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72" r:id="rId1"/>
  </p:sldMasterIdLst>
  <p:notesMasterIdLst>
    <p:notesMasterId r:id="rId3"/>
  </p:notesMasterIdLst>
  <p:sldIdLst>
    <p:sldId id="263" r:id="rId2"/>
  </p:sldIdLst>
  <p:sldSz cx="32918400" cy="21945600"/>
  <p:notesSz cx="6858000" cy="9144000"/>
  <p:embeddedFontLst>
    <p:embeddedFont>
      <p:font typeface="Calibri" panose="020F0502020204030204" pitchFamily="34" charset="0"/>
      <p:regular r:id="rId4"/>
      <p:bold r:id="rId5"/>
      <p:italic r:id="rId6"/>
      <p:boldItalic r:id="rId7"/>
    </p:embeddedFont>
    <p:embeddedFont>
      <p:font typeface="Lucida Sans" panose="020B0602030504020204" pitchFamily="34" charset="77"/>
      <p:regular r:id="rId8"/>
      <p:bold r:id="rId9"/>
      <p:italic r:id="rId10"/>
      <p:boldItalic r:id="rId11"/>
    </p:embeddedFont>
  </p:embeddedFontLst>
  <p:custDataLst>
    <p:tags r:id="rId12"/>
  </p:custDataLst>
  <p:defaultTextStyle>
    <a:defPPr>
      <a:defRPr lang="en-US"/>
    </a:defPPr>
    <a:lvl1pPr marL="0" algn="l" defTabSz="3132837" rtl="0" eaLnBrk="1" latinLnBrk="0" hangingPunct="1">
      <a:defRPr sz="6209" kern="1200">
        <a:solidFill>
          <a:schemeClr val="tx1"/>
        </a:solidFill>
        <a:latin typeface="+mn-lt"/>
        <a:ea typeface="+mn-ea"/>
        <a:cs typeface="+mn-cs"/>
      </a:defRPr>
    </a:lvl1pPr>
    <a:lvl2pPr marL="1566419" algn="l" defTabSz="3132837" rtl="0" eaLnBrk="1" latinLnBrk="0" hangingPunct="1">
      <a:defRPr sz="6209" kern="1200">
        <a:solidFill>
          <a:schemeClr val="tx1"/>
        </a:solidFill>
        <a:latin typeface="+mn-lt"/>
        <a:ea typeface="+mn-ea"/>
        <a:cs typeface="+mn-cs"/>
      </a:defRPr>
    </a:lvl2pPr>
    <a:lvl3pPr marL="3132837" algn="l" defTabSz="3132837" rtl="0" eaLnBrk="1" latinLnBrk="0" hangingPunct="1">
      <a:defRPr sz="6209" kern="1200">
        <a:solidFill>
          <a:schemeClr val="tx1"/>
        </a:solidFill>
        <a:latin typeface="+mn-lt"/>
        <a:ea typeface="+mn-ea"/>
        <a:cs typeface="+mn-cs"/>
      </a:defRPr>
    </a:lvl3pPr>
    <a:lvl4pPr marL="4699258" algn="l" defTabSz="3132837" rtl="0" eaLnBrk="1" latinLnBrk="0" hangingPunct="1">
      <a:defRPr sz="6209" kern="1200">
        <a:solidFill>
          <a:schemeClr val="tx1"/>
        </a:solidFill>
        <a:latin typeface="+mn-lt"/>
        <a:ea typeface="+mn-ea"/>
        <a:cs typeface="+mn-cs"/>
      </a:defRPr>
    </a:lvl4pPr>
    <a:lvl5pPr marL="6265677" algn="l" defTabSz="3132837" rtl="0" eaLnBrk="1" latinLnBrk="0" hangingPunct="1">
      <a:defRPr sz="6209" kern="1200">
        <a:solidFill>
          <a:schemeClr val="tx1"/>
        </a:solidFill>
        <a:latin typeface="+mn-lt"/>
        <a:ea typeface="+mn-ea"/>
        <a:cs typeface="+mn-cs"/>
      </a:defRPr>
    </a:lvl5pPr>
    <a:lvl6pPr marL="7832096" algn="l" defTabSz="3132837" rtl="0" eaLnBrk="1" latinLnBrk="0" hangingPunct="1">
      <a:defRPr sz="6209" kern="1200">
        <a:solidFill>
          <a:schemeClr val="tx1"/>
        </a:solidFill>
        <a:latin typeface="+mn-lt"/>
        <a:ea typeface="+mn-ea"/>
        <a:cs typeface="+mn-cs"/>
      </a:defRPr>
    </a:lvl6pPr>
    <a:lvl7pPr marL="9398515" algn="l" defTabSz="3132837" rtl="0" eaLnBrk="1" latinLnBrk="0" hangingPunct="1">
      <a:defRPr sz="6209" kern="1200">
        <a:solidFill>
          <a:schemeClr val="tx1"/>
        </a:solidFill>
        <a:latin typeface="+mn-lt"/>
        <a:ea typeface="+mn-ea"/>
        <a:cs typeface="+mn-cs"/>
      </a:defRPr>
    </a:lvl7pPr>
    <a:lvl8pPr marL="10964932" algn="l" defTabSz="3132837" rtl="0" eaLnBrk="1" latinLnBrk="0" hangingPunct="1">
      <a:defRPr sz="6209" kern="1200">
        <a:solidFill>
          <a:schemeClr val="tx1"/>
        </a:solidFill>
        <a:latin typeface="+mn-lt"/>
        <a:ea typeface="+mn-ea"/>
        <a:cs typeface="+mn-cs"/>
      </a:defRPr>
    </a:lvl8pPr>
    <a:lvl9pPr marL="12531353" algn="l" defTabSz="3132837" rtl="0" eaLnBrk="1" latinLnBrk="0" hangingPunct="1">
      <a:defRPr sz="620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608" userDrawn="1">
          <p15:clr>
            <a:srgbClr val="A4A3A4"/>
          </p15:clr>
        </p15:guide>
        <p15:guide id="2" pos="7776" userDrawn="1">
          <p15:clr>
            <a:srgbClr val="A4A3A4"/>
          </p15:clr>
        </p15:guide>
        <p15:guide id="3" orient="horz" pos="6912" userDrawn="1">
          <p15:clr>
            <a:srgbClr val="A4A3A4"/>
          </p15:clr>
        </p15:guide>
        <p15:guide id="4" pos="1036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28" autoAdjust="0"/>
    <p:restoredTop sz="93519" autoAdjust="0"/>
  </p:normalViewPr>
  <p:slideViewPr>
    <p:cSldViewPr snapToGrid="0">
      <p:cViewPr>
        <p:scale>
          <a:sx n="49" d="100"/>
          <a:sy n="49" d="100"/>
        </p:scale>
        <p:origin x="880" y="400"/>
      </p:cViewPr>
      <p:guideLst>
        <p:guide orient="horz" pos="4608"/>
        <p:guide pos="7776"/>
        <p:guide orient="horz" pos="6912"/>
        <p:guide pos="10368"/>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theme" Target="theme/theme1.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2C5E07-9976-B146-B76C-B60D6C87E83E}" type="doc">
      <dgm:prSet loTypeId="urn:microsoft.com/office/officeart/2005/8/layout/process2" loCatId="" qsTypeId="urn:microsoft.com/office/officeart/2005/8/quickstyle/simple1" qsCatId="simple" csTypeId="urn:microsoft.com/office/officeart/2005/8/colors/accent1_2" csCatId="accent1" phldr="1"/>
      <dgm:spPr/>
    </dgm:pt>
    <dgm:pt modelId="{AAF60776-3A7B-FF45-AB79-1EBA3C7C56EF}">
      <dgm:prSet phldrT="[Text]" custT="1"/>
      <dgm:spPr/>
      <dgm:t>
        <a:bodyPr/>
        <a:lstStyle/>
        <a:p>
          <a:r>
            <a:rPr lang="en-US" sz="2400" dirty="0">
              <a:latin typeface="Lucida Sans" panose="020B0602030504020204" pitchFamily="34" charset="77"/>
            </a:rPr>
            <a:t>Data Identification &amp; Cleaning</a:t>
          </a:r>
        </a:p>
      </dgm:t>
    </dgm:pt>
    <dgm:pt modelId="{C4ED2D86-6A7A-0A4D-A946-FD67ED3C740B}" type="parTrans" cxnId="{0B2B74C8-2410-5140-95F1-268FAAF8CE1B}">
      <dgm:prSet/>
      <dgm:spPr/>
      <dgm:t>
        <a:bodyPr/>
        <a:lstStyle/>
        <a:p>
          <a:endParaRPr lang="en-US"/>
        </a:p>
      </dgm:t>
    </dgm:pt>
    <dgm:pt modelId="{498D93A1-A264-614A-958C-7AF242222345}" type="sibTrans" cxnId="{0B2B74C8-2410-5140-95F1-268FAAF8CE1B}">
      <dgm:prSet custT="1"/>
      <dgm:spPr/>
      <dgm:t>
        <a:bodyPr/>
        <a:lstStyle/>
        <a:p>
          <a:endParaRPr lang="en-US" sz="2400">
            <a:latin typeface="Lucida Sans" panose="020B0602030504020204" pitchFamily="34" charset="77"/>
          </a:endParaRPr>
        </a:p>
      </dgm:t>
    </dgm:pt>
    <dgm:pt modelId="{286E56EE-675C-E647-8C64-94F81FA661BB}">
      <dgm:prSet phldrT="[Text]" custT="1"/>
      <dgm:spPr/>
      <dgm:t>
        <a:bodyPr/>
        <a:lstStyle/>
        <a:p>
          <a:r>
            <a:rPr lang="en-US" sz="2400" dirty="0">
              <a:latin typeface="Lucida Sans" panose="020B0602030504020204" pitchFamily="34" charset="77"/>
            </a:rPr>
            <a:t>Feature Selection</a:t>
          </a:r>
        </a:p>
      </dgm:t>
    </dgm:pt>
    <dgm:pt modelId="{69D4E012-B164-EA43-85FD-600C36E116C1}" type="parTrans" cxnId="{ACB12B3F-705E-8148-A640-5D33502F7ADD}">
      <dgm:prSet/>
      <dgm:spPr/>
      <dgm:t>
        <a:bodyPr/>
        <a:lstStyle/>
        <a:p>
          <a:endParaRPr lang="en-US"/>
        </a:p>
      </dgm:t>
    </dgm:pt>
    <dgm:pt modelId="{A7EC62DB-0910-9047-9037-ED979EF53A0D}" type="sibTrans" cxnId="{ACB12B3F-705E-8148-A640-5D33502F7ADD}">
      <dgm:prSet custT="1"/>
      <dgm:spPr/>
      <dgm:t>
        <a:bodyPr/>
        <a:lstStyle/>
        <a:p>
          <a:endParaRPr lang="en-US" sz="2400">
            <a:latin typeface="Lucida Sans" panose="020B0602030504020204" pitchFamily="34" charset="77"/>
          </a:endParaRPr>
        </a:p>
      </dgm:t>
    </dgm:pt>
    <dgm:pt modelId="{4B48A3BD-5249-5E40-8654-016343FF1472}">
      <dgm:prSet phldrT="[Text]" custT="1"/>
      <dgm:spPr/>
      <dgm:t>
        <a:bodyPr/>
        <a:lstStyle/>
        <a:p>
          <a:r>
            <a:rPr lang="en-US" sz="2400" dirty="0">
              <a:latin typeface="Lucida Sans" panose="020B0602030504020204" pitchFamily="34" charset="77"/>
            </a:rPr>
            <a:t>Modeling Techniques</a:t>
          </a:r>
        </a:p>
      </dgm:t>
    </dgm:pt>
    <dgm:pt modelId="{5E2900AE-856F-D141-BB42-E0ABE4AA9C13}" type="parTrans" cxnId="{C394ACBB-AE37-444F-B1D7-A430A136113D}">
      <dgm:prSet/>
      <dgm:spPr/>
      <dgm:t>
        <a:bodyPr/>
        <a:lstStyle/>
        <a:p>
          <a:endParaRPr lang="en-US"/>
        </a:p>
      </dgm:t>
    </dgm:pt>
    <dgm:pt modelId="{73169AF8-97E0-8E45-B8A4-264BE37D20F2}" type="sibTrans" cxnId="{C394ACBB-AE37-444F-B1D7-A430A136113D}">
      <dgm:prSet/>
      <dgm:spPr/>
      <dgm:t>
        <a:bodyPr/>
        <a:lstStyle/>
        <a:p>
          <a:endParaRPr lang="en-US"/>
        </a:p>
      </dgm:t>
    </dgm:pt>
    <dgm:pt modelId="{F9E69A85-E9DB-E248-8E38-93AB1E6EC83C}" type="pres">
      <dgm:prSet presAssocID="{E32C5E07-9976-B146-B76C-B60D6C87E83E}" presName="linearFlow" presStyleCnt="0">
        <dgm:presLayoutVars>
          <dgm:resizeHandles val="exact"/>
        </dgm:presLayoutVars>
      </dgm:prSet>
      <dgm:spPr/>
    </dgm:pt>
    <dgm:pt modelId="{9610B204-8962-A344-9FB0-BA0ADD5719E0}" type="pres">
      <dgm:prSet presAssocID="{AAF60776-3A7B-FF45-AB79-1EBA3C7C56EF}" presName="node" presStyleLbl="node1" presStyleIdx="0" presStyleCnt="3" custLinFactNeighborY="-2591">
        <dgm:presLayoutVars>
          <dgm:bulletEnabled val="1"/>
        </dgm:presLayoutVars>
      </dgm:prSet>
      <dgm:spPr/>
    </dgm:pt>
    <dgm:pt modelId="{31D3CF87-B6A5-4445-B65D-1F9D9CA0EB03}" type="pres">
      <dgm:prSet presAssocID="{498D93A1-A264-614A-958C-7AF242222345}" presName="sibTrans" presStyleLbl="sibTrans2D1" presStyleIdx="0" presStyleCnt="2"/>
      <dgm:spPr/>
    </dgm:pt>
    <dgm:pt modelId="{1B33C003-D513-FB44-B606-1DA41569A41E}" type="pres">
      <dgm:prSet presAssocID="{498D93A1-A264-614A-958C-7AF242222345}" presName="connectorText" presStyleLbl="sibTrans2D1" presStyleIdx="0" presStyleCnt="2"/>
      <dgm:spPr/>
    </dgm:pt>
    <dgm:pt modelId="{B9137127-FADD-8640-9DD5-6FA13AF4FAD1}" type="pres">
      <dgm:prSet presAssocID="{286E56EE-675C-E647-8C64-94F81FA661BB}" presName="node" presStyleLbl="node1" presStyleIdx="1" presStyleCnt="3">
        <dgm:presLayoutVars>
          <dgm:bulletEnabled val="1"/>
        </dgm:presLayoutVars>
      </dgm:prSet>
      <dgm:spPr/>
    </dgm:pt>
    <dgm:pt modelId="{CF0CD868-501B-B54D-8C69-3554FE58460C}" type="pres">
      <dgm:prSet presAssocID="{A7EC62DB-0910-9047-9037-ED979EF53A0D}" presName="sibTrans" presStyleLbl="sibTrans2D1" presStyleIdx="1" presStyleCnt="2"/>
      <dgm:spPr/>
    </dgm:pt>
    <dgm:pt modelId="{01FA04B4-1ADE-1647-864B-122065C01C30}" type="pres">
      <dgm:prSet presAssocID="{A7EC62DB-0910-9047-9037-ED979EF53A0D}" presName="connectorText" presStyleLbl="sibTrans2D1" presStyleIdx="1" presStyleCnt="2"/>
      <dgm:spPr/>
    </dgm:pt>
    <dgm:pt modelId="{2AA3FC79-5F39-4243-9909-3A7DAB6C11F5}" type="pres">
      <dgm:prSet presAssocID="{4B48A3BD-5249-5E40-8654-016343FF1472}" presName="node" presStyleLbl="node1" presStyleIdx="2" presStyleCnt="3">
        <dgm:presLayoutVars>
          <dgm:bulletEnabled val="1"/>
        </dgm:presLayoutVars>
      </dgm:prSet>
      <dgm:spPr/>
    </dgm:pt>
  </dgm:ptLst>
  <dgm:cxnLst>
    <dgm:cxn modelId="{79DDC90D-4A08-6543-B7D0-D91542691A92}" type="presOf" srcId="{A7EC62DB-0910-9047-9037-ED979EF53A0D}" destId="{CF0CD868-501B-B54D-8C69-3554FE58460C}" srcOrd="0" destOrd="0" presId="urn:microsoft.com/office/officeart/2005/8/layout/process2"/>
    <dgm:cxn modelId="{ACB12B3F-705E-8148-A640-5D33502F7ADD}" srcId="{E32C5E07-9976-B146-B76C-B60D6C87E83E}" destId="{286E56EE-675C-E647-8C64-94F81FA661BB}" srcOrd="1" destOrd="0" parTransId="{69D4E012-B164-EA43-85FD-600C36E116C1}" sibTransId="{A7EC62DB-0910-9047-9037-ED979EF53A0D}"/>
    <dgm:cxn modelId="{E7A3804A-78D1-2D47-80E0-F0578D0FB387}" type="presOf" srcId="{498D93A1-A264-614A-958C-7AF242222345}" destId="{1B33C003-D513-FB44-B606-1DA41569A41E}" srcOrd="1" destOrd="0" presId="urn:microsoft.com/office/officeart/2005/8/layout/process2"/>
    <dgm:cxn modelId="{F109F472-0907-4643-A039-04339C7E823F}" type="presOf" srcId="{4B48A3BD-5249-5E40-8654-016343FF1472}" destId="{2AA3FC79-5F39-4243-9909-3A7DAB6C11F5}" srcOrd="0" destOrd="0" presId="urn:microsoft.com/office/officeart/2005/8/layout/process2"/>
    <dgm:cxn modelId="{8B927E75-D5AA-274F-985B-C98AD6C4BE4F}" type="presOf" srcId="{AAF60776-3A7B-FF45-AB79-1EBA3C7C56EF}" destId="{9610B204-8962-A344-9FB0-BA0ADD5719E0}" srcOrd="0" destOrd="0" presId="urn:microsoft.com/office/officeart/2005/8/layout/process2"/>
    <dgm:cxn modelId="{28529AA0-7F62-964C-9E9E-73F938315F15}" type="presOf" srcId="{E32C5E07-9976-B146-B76C-B60D6C87E83E}" destId="{F9E69A85-E9DB-E248-8E38-93AB1E6EC83C}" srcOrd="0" destOrd="0" presId="urn:microsoft.com/office/officeart/2005/8/layout/process2"/>
    <dgm:cxn modelId="{5AC74EBB-5180-A748-A441-62273A28B323}" type="presOf" srcId="{286E56EE-675C-E647-8C64-94F81FA661BB}" destId="{B9137127-FADD-8640-9DD5-6FA13AF4FAD1}" srcOrd="0" destOrd="0" presId="urn:microsoft.com/office/officeart/2005/8/layout/process2"/>
    <dgm:cxn modelId="{C394ACBB-AE37-444F-B1D7-A430A136113D}" srcId="{E32C5E07-9976-B146-B76C-B60D6C87E83E}" destId="{4B48A3BD-5249-5E40-8654-016343FF1472}" srcOrd="2" destOrd="0" parTransId="{5E2900AE-856F-D141-BB42-E0ABE4AA9C13}" sibTransId="{73169AF8-97E0-8E45-B8A4-264BE37D20F2}"/>
    <dgm:cxn modelId="{C20D00C7-6FD6-6742-954B-4647ABFD516B}" type="presOf" srcId="{A7EC62DB-0910-9047-9037-ED979EF53A0D}" destId="{01FA04B4-1ADE-1647-864B-122065C01C30}" srcOrd="1" destOrd="0" presId="urn:microsoft.com/office/officeart/2005/8/layout/process2"/>
    <dgm:cxn modelId="{0B2B74C8-2410-5140-95F1-268FAAF8CE1B}" srcId="{E32C5E07-9976-B146-B76C-B60D6C87E83E}" destId="{AAF60776-3A7B-FF45-AB79-1EBA3C7C56EF}" srcOrd="0" destOrd="0" parTransId="{C4ED2D86-6A7A-0A4D-A946-FD67ED3C740B}" sibTransId="{498D93A1-A264-614A-958C-7AF242222345}"/>
    <dgm:cxn modelId="{F0D068E7-A333-8D48-99B1-5B1E69F6F585}" type="presOf" srcId="{498D93A1-A264-614A-958C-7AF242222345}" destId="{31D3CF87-B6A5-4445-B65D-1F9D9CA0EB03}" srcOrd="0" destOrd="0" presId="urn:microsoft.com/office/officeart/2005/8/layout/process2"/>
    <dgm:cxn modelId="{230A3F15-03A4-6F41-A879-2DEC6560A8C0}" type="presParOf" srcId="{F9E69A85-E9DB-E248-8E38-93AB1E6EC83C}" destId="{9610B204-8962-A344-9FB0-BA0ADD5719E0}" srcOrd="0" destOrd="0" presId="urn:microsoft.com/office/officeart/2005/8/layout/process2"/>
    <dgm:cxn modelId="{F64E69C8-8247-6745-A3F7-BEEDC932FF25}" type="presParOf" srcId="{F9E69A85-E9DB-E248-8E38-93AB1E6EC83C}" destId="{31D3CF87-B6A5-4445-B65D-1F9D9CA0EB03}" srcOrd="1" destOrd="0" presId="urn:microsoft.com/office/officeart/2005/8/layout/process2"/>
    <dgm:cxn modelId="{7125D933-C351-8143-B692-43994436D0D1}" type="presParOf" srcId="{31D3CF87-B6A5-4445-B65D-1F9D9CA0EB03}" destId="{1B33C003-D513-FB44-B606-1DA41569A41E}" srcOrd="0" destOrd="0" presId="urn:microsoft.com/office/officeart/2005/8/layout/process2"/>
    <dgm:cxn modelId="{6E76188D-4244-BA4A-BB05-4077CBCBE85A}" type="presParOf" srcId="{F9E69A85-E9DB-E248-8E38-93AB1E6EC83C}" destId="{B9137127-FADD-8640-9DD5-6FA13AF4FAD1}" srcOrd="2" destOrd="0" presId="urn:microsoft.com/office/officeart/2005/8/layout/process2"/>
    <dgm:cxn modelId="{C723C80B-3C94-A944-8595-2CA04D2849A5}" type="presParOf" srcId="{F9E69A85-E9DB-E248-8E38-93AB1E6EC83C}" destId="{CF0CD868-501B-B54D-8C69-3554FE58460C}" srcOrd="3" destOrd="0" presId="urn:microsoft.com/office/officeart/2005/8/layout/process2"/>
    <dgm:cxn modelId="{68F195DD-0B0F-7F4F-8068-F18298D27B52}" type="presParOf" srcId="{CF0CD868-501B-B54D-8C69-3554FE58460C}" destId="{01FA04B4-1ADE-1647-864B-122065C01C30}" srcOrd="0" destOrd="0" presId="urn:microsoft.com/office/officeart/2005/8/layout/process2"/>
    <dgm:cxn modelId="{B62613BB-7578-1B42-9EE1-AD1321A3111F}" type="presParOf" srcId="{F9E69A85-E9DB-E248-8E38-93AB1E6EC83C}" destId="{2AA3FC79-5F39-4243-9909-3A7DAB6C11F5}" srcOrd="4"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10B204-8962-A344-9FB0-BA0ADD5719E0}">
      <dsp:nvSpPr>
        <dsp:cNvPr id="0" name=""/>
        <dsp:cNvSpPr/>
      </dsp:nvSpPr>
      <dsp:spPr>
        <a:xfrm>
          <a:off x="0" y="0"/>
          <a:ext cx="2712059" cy="120490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Lucida Sans" panose="020B0602030504020204" pitchFamily="34" charset="77"/>
            </a:rPr>
            <a:t>Data Identification &amp; Cleaning</a:t>
          </a:r>
        </a:p>
      </dsp:txBody>
      <dsp:txXfrm>
        <a:off x="35290" y="35290"/>
        <a:ext cx="2641479" cy="1134325"/>
      </dsp:txXfrm>
    </dsp:sp>
    <dsp:sp modelId="{31D3CF87-B6A5-4445-B65D-1F9D9CA0EB03}">
      <dsp:nvSpPr>
        <dsp:cNvPr id="0" name=""/>
        <dsp:cNvSpPr/>
      </dsp:nvSpPr>
      <dsp:spPr>
        <a:xfrm rot="5400000">
          <a:off x="1129226" y="1236205"/>
          <a:ext cx="453606" cy="54220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US" sz="2400" kern="1200">
            <a:latin typeface="Lucida Sans" panose="020B0602030504020204" pitchFamily="34" charset="77"/>
          </a:endParaRPr>
        </a:p>
      </dsp:txBody>
      <dsp:txXfrm rot="-5400000">
        <a:off x="1193367" y="1280505"/>
        <a:ext cx="325325" cy="317524"/>
      </dsp:txXfrm>
    </dsp:sp>
    <dsp:sp modelId="{B9137127-FADD-8640-9DD5-6FA13AF4FAD1}">
      <dsp:nvSpPr>
        <dsp:cNvPr id="0" name=""/>
        <dsp:cNvSpPr/>
      </dsp:nvSpPr>
      <dsp:spPr>
        <a:xfrm>
          <a:off x="0" y="1809713"/>
          <a:ext cx="2712059" cy="120490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Lucida Sans" panose="020B0602030504020204" pitchFamily="34" charset="77"/>
            </a:rPr>
            <a:t>Feature Selection</a:t>
          </a:r>
        </a:p>
      </dsp:txBody>
      <dsp:txXfrm>
        <a:off x="35290" y="1845003"/>
        <a:ext cx="2641479" cy="1134325"/>
      </dsp:txXfrm>
    </dsp:sp>
    <dsp:sp modelId="{CF0CD868-501B-B54D-8C69-3554FE58460C}">
      <dsp:nvSpPr>
        <dsp:cNvPr id="0" name=""/>
        <dsp:cNvSpPr/>
      </dsp:nvSpPr>
      <dsp:spPr>
        <a:xfrm rot="5400000">
          <a:off x="1130110" y="3044741"/>
          <a:ext cx="451839" cy="54220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US" sz="2400" kern="1200">
            <a:latin typeface="Lucida Sans" panose="020B0602030504020204" pitchFamily="34" charset="77"/>
          </a:endParaRPr>
        </a:p>
      </dsp:txBody>
      <dsp:txXfrm rot="-5400000">
        <a:off x="1193367" y="3089925"/>
        <a:ext cx="325325" cy="316287"/>
      </dsp:txXfrm>
    </dsp:sp>
    <dsp:sp modelId="{2AA3FC79-5F39-4243-9909-3A7DAB6C11F5}">
      <dsp:nvSpPr>
        <dsp:cNvPr id="0" name=""/>
        <dsp:cNvSpPr/>
      </dsp:nvSpPr>
      <dsp:spPr>
        <a:xfrm>
          <a:off x="0" y="3617071"/>
          <a:ext cx="2712059" cy="120490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Lucida Sans" panose="020B0602030504020204" pitchFamily="34" charset="77"/>
            </a:rPr>
            <a:t>Modeling Techniques</a:t>
          </a:r>
        </a:p>
      </dsp:txBody>
      <dsp:txXfrm>
        <a:off x="35290" y="3652361"/>
        <a:ext cx="2641479" cy="1134325"/>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defPPr>
              <a:defRPr kern="1200"/>
            </a:defPPr>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defPPr>
              <a:defRPr kern="1200"/>
            </a:defPPr>
            <a:lvl1pPr algn="r">
              <a:defRPr sz="1200"/>
            </a:lvl1pPr>
          </a:lstStyle>
          <a:p>
            <a:fld id="{7B0E8FA9-8B5F-4493-A208-FBBD06A1EBF4}" type="datetimeFigureOut">
              <a:rPr lang="en-US" smtClean="0"/>
              <a:t>4/16/24</a:t>
            </a:fld>
            <a:endParaRPr lang="en-US"/>
          </a:p>
        </p:txBody>
      </p:sp>
      <p:sp>
        <p:nvSpPr>
          <p:cNvPr id="4" name="Slide Image Placeholder 3"/>
          <p:cNvSpPr>
            <a:spLocks noGrp="1" noRot="1" noChangeAspect="1"/>
          </p:cNvSpPr>
          <p:nvPr>
            <p:ph type="sldImg" idx="2"/>
          </p:nvPr>
        </p:nvSpPr>
        <p:spPr>
          <a:xfrm>
            <a:off x="857250" y="685800"/>
            <a:ext cx="5143500" cy="3429000"/>
          </a:xfrm>
          <a:prstGeom prst="rect">
            <a:avLst/>
          </a:prstGeom>
          <a:noFill/>
          <a:ln w="12700">
            <a:solidFill>
              <a:prstClr val="black"/>
            </a:solidFill>
          </a:ln>
        </p:spPr>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defPPr>
              <a:defRPr kern="1200"/>
            </a:defPPr>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defPPr>
              <a:defRPr kern="1200"/>
            </a:defPPr>
            <a:lvl1pPr algn="r">
              <a:defRPr sz="1200"/>
            </a:lvl1pPr>
          </a:lstStyle>
          <a:p>
            <a:fld id="{CD15AFD9-35F1-4A8D-8AD3-EDB948176196}" type="slidenum">
              <a:rPr lang="en-US" smtClean="0"/>
              <a:t>‹#›</a:t>
            </a:fld>
            <a:endParaRPr lang="en-US"/>
          </a:p>
        </p:txBody>
      </p:sp>
    </p:spTree>
    <p:extLst>
      <p:ext uri="{BB962C8B-B14F-4D97-AF65-F5344CB8AC3E}">
        <p14:creationId xmlns:p14="http://schemas.microsoft.com/office/powerpoint/2010/main" val="2095315684"/>
      </p:ext>
    </p:extLst>
  </p:cSld>
  <p:clrMap bg1="lt1" tx1="dk1" bg2="lt2" tx2="dk2" accent1="accent1" accent2="accent2" accent3="accent3" accent4="accent4" accent5="accent5" accent6="accent6" hlink="hlink" folHlink="folHlink"/>
  <p:notesStyle>
    <a:lvl1pPr marL="0" algn="l" defTabSz="3132837" rtl="0" eaLnBrk="1" latinLnBrk="0" hangingPunct="1">
      <a:defRPr sz="4070" kern="1200">
        <a:solidFill>
          <a:schemeClr val="tx1"/>
        </a:solidFill>
        <a:latin typeface="+mn-lt"/>
        <a:ea typeface="+mn-ea"/>
        <a:cs typeface="+mn-cs"/>
      </a:defRPr>
    </a:lvl1pPr>
    <a:lvl2pPr marL="1566419" algn="l" defTabSz="3132837" rtl="0" eaLnBrk="1" latinLnBrk="0" hangingPunct="1">
      <a:defRPr sz="4070" kern="1200">
        <a:solidFill>
          <a:schemeClr val="tx1"/>
        </a:solidFill>
        <a:latin typeface="+mn-lt"/>
        <a:ea typeface="+mn-ea"/>
        <a:cs typeface="+mn-cs"/>
      </a:defRPr>
    </a:lvl2pPr>
    <a:lvl3pPr marL="3132837" algn="l" defTabSz="3132837" rtl="0" eaLnBrk="1" latinLnBrk="0" hangingPunct="1">
      <a:defRPr sz="4070" kern="1200">
        <a:solidFill>
          <a:schemeClr val="tx1"/>
        </a:solidFill>
        <a:latin typeface="+mn-lt"/>
        <a:ea typeface="+mn-ea"/>
        <a:cs typeface="+mn-cs"/>
      </a:defRPr>
    </a:lvl3pPr>
    <a:lvl4pPr marL="4699258" algn="l" defTabSz="3132837" rtl="0" eaLnBrk="1" latinLnBrk="0" hangingPunct="1">
      <a:defRPr sz="4070" kern="1200">
        <a:solidFill>
          <a:schemeClr val="tx1"/>
        </a:solidFill>
        <a:latin typeface="+mn-lt"/>
        <a:ea typeface="+mn-ea"/>
        <a:cs typeface="+mn-cs"/>
      </a:defRPr>
    </a:lvl4pPr>
    <a:lvl5pPr marL="6265677" algn="l" defTabSz="3132837" rtl="0" eaLnBrk="1" latinLnBrk="0" hangingPunct="1">
      <a:defRPr sz="4070" kern="1200">
        <a:solidFill>
          <a:schemeClr val="tx1"/>
        </a:solidFill>
        <a:latin typeface="+mn-lt"/>
        <a:ea typeface="+mn-ea"/>
        <a:cs typeface="+mn-cs"/>
      </a:defRPr>
    </a:lvl5pPr>
    <a:lvl6pPr marL="7832096" algn="l" defTabSz="3132837" rtl="0" eaLnBrk="1" latinLnBrk="0" hangingPunct="1">
      <a:defRPr sz="4070" kern="1200">
        <a:solidFill>
          <a:schemeClr val="tx1"/>
        </a:solidFill>
        <a:latin typeface="+mn-lt"/>
        <a:ea typeface="+mn-ea"/>
        <a:cs typeface="+mn-cs"/>
      </a:defRPr>
    </a:lvl6pPr>
    <a:lvl7pPr marL="9398515" algn="l" defTabSz="3132837" rtl="0" eaLnBrk="1" latinLnBrk="0" hangingPunct="1">
      <a:defRPr sz="4070" kern="1200">
        <a:solidFill>
          <a:schemeClr val="tx1"/>
        </a:solidFill>
        <a:latin typeface="+mn-lt"/>
        <a:ea typeface="+mn-ea"/>
        <a:cs typeface="+mn-cs"/>
      </a:defRPr>
    </a:lvl7pPr>
    <a:lvl8pPr marL="10964932" algn="l" defTabSz="3132837" rtl="0" eaLnBrk="1" latinLnBrk="0" hangingPunct="1">
      <a:defRPr sz="4070" kern="1200">
        <a:solidFill>
          <a:schemeClr val="tx1"/>
        </a:solidFill>
        <a:latin typeface="+mn-lt"/>
        <a:ea typeface="+mn-ea"/>
        <a:cs typeface="+mn-cs"/>
      </a:defRPr>
    </a:lvl8pPr>
    <a:lvl9pPr marL="12531353" algn="l" defTabSz="3132837" rtl="0" eaLnBrk="1" latinLnBrk="0" hangingPunct="1">
      <a:defRPr sz="407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696767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594629"/>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New picture"/>
          <p:cNvPicPr/>
          <p:nvPr/>
        </p:nvPicPr>
        <p:blipFill>
          <a:blip r:embed="rId4"/>
          <a:stretch>
            <a:fillRect/>
          </a:stretch>
        </p:blipFill>
        <p:spPr>
          <a:xfrm rot="16200000">
            <a:off x="-11074400" y="10972800"/>
            <a:ext cx="14274800" cy="3937000"/>
          </a:xfrm>
          <a:prstGeom prst="rect">
            <a:avLst/>
          </a:prstGeom>
        </p:spPr>
      </p:pic>
      <p:pic>
        <p:nvPicPr>
          <p:cNvPr id="3" name="New picture"/>
          <p:cNvPicPr/>
          <p:nvPr/>
        </p:nvPicPr>
        <p:blipFill>
          <a:blip r:embed="rId4"/>
          <a:stretch>
            <a:fillRect/>
          </a:stretch>
        </p:blipFill>
        <p:spPr>
          <a:xfrm rot="5400000">
            <a:off x="29718000" y="10972800"/>
            <a:ext cx="14274800" cy="3937000"/>
          </a:xfrm>
          <a:prstGeom prst="rect">
            <a:avLst/>
          </a:prstGeom>
        </p:spPr>
      </p:pic>
      <p:pic>
        <p:nvPicPr>
          <p:cNvPr id="4" name="New picture"/>
          <p:cNvPicPr/>
          <p:nvPr/>
        </p:nvPicPr>
        <p:blipFill>
          <a:blip r:embed="rId5"/>
          <a:stretch>
            <a:fillRect/>
          </a:stretch>
        </p:blipFill>
        <p:spPr>
          <a:xfrm>
            <a:off x="1460500" y="22453600"/>
            <a:ext cx="29997400" cy="1447800"/>
          </a:xfrm>
          <a:prstGeom prst="rect">
            <a:avLst/>
          </a:prstGeom>
        </p:spPr>
      </p:pic>
      <p:sp>
        <p:nvSpPr>
          <p:cNvPr id="5" name="New shape"/>
          <p:cNvSpPr/>
          <p:nvPr/>
        </p:nvSpPr>
        <p:spPr>
          <a:xfrm>
            <a:off x="1460500" y="23025100"/>
            <a:ext cx="164592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560">
                <a:solidFill>
                  <a:srgbClr val="808080"/>
                </a:solidFill>
              </a:rPr>
              <a:t>Template ID: assessingslate  Size: 36x24</a:t>
            </a:r>
          </a:p>
        </p:txBody>
      </p:sp>
    </p:spTree>
    <p:extLst>
      <p:ext uri="{BB962C8B-B14F-4D97-AF65-F5344CB8AC3E}">
        <p14:creationId xmlns:p14="http://schemas.microsoft.com/office/powerpoint/2010/main" val="2054342921"/>
      </p:ext>
    </p:extLst>
  </p:cSld>
  <p:clrMap bg1="lt1" tx1="dk1" bg2="lt2" tx2="dk2" accent1="accent1" accent2="accent2" accent3="accent3" accent4="accent4" accent5="accent5" accent6="accent6" hlink="hlink" folHlink="folHlink"/>
  <p:sldLayoutIdLst>
    <p:sldLayoutId id="2147483679" r:id="rId1"/>
    <p:sldLayoutId id="2147483680" r:id="rId2"/>
  </p:sldLayoutIdLst>
  <p:transition/>
  <p:txStyles>
    <p:titleStyle>
      <a:defPPr>
        <a:defRPr kern="1200"/>
      </a:defPPr>
      <a:lvl1pPr algn="ctr" defTabSz="2926312" rtl="0" eaLnBrk="1" latinLnBrk="0" hangingPunct="1">
        <a:spcBef>
          <a:spcPct val="0"/>
        </a:spcBef>
        <a:buNone/>
        <a:defRPr sz="8934" kern="1200">
          <a:solidFill>
            <a:schemeClr val="tx1"/>
          </a:solidFill>
          <a:latin typeface="+mj-lt"/>
          <a:ea typeface="+mj-ea"/>
          <a:cs typeface="+mj-cs"/>
        </a:defRPr>
      </a:lvl1pPr>
    </p:titleStyle>
    <p:bodyStyle>
      <a:defPPr>
        <a:defRPr kern="1200"/>
      </a:defPPr>
      <a:lvl1pPr marL="0" indent="0" algn="l" defTabSz="2926312" rtl="0" eaLnBrk="1" latinLnBrk="0" hangingPunct="1">
        <a:spcBef>
          <a:spcPct val="20000"/>
        </a:spcBef>
        <a:buFont typeface="Arial" pitchFamily="34" charset="0"/>
        <a:buNone/>
        <a:defRPr sz="8934" kern="1200">
          <a:solidFill>
            <a:schemeClr val="tx1"/>
          </a:solidFill>
          <a:latin typeface="+mn-lt"/>
          <a:ea typeface="+mn-ea"/>
          <a:cs typeface="+mn-cs"/>
        </a:defRPr>
      </a:lvl1pPr>
      <a:lvl2pPr marL="2377629" indent="-914473" algn="l" defTabSz="2926312" rtl="0" eaLnBrk="1" latinLnBrk="0" hangingPunct="1">
        <a:spcBef>
          <a:spcPct val="20000"/>
        </a:spcBef>
        <a:buFont typeface="Arial" pitchFamily="34" charset="0"/>
        <a:buChar char="–"/>
        <a:defRPr sz="8934" kern="1200">
          <a:solidFill>
            <a:schemeClr val="tx1"/>
          </a:solidFill>
          <a:latin typeface="+mn-lt"/>
          <a:ea typeface="+mn-ea"/>
          <a:cs typeface="+mn-cs"/>
        </a:defRPr>
      </a:lvl2pPr>
      <a:lvl3pPr marL="3657890" indent="-731578" algn="l" defTabSz="2926312" rtl="0" eaLnBrk="1" latinLnBrk="0" hangingPunct="1">
        <a:spcBef>
          <a:spcPct val="20000"/>
        </a:spcBef>
        <a:buFont typeface="Arial" pitchFamily="34" charset="0"/>
        <a:buChar char="•"/>
        <a:defRPr sz="7668" kern="1200">
          <a:solidFill>
            <a:schemeClr val="tx1"/>
          </a:solidFill>
          <a:latin typeface="+mn-lt"/>
          <a:ea typeface="+mn-ea"/>
          <a:cs typeface="+mn-cs"/>
        </a:defRPr>
      </a:lvl3pPr>
      <a:lvl4pPr marL="5121045" indent="-731578" algn="l" defTabSz="2926312" rtl="0" eaLnBrk="1" latinLnBrk="0" hangingPunct="1">
        <a:spcBef>
          <a:spcPct val="20000"/>
        </a:spcBef>
        <a:buFont typeface="Arial" pitchFamily="34" charset="0"/>
        <a:buChar char="–"/>
        <a:defRPr sz="6468" kern="1200">
          <a:solidFill>
            <a:schemeClr val="tx1"/>
          </a:solidFill>
          <a:latin typeface="+mn-lt"/>
          <a:ea typeface="+mn-ea"/>
          <a:cs typeface="+mn-cs"/>
        </a:defRPr>
      </a:lvl4pPr>
      <a:lvl5pPr marL="6584201" indent="-731578" algn="l" defTabSz="2926312" rtl="0" eaLnBrk="1" latinLnBrk="0" hangingPunct="1">
        <a:spcBef>
          <a:spcPct val="20000"/>
        </a:spcBef>
        <a:buFont typeface="Arial" pitchFamily="34" charset="0"/>
        <a:buChar char="»"/>
        <a:defRPr sz="6468" kern="1200">
          <a:solidFill>
            <a:schemeClr val="tx1"/>
          </a:solidFill>
          <a:latin typeface="+mn-lt"/>
          <a:ea typeface="+mn-ea"/>
          <a:cs typeface="+mn-cs"/>
        </a:defRPr>
      </a:lvl5pPr>
      <a:lvl6pPr marL="8047356" indent="-731578" algn="l" defTabSz="2926312" rtl="0" eaLnBrk="1" latinLnBrk="0" hangingPunct="1">
        <a:spcBef>
          <a:spcPct val="20000"/>
        </a:spcBef>
        <a:buFont typeface="Arial" pitchFamily="34" charset="0"/>
        <a:buChar char="•"/>
        <a:defRPr sz="6468" kern="1200">
          <a:solidFill>
            <a:schemeClr val="tx1"/>
          </a:solidFill>
          <a:latin typeface="+mn-lt"/>
          <a:ea typeface="+mn-ea"/>
          <a:cs typeface="+mn-cs"/>
        </a:defRPr>
      </a:lvl6pPr>
      <a:lvl7pPr marL="9510513" indent="-731578" algn="l" defTabSz="2926312" rtl="0" eaLnBrk="1" latinLnBrk="0" hangingPunct="1">
        <a:spcBef>
          <a:spcPct val="20000"/>
        </a:spcBef>
        <a:buFont typeface="Arial" pitchFamily="34" charset="0"/>
        <a:buChar char="•"/>
        <a:defRPr sz="6468" kern="1200">
          <a:solidFill>
            <a:schemeClr val="tx1"/>
          </a:solidFill>
          <a:latin typeface="+mn-lt"/>
          <a:ea typeface="+mn-ea"/>
          <a:cs typeface="+mn-cs"/>
        </a:defRPr>
      </a:lvl7pPr>
      <a:lvl8pPr marL="10973669" indent="-731578" algn="l" defTabSz="2926312" rtl="0" eaLnBrk="1" latinLnBrk="0" hangingPunct="1">
        <a:spcBef>
          <a:spcPct val="20000"/>
        </a:spcBef>
        <a:buFont typeface="Arial" pitchFamily="34" charset="0"/>
        <a:buChar char="•"/>
        <a:defRPr sz="6468" kern="1200">
          <a:solidFill>
            <a:schemeClr val="tx1"/>
          </a:solidFill>
          <a:latin typeface="+mn-lt"/>
          <a:ea typeface="+mn-ea"/>
          <a:cs typeface="+mn-cs"/>
        </a:defRPr>
      </a:lvl8pPr>
      <a:lvl9pPr marL="12436824" indent="-731578" algn="l" defTabSz="2926312" rtl="0" eaLnBrk="1" latinLnBrk="0" hangingPunct="1">
        <a:spcBef>
          <a:spcPct val="20000"/>
        </a:spcBef>
        <a:buFont typeface="Arial" pitchFamily="34" charset="0"/>
        <a:buChar char="•"/>
        <a:defRPr sz="6468" kern="1200">
          <a:solidFill>
            <a:schemeClr val="tx1"/>
          </a:solidFill>
          <a:latin typeface="+mn-lt"/>
          <a:ea typeface="+mn-ea"/>
          <a:cs typeface="+mn-cs"/>
        </a:defRPr>
      </a:lvl9pPr>
    </p:bodyStyle>
    <p:otherStyle>
      <a:defPPr>
        <a:defRPr lang="en-US"/>
      </a:defPPr>
      <a:lvl1pPr marL="0" algn="l" defTabSz="2926312" rtl="0" eaLnBrk="1" latinLnBrk="0" hangingPunct="1">
        <a:defRPr sz="5800" kern="1200">
          <a:solidFill>
            <a:schemeClr val="tx1"/>
          </a:solidFill>
          <a:latin typeface="+mn-lt"/>
          <a:ea typeface="+mn-ea"/>
          <a:cs typeface="+mn-cs"/>
        </a:defRPr>
      </a:lvl1pPr>
      <a:lvl2pPr marL="1463155" algn="l" defTabSz="2926312" rtl="0" eaLnBrk="1" latinLnBrk="0" hangingPunct="1">
        <a:defRPr sz="5800" kern="1200">
          <a:solidFill>
            <a:schemeClr val="tx1"/>
          </a:solidFill>
          <a:latin typeface="+mn-lt"/>
          <a:ea typeface="+mn-ea"/>
          <a:cs typeface="+mn-cs"/>
        </a:defRPr>
      </a:lvl2pPr>
      <a:lvl3pPr marL="2926312" algn="l" defTabSz="2926312" rtl="0" eaLnBrk="1" latinLnBrk="0" hangingPunct="1">
        <a:defRPr sz="5800" kern="1200">
          <a:solidFill>
            <a:schemeClr val="tx1"/>
          </a:solidFill>
          <a:latin typeface="+mn-lt"/>
          <a:ea typeface="+mn-ea"/>
          <a:cs typeface="+mn-cs"/>
        </a:defRPr>
      </a:lvl3pPr>
      <a:lvl4pPr marL="4389467" algn="l" defTabSz="2926312" rtl="0" eaLnBrk="1" latinLnBrk="0" hangingPunct="1">
        <a:defRPr sz="5800" kern="1200">
          <a:solidFill>
            <a:schemeClr val="tx1"/>
          </a:solidFill>
          <a:latin typeface="+mn-lt"/>
          <a:ea typeface="+mn-ea"/>
          <a:cs typeface="+mn-cs"/>
        </a:defRPr>
      </a:lvl4pPr>
      <a:lvl5pPr marL="5852624" algn="l" defTabSz="2926312" rtl="0" eaLnBrk="1" latinLnBrk="0" hangingPunct="1">
        <a:defRPr sz="5800" kern="1200">
          <a:solidFill>
            <a:schemeClr val="tx1"/>
          </a:solidFill>
          <a:latin typeface="+mn-lt"/>
          <a:ea typeface="+mn-ea"/>
          <a:cs typeface="+mn-cs"/>
        </a:defRPr>
      </a:lvl5pPr>
      <a:lvl6pPr marL="7315779" algn="l" defTabSz="2926312" rtl="0" eaLnBrk="1" latinLnBrk="0" hangingPunct="1">
        <a:defRPr sz="5800" kern="1200">
          <a:solidFill>
            <a:schemeClr val="tx1"/>
          </a:solidFill>
          <a:latin typeface="+mn-lt"/>
          <a:ea typeface="+mn-ea"/>
          <a:cs typeface="+mn-cs"/>
        </a:defRPr>
      </a:lvl6pPr>
      <a:lvl7pPr marL="8778935" algn="l" defTabSz="2926312" rtl="0" eaLnBrk="1" latinLnBrk="0" hangingPunct="1">
        <a:defRPr sz="5800" kern="1200">
          <a:solidFill>
            <a:schemeClr val="tx1"/>
          </a:solidFill>
          <a:latin typeface="+mn-lt"/>
          <a:ea typeface="+mn-ea"/>
          <a:cs typeface="+mn-cs"/>
        </a:defRPr>
      </a:lvl7pPr>
      <a:lvl8pPr marL="10242090" algn="l" defTabSz="2926312" rtl="0" eaLnBrk="1" latinLnBrk="0" hangingPunct="1">
        <a:defRPr sz="5800" kern="1200">
          <a:solidFill>
            <a:schemeClr val="tx1"/>
          </a:solidFill>
          <a:latin typeface="+mn-lt"/>
          <a:ea typeface="+mn-ea"/>
          <a:cs typeface="+mn-cs"/>
        </a:defRPr>
      </a:lvl8pPr>
      <a:lvl9pPr marL="11705247" algn="l" defTabSz="2926312"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hyperlink" Target="https://www.presentationgo.com/presentation/urban-sunset-custom-color-palette-for-powerpoint/" TargetMode="Externa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6.png"/><Relationship Id="rId5" Type="http://schemas.openxmlformats.org/officeDocument/2006/relationships/diagramQuickStyle" Target="../diagrams/quickStyle1.xml"/><Relationship Id="rId10" Type="http://schemas.openxmlformats.org/officeDocument/2006/relationships/image" Target="../media/image5.png"/><Relationship Id="rId4" Type="http://schemas.openxmlformats.org/officeDocument/2006/relationships/diagramLayout" Target="../diagrams/layout1.xml"/><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72" name="Rectangle 71"/>
          <p:cNvSpPr/>
          <p:nvPr/>
        </p:nvSpPr>
        <p:spPr>
          <a:xfrm>
            <a:off x="0" y="3"/>
            <a:ext cx="32918400" cy="416806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5344" tIns="42672" rIns="85344" bIns="42672" rtlCol="0" anchor="ctr"/>
          <a:lstStyle>
            <a:defPPr>
              <a:defRPr kern="1200"/>
            </a:defPPr>
          </a:lstStyle>
          <a:p>
            <a:pPr algn="ctr"/>
            <a:endParaRPr lang="en-US" sz="4142">
              <a:latin typeface="Lucida Sans" panose="020B0602030504020204" pitchFamily="34" charset="77"/>
            </a:endParaRPr>
          </a:p>
        </p:txBody>
      </p:sp>
      <p:sp>
        <p:nvSpPr>
          <p:cNvPr id="51" name="Title 11">
            <a:extLst>
              <a:ext uri="{FF2B5EF4-FFF2-40B4-BE49-F238E27FC236}">
                <a16:creationId xmlns:a16="http://schemas.microsoft.com/office/drawing/2014/main" id="{EE7A5C51-35F0-4B71-992D-43D344D16C04}"/>
              </a:ext>
            </a:extLst>
          </p:cNvPr>
          <p:cNvSpPr txBox="1"/>
          <p:nvPr/>
        </p:nvSpPr>
        <p:spPr>
          <a:xfrm>
            <a:off x="2743200" y="429934"/>
            <a:ext cx="27432000" cy="1831290"/>
          </a:xfrm>
          <a:prstGeom prst="rect">
            <a:avLst/>
          </a:prstGeom>
        </p:spPr>
        <p:txBody>
          <a:bodyPr lIns="85344" tIns="42672" rIns="85344" bIns="42672" anchor="ctr"/>
          <a:lstStyle>
            <a:defPPr>
              <a:defRPr kern="1200"/>
            </a:defPPr>
            <a:lvl1pPr algn="ctr" defTabSz="4389028" rtl="0" eaLnBrk="1" latinLnBrk="0" hangingPunct="1">
              <a:spcBef>
                <a:spcPct val="0"/>
              </a:spcBef>
              <a:buNone/>
              <a:defRPr sz="13400" kern="1200">
                <a:solidFill>
                  <a:schemeClr val="tx1"/>
                </a:solidFill>
                <a:latin typeface="+mj-lt"/>
                <a:ea typeface="+mj-ea"/>
                <a:cs typeface="+mj-cs"/>
              </a:defRPr>
            </a:lvl1pPr>
          </a:lstStyle>
          <a:p>
            <a:r>
              <a:rPr lang="en-US" sz="6000" b="1" dirty="0">
                <a:solidFill>
                  <a:schemeClr val="bg1"/>
                </a:solidFill>
                <a:latin typeface="Lucida Sans" panose="020B0602030504020204" pitchFamily="34" charset="77"/>
              </a:rPr>
              <a:t>Extreme Weather and Migration: Evidence from Bangladesh</a:t>
            </a:r>
          </a:p>
        </p:txBody>
      </p:sp>
      <p:sp>
        <p:nvSpPr>
          <p:cNvPr id="58" name="Text Placeholder 16">
            <a:extLst>
              <a:ext uri="{FF2B5EF4-FFF2-40B4-BE49-F238E27FC236}">
                <a16:creationId xmlns:a16="http://schemas.microsoft.com/office/drawing/2014/main" id="{1F3AA395-C058-4F87-B3A3-A8A8BC543EF9}"/>
              </a:ext>
            </a:extLst>
          </p:cNvPr>
          <p:cNvSpPr txBox="1"/>
          <p:nvPr/>
        </p:nvSpPr>
        <p:spPr>
          <a:xfrm>
            <a:off x="2743200" y="2420375"/>
            <a:ext cx="27432000" cy="1350370"/>
          </a:xfrm>
          <a:prstGeom prst="rect">
            <a:avLst/>
          </a:prstGeom>
        </p:spPr>
        <p:txBody>
          <a:bodyPr lIns="85344" tIns="42672" rIns="85344" bIns="42672">
            <a:spAutoFit/>
          </a:bodyPr>
          <a:lstStyle>
            <a:defPPr>
              <a:defRPr kern="1200"/>
            </a:defPPr>
            <a:lvl1pPr marL="0" indent="0" algn="l" defTabSz="4389028" rtl="0" eaLnBrk="1" latinLnBrk="0" hangingPunct="1">
              <a:spcBef>
                <a:spcPct val="20000"/>
              </a:spcBef>
              <a:buFont typeface="Arial" pitchFamily="34" charset="0"/>
              <a:buNone/>
              <a:defRPr sz="13400" kern="1200" baseline="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pPr algn="ctr"/>
            <a:r>
              <a:rPr lang="en-US" sz="3700" dirty="0">
                <a:solidFill>
                  <a:schemeClr val="bg1"/>
                </a:solidFill>
                <a:latin typeface="Lucida Sans" panose="020B0602030504020204" pitchFamily="34" charset="77"/>
              </a:rPr>
              <a:t>Tiana Le, </a:t>
            </a:r>
            <a:r>
              <a:rPr lang="en-US" sz="3700" dirty="0" err="1">
                <a:solidFill>
                  <a:schemeClr val="bg1"/>
                </a:solidFill>
                <a:latin typeface="Lucida Sans" panose="020B0602030504020204" pitchFamily="34" charset="77"/>
              </a:rPr>
              <a:t>Sheeba</a:t>
            </a:r>
            <a:r>
              <a:rPr lang="en-US" sz="3700" dirty="0">
                <a:solidFill>
                  <a:schemeClr val="bg1"/>
                </a:solidFill>
                <a:latin typeface="Lucida Sans" panose="020B0602030504020204" pitchFamily="34" charset="77"/>
              </a:rPr>
              <a:t> </a:t>
            </a:r>
            <a:r>
              <a:rPr lang="en-US" sz="3700" dirty="0" err="1">
                <a:solidFill>
                  <a:schemeClr val="bg1"/>
                </a:solidFill>
                <a:latin typeface="Lucida Sans" panose="020B0602030504020204" pitchFamily="34" charset="77"/>
              </a:rPr>
              <a:t>Moghal</a:t>
            </a:r>
            <a:r>
              <a:rPr lang="en-US" sz="3700" dirty="0">
                <a:solidFill>
                  <a:schemeClr val="bg1"/>
                </a:solidFill>
                <a:latin typeface="Lucida Sans" panose="020B0602030504020204" pitchFamily="34" charset="77"/>
              </a:rPr>
              <a:t>, Ishaan </a:t>
            </a:r>
            <a:r>
              <a:rPr lang="en-US" sz="3700" dirty="0" err="1">
                <a:solidFill>
                  <a:schemeClr val="bg1"/>
                </a:solidFill>
                <a:latin typeface="Lucida Sans" panose="020B0602030504020204" pitchFamily="34" charset="77"/>
              </a:rPr>
              <a:t>Babbar</a:t>
            </a:r>
            <a:r>
              <a:rPr lang="en-US" sz="3700" dirty="0">
                <a:solidFill>
                  <a:schemeClr val="bg1"/>
                </a:solidFill>
                <a:latin typeface="Lucida Sans" panose="020B0602030504020204" pitchFamily="34" charset="77"/>
              </a:rPr>
              <a:t>, Liz Kovalchuk</a:t>
            </a:r>
          </a:p>
          <a:p>
            <a:pPr algn="ctr"/>
            <a:r>
              <a:rPr lang="en-US" sz="3700" dirty="0">
                <a:solidFill>
                  <a:schemeClr val="bg1"/>
                </a:solidFill>
                <a:latin typeface="Lucida Sans" panose="020B0602030504020204" pitchFamily="34" charset="77"/>
              </a:rPr>
              <a:t>Georgetown University Data Science and Analytics </a:t>
            </a:r>
          </a:p>
        </p:txBody>
      </p:sp>
      <p:sp>
        <p:nvSpPr>
          <p:cNvPr id="71" name="Rectangle: Rounded Corners 70"/>
          <p:cNvSpPr/>
          <p:nvPr/>
        </p:nvSpPr>
        <p:spPr>
          <a:xfrm>
            <a:off x="24860924" y="18978021"/>
            <a:ext cx="7562175" cy="2434195"/>
          </a:xfrm>
          <a:prstGeom prst="roundRect">
            <a:avLst>
              <a:gd name="adj" fmla="val 3948"/>
            </a:avLst>
          </a:prstGeom>
          <a:solidFill>
            <a:schemeClr val="accent5">
              <a:lumMod val="20000"/>
              <a:lumOff val="80000"/>
            </a:schemeClr>
          </a:solidFill>
          <a:ln w="762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a:latin typeface="Lucida Sans" panose="020B0602030504020204" pitchFamily="34" charset="77"/>
            </a:endParaRPr>
          </a:p>
        </p:txBody>
      </p:sp>
      <p:sp>
        <p:nvSpPr>
          <p:cNvPr id="59" name="TextBox 58">
            <a:extLst>
              <a:ext uri="{FF2B5EF4-FFF2-40B4-BE49-F238E27FC236}">
                <a16:creationId xmlns:a16="http://schemas.microsoft.com/office/drawing/2014/main" id="{2224C3B5-C740-463A-8086-222E05D55D53}"/>
              </a:ext>
            </a:extLst>
          </p:cNvPr>
          <p:cNvSpPr txBox="1"/>
          <p:nvPr/>
        </p:nvSpPr>
        <p:spPr>
          <a:xfrm>
            <a:off x="25204660" y="19737527"/>
            <a:ext cx="6874704" cy="1323439"/>
          </a:xfrm>
          <a:prstGeom prst="rect">
            <a:avLst/>
          </a:prstGeom>
          <a:noFill/>
        </p:spPr>
        <p:txBody>
          <a:bodyPr wrap="square" rtlCol="0">
            <a:spAutoFit/>
          </a:bodyPr>
          <a:lstStyle>
            <a:defPPr>
              <a:defRPr kern="1200"/>
            </a:defPPr>
          </a:lstStyle>
          <a:p>
            <a:r>
              <a:rPr lang="en-US" sz="1600" dirty="0">
                <a:solidFill>
                  <a:schemeClr val="tx1">
                    <a:lumMod val="50000"/>
                  </a:schemeClr>
                </a:solidFill>
                <a:latin typeface="Lucida Sans" panose="020B0602030504020204" pitchFamily="34" charset="77"/>
                <a:ea typeface="Open Sans" panose="020B0606030504020204" pitchFamily="34" charset="0"/>
                <a:cs typeface="Open Sans" panose="020B0606030504020204" pitchFamily="34" charset="0"/>
              </a:rPr>
              <a:t>Theme </a:t>
            </a:r>
            <a:r>
              <a:rPr lang="en-US" sz="1600" dirty="0">
                <a:solidFill>
                  <a:schemeClr val="tx1">
                    <a:lumMod val="50000"/>
                  </a:schemeClr>
                </a:solidFill>
                <a:latin typeface="Lucida Sans" panose="020B0602030504020204" pitchFamily="34" charset="77"/>
                <a:cs typeface="Open Sans" panose="020B0606030504020204" pitchFamily="34" charset="0"/>
              </a:rPr>
              <a:t>source: </a:t>
            </a:r>
            <a:r>
              <a:rPr lang="en-US" sz="1600" dirty="0">
                <a:solidFill>
                  <a:schemeClr val="tx1">
                    <a:lumMod val="50000"/>
                  </a:schemeClr>
                </a:solidFill>
                <a:latin typeface="Lucida Sans" panose="020B0602030504020204" pitchFamily="34" charset="77"/>
                <a:cs typeface="Open Sans" panose="020B0606030504020204" pitchFamily="34" charset="0"/>
                <a:hlinkClick r:id="rId2"/>
              </a:rPr>
              <a:t>https://www.presentationgo.com/presentation/urban-sunset-custom-color-palette-for-powerpoint/</a:t>
            </a:r>
            <a:endParaRPr lang="en-US" sz="1600" dirty="0">
              <a:solidFill>
                <a:schemeClr val="tx1">
                  <a:lumMod val="50000"/>
                </a:schemeClr>
              </a:solidFill>
              <a:latin typeface="Lucida Sans" panose="020B0602030504020204" pitchFamily="34" charset="77"/>
              <a:cs typeface="Open Sans" panose="020B0606030504020204" pitchFamily="34" charset="0"/>
            </a:endParaRPr>
          </a:p>
          <a:p>
            <a:endParaRPr lang="en-US" sz="1600" dirty="0">
              <a:solidFill>
                <a:schemeClr val="tx1">
                  <a:lumMod val="50000"/>
                </a:schemeClr>
              </a:solidFill>
              <a:latin typeface="Lucida Sans" panose="020B0602030504020204" pitchFamily="34" charset="77"/>
              <a:cs typeface="Open Sans" panose="020B0606030504020204" pitchFamily="34" charset="0"/>
            </a:endParaRPr>
          </a:p>
          <a:p>
            <a:r>
              <a:rPr lang="en-US" sz="1600" dirty="0">
                <a:solidFill>
                  <a:schemeClr val="tx1">
                    <a:lumMod val="50000"/>
                  </a:schemeClr>
                </a:solidFill>
                <a:latin typeface="Lucida Sans" panose="020B0602030504020204" pitchFamily="34" charset="77"/>
                <a:ea typeface="Open Sans" panose="020B0606030504020204" pitchFamily="34" charset="0"/>
                <a:cs typeface="Open Sans" panose="020B0606030504020204" pitchFamily="34" charset="0"/>
              </a:rPr>
              <a:t> </a:t>
            </a:r>
          </a:p>
        </p:txBody>
      </p:sp>
      <p:sp>
        <p:nvSpPr>
          <p:cNvPr id="60" name="TextBox 59">
            <a:extLst>
              <a:ext uri="{FF2B5EF4-FFF2-40B4-BE49-F238E27FC236}">
                <a16:creationId xmlns:a16="http://schemas.microsoft.com/office/drawing/2014/main" id="{1043F711-D47E-42B5-B443-99A2ED27753E}"/>
              </a:ext>
            </a:extLst>
          </p:cNvPr>
          <p:cNvSpPr txBox="1"/>
          <p:nvPr/>
        </p:nvSpPr>
        <p:spPr>
          <a:xfrm>
            <a:off x="25204660" y="19292253"/>
            <a:ext cx="6874704" cy="461665"/>
          </a:xfrm>
          <a:prstGeom prst="rect">
            <a:avLst/>
          </a:prstGeom>
          <a:noFill/>
        </p:spPr>
        <p:txBody>
          <a:bodyPr wrap="square" rtlCol="0">
            <a:spAutoFit/>
          </a:bodyPr>
          <a:lstStyle>
            <a:defPPr>
              <a:defRPr kern="1200"/>
            </a:defPPr>
          </a:lstStyle>
          <a:p>
            <a:r>
              <a:rPr lang="en-US" sz="2400" b="1">
                <a:solidFill>
                  <a:schemeClr val="tx1">
                    <a:lumMod val="50000"/>
                  </a:schemeClr>
                </a:solidFill>
                <a:latin typeface="Lucida Sans" panose="020B0602030504020204" pitchFamily="34" charset="77"/>
              </a:rPr>
              <a:t>Acknowledgements</a:t>
            </a:r>
          </a:p>
        </p:txBody>
      </p:sp>
      <p:sp>
        <p:nvSpPr>
          <p:cNvPr id="42" name="Rectangle: Rounded Corners 41"/>
          <p:cNvSpPr/>
          <p:nvPr/>
        </p:nvSpPr>
        <p:spPr>
          <a:xfrm>
            <a:off x="24860924" y="4686771"/>
            <a:ext cx="7562175" cy="13714621"/>
          </a:xfrm>
          <a:prstGeom prst="roundRect">
            <a:avLst>
              <a:gd name="adj" fmla="val 1477"/>
            </a:avLst>
          </a:prstGeom>
          <a:solidFill>
            <a:schemeClr val="accent5">
              <a:lumMod val="20000"/>
              <a:lumOff val="80000"/>
              <a:alpha val="80000"/>
            </a:schemeClr>
          </a:solidFill>
          <a:ln w="762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a:solidFill>
                <a:schemeClr val="tx1">
                  <a:lumMod val="50000"/>
                </a:schemeClr>
              </a:solidFill>
              <a:latin typeface="Lucida Sans" panose="020B0602030504020204" pitchFamily="34" charset="77"/>
            </a:endParaRPr>
          </a:p>
        </p:txBody>
      </p:sp>
      <p:sp>
        <p:nvSpPr>
          <p:cNvPr id="61" name="TextBox 60">
            <a:extLst>
              <a:ext uri="{FF2B5EF4-FFF2-40B4-BE49-F238E27FC236}">
                <a16:creationId xmlns:a16="http://schemas.microsoft.com/office/drawing/2014/main" id="{89EBE15B-4246-47D5-A572-FC8BC1A36A14}"/>
              </a:ext>
            </a:extLst>
          </p:cNvPr>
          <p:cNvSpPr txBox="1"/>
          <p:nvPr/>
        </p:nvSpPr>
        <p:spPr>
          <a:xfrm>
            <a:off x="25204660" y="5433534"/>
            <a:ext cx="6874704" cy="338554"/>
          </a:xfrm>
          <a:prstGeom prst="rect">
            <a:avLst/>
          </a:prstGeom>
          <a:noFill/>
        </p:spPr>
        <p:txBody>
          <a:bodyPr wrap="square" rtlCol="0">
            <a:spAutoFit/>
          </a:bodyPr>
          <a:lstStyle>
            <a:defPPr>
              <a:defRPr kern="1200"/>
            </a:defPPr>
          </a:lstStyle>
          <a:p>
            <a:r>
              <a:rPr lang="en-US" sz="1600">
                <a:solidFill>
                  <a:schemeClr val="tx1">
                    <a:lumMod val="50000"/>
                  </a:schemeClr>
                </a:solidFill>
                <a:latin typeface="Lucida Sans" panose="020B0602030504020204" pitchFamily="34" charset="77"/>
                <a:ea typeface="Open Sans" panose="020B0606030504020204" pitchFamily="34" charset="0"/>
                <a:cs typeface="Open Sans" panose="020B0606030504020204" pitchFamily="34" charset="0"/>
              </a:rPr>
              <a:t>Add your information, graphs and images to this section.</a:t>
            </a:r>
          </a:p>
        </p:txBody>
      </p:sp>
      <p:sp>
        <p:nvSpPr>
          <p:cNvPr id="83" name="TextBox 82">
            <a:extLst>
              <a:ext uri="{FF2B5EF4-FFF2-40B4-BE49-F238E27FC236}">
                <a16:creationId xmlns:a16="http://schemas.microsoft.com/office/drawing/2014/main" id="{66B428E8-E946-4C04-BA2E-DBE7C90A92EC}"/>
              </a:ext>
            </a:extLst>
          </p:cNvPr>
          <p:cNvSpPr txBox="1"/>
          <p:nvPr/>
        </p:nvSpPr>
        <p:spPr>
          <a:xfrm>
            <a:off x="25204660" y="4988260"/>
            <a:ext cx="6874704" cy="461665"/>
          </a:xfrm>
          <a:prstGeom prst="rect">
            <a:avLst/>
          </a:prstGeom>
          <a:noFill/>
        </p:spPr>
        <p:txBody>
          <a:bodyPr wrap="square" rtlCol="0">
            <a:spAutoFit/>
          </a:bodyPr>
          <a:lstStyle>
            <a:defPPr>
              <a:defRPr kern="1200"/>
            </a:defPPr>
          </a:lstStyle>
          <a:p>
            <a:r>
              <a:rPr lang="en-US" sz="2400" b="1">
                <a:solidFill>
                  <a:schemeClr val="tx1">
                    <a:lumMod val="50000"/>
                  </a:schemeClr>
                </a:solidFill>
                <a:latin typeface="Lucida Sans" panose="020B0602030504020204" pitchFamily="34" charset="77"/>
              </a:rPr>
              <a:t>Conclusion</a:t>
            </a:r>
          </a:p>
        </p:txBody>
      </p:sp>
      <p:sp>
        <p:nvSpPr>
          <p:cNvPr id="39" name="Rectangle: Rounded Corners 38"/>
          <p:cNvSpPr/>
          <p:nvPr/>
        </p:nvSpPr>
        <p:spPr>
          <a:xfrm>
            <a:off x="495300" y="4686766"/>
            <a:ext cx="7562175" cy="6943732"/>
          </a:xfrm>
          <a:prstGeom prst="roundRect">
            <a:avLst>
              <a:gd name="adj" fmla="val 1711"/>
            </a:avLst>
          </a:prstGeom>
          <a:solidFill>
            <a:schemeClr val="accent5">
              <a:lumMod val="20000"/>
              <a:lumOff val="80000"/>
              <a:alpha val="80000"/>
            </a:schemeClr>
          </a:solidFill>
          <a:ln w="762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a:solidFill>
                <a:schemeClr val="tx1">
                  <a:lumMod val="50000"/>
                </a:schemeClr>
              </a:solidFill>
              <a:latin typeface="Lucida Sans" panose="020B0602030504020204" pitchFamily="34" charset="77"/>
            </a:endParaRPr>
          </a:p>
        </p:txBody>
      </p:sp>
      <p:sp>
        <p:nvSpPr>
          <p:cNvPr id="46" name="TextBox 45"/>
          <p:cNvSpPr txBox="1"/>
          <p:nvPr/>
        </p:nvSpPr>
        <p:spPr>
          <a:xfrm>
            <a:off x="839035" y="5433531"/>
            <a:ext cx="6874704" cy="4674613"/>
          </a:xfrm>
          <a:prstGeom prst="rect">
            <a:avLst/>
          </a:prstGeom>
          <a:noFill/>
        </p:spPr>
        <p:txBody>
          <a:bodyPr wrap="square" rtlCol="0">
            <a:spAutoFit/>
          </a:bodyPr>
          <a:lstStyle>
            <a:defPPr>
              <a:defRPr kern="1200"/>
            </a:defPPr>
          </a:lstStyle>
          <a:p>
            <a:pPr algn="just">
              <a:lnSpc>
                <a:spcPct val="110000"/>
              </a:lnSpc>
            </a:pPr>
            <a:r>
              <a:rPr lang="en-US" sz="1600" dirty="0">
                <a:solidFill>
                  <a:schemeClr val="tx1">
                    <a:lumMod val="50000"/>
                  </a:schemeClr>
                </a:solidFill>
                <a:latin typeface="Lucida Sans" panose="020B0602030504020204" pitchFamily="34" charset="77"/>
                <a:ea typeface="Open Sans" panose="020B0606030504020204" pitchFamily="34" charset="0"/>
                <a:cs typeface="Open Sans" panose="020B0606030504020204" pitchFamily="34" charset="0"/>
              </a:rPr>
              <a:t>This project examines retrospective migration data collected in southwestern Bangladesh provided by the Authors Amanda R. Carrico and Katharine Donato. Their study investigates the relationship between extreme weather conditions in the region and patterns of migration. Our team’s investigation of the data delves deeper into the initial findings provided by Carrico and Donato, investigating not just the primary author’s conclusion associating weather with increased migration (particularly after dry spells, albeit also after warm spells and above average rainfall but to a lesser extent). </a:t>
            </a:r>
          </a:p>
          <a:p>
            <a:pPr algn="just">
              <a:lnSpc>
                <a:spcPct val="110000"/>
              </a:lnSpc>
            </a:pPr>
            <a:endParaRPr lang="en-US" sz="1600" dirty="0">
              <a:solidFill>
                <a:schemeClr val="tx1">
                  <a:lumMod val="50000"/>
                </a:schemeClr>
              </a:solidFill>
              <a:latin typeface="Lucida Sans" panose="020B0602030504020204" pitchFamily="34" charset="77"/>
              <a:ea typeface="Open Sans" panose="020B0606030504020204" pitchFamily="34" charset="0"/>
              <a:cs typeface="Open Sans" panose="020B0606030504020204" pitchFamily="34" charset="0"/>
            </a:endParaRPr>
          </a:p>
          <a:p>
            <a:pPr algn="just">
              <a:lnSpc>
                <a:spcPct val="110000"/>
              </a:lnSpc>
            </a:pPr>
            <a:r>
              <a:rPr lang="en-US" sz="1600" dirty="0">
                <a:solidFill>
                  <a:schemeClr val="tx1">
                    <a:lumMod val="50000"/>
                  </a:schemeClr>
                </a:solidFill>
                <a:latin typeface="Lucida Sans" panose="020B0602030504020204" pitchFamily="34" charset="77"/>
                <a:ea typeface="Open Sans" panose="020B0606030504020204" pitchFamily="34" charset="0"/>
                <a:cs typeface="Open Sans" panose="020B0606030504020204" pitchFamily="34" charset="0"/>
              </a:rPr>
              <a:t>Similarly, our team’s principal components analysis (PCA) showed that internal migration could be predicted by occupation and month of travel. We examined interrelated variables, getting a better sense of the migrant experience (e.g. access to healthcare or health concerns relation to being a migratory work), investigated using PCA. </a:t>
            </a:r>
          </a:p>
        </p:txBody>
      </p:sp>
      <p:sp>
        <p:nvSpPr>
          <p:cNvPr id="47" name="TextBox 46"/>
          <p:cNvSpPr txBox="1"/>
          <p:nvPr/>
        </p:nvSpPr>
        <p:spPr>
          <a:xfrm>
            <a:off x="839035" y="4988258"/>
            <a:ext cx="6874704" cy="461665"/>
          </a:xfrm>
          <a:prstGeom prst="rect">
            <a:avLst/>
          </a:prstGeom>
          <a:noFill/>
        </p:spPr>
        <p:txBody>
          <a:bodyPr wrap="square" rtlCol="0">
            <a:spAutoFit/>
          </a:bodyPr>
          <a:lstStyle>
            <a:defPPr>
              <a:defRPr kern="1200"/>
            </a:defPPr>
          </a:lstStyle>
          <a:p>
            <a:r>
              <a:rPr lang="en-US" sz="2400" b="1">
                <a:solidFill>
                  <a:schemeClr val="tx1">
                    <a:lumMod val="50000"/>
                  </a:schemeClr>
                </a:solidFill>
                <a:latin typeface="Lucida Sans" panose="020B0602030504020204" pitchFamily="34" charset="77"/>
              </a:rPr>
              <a:t>Abstract</a:t>
            </a:r>
          </a:p>
        </p:txBody>
      </p:sp>
      <p:sp>
        <p:nvSpPr>
          <p:cNvPr id="43" name="Rectangle: Rounded Corners 42"/>
          <p:cNvSpPr/>
          <p:nvPr/>
        </p:nvSpPr>
        <p:spPr>
          <a:xfrm>
            <a:off x="495300" y="12092163"/>
            <a:ext cx="7562175" cy="9320059"/>
          </a:xfrm>
          <a:prstGeom prst="roundRect">
            <a:avLst>
              <a:gd name="adj" fmla="val 2004"/>
            </a:avLst>
          </a:prstGeom>
          <a:solidFill>
            <a:schemeClr val="accent5">
              <a:lumMod val="20000"/>
              <a:lumOff val="80000"/>
            </a:schemeClr>
          </a:solidFill>
          <a:ln w="762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a:latin typeface="Lucida Sans" panose="020B0602030504020204" pitchFamily="34" charset="77"/>
            </a:endParaRPr>
          </a:p>
        </p:txBody>
      </p:sp>
      <p:sp>
        <p:nvSpPr>
          <p:cNvPr id="86" name="TextBox 85">
            <a:extLst>
              <a:ext uri="{FF2B5EF4-FFF2-40B4-BE49-F238E27FC236}">
                <a16:creationId xmlns:a16="http://schemas.microsoft.com/office/drawing/2014/main" id="{9B320F11-3F85-4920-92E0-15D89C7AF4D2}"/>
              </a:ext>
            </a:extLst>
          </p:cNvPr>
          <p:cNvSpPr txBox="1"/>
          <p:nvPr/>
        </p:nvSpPr>
        <p:spPr>
          <a:xfrm>
            <a:off x="839035" y="12901453"/>
            <a:ext cx="6874704" cy="338554"/>
          </a:xfrm>
          <a:prstGeom prst="rect">
            <a:avLst/>
          </a:prstGeom>
          <a:noFill/>
        </p:spPr>
        <p:txBody>
          <a:bodyPr wrap="square" rtlCol="0">
            <a:spAutoFit/>
          </a:bodyPr>
          <a:lstStyle>
            <a:defPPr>
              <a:defRPr kern="1200"/>
            </a:defPPr>
          </a:lstStyle>
          <a:p>
            <a:r>
              <a:rPr lang="en-US" sz="1600">
                <a:solidFill>
                  <a:schemeClr val="tx1">
                    <a:lumMod val="50000"/>
                  </a:schemeClr>
                </a:solidFill>
                <a:latin typeface="Lucida Sans" panose="020B0602030504020204" pitchFamily="34" charset="77"/>
                <a:ea typeface="Open Sans" panose="020B0606030504020204" pitchFamily="34" charset="0"/>
                <a:cs typeface="Open Sans" panose="020B0606030504020204" pitchFamily="34" charset="0"/>
              </a:rPr>
              <a:t>Add your information, graphs and images to this section.</a:t>
            </a:r>
          </a:p>
        </p:txBody>
      </p:sp>
      <p:sp>
        <p:nvSpPr>
          <p:cNvPr id="87" name="TextBox 86">
            <a:extLst>
              <a:ext uri="{FF2B5EF4-FFF2-40B4-BE49-F238E27FC236}">
                <a16:creationId xmlns:a16="http://schemas.microsoft.com/office/drawing/2014/main" id="{7DB2E49A-CE7A-4210-AE9F-5037030C938E}"/>
              </a:ext>
            </a:extLst>
          </p:cNvPr>
          <p:cNvSpPr txBox="1"/>
          <p:nvPr/>
        </p:nvSpPr>
        <p:spPr>
          <a:xfrm>
            <a:off x="839035" y="12456179"/>
            <a:ext cx="6874704" cy="461665"/>
          </a:xfrm>
          <a:prstGeom prst="rect">
            <a:avLst/>
          </a:prstGeom>
          <a:noFill/>
        </p:spPr>
        <p:txBody>
          <a:bodyPr wrap="square" rtlCol="0">
            <a:spAutoFit/>
          </a:bodyPr>
          <a:lstStyle>
            <a:defPPr>
              <a:defRPr kern="1200"/>
            </a:defPPr>
          </a:lstStyle>
          <a:p>
            <a:r>
              <a:rPr lang="en-US" sz="2400" b="1">
                <a:solidFill>
                  <a:schemeClr val="tx1">
                    <a:lumMod val="50000"/>
                  </a:schemeClr>
                </a:solidFill>
                <a:latin typeface="Lucida Sans" panose="020B0602030504020204" pitchFamily="34" charset="77"/>
              </a:rPr>
              <a:t>Introduction</a:t>
            </a:r>
          </a:p>
        </p:txBody>
      </p:sp>
      <p:sp>
        <p:nvSpPr>
          <p:cNvPr id="40" name="Rectangle: Rounded Corners 39"/>
          <p:cNvSpPr/>
          <p:nvPr/>
        </p:nvSpPr>
        <p:spPr>
          <a:xfrm>
            <a:off x="8592866" y="4708441"/>
            <a:ext cx="7562175" cy="5735429"/>
          </a:xfrm>
          <a:prstGeom prst="roundRect">
            <a:avLst>
              <a:gd name="adj" fmla="val 1822"/>
            </a:avLst>
          </a:prstGeom>
          <a:solidFill>
            <a:schemeClr val="accent5">
              <a:lumMod val="20000"/>
              <a:lumOff val="80000"/>
            </a:schemeClr>
          </a:solidFill>
          <a:ln w="762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a:latin typeface="Lucida Sans" panose="020B0602030504020204" pitchFamily="34" charset="77"/>
            </a:endParaRPr>
          </a:p>
        </p:txBody>
      </p:sp>
      <p:sp>
        <p:nvSpPr>
          <p:cNvPr id="90" name="TextBox 89">
            <a:extLst>
              <a:ext uri="{FF2B5EF4-FFF2-40B4-BE49-F238E27FC236}">
                <a16:creationId xmlns:a16="http://schemas.microsoft.com/office/drawing/2014/main" id="{29FDCEBF-DA7D-4AE0-A6BD-06A1FEAE41E1}"/>
              </a:ext>
            </a:extLst>
          </p:cNvPr>
          <p:cNvSpPr txBox="1"/>
          <p:nvPr/>
        </p:nvSpPr>
        <p:spPr>
          <a:xfrm>
            <a:off x="11741426" y="5500848"/>
            <a:ext cx="4069879" cy="1077218"/>
          </a:xfrm>
          <a:prstGeom prst="rect">
            <a:avLst/>
          </a:prstGeom>
          <a:noFill/>
        </p:spPr>
        <p:txBody>
          <a:bodyPr wrap="square" rtlCol="0">
            <a:spAutoFit/>
          </a:bodyPr>
          <a:lstStyle>
            <a:defPPr>
              <a:defRPr kern="1200"/>
            </a:defPPr>
          </a:lstStyle>
          <a:p>
            <a:r>
              <a:rPr lang="en-US" sz="1600" dirty="0">
                <a:solidFill>
                  <a:schemeClr val="tx1">
                    <a:lumMod val="50000"/>
                  </a:schemeClr>
                </a:solidFill>
                <a:latin typeface="Lucida Sans" panose="020B0602030504020204" pitchFamily="34" charset="77"/>
                <a:ea typeface="Open Sans" panose="020B0606030504020204" pitchFamily="34" charset="0"/>
                <a:cs typeface="Open Sans" panose="020B0606030504020204" pitchFamily="34" charset="0"/>
              </a:rPr>
              <a:t>For this study, there were three largely categorical (enormous) datasets. Each were cleaned for their unique aspects of the survey. </a:t>
            </a:r>
          </a:p>
        </p:txBody>
      </p:sp>
      <p:sp>
        <p:nvSpPr>
          <p:cNvPr id="91" name="TextBox 90">
            <a:extLst>
              <a:ext uri="{FF2B5EF4-FFF2-40B4-BE49-F238E27FC236}">
                <a16:creationId xmlns:a16="http://schemas.microsoft.com/office/drawing/2014/main" id="{15232698-55E6-4C6D-9947-A1F5F1CCE1E0}"/>
              </a:ext>
            </a:extLst>
          </p:cNvPr>
          <p:cNvSpPr txBox="1"/>
          <p:nvPr/>
        </p:nvSpPr>
        <p:spPr>
          <a:xfrm>
            <a:off x="8936601" y="4886798"/>
            <a:ext cx="6874704" cy="461665"/>
          </a:xfrm>
          <a:prstGeom prst="rect">
            <a:avLst/>
          </a:prstGeom>
          <a:noFill/>
        </p:spPr>
        <p:txBody>
          <a:bodyPr wrap="square" rtlCol="0">
            <a:spAutoFit/>
          </a:bodyPr>
          <a:lstStyle>
            <a:defPPr>
              <a:defRPr kern="1200"/>
            </a:defPPr>
          </a:lstStyle>
          <a:p>
            <a:r>
              <a:rPr lang="en-US" sz="2400" b="1" dirty="0">
                <a:solidFill>
                  <a:schemeClr val="tx1">
                    <a:lumMod val="50000"/>
                  </a:schemeClr>
                </a:solidFill>
                <a:latin typeface="Lucida Sans" panose="020B0602030504020204" pitchFamily="34" charset="77"/>
              </a:rPr>
              <a:t>Methodology</a:t>
            </a:r>
          </a:p>
        </p:txBody>
      </p:sp>
      <p:sp>
        <p:nvSpPr>
          <p:cNvPr id="41" name="Rectangle: Rounded Corners 40"/>
          <p:cNvSpPr/>
          <p:nvPr/>
        </p:nvSpPr>
        <p:spPr>
          <a:xfrm>
            <a:off x="16734188" y="4708441"/>
            <a:ext cx="7562175" cy="16703777"/>
          </a:xfrm>
          <a:prstGeom prst="roundRect">
            <a:avLst>
              <a:gd name="adj" fmla="val 1937"/>
            </a:avLst>
          </a:prstGeom>
          <a:solidFill>
            <a:schemeClr val="accent5">
              <a:lumMod val="20000"/>
              <a:lumOff val="80000"/>
            </a:schemeClr>
          </a:solidFill>
          <a:ln w="762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dirty="0">
              <a:latin typeface="Lucida Sans" panose="020B0602030504020204" pitchFamily="34" charset="77"/>
            </a:endParaRPr>
          </a:p>
        </p:txBody>
      </p:sp>
      <p:sp>
        <p:nvSpPr>
          <p:cNvPr id="92" name="TextBox 91">
            <a:extLst>
              <a:ext uri="{FF2B5EF4-FFF2-40B4-BE49-F238E27FC236}">
                <a16:creationId xmlns:a16="http://schemas.microsoft.com/office/drawing/2014/main" id="{65C4E645-8814-452E-ABF9-94046EFDF552}"/>
              </a:ext>
            </a:extLst>
          </p:cNvPr>
          <p:cNvSpPr txBox="1"/>
          <p:nvPr/>
        </p:nvSpPr>
        <p:spPr>
          <a:xfrm>
            <a:off x="17077923" y="5433534"/>
            <a:ext cx="6874704" cy="338554"/>
          </a:xfrm>
          <a:prstGeom prst="rect">
            <a:avLst/>
          </a:prstGeom>
          <a:noFill/>
        </p:spPr>
        <p:txBody>
          <a:bodyPr wrap="square" rtlCol="0">
            <a:spAutoFit/>
          </a:bodyPr>
          <a:lstStyle>
            <a:defPPr>
              <a:defRPr kern="1200"/>
            </a:defPPr>
          </a:lstStyle>
          <a:p>
            <a:r>
              <a:rPr lang="en-US" sz="1600">
                <a:solidFill>
                  <a:schemeClr val="tx1">
                    <a:lumMod val="50000"/>
                  </a:schemeClr>
                </a:solidFill>
                <a:latin typeface="Lucida Sans" panose="020B0602030504020204" pitchFamily="34" charset="77"/>
                <a:ea typeface="Open Sans" panose="020B0606030504020204" pitchFamily="34" charset="0"/>
                <a:cs typeface="Open Sans" panose="020B0606030504020204" pitchFamily="34" charset="0"/>
              </a:rPr>
              <a:t>Add your information, graphs and images to this section.</a:t>
            </a:r>
          </a:p>
        </p:txBody>
      </p:sp>
      <p:sp>
        <p:nvSpPr>
          <p:cNvPr id="93" name="TextBox 92">
            <a:extLst>
              <a:ext uri="{FF2B5EF4-FFF2-40B4-BE49-F238E27FC236}">
                <a16:creationId xmlns:a16="http://schemas.microsoft.com/office/drawing/2014/main" id="{7381E656-1550-4678-91D6-50348E24F942}"/>
              </a:ext>
            </a:extLst>
          </p:cNvPr>
          <p:cNvSpPr txBox="1"/>
          <p:nvPr/>
        </p:nvSpPr>
        <p:spPr>
          <a:xfrm>
            <a:off x="17077923" y="4988260"/>
            <a:ext cx="6874704" cy="461665"/>
          </a:xfrm>
          <a:prstGeom prst="rect">
            <a:avLst/>
          </a:prstGeom>
          <a:noFill/>
        </p:spPr>
        <p:txBody>
          <a:bodyPr wrap="square" rtlCol="0">
            <a:spAutoFit/>
          </a:bodyPr>
          <a:lstStyle>
            <a:defPPr>
              <a:defRPr kern="1200"/>
            </a:defPPr>
          </a:lstStyle>
          <a:p>
            <a:r>
              <a:rPr lang="en-US" sz="2400" b="1">
                <a:solidFill>
                  <a:schemeClr val="tx1">
                    <a:lumMod val="50000"/>
                  </a:schemeClr>
                </a:solidFill>
                <a:latin typeface="Lucida Sans" panose="020B0602030504020204" pitchFamily="34" charset="77"/>
              </a:rPr>
              <a:t>Results</a:t>
            </a:r>
          </a:p>
        </p:txBody>
      </p:sp>
      <p:graphicFrame>
        <p:nvGraphicFramePr>
          <p:cNvPr id="2" name="Diagram 1">
            <a:extLst>
              <a:ext uri="{FF2B5EF4-FFF2-40B4-BE49-F238E27FC236}">
                <a16:creationId xmlns:a16="http://schemas.microsoft.com/office/drawing/2014/main" id="{8F71A3E8-B7DE-72BC-A202-BDCF2F3AC724}"/>
              </a:ext>
            </a:extLst>
          </p:cNvPr>
          <p:cNvGraphicFramePr/>
          <p:nvPr>
            <p:extLst>
              <p:ext uri="{D42A27DB-BD31-4B8C-83A1-F6EECF244321}">
                <p14:modId xmlns:p14="http://schemas.microsoft.com/office/powerpoint/2010/main" val="1314838268"/>
              </p:ext>
            </p:extLst>
          </p:nvPr>
        </p:nvGraphicFramePr>
        <p:xfrm>
          <a:off x="8936601" y="5458387"/>
          <a:ext cx="2712060" cy="48243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a:extLst>
              <a:ext uri="{FF2B5EF4-FFF2-40B4-BE49-F238E27FC236}">
                <a16:creationId xmlns:a16="http://schemas.microsoft.com/office/drawing/2014/main" id="{B1405F28-8F9B-2BAE-6C29-6411CE118B9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140461" y="15458578"/>
            <a:ext cx="6812166" cy="5207376"/>
          </a:xfrm>
          <a:prstGeom prst="rect">
            <a:avLst/>
          </a:prstGeom>
        </p:spPr>
      </p:pic>
      <p:pic>
        <p:nvPicPr>
          <p:cNvPr id="7" name="Picture 6">
            <a:extLst>
              <a:ext uri="{FF2B5EF4-FFF2-40B4-BE49-F238E27FC236}">
                <a16:creationId xmlns:a16="http://schemas.microsoft.com/office/drawing/2014/main" id="{82B6ECEB-1847-68BB-186B-C9310E39012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33842" y="13363118"/>
            <a:ext cx="6812166" cy="3801432"/>
          </a:xfrm>
          <a:prstGeom prst="rect">
            <a:avLst/>
          </a:prstGeom>
        </p:spPr>
      </p:pic>
      <p:pic>
        <p:nvPicPr>
          <p:cNvPr id="9" name="Picture 8">
            <a:extLst>
              <a:ext uri="{FF2B5EF4-FFF2-40B4-BE49-F238E27FC236}">
                <a16:creationId xmlns:a16="http://schemas.microsoft.com/office/drawing/2014/main" id="{4CE4EF94-292B-8E6C-8942-8541C37A753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5204660" y="5871872"/>
            <a:ext cx="6983474" cy="3984510"/>
          </a:xfrm>
          <a:prstGeom prst="rect">
            <a:avLst/>
          </a:prstGeom>
        </p:spPr>
      </p:pic>
      <p:pic>
        <p:nvPicPr>
          <p:cNvPr id="5" name="Picture 4">
            <a:extLst>
              <a:ext uri="{FF2B5EF4-FFF2-40B4-BE49-F238E27FC236}">
                <a16:creationId xmlns:a16="http://schemas.microsoft.com/office/drawing/2014/main" id="{F62BA30B-3071-2B4E-202A-14A81274F46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203870" y="318570"/>
            <a:ext cx="2939193" cy="3451530"/>
          </a:xfrm>
          <a:prstGeom prst="rect">
            <a:avLst/>
          </a:prstGeom>
        </p:spPr>
      </p:pic>
      <p:cxnSp>
        <p:nvCxnSpPr>
          <p:cNvPr id="13" name="Straight Connector 12">
            <a:extLst>
              <a:ext uri="{FF2B5EF4-FFF2-40B4-BE49-F238E27FC236}">
                <a16:creationId xmlns:a16="http://schemas.microsoft.com/office/drawing/2014/main" id="{55B4C7C5-6045-FBA6-D4DC-B8A435C49EC4}"/>
              </a:ext>
            </a:extLst>
          </p:cNvPr>
          <p:cNvCxnSpPr>
            <a:cxnSpLocks/>
          </p:cNvCxnSpPr>
          <p:nvPr/>
        </p:nvCxnSpPr>
        <p:spPr>
          <a:xfrm>
            <a:off x="9829800" y="2084033"/>
            <a:ext cx="132740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Rectangle: Rounded Corners 39">
            <a:extLst>
              <a:ext uri="{FF2B5EF4-FFF2-40B4-BE49-F238E27FC236}">
                <a16:creationId xmlns:a16="http://schemas.microsoft.com/office/drawing/2014/main" id="{EDBBB79A-456E-5D04-158D-63F7A4A35043}"/>
              </a:ext>
            </a:extLst>
          </p:cNvPr>
          <p:cNvSpPr/>
          <p:nvPr/>
        </p:nvSpPr>
        <p:spPr>
          <a:xfrm>
            <a:off x="8592866" y="10972800"/>
            <a:ext cx="7562175" cy="10439416"/>
          </a:xfrm>
          <a:prstGeom prst="roundRect">
            <a:avLst>
              <a:gd name="adj" fmla="val 1822"/>
            </a:avLst>
          </a:prstGeom>
          <a:solidFill>
            <a:schemeClr val="accent5">
              <a:lumMod val="20000"/>
              <a:lumOff val="80000"/>
            </a:schemeClr>
          </a:solidFill>
          <a:ln w="762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a:latin typeface="Lucida Sans" panose="020B0602030504020204" pitchFamily="34" charset="77"/>
            </a:endParaRPr>
          </a:p>
        </p:txBody>
      </p:sp>
      <p:sp>
        <p:nvSpPr>
          <p:cNvPr id="6" name="TextBox 5">
            <a:extLst>
              <a:ext uri="{FF2B5EF4-FFF2-40B4-BE49-F238E27FC236}">
                <a16:creationId xmlns:a16="http://schemas.microsoft.com/office/drawing/2014/main" id="{EFE73332-74DE-9430-6E0C-7C20E6E3B4CA}"/>
              </a:ext>
            </a:extLst>
          </p:cNvPr>
          <p:cNvSpPr txBox="1"/>
          <p:nvPr/>
        </p:nvSpPr>
        <p:spPr>
          <a:xfrm>
            <a:off x="8936601" y="11630498"/>
            <a:ext cx="6874704" cy="461665"/>
          </a:xfrm>
          <a:prstGeom prst="rect">
            <a:avLst/>
          </a:prstGeom>
          <a:noFill/>
        </p:spPr>
        <p:txBody>
          <a:bodyPr wrap="square" rtlCol="0">
            <a:spAutoFit/>
          </a:bodyPr>
          <a:lstStyle>
            <a:defPPr>
              <a:defRPr kern="1200"/>
            </a:defPPr>
          </a:lstStyle>
          <a:p>
            <a:r>
              <a:rPr lang="en-US" sz="2400" b="1" dirty="0">
                <a:solidFill>
                  <a:schemeClr val="tx1">
                    <a:lumMod val="50000"/>
                  </a:schemeClr>
                </a:solidFill>
                <a:latin typeface="Lucida Sans" panose="020B0602030504020204" pitchFamily="34" charset="77"/>
              </a:rPr>
              <a:t>Analysis</a:t>
            </a:r>
          </a:p>
        </p:txBody>
      </p:sp>
      <p:sp>
        <p:nvSpPr>
          <p:cNvPr id="8" name="TextBox 7">
            <a:extLst>
              <a:ext uri="{FF2B5EF4-FFF2-40B4-BE49-F238E27FC236}">
                <a16:creationId xmlns:a16="http://schemas.microsoft.com/office/drawing/2014/main" id="{D3508CB3-22B3-918E-905C-AA704951A32B}"/>
              </a:ext>
            </a:extLst>
          </p:cNvPr>
          <p:cNvSpPr txBox="1"/>
          <p:nvPr/>
        </p:nvSpPr>
        <p:spPr>
          <a:xfrm>
            <a:off x="8936601" y="12421883"/>
            <a:ext cx="6874704" cy="2308324"/>
          </a:xfrm>
          <a:prstGeom prst="rect">
            <a:avLst/>
          </a:prstGeom>
          <a:noFill/>
        </p:spPr>
        <p:txBody>
          <a:bodyPr wrap="square" rtlCol="0">
            <a:spAutoFit/>
          </a:bodyPr>
          <a:lstStyle>
            <a:defPPr>
              <a:defRPr kern="1200"/>
            </a:defPPr>
          </a:lstStyle>
          <a:p>
            <a:r>
              <a:rPr lang="en-US" sz="1600" dirty="0">
                <a:solidFill>
                  <a:schemeClr val="tx1">
                    <a:lumMod val="50000"/>
                  </a:schemeClr>
                </a:solidFill>
                <a:latin typeface="Lucida Sans" panose="020B0602030504020204" pitchFamily="34" charset="77"/>
                <a:ea typeface="Open Sans" panose="020B0606030504020204" pitchFamily="34" charset="0"/>
                <a:cs typeface="Open Sans" panose="020B0606030504020204" pitchFamily="34" charset="0"/>
              </a:rPr>
              <a:t>In the analysis of the 001 dataset for migration in Bangladesh, we perform feature selection using both numerical and categorical features. We aim to identify the most relevant values that can be </a:t>
            </a:r>
            <a:r>
              <a:rPr lang="en-US" sz="1600" dirty="0" err="1">
                <a:solidFill>
                  <a:schemeClr val="tx1">
                    <a:lumMod val="50000"/>
                  </a:schemeClr>
                </a:solidFill>
                <a:latin typeface="Lucida Sans" panose="020B0602030504020204" pitchFamily="34" charset="77"/>
                <a:ea typeface="Open Sans" panose="020B0606030504020204" pitchFamily="34" charset="0"/>
                <a:cs typeface="Open Sans" panose="020B0606030504020204" pitchFamily="34" charset="0"/>
              </a:rPr>
              <a:t>subsetted</a:t>
            </a:r>
            <a:r>
              <a:rPr lang="en-US" sz="1600" dirty="0">
                <a:solidFill>
                  <a:schemeClr val="tx1">
                    <a:lumMod val="50000"/>
                  </a:schemeClr>
                </a:solidFill>
                <a:latin typeface="Lucida Sans" panose="020B0602030504020204" pitchFamily="34" charset="77"/>
                <a:ea typeface="Open Sans" panose="020B0606030504020204" pitchFamily="34" charset="0"/>
                <a:cs typeface="Open Sans" panose="020B0606030504020204" pitchFamily="34" charset="0"/>
              </a:rPr>
              <a:t> based on our Y target variable, which is to determine if environmental change due to temperature increase/decrease is a factor of migration. To achieve this, we use ANOVA based on the f-test for numerical features, and Chi-square test based on the p-value for categorical features. We determine the categorical feature to be significant if the p-value is less than 0.05.</a:t>
            </a:r>
          </a:p>
        </p:txBody>
      </p:sp>
      <p:sp>
        <p:nvSpPr>
          <p:cNvPr id="10" name="TextBox 9">
            <a:extLst>
              <a:ext uri="{FF2B5EF4-FFF2-40B4-BE49-F238E27FC236}">
                <a16:creationId xmlns:a16="http://schemas.microsoft.com/office/drawing/2014/main" id="{1F9FDBAA-B0EC-30D0-9C02-32D76A0BDC7F}"/>
              </a:ext>
            </a:extLst>
          </p:cNvPr>
          <p:cNvSpPr txBox="1"/>
          <p:nvPr/>
        </p:nvSpPr>
        <p:spPr>
          <a:xfrm>
            <a:off x="8943895" y="12092163"/>
            <a:ext cx="6874704" cy="369332"/>
          </a:xfrm>
          <a:prstGeom prst="rect">
            <a:avLst/>
          </a:prstGeom>
          <a:noFill/>
        </p:spPr>
        <p:txBody>
          <a:bodyPr wrap="square" rtlCol="0">
            <a:spAutoFit/>
          </a:bodyPr>
          <a:lstStyle>
            <a:defPPr>
              <a:defRPr kern="1200"/>
            </a:defPPr>
          </a:lstStyle>
          <a:p>
            <a:r>
              <a:rPr lang="en-US" sz="1800" b="1" dirty="0">
                <a:solidFill>
                  <a:schemeClr val="tx1">
                    <a:lumMod val="50000"/>
                  </a:schemeClr>
                </a:solidFill>
                <a:latin typeface="Lucida Sans" panose="020B0602030504020204" pitchFamily="34" charset="77"/>
              </a:rPr>
              <a:t>Dataset 001</a:t>
            </a:r>
          </a:p>
        </p:txBody>
      </p:sp>
      <p:sp>
        <p:nvSpPr>
          <p:cNvPr id="11" name="TextBox 10">
            <a:extLst>
              <a:ext uri="{FF2B5EF4-FFF2-40B4-BE49-F238E27FC236}">
                <a16:creationId xmlns:a16="http://schemas.microsoft.com/office/drawing/2014/main" id="{BF336166-895D-D220-2769-43DF98987B57}"/>
              </a:ext>
            </a:extLst>
          </p:cNvPr>
          <p:cNvSpPr txBox="1"/>
          <p:nvPr/>
        </p:nvSpPr>
        <p:spPr>
          <a:xfrm>
            <a:off x="8936601" y="14690595"/>
            <a:ext cx="6874704" cy="369332"/>
          </a:xfrm>
          <a:prstGeom prst="rect">
            <a:avLst/>
          </a:prstGeom>
          <a:noFill/>
        </p:spPr>
        <p:txBody>
          <a:bodyPr wrap="square" rtlCol="0">
            <a:spAutoFit/>
          </a:bodyPr>
          <a:lstStyle>
            <a:defPPr>
              <a:defRPr kern="1200"/>
            </a:defPPr>
          </a:lstStyle>
          <a:p>
            <a:r>
              <a:rPr lang="en-US" sz="1800" b="1" dirty="0">
                <a:solidFill>
                  <a:schemeClr val="tx1">
                    <a:lumMod val="50000"/>
                  </a:schemeClr>
                </a:solidFill>
                <a:latin typeface="Lucida Sans" panose="020B0602030504020204" pitchFamily="34" charset="77"/>
              </a:rPr>
              <a:t>Dataset 002</a:t>
            </a:r>
          </a:p>
        </p:txBody>
      </p:sp>
      <p:sp>
        <p:nvSpPr>
          <p:cNvPr id="17" name="TextBox 16">
            <a:extLst>
              <a:ext uri="{FF2B5EF4-FFF2-40B4-BE49-F238E27FC236}">
                <a16:creationId xmlns:a16="http://schemas.microsoft.com/office/drawing/2014/main" id="{64689E21-F5FB-D49A-C74F-3E570BA5E0D4}"/>
              </a:ext>
            </a:extLst>
          </p:cNvPr>
          <p:cNvSpPr txBox="1"/>
          <p:nvPr/>
        </p:nvSpPr>
        <p:spPr>
          <a:xfrm>
            <a:off x="11748720" y="7325518"/>
            <a:ext cx="4069879" cy="830997"/>
          </a:xfrm>
          <a:prstGeom prst="rect">
            <a:avLst/>
          </a:prstGeom>
          <a:noFill/>
        </p:spPr>
        <p:txBody>
          <a:bodyPr wrap="square" rtlCol="0">
            <a:spAutoFit/>
          </a:bodyPr>
          <a:lstStyle>
            <a:defPPr>
              <a:defRPr kern="1200"/>
            </a:defPPr>
          </a:lstStyle>
          <a:p>
            <a:r>
              <a:rPr lang="en-US" sz="1600" dirty="0">
                <a:solidFill>
                  <a:schemeClr val="tx1">
                    <a:lumMod val="50000"/>
                  </a:schemeClr>
                </a:solidFill>
                <a:latin typeface="Lucida Sans" panose="020B0602030504020204" pitchFamily="34" charset="77"/>
                <a:ea typeface="Open Sans" panose="020B0606030504020204" pitchFamily="34" charset="0"/>
                <a:cs typeface="Open Sans" panose="020B0606030504020204" pitchFamily="34" charset="0"/>
              </a:rPr>
              <a:t>Each set was used to investigate climate change’s impact on Bangladesh migratory workers. </a:t>
            </a:r>
          </a:p>
        </p:txBody>
      </p:sp>
      <p:sp>
        <p:nvSpPr>
          <p:cNvPr id="18" name="TextBox 17">
            <a:extLst>
              <a:ext uri="{FF2B5EF4-FFF2-40B4-BE49-F238E27FC236}">
                <a16:creationId xmlns:a16="http://schemas.microsoft.com/office/drawing/2014/main" id="{3B25B4C8-B587-545C-FE69-011B941876BB}"/>
              </a:ext>
            </a:extLst>
          </p:cNvPr>
          <p:cNvSpPr txBox="1"/>
          <p:nvPr/>
        </p:nvSpPr>
        <p:spPr>
          <a:xfrm>
            <a:off x="11748720" y="9195143"/>
            <a:ext cx="4069879" cy="338554"/>
          </a:xfrm>
          <a:prstGeom prst="rect">
            <a:avLst/>
          </a:prstGeom>
          <a:noFill/>
        </p:spPr>
        <p:txBody>
          <a:bodyPr wrap="square" rtlCol="0">
            <a:spAutoFit/>
          </a:bodyPr>
          <a:lstStyle>
            <a:defPPr>
              <a:defRPr kern="1200"/>
            </a:defPPr>
          </a:lstStyle>
          <a:p>
            <a:r>
              <a:rPr lang="en-US" sz="1600" dirty="0" err="1">
                <a:solidFill>
                  <a:schemeClr val="tx1">
                    <a:lumMod val="50000"/>
                  </a:schemeClr>
                </a:solidFill>
                <a:highlight>
                  <a:srgbClr val="FFFF00"/>
                </a:highlight>
                <a:latin typeface="Lucida Sans" panose="020B0602030504020204" pitchFamily="34" charset="77"/>
                <a:ea typeface="Open Sans" panose="020B0606030504020204" pitchFamily="34" charset="0"/>
                <a:cs typeface="Open Sans" panose="020B0606030504020204" pitchFamily="34" charset="0"/>
              </a:rPr>
              <a:t>Xxx</a:t>
            </a:r>
            <a:r>
              <a:rPr lang="en-US" sz="1600" dirty="0">
                <a:solidFill>
                  <a:schemeClr val="tx1">
                    <a:lumMod val="50000"/>
                  </a:schemeClr>
                </a:solidFill>
                <a:highlight>
                  <a:srgbClr val="FFFF00"/>
                </a:highlight>
                <a:latin typeface="Lucida Sans" panose="020B0602030504020204" pitchFamily="34" charset="77"/>
                <a:ea typeface="Open Sans" panose="020B0606030504020204" pitchFamily="34" charset="0"/>
                <a:cs typeface="Open Sans" panose="020B0606030504020204" pitchFamily="34" charset="0"/>
              </a:rPr>
              <a:t> </a:t>
            </a:r>
            <a:r>
              <a:rPr lang="en-US" sz="1600" dirty="0" err="1">
                <a:solidFill>
                  <a:schemeClr val="tx1">
                    <a:lumMod val="50000"/>
                  </a:schemeClr>
                </a:solidFill>
                <a:highlight>
                  <a:srgbClr val="FFFF00"/>
                </a:highlight>
                <a:latin typeface="Lucida Sans" panose="020B0602030504020204" pitchFamily="34" charset="77"/>
                <a:ea typeface="Open Sans" panose="020B0606030504020204" pitchFamily="34" charset="0"/>
                <a:cs typeface="Open Sans" panose="020B0606030504020204" pitchFamily="34" charset="0"/>
              </a:rPr>
              <a:t>Sheeba</a:t>
            </a:r>
            <a:endParaRPr lang="en-US" sz="1600" dirty="0">
              <a:solidFill>
                <a:schemeClr val="tx1">
                  <a:lumMod val="50000"/>
                </a:schemeClr>
              </a:solidFill>
              <a:highlight>
                <a:srgbClr val="FFFF00"/>
              </a:highlight>
              <a:latin typeface="Lucida Sans" panose="020B0602030504020204" pitchFamily="34" charset="77"/>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128123355"/>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assessingslate|08-2022"/>
</p:tagLst>
</file>

<file path=ppt/theme/theme1.xml><?xml version="1.0" encoding="utf-8"?>
<a:theme xmlns:a="http://schemas.openxmlformats.org/drawingml/2006/main" name="Office Theme">
  <a:themeElements>
    <a:clrScheme name="PGO 013 - Urban Sunset">
      <a:dk1>
        <a:srgbClr val="2D3740"/>
      </a:dk1>
      <a:lt1>
        <a:srgbClr val="FFFFFF"/>
      </a:lt1>
      <a:dk2>
        <a:srgbClr val="635B4E"/>
      </a:dk2>
      <a:lt2>
        <a:srgbClr val="E7E6E6"/>
      </a:lt2>
      <a:accent1>
        <a:srgbClr val="2D3740"/>
      </a:accent1>
      <a:accent2>
        <a:srgbClr val="E7943F"/>
      </a:accent2>
      <a:accent3>
        <a:srgbClr val="FE5C4F"/>
      </a:accent3>
      <a:accent4>
        <a:srgbClr val="635B4E"/>
      </a:accent4>
      <a:accent5>
        <a:srgbClr val="B09471"/>
      </a:accent5>
      <a:accent6>
        <a:srgbClr val="F7D290"/>
      </a:accent6>
      <a:hlink>
        <a:srgbClr val="AC5448"/>
      </a:hlink>
      <a:folHlink>
        <a:srgbClr val="FE5C4F"/>
      </a:folHlink>
    </a:clrScheme>
    <a:fontScheme name="Essential">
      <a:majorFont>
        <a:latin typeface="Arial Black"/>
        <a:ea typeface="Arial"/>
        <a:cs typeface="Arial"/>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Arial"/>
        <a:cs typeface="Arial"/>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3958</TotalTime>
  <Words>386</Words>
  <Application>Microsoft Macintosh PowerPoint</Application>
  <PresentationFormat>Custom</PresentationFormat>
  <Paragraphs>28</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Lucida Sans</vt:lpstr>
      <vt:lpstr>Arial</vt:lpstr>
      <vt:lpstr>Calibri</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poster example</dc:title>
  <dc:subject>Template For Scientific Poster Presentation</dc:subject>
  <dc:creator>Graphicsland/MakeSigns.com</dc:creator>
  <cp:keywords>scientific, research, template, custom, poster, presentation, symposium, printing, powerpoint, create, design, example, sample, download</cp:keywords>
  <dc:description>We offer free powerpoint poster templates to help you design your very own scientific poster presentation.</dc:description>
  <cp:lastModifiedBy>Kovalchuk, Elizabeth R (Liz) CIV USN NRL WASHINGTON DC (USA)</cp:lastModifiedBy>
  <cp:revision>56</cp:revision>
  <dcterms:modified xsi:type="dcterms:W3CDTF">2024-04-16T23:00:26Z</dcterms:modified>
  <cp:category>science research poster</cp:category>
</cp:coreProperties>
</file>