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3" r:id="rId1"/>
  </p:sldMasterIdLst>
  <p:notesMasterIdLst>
    <p:notesMasterId r:id="rId32"/>
  </p:notesMasterIdLst>
  <p:sldIdLst>
    <p:sldId id="319" r:id="rId2"/>
    <p:sldId id="328" r:id="rId3"/>
    <p:sldId id="329" r:id="rId4"/>
    <p:sldId id="330" r:id="rId5"/>
    <p:sldId id="331" r:id="rId6"/>
    <p:sldId id="332" r:id="rId7"/>
    <p:sldId id="334" r:id="rId8"/>
    <p:sldId id="335" r:id="rId9"/>
    <p:sldId id="336" r:id="rId10"/>
    <p:sldId id="368" r:id="rId11"/>
    <p:sldId id="453" r:id="rId12"/>
    <p:sldId id="369" r:id="rId13"/>
    <p:sldId id="454" r:id="rId14"/>
    <p:sldId id="455" r:id="rId15"/>
    <p:sldId id="470" r:id="rId16"/>
    <p:sldId id="471" r:id="rId17"/>
    <p:sldId id="394" r:id="rId18"/>
    <p:sldId id="483" r:id="rId19"/>
    <p:sldId id="484" r:id="rId20"/>
    <p:sldId id="439" r:id="rId21"/>
    <p:sldId id="441" r:id="rId22"/>
    <p:sldId id="443" r:id="rId23"/>
    <p:sldId id="476" r:id="rId24"/>
    <p:sldId id="468" r:id="rId25"/>
    <p:sldId id="429" r:id="rId26"/>
    <p:sldId id="485" r:id="rId27"/>
    <p:sldId id="480" r:id="rId28"/>
    <p:sldId id="481" r:id="rId29"/>
    <p:sldId id="477" r:id="rId30"/>
    <p:sldId id="458" r:id="rId31"/>
  </p:sldIdLst>
  <p:sldSz cx="9906000" cy="6858000" type="A4"/>
  <p:notesSz cx="6735763" cy="9866313"/>
  <p:embeddedFontLst>
    <p:embeddedFont>
      <p:font typeface="D2Coding" panose="020B0609020101020101" pitchFamily="49" charset="-127"/>
      <p:regular r:id="rId33"/>
      <p:bold r:id="rId34"/>
    </p:embeddedFont>
    <p:embeddedFont>
      <p:font typeface="HY견고딕" panose="0203060000010101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Microsoft Himalaya" panose="01010100010101010101" pitchFamily="2" charset="0"/>
      <p:regular r:id="rId38"/>
    </p:embeddedFont>
    <p:embeddedFont>
      <p:font typeface="HY견명조" panose="02030600000101010101" pitchFamily="18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F" id="{782493E2-BDF0-4603-AB30-FB26D64B1393}">
          <p14:sldIdLst>
            <p14:sldId id="319"/>
            <p14:sldId id="328"/>
          </p14:sldIdLst>
        </p14:section>
        <p14:section name="1. 웹프로그래밍 개요" id="{36167917-2DAE-4790-8EC2-080D3728D4C2}">
          <p14:sldIdLst>
            <p14:sldId id="329"/>
            <p14:sldId id="330"/>
            <p14:sldId id="331"/>
          </p14:sldIdLst>
        </p14:section>
        <p14:section name="2. 스프링 개요" id="{AF769BA9-1CF2-40E5-92AC-617162C74BF6}">
          <p14:sldIdLst>
            <p14:sldId id="332"/>
            <p14:sldId id="334"/>
            <p14:sldId id="335"/>
            <p14:sldId id="336"/>
          </p14:sldIdLst>
        </p14:section>
        <p14:section name="3. 스프링 특징 - IoC/DI" id="{A8C0B584-26A9-45E8-9A25-C17C87CC775E}">
          <p14:sldIdLst>
            <p14:sldId id="368"/>
            <p14:sldId id="453"/>
            <p14:sldId id="369"/>
            <p14:sldId id="454"/>
            <p14:sldId id="455"/>
            <p14:sldId id="470"/>
            <p14:sldId id="471"/>
          </p14:sldIdLst>
        </p14:section>
        <p14:section name="3. 스프링 특징 - AOP" id="{6D990739-A36D-44C5-89E2-944F6AEED705}">
          <p14:sldIdLst>
            <p14:sldId id="394"/>
            <p14:sldId id="483"/>
            <p14:sldId id="484"/>
          </p14:sldIdLst>
        </p14:section>
        <p14:section name="4. TDD" id="{6EB90130-C845-4D90-8164-6B706D54D528}">
          <p14:sldIdLst>
            <p14:sldId id="439"/>
            <p14:sldId id="441"/>
            <p14:sldId id="443"/>
            <p14:sldId id="476"/>
          </p14:sldIdLst>
        </p14:section>
        <p14:section name="5. 게시판 실습" id="{23F5A689-4260-4329-B0E5-95325EAEBBED}">
          <p14:sldIdLst>
            <p14:sldId id="468"/>
          </p14:sldIdLst>
        </p14:section>
        <p14:section name="6. MyBatis" id="{3FCB5663-44F5-4E52-9BEA-8C37ED4DCEF8}">
          <p14:sldIdLst>
            <p14:sldId id="429"/>
          </p14:sldIdLst>
        </p14:section>
        <p14:section name="7.AOP실습" id="{781D080E-FC99-46DD-B736-768853452591}">
          <p14:sldIdLst>
            <p14:sldId id="485"/>
            <p14:sldId id="480"/>
            <p14:sldId id="481"/>
            <p14:sldId id="477"/>
          </p14:sldIdLst>
        </p14:section>
        <p14:section name="EOF" id="{E6E4DD5B-7984-475C-8F88-8D0926706A87}">
          <p14:sldIdLst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pos="580" userDrawn="1">
          <p15:clr>
            <a:srgbClr val="A4A3A4"/>
          </p15:clr>
        </p15:guide>
        <p15:guide id="2" orient="horz" pos="142" userDrawn="1">
          <p15:clr>
            <a:srgbClr val="A4A3A4"/>
          </p15:clr>
        </p15:guide>
        <p15:guide id="4" pos="3120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398" userDrawn="1">
          <p15:clr>
            <a:srgbClr val="A4A3A4"/>
          </p15:clr>
        </p15:guide>
        <p15:guide id="9" pos="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1F4"/>
    <a:srgbClr val="0000FF"/>
    <a:srgbClr val="FFFFFF"/>
    <a:srgbClr val="EBF1DE"/>
    <a:srgbClr val="DBEEF4"/>
    <a:srgbClr val="FDEADA"/>
    <a:srgbClr val="C2D8F2"/>
    <a:srgbClr val="F16564"/>
    <a:srgbClr val="9F9378"/>
    <a:srgbClr val="C74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2874" autoAdjust="0"/>
  </p:normalViewPr>
  <p:slideViewPr>
    <p:cSldViewPr snapToGrid="0">
      <p:cViewPr varScale="1">
        <p:scale>
          <a:sx n="101" d="100"/>
          <a:sy n="101" d="100"/>
        </p:scale>
        <p:origin x="1440" y="84"/>
      </p:cViewPr>
      <p:guideLst>
        <p:guide pos="580"/>
        <p:guide orient="horz" pos="142"/>
        <p:guide pos="3120"/>
        <p:guide orient="horz" pos="3906"/>
        <p:guide orient="horz" pos="958"/>
        <p:guide pos="398"/>
        <p:guide pos="2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025AD99-35FA-440B-8F88-3A203730E305}" type="datetimeFigureOut">
              <a:rPr lang="ko-KR" altLang="en-US" smtClean="0"/>
              <a:t>2019-02-12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013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61E2742E-9E8E-4922-8A9E-A443D39573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Aop</a:t>
            </a:r>
            <a:r>
              <a:rPr lang="en-US" altLang="ko-KR" dirty="0" smtClean="0"/>
              <a:t> </a:t>
            </a:r>
            <a:r>
              <a:rPr lang="ko-KR" altLang="en-US" smtClean="0"/>
              <a:t>트랜잭션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742E-9E8E-4922-8A9E-A443D39573F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6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6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33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의존하는 객체를 전달받을 생성자를 작성한다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설정 파일에 </a:t>
            </a:r>
            <a:r>
              <a:rPr lang="en-US" altLang="ko-KR" sz="1200" dirty="0" smtClean="0"/>
              <a:t>&lt;constructor-arg&gt; </a:t>
            </a:r>
            <a:r>
              <a:rPr lang="ko-KR" altLang="en-US" sz="1200" dirty="0" smtClean="0"/>
              <a:t>태그를 이용한다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. </a:t>
            </a:r>
            <a:r>
              <a:rPr lang="ko-KR" altLang="en-US" sz="1200" dirty="0" smtClean="0"/>
              <a:t>객체인 경우 </a:t>
            </a:r>
            <a:r>
              <a:rPr lang="en-US" altLang="ko-KR" sz="1200" dirty="0" smtClean="0"/>
              <a:t>&lt;ref&gt;</a:t>
            </a:r>
            <a:r>
              <a:rPr lang="ko-KR" altLang="en-US" sz="1200" dirty="0" smtClean="0"/>
              <a:t>태그 이용</a:t>
            </a:r>
          </a:p>
          <a:p>
            <a:r>
              <a:rPr lang="en-US" altLang="ko-KR" sz="1200" dirty="0" smtClean="0"/>
              <a:t>   . </a:t>
            </a:r>
            <a:r>
              <a:rPr lang="ko-KR" altLang="en-US" sz="1200" dirty="0" smtClean="0"/>
              <a:t>문자열이나 기본 데이터 타입이라면 </a:t>
            </a:r>
            <a:r>
              <a:rPr lang="en-US" altLang="ko-KR" sz="1200" dirty="0" smtClean="0"/>
              <a:t>&lt;value&gt;</a:t>
            </a:r>
            <a:r>
              <a:rPr lang="ko-KR" altLang="en-US" sz="1200" dirty="0" smtClean="0"/>
              <a:t>태그 이용</a:t>
            </a: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2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/>
            <a:r>
              <a:rPr lang="en-US" altLang="ko-KR" sz="1200" dirty="0" smtClean="0"/>
              <a:t>1. </a:t>
            </a:r>
            <a:r>
              <a:rPr lang="ko-KR" altLang="en-US" sz="1200" dirty="0" smtClean="0"/>
              <a:t>의존하는 객체를 전달받을 </a:t>
            </a:r>
            <a:r>
              <a:rPr lang="en-US" altLang="ko-KR" sz="1200" dirty="0" smtClean="0"/>
              <a:t>setter </a:t>
            </a:r>
            <a:r>
              <a:rPr lang="ko-KR" altLang="en-US" sz="1200" dirty="0" smtClean="0"/>
              <a:t>메서드를 작성한다</a:t>
            </a:r>
            <a:r>
              <a:rPr lang="en-US" altLang="ko-KR" sz="1200" dirty="0" smtClean="0"/>
              <a:t>.</a:t>
            </a:r>
          </a:p>
          <a:p>
            <a:pPr marL="266700"/>
            <a:r>
              <a:rPr lang="en-US" altLang="ko-KR" sz="1200" dirty="0" smtClean="0"/>
              <a:t>2. </a:t>
            </a:r>
            <a:r>
              <a:rPr lang="ko-KR" altLang="en-US" sz="1200" dirty="0" smtClean="0"/>
              <a:t>설정 파일에 </a:t>
            </a:r>
            <a:r>
              <a:rPr lang="en-US" altLang="ko-KR" sz="1200" dirty="0" smtClean="0"/>
              <a:t>&lt;property&gt;</a:t>
            </a:r>
            <a:r>
              <a:rPr lang="ko-KR" altLang="en-US" sz="1200" dirty="0" smtClean="0"/>
              <a:t>태그를 이용한다</a:t>
            </a:r>
            <a:r>
              <a:rPr lang="en-US" altLang="ko-KR" sz="1200" dirty="0" smtClean="0"/>
              <a:t>.</a:t>
            </a:r>
          </a:p>
          <a:p>
            <a:pPr marL="444500">
              <a:tabLst>
                <a:tab pos="444500" algn="l"/>
              </a:tabLs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객체인 경우 </a:t>
            </a:r>
            <a:r>
              <a:rPr lang="en-US" altLang="ko-KR" sz="1200" dirty="0" smtClean="0"/>
              <a:t>&lt;ref&gt;</a:t>
            </a:r>
            <a:r>
              <a:rPr lang="ko-KR" altLang="en-US" sz="1200" dirty="0" smtClean="0"/>
              <a:t>태그 이용</a:t>
            </a:r>
          </a:p>
          <a:p>
            <a:pPr marL="444500">
              <a:buFontTx/>
              <a:buChar char="-"/>
              <a:tabLst>
                <a:tab pos="444500" algn="l"/>
              </a:tabLst>
            </a:pPr>
            <a:r>
              <a:rPr lang="ko-KR" altLang="en-US" sz="1200" dirty="0" smtClean="0"/>
              <a:t> 문자열이나 기본 데이터 타입이라면 </a:t>
            </a:r>
            <a:r>
              <a:rPr lang="en-US" altLang="ko-KR" sz="1200" dirty="0" smtClean="0"/>
              <a:t>&lt;value&gt;</a:t>
            </a:r>
            <a:r>
              <a:rPr lang="ko-KR" altLang="en-US" sz="1200" dirty="0" smtClean="0"/>
              <a:t>태그 이용</a:t>
            </a:r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54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181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933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사용자는 시스템을 사용하면서 자연스럽게 비즈니스 컴포넌트의 여러 </a:t>
            </a:r>
            <a:r>
              <a:rPr lang="en-US" altLang="ko-KR" dirty="0" smtClean="0"/>
              <a:t>Joinpoint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특정 </a:t>
            </a:r>
            <a:r>
              <a:rPr lang="en-US" altLang="ko-KR" dirty="0" smtClean="0"/>
              <a:t>Pointcut</a:t>
            </a:r>
            <a:r>
              <a:rPr lang="ko-KR" altLang="en-US" dirty="0" smtClean="0"/>
              <a:t>으로 지정한 메서드가 호출되는 순간</a:t>
            </a:r>
            <a:r>
              <a:rPr lang="en-US" altLang="ko-KR" dirty="0" smtClean="0"/>
              <a:t>, Advice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Advice </a:t>
            </a:r>
            <a:r>
              <a:rPr lang="ko-KR" altLang="en-US" dirty="0" smtClean="0"/>
              <a:t>메서드가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en-US" altLang="ko-KR" dirty="0" smtClean="0"/>
              <a:t>Advice </a:t>
            </a:r>
            <a:r>
              <a:rPr lang="ko-KR" altLang="en-US" dirty="0" smtClean="0"/>
              <a:t>메서드의 동작 시점을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(before, after, after-returning, after-throwing,</a:t>
            </a:r>
            <a:r>
              <a:rPr lang="en-US" altLang="ko-KR" baseline="0" dirty="0" smtClean="0"/>
              <a:t> around)</a:t>
            </a:r>
            <a:r>
              <a:rPr lang="ko-KR" altLang="en-US" baseline="0" dirty="0" smtClean="0"/>
              <a:t>로 지정할 수 있으며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Pointcut</a:t>
            </a:r>
            <a:r>
              <a:rPr lang="ko-KR" altLang="en-US" baseline="0" dirty="0" smtClean="0"/>
              <a:t>으로 지정한 메서드가 호출될 때</a:t>
            </a:r>
            <a:r>
              <a:rPr lang="en-US" altLang="ko-KR" baseline="0" dirty="0" smtClean="0"/>
              <a:t>, Advice </a:t>
            </a:r>
            <a:r>
              <a:rPr lang="ko-KR" altLang="en-US" baseline="0" dirty="0" smtClean="0"/>
              <a:t>메서드를 삽입하도록 하는 설정을 </a:t>
            </a:r>
            <a:r>
              <a:rPr lang="en-US" altLang="ko-KR" baseline="0" dirty="0" smtClean="0"/>
              <a:t>Aspect</a:t>
            </a:r>
            <a:r>
              <a:rPr lang="ko-KR" altLang="en-US" baseline="0" dirty="0" smtClean="0"/>
              <a:t>라고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Aspect </a:t>
            </a:r>
            <a:r>
              <a:rPr lang="ko-KR" altLang="en-US" baseline="0" dirty="0" smtClean="0"/>
              <a:t>설정에 따라 </a:t>
            </a:r>
            <a:r>
              <a:rPr lang="en-US" altLang="ko-KR" baseline="0" dirty="0" smtClean="0"/>
              <a:t>Weaving</a:t>
            </a:r>
            <a:r>
              <a:rPr lang="ko-KR" altLang="en-US" baseline="0" dirty="0" smtClean="0"/>
              <a:t>이 처리된다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905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테스트가 개발을 이끌어 나간다</a:t>
            </a:r>
            <a:r>
              <a:rPr lang="en-US" altLang="ko-KR" dirty="0" smtClean="0"/>
              <a:t>. </a:t>
            </a:r>
            <a:r>
              <a:rPr lang="ko-KR" altLang="en-US" smtClean="0"/>
              <a:t>테스트를 먼저 만들고 테스트를 통과하기 위한 것을 짜는 것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2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941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4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640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 smtClean="0">
                <a:latin typeface="+mn-ea"/>
                <a:ea typeface="+mn-ea"/>
              </a:rPr>
              <a:t>실제 객체를 만들기엔 비용과 시간이 많이 들거나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smtClean="0">
                <a:latin typeface="+mn-ea"/>
                <a:ea typeface="+mn-ea"/>
              </a:rPr>
              <a:t>의존성이 길게 걸쳐져 있어 제대로 구현하기 어려울 경우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smtClean="0">
                <a:latin typeface="+mn-ea"/>
                <a:ea typeface="+mn-ea"/>
              </a:rPr>
              <a:t>만드는 가짜 객체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 smtClean="0">
                <a:latin typeface="+mn-ea"/>
                <a:ea typeface="+mn-ea"/>
              </a:rPr>
              <a:t>Mock</a:t>
            </a:r>
            <a:r>
              <a:rPr lang="en-US" altLang="ko-KR" sz="1200" b="0" baseline="0" dirty="0" smtClean="0">
                <a:latin typeface="+mn-ea"/>
                <a:ea typeface="+mn-ea"/>
              </a:rPr>
              <a:t> - </a:t>
            </a:r>
            <a:r>
              <a:rPr lang="ko-KR" altLang="en-US" sz="1200" b="0" baseline="0" smtClean="0">
                <a:latin typeface="+mn-ea"/>
                <a:ea typeface="+mn-ea"/>
              </a:rPr>
              <a:t>모조품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565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586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SQL</a:t>
            </a:r>
            <a:r>
              <a:rPr lang="ko-KR" altLang="en-US" sz="1200" smtClean="0"/>
              <a:t>문이 코드로부터 완전히 분리</a:t>
            </a:r>
            <a:r>
              <a:rPr lang="ko-KR" altLang="en-US" sz="1200" b="0" smtClean="0"/>
              <a:t> </a:t>
            </a:r>
            <a:endParaRPr lang="en-US" altLang="ko-KR" sz="1200" b="0" dirty="0" smtClean="0"/>
          </a:p>
          <a:p>
            <a:pPr>
              <a:lnSpc>
                <a:spcPct val="120000"/>
              </a:lnSpc>
            </a:pPr>
            <a:r>
              <a:rPr lang="en-US" altLang="ko-KR" sz="1200" b="0" dirty="0" smtClean="0"/>
              <a:t>: </a:t>
            </a:r>
            <a:r>
              <a:rPr lang="ko-KR" altLang="en-US" sz="1200" b="0" smtClean="0"/>
              <a:t>기존에는 </a:t>
            </a:r>
            <a:r>
              <a:rPr lang="en-US" altLang="ko-KR" sz="1200" b="0" dirty="0" smtClean="0"/>
              <a:t>DAO</a:t>
            </a:r>
            <a:r>
              <a:rPr lang="ko-KR" altLang="en-US" sz="1200" b="0" smtClean="0"/>
              <a:t>파일에 모든 </a:t>
            </a:r>
            <a:r>
              <a:rPr lang="en-US" altLang="ko-KR" sz="1200" b="0" dirty="0" smtClean="0"/>
              <a:t>SQL</a:t>
            </a:r>
            <a:r>
              <a:rPr lang="ko-KR" altLang="en-US" sz="1200" b="0" smtClean="0"/>
              <a:t>문을 작성하였다</a:t>
            </a:r>
            <a:r>
              <a:rPr lang="en-US" altLang="ko-KR" sz="1200" b="0" dirty="0" smtClean="0"/>
              <a:t>. </a:t>
            </a:r>
            <a:r>
              <a:rPr lang="ko-KR" altLang="en-US" sz="1200" b="0" smtClean="0"/>
              <a:t>하지만 </a:t>
            </a:r>
            <a:r>
              <a:rPr lang="en-US" altLang="ko-KR" sz="1200" b="0" dirty="0" err="1" smtClean="0"/>
              <a:t>MyBatis</a:t>
            </a:r>
            <a:r>
              <a:rPr lang="ko-KR" altLang="en-US" sz="1200" b="0" smtClean="0"/>
              <a:t>에서는 </a:t>
            </a:r>
            <a:r>
              <a:rPr lang="en-US" altLang="ko-KR" sz="1200" b="0" dirty="0" smtClean="0"/>
              <a:t>Mapper </a:t>
            </a:r>
            <a:r>
              <a:rPr lang="ko-KR" altLang="en-US" sz="1200" b="0" smtClean="0"/>
              <a:t>파일에 </a:t>
            </a:r>
            <a:r>
              <a:rPr lang="en-US" altLang="ko-KR" sz="1200" b="0" dirty="0" smtClean="0"/>
              <a:t>SQL</a:t>
            </a:r>
            <a:r>
              <a:rPr lang="ko-KR" altLang="en-US" sz="1200" b="0" smtClean="0"/>
              <a:t>코드를 입력해 놓고 </a:t>
            </a:r>
            <a:r>
              <a:rPr lang="en-US" altLang="ko-KR" sz="1200" b="0" dirty="0" smtClean="0"/>
              <a:t>DAO </a:t>
            </a:r>
            <a:r>
              <a:rPr lang="ko-KR" altLang="en-US" sz="1200" b="0" smtClean="0"/>
              <a:t>파일에서 필요할 때마다 가져와서 사용할 수 있다</a:t>
            </a:r>
            <a:r>
              <a:rPr lang="en-US" altLang="ko-KR" sz="1200" b="0" dirty="0" smtClean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생산성</a:t>
            </a:r>
            <a:r>
              <a:rPr lang="ko-KR" altLang="en-US" sz="1200" b="0" dirty="0" smtClean="0"/>
              <a:t> </a:t>
            </a:r>
            <a:endParaRPr lang="en-US" altLang="ko-KR" sz="1200" b="0" dirty="0" smtClean="0"/>
          </a:p>
          <a:p>
            <a:pPr>
              <a:lnSpc>
                <a:spcPct val="120000"/>
              </a:lnSpc>
            </a:pPr>
            <a:r>
              <a:rPr lang="en-US" altLang="ko-KR" sz="1200" b="0" dirty="0" smtClean="0"/>
              <a:t>: </a:t>
            </a:r>
            <a:r>
              <a:rPr lang="ko-KR" altLang="en-US" sz="1200" b="0" smtClean="0"/>
              <a:t>코드가 짧아진다</a:t>
            </a:r>
            <a:r>
              <a:rPr lang="en-US" altLang="ko-KR" sz="1200" b="0" dirty="0" smtClean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유지보수성 향상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ko-KR" altLang="en-US" sz="1200" b="0" dirty="0" smtClean="0"/>
              <a:t> </a:t>
            </a:r>
            <a:r>
              <a:rPr lang="en-US" altLang="ko-KR" sz="1200" b="0" dirty="0" smtClean="0"/>
              <a:t>: Mapper </a:t>
            </a:r>
            <a:r>
              <a:rPr lang="ko-KR" altLang="en-US" sz="1200" b="0" smtClean="0"/>
              <a:t>파일에만 </a:t>
            </a:r>
            <a:r>
              <a:rPr lang="en-US" altLang="ko-KR" sz="1200" b="0" dirty="0" smtClean="0"/>
              <a:t>SQL </a:t>
            </a:r>
            <a:r>
              <a:rPr lang="ko-KR" altLang="en-US" sz="1200" b="0" smtClean="0"/>
              <a:t>코드를 입력하고 나중에 </a:t>
            </a:r>
            <a:r>
              <a:rPr lang="en-US" altLang="ko-KR" sz="1200" b="0" dirty="0" smtClean="0"/>
              <a:t>SQL </a:t>
            </a:r>
            <a:r>
              <a:rPr lang="ko-KR" altLang="en-US" sz="1200" b="0" smtClean="0"/>
              <a:t>코드를 변경할 때 이곳에서 유지보수만 하면</a:t>
            </a:r>
            <a:r>
              <a:rPr lang="en-US" altLang="ko-KR" sz="1200" b="0" dirty="0" smtClean="0"/>
              <a:t>, DAO</a:t>
            </a:r>
            <a:r>
              <a:rPr lang="ko-KR" altLang="en-US" sz="1200" b="0" smtClean="0"/>
              <a:t>에서는 아무런 영향을 받지 않는다</a:t>
            </a:r>
            <a:r>
              <a:rPr lang="en-US" altLang="ko-KR" sz="1200" b="0" dirty="0" smtClean="0"/>
              <a:t>. </a:t>
            </a:r>
            <a:r>
              <a:rPr lang="ko-KR" altLang="en-US" sz="1200" b="0" smtClean="0"/>
              <a:t>왜냐하면 </a:t>
            </a:r>
            <a:r>
              <a:rPr lang="en-US" altLang="ko-KR" sz="1200" b="0" dirty="0" smtClean="0"/>
              <a:t>DAO</a:t>
            </a:r>
            <a:r>
              <a:rPr lang="ko-KR" altLang="en-US" sz="1200" b="0" smtClean="0"/>
              <a:t>에서는 </a:t>
            </a:r>
            <a:r>
              <a:rPr lang="en-US" altLang="ko-KR" sz="1200" b="0" dirty="0" smtClean="0"/>
              <a:t>Mapper</a:t>
            </a:r>
            <a:r>
              <a:rPr lang="ko-KR" altLang="en-US" sz="1200" b="0" smtClean="0"/>
              <a:t>파일에서 작성된 </a:t>
            </a:r>
            <a:r>
              <a:rPr lang="en-US" altLang="ko-KR" sz="1200" b="0" dirty="0" smtClean="0"/>
              <a:t>SQL </a:t>
            </a:r>
            <a:r>
              <a:rPr lang="ko-KR" altLang="en-US" sz="1200" b="0" smtClean="0"/>
              <a:t>코드를 갖다 쓰기만 하기 때문이다</a:t>
            </a:r>
            <a:r>
              <a:rPr lang="en-US" altLang="ko-KR" sz="1200" b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0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945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08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742E-9E8E-4922-8A9E-A443D39573FC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46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33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88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43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0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66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2100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42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7903660" y="589350"/>
            <a:ext cx="1396814" cy="200480"/>
            <a:chOff x="7912286" y="793750"/>
            <a:chExt cx="1396814" cy="200480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7912286" y="793750"/>
              <a:ext cx="1396814" cy="200480"/>
              <a:chOff x="7912286" y="793750"/>
              <a:chExt cx="1396814" cy="200480"/>
            </a:xfrm>
          </p:grpSpPr>
          <p:sp>
            <p:nvSpPr>
              <p:cNvPr id="12" name="모서리가 둥근 직사각형 11"/>
              <p:cNvSpPr/>
              <p:nvPr userDrawn="1"/>
            </p:nvSpPr>
            <p:spPr>
              <a:xfrm rot="2700000">
                <a:off x="7912286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12"/>
              <p:cNvSpPr/>
              <p:nvPr userDrawn="1"/>
            </p:nvSpPr>
            <p:spPr>
              <a:xfrm rot="2700000">
                <a:off x="8211370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모서리가 둥근 직사각형 13"/>
              <p:cNvSpPr/>
              <p:nvPr userDrawn="1"/>
            </p:nvSpPr>
            <p:spPr>
              <a:xfrm rot="2700000">
                <a:off x="8510454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모서리가 둥근 직사각형 14"/>
              <p:cNvSpPr/>
              <p:nvPr userDrawn="1"/>
            </p:nvSpPr>
            <p:spPr>
              <a:xfrm rot="2700000">
                <a:off x="8809538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모서리가 둥근 직사각형 15"/>
              <p:cNvSpPr/>
              <p:nvPr userDrawn="1"/>
            </p:nvSpPr>
            <p:spPr>
              <a:xfrm rot="2700000">
                <a:off x="9108620" y="793750"/>
                <a:ext cx="200480" cy="200480"/>
              </a:xfrm>
              <a:prstGeom prst="roundRect">
                <a:avLst>
                  <a:gd name="adj" fmla="val 30072"/>
                </a:avLst>
              </a:prstGeom>
              <a:solidFill>
                <a:srgbClr val="C4BC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941" y="819809"/>
              <a:ext cx="91543" cy="1493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610" y="840581"/>
              <a:ext cx="105878" cy="11668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046" y="829667"/>
              <a:ext cx="129463" cy="12723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141" y="826491"/>
              <a:ext cx="123292" cy="14029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945" y="815182"/>
              <a:ext cx="87647" cy="151606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1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cxnSp>
        <p:nvCxnSpPr>
          <p:cNvPr id="23" name="직선 연결선 22"/>
          <p:cNvCxnSpPr/>
          <p:nvPr userDrawn="1"/>
        </p:nvCxnSpPr>
        <p:spPr>
          <a:xfrm flipH="1">
            <a:off x="794" y="6457950"/>
            <a:ext cx="9904414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1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 flipH="1">
            <a:off x="0" y="800099"/>
            <a:ext cx="9906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273050" y="193702"/>
            <a:ext cx="4251164" cy="4154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40" y="6561348"/>
            <a:ext cx="718249" cy="1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3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172" userDrawn="1">
          <p15:clr>
            <a:srgbClr val="FBAE40"/>
          </p15:clr>
        </p15:guide>
        <p15:guide id="4" pos="6068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6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878875" y="-67513"/>
            <a:ext cx="9326173" cy="7080787"/>
            <a:chOff x="415925" y="19050"/>
            <a:chExt cx="9145588" cy="6838950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25" y="19050"/>
              <a:ext cx="9145588" cy="683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888" y="5047084"/>
              <a:ext cx="1674375" cy="53559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그룹 2"/>
          <p:cNvGrpSpPr/>
          <p:nvPr userDrawn="1"/>
        </p:nvGrpSpPr>
        <p:grpSpPr>
          <a:xfrm>
            <a:off x="415925" y="19050"/>
            <a:ext cx="9145588" cy="6838950"/>
            <a:chOff x="415925" y="19050"/>
            <a:chExt cx="9145588" cy="6838950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25" y="19050"/>
              <a:ext cx="9145588" cy="683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888" y="5047084"/>
              <a:ext cx="1674375" cy="53559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6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3" y="5996682"/>
            <a:ext cx="999125" cy="2561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sourceforge.net/javadoc/org/junit/Asser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58121" y="2136173"/>
            <a:ext cx="5171544" cy="1195380"/>
            <a:chOff x="568572" y="1919554"/>
            <a:chExt cx="5171544" cy="1195380"/>
          </a:xfrm>
        </p:grpSpPr>
        <p:sp>
          <p:nvSpPr>
            <p:cNvPr id="10" name="TextBox 9"/>
            <p:cNvSpPr txBox="1"/>
            <p:nvPr/>
          </p:nvSpPr>
          <p:spPr>
            <a:xfrm>
              <a:off x="568572" y="1919554"/>
              <a:ext cx="5171544" cy="70788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4000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64042"/>
                  </a:solidFill>
                  <a:latin typeface="+mj-ea"/>
                  <a:ea typeface="+mj-ea"/>
                </a:rPr>
                <a:t>SPRING FRAMEWORK</a:t>
              </a:r>
              <a:endParaRPr lang="ko-KR" altLang="en-US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042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8572" y="2745602"/>
              <a:ext cx="4091761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ko-KR" altLang="en-US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실습을 통해 배우는 </a:t>
              </a:r>
              <a:r>
                <a:rPr lang="en-US" altLang="ko-KR" b="1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SPRING FRAMEWORK</a:t>
              </a:r>
              <a:endParaRPr lang="ko-KR" alt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6696" y="4941045"/>
            <a:ext cx="1020792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ko-KR"/>
            </a:defPPr>
            <a:lvl1pPr>
              <a:defRPr sz="1400" b="1" spc="-8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2019. 02.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6696" y="4623743"/>
            <a:ext cx="108189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TA</a:t>
            </a:r>
            <a:r>
              <a:rPr lang="ko-KR" altLang="en-US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팀 </a:t>
            </a:r>
            <a:r>
              <a:rPr lang="en-US" altLang="ko-KR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AA</a:t>
            </a:r>
            <a:r>
              <a:rPr lang="ko-KR" altLang="en-US" sz="14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담당</a:t>
            </a:r>
            <a:endParaRPr lang="ko-KR" altLang="en-US" sz="14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22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289607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atin typeface="+mn-ea"/>
                <a:ea typeface="+mn-ea"/>
              </a:rPr>
              <a:t>3. </a:t>
            </a:r>
            <a:r>
              <a:rPr lang="en-US" altLang="ko-KR" sz="3200" b="1" dirty="0" smtClean="0">
                <a:latin typeface="+mn-ea"/>
                <a:ea typeface="+mn-ea"/>
              </a:rPr>
              <a:t>Spring Framework </a:t>
            </a:r>
            <a:r>
              <a:rPr lang="ko-KR" altLang="en-US" sz="3200" b="1" dirty="0" smtClean="0">
                <a:latin typeface="+mn-ea"/>
                <a:ea typeface="+mn-ea"/>
              </a:rPr>
              <a:t>특징 </a:t>
            </a:r>
            <a:r>
              <a:rPr lang="en-US" altLang="ko-KR" sz="3200" b="1" dirty="0" smtClean="0">
                <a:latin typeface="+mn-ea"/>
                <a:ea typeface="+mn-ea"/>
              </a:rPr>
              <a:t>– IoC </a:t>
            </a:r>
            <a:endParaRPr lang="en-US" altLang="ko-KR" sz="3200" b="1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3325953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IoC(Inversion of Control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3" y="1463690"/>
            <a:ext cx="8898361" cy="63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593725" lvl="1" indent="-282575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객체의 생성에서부터 생명 주기의 관리까지 객체에 대한 모든 </a:t>
            </a:r>
            <a:r>
              <a:rPr lang="ko-KR" altLang="en-US" sz="1400" dirty="0" err="1">
                <a:latin typeface="+mn-ea"/>
                <a:ea typeface="+mn-ea"/>
              </a:rPr>
              <a:t>제어권이</a:t>
            </a:r>
            <a:r>
              <a:rPr lang="ko-KR" altLang="en-US" sz="1400" dirty="0">
                <a:latin typeface="+mn-ea"/>
                <a:ea typeface="+mn-ea"/>
              </a:rPr>
              <a:t> 바뀌었다는 의미</a:t>
            </a:r>
            <a:endParaRPr lang="en-US" altLang="ko-KR" sz="1400" dirty="0">
              <a:latin typeface="+mn-ea"/>
              <a:ea typeface="+mn-ea"/>
            </a:endParaRPr>
          </a:p>
          <a:p>
            <a:pPr marL="593725" lvl="1" indent="-282575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객체에 대한 생성 및 생명 주기에 대한 </a:t>
            </a:r>
            <a:r>
              <a:rPr lang="ko-KR" altLang="en-US" sz="1400" dirty="0" err="1">
                <a:latin typeface="+mn-ea"/>
                <a:ea typeface="+mn-ea"/>
              </a:rPr>
              <a:t>제어권을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컨테이너</a:t>
            </a:r>
            <a:r>
              <a:rPr lang="ko-KR" altLang="en-US" sz="1400" dirty="0">
                <a:latin typeface="+mn-ea"/>
                <a:ea typeface="+mn-ea"/>
              </a:rPr>
              <a:t>가 </a:t>
            </a:r>
            <a:r>
              <a:rPr lang="ko-KR" altLang="en-US" sz="1400" dirty="0" smtClean="0">
                <a:latin typeface="+mn-ea"/>
                <a:ea typeface="+mn-ea"/>
              </a:rPr>
              <a:t>가짐</a:t>
            </a:r>
            <a:endParaRPr lang="en-US" altLang="ko-KR" sz="1400" dirty="0">
              <a:latin typeface="+mn-ea"/>
              <a:ea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372319" y="3380729"/>
            <a:ext cx="7161364" cy="2809060"/>
            <a:chOff x="1516643" y="4070838"/>
            <a:chExt cx="7161364" cy="1745938"/>
          </a:xfrm>
        </p:grpSpPr>
        <p:sp>
          <p:nvSpPr>
            <p:cNvPr id="51" name="직사각형 50"/>
            <p:cNvSpPr/>
            <p:nvPr/>
          </p:nvSpPr>
          <p:spPr>
            <a:xfrm>
              <a:off x="3175459" y="4070838"/>
              <a:ext cx="2060388" cy="302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Inversion of Control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516643" y="4785235"/>
              <a:ext cx="2060388" cy="302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Dependency Lookup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51859" y="4785235"/>
              <a:ext cx="2060388" cy="302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Dependency Injection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07261" y="5514738"/>
              <a:ext cx="2060388" cy="302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Setter Injection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617619" y="5514738"/>
              <a:ext cx="2060388" cy="3020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Constructor Injection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꺾인 연결선 55"/>
            <p:cNvCxnSpPr>
              <a:stCxn id="51" idx="2"/>
              <a:endCxn id="52" idx="0"/>
            </p:cNvCxnSpPr>
            <p:nvPr/>
          </p:nvCxnSpPr>
          <p:spPr>
            <a:xfrm rot="5400000">
              <a:off x="3170066" y="3749647"/>
              <a:ext cx="412359" cy="165881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꺾인 연결선 56"/>
            <p:cNvCxnSpPr>
              <a:stCxn id="51" idx="2"/>
              <a:endCxn id="53" idx="0"/>
            </p:cNvCxnSpPr>
            <p:nvPr/>
          </p:nvCxnSpPr>
          <p:spPr>
            <a:xfrm rot="16200000" flipH="1">
              <a:off x="4837674" y="3740855"/>
              <a:ext cx="412359" cy="1676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4796022" y="4428707"/>
              <a:ext cx="427465" cy="17445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꺾인 연결선 58"/>
            <p:cNvCxnSpPr>
              <a:stCxn id="55" idx="0"/>
              <a:endCxn id="53" idx="2"/>
            </p:cNvCxnSpPr>
            <p:nvPr/>
          </p:nvCxnSpPr>
          <p:spPr>
            <a:xfrm rot="16200000" flipV="1">
              <a:off x="6551201" y="4418126"/>
              <a:ext cx="427465" cy="17657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3"/>
          <p:cNvSpPr>
            <a:spLocks noChangeArrowheads="1"/>
          </p:cNvSpPr>
          <p:nvPr/>
        </p:nvSpPr>
        <p:spPr bwMode="gray">
          <a:xfrm>
            <a:off x="271463" y="2274003"/>
            <a:ext cx="822639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특징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993" y="2721693"/>
            <a:ext cx="8898361" cy="35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593725" lvl="1" indent="-282575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소스에 의존관계가 명시되지 않으므로 결합도가 낮아져서 유지보수 편리함</a:t>
            </a:r>
          </a:p>
        </p:txBody>
      </p:sp>
    </p:spTree>
    <p:extLst>
      <p:ext uri="{BB962C8B-B14F-4D97-AF65-F5344CB8AC3E}">
        <p14:creationId xmlns:p14="http://schemas.microsoft.com/office/powerpoint/2010/main" val="22715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201441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atin typeface="+mn-ea"/>
                <a:ea typeface="+mn-ea"/>
              </a:rPr>
              <a:t>3. </a:t>
            </a:r>
            <a:r>
              <a:rPr lang="en-US" altLang="ko-KR" sz="3200" b="1" dirty="0" smtClean="0">
                <a:latin typeface="+mn-ea"/>
                <a:ea typeface="+mn-ea"/>
              </a:rPr>
              <a:t>Spring Framework </a:t>
            </a:r>
            <a:r>
              <a:rPr lang="ko-KR" altLang="en-US" sz="3200" b="1" dirty="0" smtClean="0">
                <a:latin typeface="+mn-ea"/>
                <a:ea typeface="+mn-ea"/>
              </a:rPr>
              <a:t>특징 </a:t>
            </a:r>
            <a:r>
              <a:rPr lang="en-US" altLang="ko-KR" sz="3200" b="1" dirty="0" smtClean="0">
                <a:latin typeface="+mn-ea"/>
                <a:ea typeface="+mn-ea"/>
              </a:rPr>
              <a:t>– DL </a:t>
            </a:r>
            <a:endParaRPr lang="en-US" altLang="ko-KR" sz="3200" b="1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69791" y="1016000"/>
            <a:ext cx="3304087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lt"/>
                <a:ea typeface="+mn-ea"/>
              </a:rPr>
              <a:t>DL(</a:t>
            </a:r>
            <a:r>
              <a:rPr lang="en-US" altLang="ko-KR" sz="1600" b="1" dirty="0">
                <a:latin typeface="+mn-lt"/>
                <a:ea typeface="맑은 고딕" panose="020B0503020000020004" pitchFamily="50" charset="-127"/>
              </a:rPr>
              <a:t>Dependency </a:t>
            </a:r>
            <a:r>
              <a:rPr lang="en-US" altLang="ko-KR" sz="1600" b="1" dirty="0" smtClean="0">
                <a:latin typeface="+mn-lt"/>
                <a:ea typeface="맑은 고딕" panose="020B0503020000020004" pitchFamily="50" charset="-127"/>
              </a:rPr>
              <a:t>Lookup</a:t>
            </a:r>
            <a:r>
              <a:rPr lang="en-US" altLang="ko-KR" sz="1600" b="1" dirty="0" smtClean="0">
                <a:solidFill>
                  <a:srgbClr val="000000"/>
                </a:solidFill>
                <a:latin typeface="+mn-lt"/>
                <a:ea typeface="+mn-ea"/>
              </a:rPr>
              <a:t>) </a:t>
            </a:r>
            <a:r>
              <a:rPr lang="ko-KR" altLang="en-US" sz="1600" b="1" smtClean="0">
                <a:solidFill>
                  <a:srgbClr val="000000"/>
                </a:solidFill>
                <a:latin typeface="+mn-lt"/>
                <a:ea typeface="+mn-ea"/>
              </a:rPr>
              <a:t>개요</a:t>
            </a:r>
            <a:endParaRPr lang="ko-KR" altLang="en-US" sz="16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3" y="1463690"/>
            <a:ext cx="8715619" cy="65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 smtClean="0">
                <a:latin typeface="+mn-ea"/>
                <a:ea typeface="+mn-ea"/>
              </a:rPr>
              <a:t>IoC </a:t>
            </a:r>
            <a:r>
              <a:rPr lang="ko-KR" altLang="en-US" sz="1400" b="0" dirty="0" smtClean="0">
                <a:latin typeface="+mn-ea"/>
                <a:ea typeface="+mn-ea"/>
              </a:rPr>
              <a:t>컨테이너가 </a:t>
            </a:r>
            <a:r>
              <a:rPr lang="ko-KR" altLang="en-US" sz="1400" b="0" dirty="0">
                <a:latin typeface="+mn-ea"/>
                <a:ea typeface="+mn-ea"/>
              </a:rPr>
              <a:t>관리중인 객체 저장소</a:t>
            </a:r>
            <a:r>
              <a:rPr lang="en-US" altLang="ko-KR" sz="1400" b="0" dirty="0">
                <a:latin typeface="+mn-ea"/>
                <a:ea typeface="+mn-ea"/>
              </a:rPr>
              <a:t>(Pool)</a:t>
            </a:r>
            <a:r>
              <a:rPr lang="ko-KR" altLang="en-US" sz="1400" b="0" dirty="0">
                <a:latin typeface="+mn-ea"/>
                <a:ea typeface="+mn-ea"/>
              </a:rPr>
              <a:t>에서 객체를 검색하여 참조하는 </a:t>
            </a:r>
            <a:r>
              <a:rPr lang="ko-KR" altLang="en-US" sz="1400" b="0" dirty="0" smtClean="0">
                <a:latin typeface="+mn-ea"/>
                <a:ea typeface="+mn-ea"/>
              </a:rPr>
              <a:t>방법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컨테이너 </a:t>
            </a:r>
            <a:r>
              <a:rPr lang="en-US" altLang="ko-KR" sz="1400" b="0" dirty="0">
                <a:latin typeface="+mn-ea"/>
                <a:ea typeface="+mn-ea"/>
              </a:rPr>
              <a:t>API</a:t>
            </a:r>
            <a:r>
              <a:rPr lang="ko-KR" altLang="en-US" sz="1400" b="0" dirty="0">
                <a:latin typeface="+mn-ea"/>
                <a:ea typeface="+mn-ea"/>
              </a:rPr>
              <a:t>와 의존관계를 </a:t>
            </a:r>
            <a:r>
              <a:rPr lang="ko-KR" altLang="en-US" sz="1400" b="0" dirty="0" smtClean="0">
                <a:latin typeface="+mn-ea"/>
                <a:ea typeface="+mn-ea"/>
              </a:rPr>
              <a:t>많이 </a:t>
            </a:r>
            <a:r>
              <a:rPr lang="ko-KR" altLang="en-US" sz="1400" b="0" dirty="0">
                <a:latin typeface="+mn-ea"/>
                <a:ea typeface="+mn-ea"/>
              </a:rPr>
              <a:t>가질수록 </a:t>
            </a:r>
            <a:r>
              <a:rPr lang="ko-KR" altLang="en-US" sz="1400" b="0" dirty="0" smtClean="0">
                <a:latin typeface="+mn-ea"/>
                <a:ea typeface="+mn-ea"/>
              </a:rPr>
              <a:t>애플리케이션에 종속되는 단점 존재</a:t>
            </a:r>
            <a:endParaRPr lang="ko-KR" altLang="en-US" sz="1400" b="0" dirty="0">
              <a:latin typeface="+mn-ea"/>
              <a:ea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20750" y="2628924"/>
            <a:ext cx="7637562" cy="3224534"/>
            <a:chOff x="129842" y="2982048"/>
            <a:chExt cx="7637562" cy="3224534"/>
          </a:xfrm>
        </p:grpSpPr>
        <p:sp>
          <p:nvSpPr>
            <p:cNvPr id="41" name="한쪽 모서리가 잘린 사각형 40"/>
            <p:cNvSpPr/>
            <p:nvPr/>
          </p:nvSpPr>
          <p:spPr>
            <a:xfrm>
              <a:off x="129842" y="2982048"/>
              <a:ext cx="1758442" cy="315755"/>
            </a:xfrm>
            <a:custGeom>
              <a:avLst/>
              <a:gdLst>
                <a:gd name="connsiteX0" fmla="*/ 0 w 1354015"/>
                <a:gd name="connsiteY0" fmla="*/ 0 h 448407"/>
                <a:gd name="connsiteX1" fmla="*/ 1279279 w 1354015"/>
                <a:gd name="connsiteY1" fmla="*/ 0 h 448407"/>
                <a:gd name="connsiteX2" fmla="*/ 1354015 w 1354015"/>
                <a:gd name="connsiteY2" fmla="*/ 74736 h 448407"/>
                <a:gd name="connsiteX3" fmla="*/ 1354015 w 1354015"/>
                <a:gd name="connsiteY3" fmla="*/ 448407 h 448407"/>
                <a:gd name="connsiteX4" fmla="*/ 0 w 1354015"/>
                <a:gd name="connsiteY4" fmla="*/ 448407 h 448407"/>
                <a:gd name="connsiteX5" fmla="*/ 0 w 1354015"/>
                <a:gd name="connsiteY5" fmla="*/ 0 h 448407"/>
                <a:gd name="connsiteX0" fmla="*/ 0 w 1354015"/>
                <a:gd name="connsiteY0" fmla="*/ 448407 h 539847"/>
                <a:gd name="connsiteX1" fmla="*/ 0 w 1354015"/>
                <a:gd name="connsiteY1" fmla="*/ 0 h 539847"/>
                <a:gd name="connsiteX2" fmla="*/ 1279279 w 1354015"/>
                <a:gd name="connsiteY2" fmla="*/ 0 h 539847"/>
                <a:gd name="connsiteX3" fmla="*/ 1354015 w 1354015"/>
                <a:gd name="connsiteY3" fmla="*/ 74736 h 539847"/>
                <a:gd name="connsiteX4" fmla="*/ 1354015 w 1354015"/>
                <a:gd name="connsiteY4" fmla="*/ 448407 h 539847"/>
                <a:gd name="connsiteX5" fmla="*/ 91440 w 1354015"/>
                <a:gd name="connsiteY5" fmla="*/ 539847 h 539847"/>
                <a:gd name="connsiteX0" fmla="*/ 0 w 1354015"/>
                <a:gd name="connsiteY0" fmla="*/ 448407 h 448407"/>
                <a:gd name="connsiteX1" fmla="*/ 0 w 1354015"/>
                <a:gd name="connsiteY1" fmla="*/ 0 h 448407"/>
                <a:gd name="connsiteX2" fmla="*/ 1279279 w 1354015"/>
                <a:gd name="connsiteY2" fmla="*/ 0 h 448407"/>
                <a:gd name="connsiteX3" fmla="*/ 1354015 w 1354015"/>
                <a:gd name="connsiteY3" fmla="*/ 74736 h 448407"/>
                <a:gd name="connsiteX4" fmla="*/ 1354015 w 1354015"/>
                <a:gd name="connsiteY4" fmla="*/ 448407 h 44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5" h="448407">
                  <a:moveTo>
                    <a:pt x="0" y="448407"/>
                  </a:moveTo>
                  <a:lnTo>
                    <a:pt x="0" y="0"/>
                  </a:lnTo>
                  <a:lnTo>
                    <a:pt x="1279279" y="0"/>
                  </a:lnTo>
                  <a:lnTo>
                    <a:pt x="1354015" y="74736"/>
                  </a:lnTo>
                  <a:lnTo>
                    <a:pt x="1354015" y="448407"/>
                  </a:lnTo>
                </a:path>
              </a:pathLst>
            </a:custGeom>
            <a:solidFill>
              <a:srgbClr val="DCDCDC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Sample.java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9842" y="3291947"/>
              <a:ext cx="7637562" cy="2914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…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 </a:t>
              </a: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static void main(String[] args)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  <a:endPara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AbstractApplicationContext factory = </a:t>
              </a:r>
              <a:endPara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new </a:t>
              </a: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GenericXmlApplicationContext("applicationContext.xml");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400" dirty="0" smtClean="0">
                  <a:solidFill>
                    <a:srgbClr val="00B05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// getBean() </a:t>
              </a:r>
              <a:r>
                <a:rPr lang="ko-KR" altLang="en-US" sz="1400" dirty="0" smtClean="0">
                  <a:solidFill>
                    <a:srgbClr val="00B05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을 통해서 </a:t>
              </a:r>
              <a:r>
                <a:rPr lang="en-US" altLang="ko-KR" sz="1400" dirty="0" smtClean="0">
                  <a:solidFill>
                    <a:srgbClr val="00B05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lookup </a:t>
              </a:r>
              <a:r>
                <a:rPr lang="ko-KR" altLang="en-US" sz="1400" dirty="0" smtClean="0">
                  <a:solidFill>
                    <a:srgbClr val="00B05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수행</a:t>
              </a:r>
              <a:endParaRPr lang="en-US" altLang="ko-KR" sz="1400" dirty="0" smtClean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TV tv = (TV) </a:t>
              </a:r>
              <a:r>
                <a:rPr lang="en-US" altLang="ko-KR" sz="14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factory.getBean("lgTv");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…</a:t>
              </a:r>
              <a:endPara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078011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atin typeface="+mn-ea"/>
                <a:ea typeface="+mn-ea"/>
              </a:rPr>
              <a:t>3. </a:t>
            </a:r>
            <a:r>
              <a:rPr lang="en-US" altLang="ko-KR" sz="3200" b="1" dirty="0" smtClean="0">
                <a:latin typeface="+mn-ea"/>
                <a:ea typeface="+mn-ea"/>
              </a:rPr>
              <a:t>Spring Framework </a:t>
            </a:r>
            <a:r>
              <a:rPr lang="ko-KR" altLang="en-US" sz="3200" b="1" dirty="0" smtClean="0">
                <a:latin typeface="+mn-ea"/>
                <a:ea typeface="+mn-ea"/>
              </a:rPr>
              <a:t>특징 </a:t>
            </a:r>
            <a:r>
              <a:rPr lang="en-US" altLang="ko-KR" sz="3200" b="1" dirty="0" smtClean="0">
                <a:latin typeface="+mn-ea"/>
                <a:ea typeface="+mn-ea"/>
              </a:rPr>
              <a:t>– DI </a:t>
            </a:r>
            <a:endParaRPr lang="en-US" altLang="ko-KR" sz="3200" b="1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3381032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DI(Dependency Injection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3" y="1463690"/>
            <a:ext cx="8715619" cy="9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  <a:ea typeface="+mn-ea"/>
              </a:rPr>
              <a:t>객체 사이의 의존관계가 객체 자신이 아닌 외부에 의해 </a:t>
            </a:r>
            <a:r>
              <a:rPr lang="ko-KR" altLang="en-US" sz="1400" b="0" dirty="0" smtClean="0">
                <a:latin typeface="+mn-ea"/>
                <a:ea typeface="+mn-ea"/>
              </a:rPr>
              <a:t>설정되는 방식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컨테이너는 어떤 객체</a:t>
            </a:r>
            <a:r>
              <a:rPr lang="en-US" altLang="ko-KR" sz="1400" b="0" dirty="0" smtClean="0">
                <a:latin typeface="+mn-ea"/>
                <a:ea typeface="+mn-ea"/>
              </a:rPr>
              <a:t>(TV)</a:t>
            </a:r>
            <a:r>
              <a:rPr lang="ko-KR" altLang="en-US" sz="1400" b="0" smtClean="0">
                <a:latin typeface="+mn-ea"/>
                <a:ea typeface="+mn-ea"/>
              </a:rPr>
              <a:t>가 </a:t>
            </a:r>
            <a:r>
              <a:rPr lang="ko-KR" altLang="en-US" sz="1400" b="0" dirty="0" smtClean="0">
                <a:latin typeface="+mn-ea"/>
                <a:ea typeface="+mn-ea"/>
              </a:rPr>
              <a:t>필요로 하는 의존관계에 있는 다른 </a:t>
            </a:r>
            <a:r>
              <a:rPr lang="ko-KR" altLang="en-US" sz="1400" b="0" smtClean="0">
                <a:latin typeface="+mn-ea"/>
                <a:ea typeface="+mn-ea"/>
              </a:rPr>
              <a:t>객체</a:t>
            </a:r>
            <a:r>
              <a:rPr lang="en-US" altLang="ko-KR" sz="1400" b="0" dirty="0" smtClean="0">
                <a:latin typeface="+mn-ea"/>
                <a:ea typeface="+mn-ea"/>
              </a:rPr>
              <a:t>(Speaker)</a:t>
            </a:r>
            <a:r>
              <a:rPr lang="ko-KR" altLang="en-US" sz="1400" b="0" smtClean="0">
                <a:latin typeface="+mn-ea"/>
                <a:ea typeface="+mn-ea"/>
              </a:rPr>
              <a:t>를 </a:t>
            </a:r>
            <a:r>
              <a:rPr lang="ko-KR" altLang="en-US" sz="1400" b="0" dirty="0" smtClean="0">
                <a:latin typeface="+mn-ea"/>
                <a:ea typeface="+mn-ea"/>
              </a:rPr>
              <a:t>직접 생성하여</a:t>
            </a:r>
            <a:r>
              <a:rPr lang="en-US" altLang="ko-KR" sz="1400" b="0" dirty="0" smtClean="0">
                <a:latin typeface="+mn-ea"/>
                <a:ea typeface="+mn-ea"/>
              </a:rPr>
              <a:t/>
            </a:r>
            <a:br>
              <a:rPr lang="en-US" altLang="ko-KR" sz="1400" b="0" dirty="0" smtClean="0">
                <a:latin typeface="+mn-ea"/>
                <a:ea typeface="+mn-ea"/>
              </a:rPr>
            </a:br>
            <a:r>
              <a:rPr lang="ko-KR" altLang="en-US" sz="1400" b="0" smtClean="0">
                <a:latin typeface="+mn-ea"/>
                <a:ea typeface="+mn-ea"/>
              </a:rPr>
              <a:t>어떤 객체</a:t>
            </a:r>
            <a:r>
              <a:rPr lang="en-US" altLang="ko-KR" sz="1400" b="0" dirty="0" smtClean="0">
                <a:latin typeface="+mn-ea"/>
                <a:ea typeface="+mn-ea"/>
              </a:rPr>
              <a:t>(TV)</a:t>
            </a:r>
            <a:r>
              <a:rPr lang="ko-KR" altLang="en-US" sz="1400" b="0" smtClean="0">
                <a:latin typeface="+mn-ea"/>
                <a:ea typeface="+mn-ea"/>
              </a:rPr>
              <a:t>로 </a:t>
            </a:r>
            <a:r>
              <a:rPr lang="ko-KR" altLang="en-US" sz="1400" b="0" dirty="0" smtClean="0">
                <a:latin typeface="+mn-ea"/>
                <a:ea typeface="+mn-ea"/>
              </a:rPr>
              <a:t>주입</a:t>
            </a:r>
            <a:r>
              <a:rPr lang="en-US" altLang="ko-KR" sz="1400" b="0" dirty="0" smtClean="0">
                <a:latin typeface="+mn-ea"/>
                <a:ea typeface="+mn-ea"/>
              </a:rPr>
              <a:t>(</a:t>
            </a:r>
            <a:r>
              <a:rPr lang="ko-KR" altLang="en-US" sz="1400" b="0" dirty="0" smtClean="0">
                <a:latin typeface="+mn-ea"/>
                <a:ea typeface="+mn-ea"/>
              </a:rPr>
              <a:t>설정</a:t>
            </a:r>
            <a:r>
              <a:rPr lang="en-US" altLang="ko-KR" sz="1400" b="0" dirty="0" smtClean="0">
                <a:latin typeface="+mn-ea"/>
                <a:ea typeface="+mn-ea"/>
              </a:rPr>
              <a:t>)</a:t>
            </a:r>
            <a:r>
              <a:rPr lang="ko-KR" altLang="en-US" sz="1400" b="0" dirty="0" smtClean="0">
                <a:latin typeface="+mn-ea"/>
                <a:ea typeface="+mn-ea"/>
              </a:rPr>
              <a:t>해주는 역할 담당</a:t>
            </a:r>
            <a:endParaRPr lang="en-US" altLang="ko-KR" sz="1400" b="0" dirty="0" smtClean="0">
              <a:latin typeface="+mn-ea"/>
              <a:ea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507071" y="3035382"/>
            <a:ext cx="4891858" cy="785818"/>
            <a:chOff x="2213560" y="3360694"/>
            <a:chExt cx="4891858" cy="785818"/>
          </a:xfrm>
        </p:grpSpPr>
        <p:sp>
          <p:nvSpPr>
            <p:cNvPr id="30" name="직사각형 29"/>
            <p:cNvSpPr/>
            <p:nvPr/>
          </p:nvSpPr>
          <p:spPr>
            <a:xfrm>
              <a:off x="2213560" y="3360694"/>
              <a:ext cx="1214446" cy="785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90972" y="3360694"/>
              <a:ext cx="1214446" cy="785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Speaker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3428006" y="3753603"/>
              <a:ext cx="24629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1853546" y="4328409"/>
            <a:ext cx="2843776" cy="1603810"/>
            <a:chOff x="129842" y="2982048"/>
            <a:chExt cx="2843776" cy="1603810"/>
          </a:xfrm>
        </p:grpSpPr>
        <p:sp>
          <p:nvSpPr>
            <p:cNvPr id="41" name="한쪽 모서리가 잘린 사각형 40"/>
            <p:cNvSpPr/>
            <p:nvPr/>
          </p:nvSpPr>
          <p:spPr>
            <a:xfrm>
              <a:off x="129842" y="2982048"/>
              <a:ext cx="1354015" cy="315755"/>
            </a:xfrm>
            <a:custGeom>
              <a:avLst/>
              <a:gdLst>
                <a:gd name="connsiteX0" fmla="*/ 0 w 1354015"/>
                <a:gd name="connsiteY0" fmla="*/ 0 h 448407"/>
                <a:gd name="connsiteX1" fmla="*/ 1279279 w 1354015"/>
                <a:gd name="connsiteY1" fmla="*/ 0 h 448407"/>
                <a:gd name="connsiteX2" fmla="*/ 1354015 w 1354015"/>
                <a:gd name="connsiteY2" fmla="*/ 74736 h 448407"/>
                <a:gd name="connsiteX3" fmla="*/ 1354015 w 1354015"/>
                <a:gd name="connsiteY3" fmla="*/ 448407 h 448407"/>
                <a:gd name="connsiteX4" fmla="*/ 0 w 1354015"/>
                <a:gd name="connsiteY4" fmla="*/ 448407 h 448407"/>
                <a:gd name="connsiteX5" fmla="*/ 0 w 1354015"/>
                <a:gd name="connsiteY5" fmla="*/ 0 h 448407"/>
                <a:gd name="connsiteX0" fmla="*/ 0 w 1354015"/>
                <a:gd name="connsiteY0" fmla="*/ 448407 h 539847"/>
                <a:gd name="connsiteX1" fmla="*/ 0 w 1354015"/>
                <a:gd name="connsiteY1" fmla="*/ 0 h 539847"/>
                <a:gd name="connsiteX2" fmla="*/ 1279279 w 1354015"/>
                <a:gd name="connsiteY2" fmla="*/ 0 h 539847"/>
                <a:gd name="connsiteX3" fmla="*/ 1354015 w 1354015"/>
                <a:gd name="connsiteY3" fmla="*/ 74736 h 539847"/>
                <a:gd name="connsiteX4" fmla="*/ 1354015 w 1354015"/>
                <a:gd name="connsiteY4" fmla="*/ 448407 h 539847"/>
                <a:gd name="connsiteX5" fmla="*/ 91440 w 1354015"/>
                <a:gd name="connsiteY5" fmla="*/ 539847 h 539847"/>
                <a:gd name="connsiteX0" fmla="*/ 0 w 1354015"/>
                <a:gd name="connsiteY0" fmla="*/ 448407 h 448407"/>
                <a:gd name="connsiteX1" fmla="*/ 0 w 1354015"/>
                <a:gd name="connsiteY1" fmla="*/ 0 h 448407"/>
                <a:gd name="connsiteX2" fmla="*/ 1279279 w 1354015"/>
                <a:gd name="connsiteY2" fmla="*/ 0 h 448407"/>
                <a:gd name="connsiteX3" fmla="*/ 1354015 w 1354015"/>
                <a:gd name="connsiteY3" fmla="*/ 74736 h 448407"/>
                <a:gd name="connsiteX4" fmla="*/ 1354015 w 1354015"/>
                <a:gd name="connsiteY4" fmla="*/ 448407 h 44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5" h="448407">
                  <a:moveTo>
                    <a:pt x="0" y="448407"/>
                  </a:moveTo>
                  <a:lnTo>
                    <a:pt x="0" y="0"/>
                  </a:lnTo>
                  <a:lnTo>
                    <a:pt x="1279279" y="0"/>
                  </a:lnTo>
                  <a:lnTo>
                    <a:pt x="1354015" y="74736"/>
                  </a:lnTo>
                  <a:lnTo>
                    <a:pt x="1354015" y="448407"/>
                  </a:lnTo>
                </a:path>
              </a:pathLst>
            </a:custGeom>
            <a:solidFill>
              <a:srgbClr val="DCDCDC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TV.java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29842" y="3291948"/>
              <a:ext cx="2843776" cy="12939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 class TV 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private Speaker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speaker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4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118085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Spring Framework </a:t>
            </a:r>
            <a:r>
              <a:rPr lang="ko-KR" altLang="en-US" sz="3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sz="3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DI 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7524"/>
            <a:ext cx="1301937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j-ea"/>
                <a:ea typeface="맑은 고딕" panose="020B0503020000020004" pitchFamily="50" charset="-127"/>
              </a:rPr>
              <a:t>DI</a:t>
            </a:r>
            <a:r>
              <a:rPr lang="en-US" altLang="ko-KR" sz="1600" b="1" dirty="0">
                <a:latin typeface="+mj-ea"/>
                <a:ea typeface="맑은 고딕" panose="020B0503020000020004" pitchFamily="50" charset="-127"/>
              </a:rPr>
              <a:t> </a:t>
            </a:r>
            <a:r>
              <a:rPr lang="ko-KR" altLang="en-US" sz="1600" b="1" smtClean="0">
                <a:latin typeface="+mj-ea"/>
                <a:ea typeface="맑은 고딕" panose="020B0503020000020004" pitchFamily="50" charset="-127"/>
              </a:rPr>
              <a:t>방식 </a:t>
            </a:r>
            <a:r>
              <a:rPr lang="en-US" altLang="ko-KR" sz="1600" b="1" dirty="0" smtClean="0">
                <a:latin typeface="+mj-ea"/>
                <a:ea typeface="맑은 고딕" panose="020B0503020000020004" pitchFamily="50" charset="-127"/>
              </a:rPr>
              <a:t>1</a:t>
            </a:r>
            <a:endParaRPr lang="en-US" altLang="ko-KR" sz="1600" b="1" dirty="0">
              <a:latin typeface="+mj-ea"/>
              <a:ea typeface="맑은 고딕" panose="020B0503020000020004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24432" y="3427305"/>
            <a:ext cx="4028567" cy="2881131"/>
            <a:chOff x="-68963" y="2982048"/>
            <a:chExt cx="3852000" cy="2881131"/>
          </a:xfrm>
        </p:grpSpPr>
        <p:sp>
          <p:nvSpPr>
            <p:cNvPr id="24" name="한쪽 모서리가 잘린 사각형 40"/>
            <p:cNvSpPr/>
            <p:nvPr/>
          </p:nvSpPr>
          <p:spPr>
            <a:xfrm>
              <a:off x="-67256" y="2982048"/>
              <a:ext cx="1354015" cy="315755"/>
            </a:xfrm>
            <a:custGeom>
              <a:avLst/>
              <a:gdLst>
                <a:gd name="connsiteX0" fmla="*/ 0 w 1354015"/>
                <a:gd name="connsiteY0" fmla="*/ 0 h 448407"/>
                <a:gd name="connsiteX1" fmla="*/ 1279279 w 1354015"/>
                <a:gd name="connsiteY1" fmla="*/ 0 h 448407"/>
                <a:gd name="connsiteX2" fmla="*/ 1354015 w 1354015"/>
                <a:gd name="connsiteY2" fmla="*/ 74736 h 448407"/>
                <a:gd name="connsiteX3" fmla="*/ 1354015 w 1354015"/>
                <a:gd name="connsiteY3" fmla="*/ 448407 h 448407"/>
                <a:gd name="connsiteX4" fmla="*/ 0 w 1354015"/>
                <a:gd name="connsiteY4" fmla="*/ 448407 h 448407"/>
                <a:gd name="connsiteX5" fmla="*/ 0 w 1354015"/>
                <a:gd name="connsiteY5" fmla="*/ 0 h 448407"/>
                <a:gd name="connsiteX0" fmla="*/ 0 w 1354015"/>
                <a:gd name="connsiteY0" fmla="*/ 448407 h 539847"/>
                <a:gd name="connsiteX1" fmla="*/ 0 w 1354015"/>
                <a:gd name="connsiteY1" fmla="*/ 0 h 539847"/>
                <a:gd name="connsiteX2" fmla="*/ 1279279 w 1354015"/>
                <a:gd name="connsiteY2" fmla="*/ 0 h 539847"/>
                <a:gd name="connsiteX3" fmla="*/ 1354015 w 1354015"/>
                <a:gd name="connsiteY3" fmla="*/ 74736 h 539847"/>
                <a:gd name="connsiteX4" fmla="*/ 1354015 w 1354015"/>
                <a:gd name="connsiteY4" fmla="*/ 448407 h 539847"/>
                <a:gd name="connsiteX5" fmla="*/ 91440 w 1354015"/>
                <a:gd name="connsiteY5" fmla="*/ 539847 h 539847"/>
                <a:gd name="connsiteX0" fmla="*/ 0 w 1354015"/>
                <a:gd name="connsiteY0" fmla="*/ 448407 h 448407"/>
                <a:gd name="connsiteX1" fmla="*/ 0 w 1354015"/>
                <a:gd name="connsiteY1" fmla="*/ 0 h 448407"/>
                <a:gd name="connsiteX2" fmla="*/ 1279279 w 1354015"/>
                <a:gd name="connsiteY2" fmla="*/ 0 h 448407"/>
                <a:gd name="connsiteX3" fmla="*/ 1354015 w 1354015"/>
                <a:gd name="connsiteY3" fmla="*/ 74736 h 448407"/>
                <a:gd name="connsiteX4" fmla="*/ 1354015 w 1354015"/>
                <a:gd name="connsiteY4" fmla="*/ 448407 h 44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5" h="448407">
                  <a:moveTo>
                    <a:pt x="0" y="448407"/>
                  </a:moveTo>
                  <a:lnTo>
                    <a:pt x="0" y="0"/>
                  </a:lnTo>
                  <a:lnTo>
                    <a:pt x="1279279" y="0"/>
                  </a:lnTo>
                  <a:lnTo>
                    <a:pt x="1354015" y="74736"/>
                  </a:lnTo>
                  <a:lnTo>
                    <a:pt x="1354015" y="448407"/>
                  </a:lnTo>
                </a:path>
              </a:pathLst>
            </a:custGeom>
            <a:solidFill>
              <a:srgbClr val="DCDCDC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TV.java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-68963" y="3291947"/>
              <a:ext cx="3852000" cy="2571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5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 class TV {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private Speaker </a:t>
              </a:r>
              <a:r>
                <a:rPr lang="en-US" altLang="ko-KR" sz="1300" dirty="0" err="1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speaker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private int price;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public TV(Speaker </a:t>
              </a:r>
              <a:r>
                <a:rPr lang="en-US" altLang="ko-KR" sz="1300" b="1" dirty="0" err="1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speaker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int price) {</a:t>
              </a:r>
              <a:endParaRPr lang="en-US" altLang="ko-KR" sz="1300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3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300" b="1" dirty="0" err="1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this.speaker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=speaker;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this.price=price;</a:t>
              </a:r>
              <a:endParaRPr lang="en-US" altLang="ko-KR" sz="1300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25000"/>
                </a:lnSpc>
              </a:pP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}</a:t>
              </a:r>
            </a:p>
            <a:p>
              <a:pPr>
                <a:lnSpc>
                  <a:spcPct val="125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3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141226" y="3427305"/>
            <a:ext cx="4068088" cy="2881131"/>
            <a:chOff x="129839" y="2982048"/>
            <a:chExt cx="4068088" cy="2881131"/>
          </a:xfrm>
        </p:grpSpPr>
        <p:sp>
          <p:nvSpPr>
            <p:cNvPr id="30" name="한쪽 모서리가 잘린 사각형 40"/>
            <p:cNvSpPr/>
            <p:nvPr/>
          </p:nvSpPr>
          <p:spPr>
            <a:xfrm>
              <a:off x="129842" y="2982048"/>
              <a:ext cx="2533638" cy="315755"/>
            </a:xfrm>
            <a:custGeom>
              <a:avLst/>
              <a:gdLst>
                <a:gd name="connsiteX0" fmla="*/ 0 w 1354015"/>
                <a:gd name="connsiteY0" fmla="*/ 0 h 448407"/>
                <a:gd name="connsiteX1" fmla="*/ 1279279 w 1354015"/>
                <a:gd name="connsiteY1" fmla="*/ 0 h 448407"/>
                <a:gd name="connsiteX2" fmla="*/ 1354015 w 1354015"/>
                <a:gd name="connsiteY2" fmla="*/ 74736 h 448407"/>
                <a:gd name="connsiteX3" fmla="*/ 1354015 w 1354015"/>
                <a:gd name="connsiteY3" fmla="*/ 448407 h 448407"/>
                <a:gd name="connsiteX4" fmla="*/ 0 w 1354015"/>
                <a:gd name="connsiteY4" fmla="*/ 448407 h 448407"/>
                <a:gd name="connsiteX5" fmla="*/ 0 w 1354015"/>
                <a:gd name="connsiteY5" fmla="*/ 0 h 448407"/>
                <a:gd name="connsiteX0" fmla="*/ 0 w 1354015"/>
                <a:gd name="connsiteY0" fmla="*/ 448407 h 539847"/>
                <a:gd name="connsiteX1" fmla="*/ 0 w 1354015"/>
                <a:gd name="connsiteY1" fmla="*/ 0 h 539847"/>
                <a:gd name="connsiteX2" fmla="*/ 1279279 w 1354015"/>
                <a:gd name="connsiteY2" fmla="*/ 0 h 539847"/>
                <a:gd name="connsiteX3" fmla="*/ 1354015 w 1354015"/>
                <a:gd name="connsiteY3" fmla="*/ 74736 h 539847"/>
                <a:gd name="connsiteX4" fmla="*/ 1354015 w 1354015"/>
                <a:gd name="connsiteY4" fmla="*/ 448407 h 539847"/>
                <a:gd name="connsiteX5" fmla="*/ 91440 w 1354015"/>
                <a:gd name="connsiteY5" fmla="*/ 539847 h 539847"/>
                <a:gd name="connsiteX0" fmla="*/ 0 w 1354015"/>
                <a:gd name="connsiteY0" fmla="*/ 448407 h 448407"/>
                <a:gd name="connsiteX1" fmla="*/ 0 w 1354015"/>
                <a:gd name="connsiteY1" fmla="*/ 0 h 448407"/>
                <a:gd name="connsiteX2" fmla="*/ 1279279 w 1354015"/>
                <a:gd name="connsiteY2" fmla="*/ 0 h 448407"/>
                <a:gd name="connsiteX3" fmla="*/ 1354015 w 1354015"/>
                <a:gd name="connsiteY3" fmla="*/ 74736 h 448407"/>
                <a:gd name="connsiteX4" fmla="*/ 1354015 w 1354015"/>
                <a:gd name="connsiteY4" fmla="*/ 448407 h 44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5" h="448407">
                  <a:moveTo>
                    <a:pt x="0" y="448407"/>
                  </a:moveTo>
                  <a:lnTo>
                    <a:pt x="0" y="0"/>
                  </a:lnTo>
                  <a:lnTo>
                    <a:pt x="1279279" y="0"/>
                  </a:lnTo>
                  <a:lnTo>
                    <a:pt x="1354015" y="74736"/>
                  </a:lnTo>
                  <a:lnTo>
                    <a:pt x="1354015" y="448407"/>
                  </a:lnTo>
                </a:path>
              </a:pathLst>
            </a:custGeom>
            <a:solidFill>
              <a:srgbClr val="DCDCDC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applicationContext.xml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9839" y="3291947"/>
              <a:ext cx="4068088" cy="2571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…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&lt;bean id=“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speaker“ class</a:t>
              </a: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</a:t>
              </a:r>
              <a:r>
                <a:rPr lang="en-US" altLang="ko-KR" sz="1300" dirty="0" err="1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com.edu.Speaker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“/&gt;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bean id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</a:t>
              </a:r>
              <a:r>
                <a:rPr lang="en-US" altLang="ko-KR" sz="1300" dirty="0" err="1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tv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” </a:t>
              </a: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=“com.edu.TV"/&gt;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&lt;constructor-</a:t>
              </a:r>
              <a:r>
                <a:rPr lang="en-US" altLang="ko-KR" sz="1300" b="1" dirty="0" err="1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arg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ref=“speaker”/&gt;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&lt;constructor-arg value=“700000”/&gt;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&lt;/bean&gt;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…</a:t>
              </a:r>
              <a:endParaRPr lang="en-US" altLang="ko-KR" sz="13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507071" y="2314415"/>
            <a:ext cx="4891858" cy="785818"/>
            <a:chOff x="2213560" y="3360694"/>
            <a:chExt cx="4891858" cy="785818"/>
          </a:xfrm>
        </p:grpSpPr>
        <p:sp>
          <p:nvSpPr>
            <p:cNvPr id="33" name="직사각형 32"/>
            <p:cNvSpPr/>
            <p:nvPr/>
          </p:nvSpPr>
          <p:spPr>
            <a:xfrm>
              <a:off x="2213560" y="3360694"/>
              <a:ext cx="1214446" cy="785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90972" y="3360694"/>
              <a:ext cx="1214446" cy="785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Speaker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3428006" y="3753603"/>
              <a:ext cx="24629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28271" y="1477622"/>
            <a:ext cx="5687753" cy="56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  <a:ea typeface="+mn-ea"/>
              </a:rPr>
              <a:t>Constructor Injection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ko-KR" altLang="en-US" sz="1400" b="0" dirty="0">
                <a:latin typeface="+mn-ea"/>
              </a:rPr>
              <a:t>생성자의 매개변수로 의존관계에 있는 객체의 주소 정보 전달</a:t>
            </a:r>
          </a:p>
        </p:txBody>
      </p:sp>
    </p:spTree>
    <p:extLst>
      <p:ext uri="{BB962C8B-B14F-4D97-AF65-F5344CB8AC3E}">
        <p14:creationId xmlns:p14="http://schemas.microsoft.com/office/powerpoint/2010/main" val="25986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118085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Spring Framework </a:t>
            </a:r>
            <a:r>
              <a:rPr lang="ko-KR" altLang="en-US" sz="3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sz="3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DI 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7524"/>
            <a:ext cx="1301937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j-ea"/>
                <a:ea typeface="맑은 고딕" panose="020B0503020000020004" pitchFamily="50" charset="-127"/>
              </a:rPr>
              <a:t>DI </a:t>
            </a:r>
            <a:r>
              <a:rPr lang="ko-KR" altLang="en-US" sz="1600" b="1" smtClean="0">
                <a:latin typeface="+mj-ea"/>
                <a:ea typeface="맑은 고딕" panose="020B0503020000020004" pitchFamily="50" charset="-127"/>
              </a:rPr>
              <a:t>방식 </a:t>
            </a:r>
            <a:r>
              <a:rPr lang="en-US" altLang="ko-KR" sz="1600" b="1" dirty="0" smtClean="0">
                <a:latin typeface="+mj-ea"/>
                <a:ea typeface="맑은 고딕" panose="020B0503020000020004" pitchFamily="50" charset="-127"/>
              </a:rPr>
              <a:t>2</a:t>
            </a:r>
            <a:endParaRPr lang="en-US" altLang="ko-KR" sz="1600" b="1" dirty="0">
              <a:latin typeface="+mj-ea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24433" y="3424613"/>
            <a:ext cx="4028567" cy="2881131"/>
            <a:chOff x="-248843" y="2982048"/>
            <a:chExt cx="4028567" cy="2881131"/>
          </a:xfrm>
        </p:grpSpPr>
        <p:sp>
          <p:nvSpPr>
            <p:cNvPr id="18" name="한쪽 모서리가 잘린 사각형 40"/>
            <p:cNvSpPr/>
            <p:nvPr/>
          </p:nvSpPr>
          <p:spPr>
            <a:xfrm>
              <a:off x="-248843" y="2982048"/>
              <a:ext cx="1354015" cy="315755"/>
            </a:xfrm>
            <a:custGeom>
              <a:avLst/>
              <a:gdLst>
                <a:gd name="connsiteX0" fmla="*/ 0 w 1354015"/>
                <a:gd name="connsiteY0" fmla="*/ 0 h 448407"/>
                <a:gd name="connsiteX1" fmla="*/ 1279279 w 1354015"/>
                <a:gd name="connsiteY1" fmla="*/ 0 h 448407"/>
                <a:gd name="connsiteX2" fmla="*/ 1354015 w 1354015"/>
                <a:gd name="connsiteY2" fmla="*/ 74736 h 448407"/>
                <a:gd name="connsiteX3" fmla="*/ 1354015 w 1354015"/>
                <a:gd name="connsiteY3" fmla="*/ 448407 h 448407"/>
                <a:gd name="connsiteX4" fmla="*/ 0 w 1354015"/>
                <a:gd name="connsiteY4" fmla="*/ 448407 h 448407"/>
                <a:gd name="connsiteX5" fmla="*/ 0 w 1354015"/>
                <a:gd name="connsiteY5" fmla="*/ 0 h 448407"/>
                <a:gd name="connsiteX0" fmla="*/ 0 w 1354015"/>
                <a:gd name="connsiteY0" fmla="*/ 448407 h 539847"/>
                <a:gd name="connsiteX1" fmla="*/ 0 w 1354015"/>
                <a:gd name="connsiteY1" fmla="*/ 0 h 539847"/>
                <a:gd name="connsiteX2" fmla="*/ 1279279 w 1354015"/>
                <a:gd name="connsiteY2" fmla="*/ 0 h 539847"/>
                <a:gd name="connsiteX3" fmla="*/ 1354015 w 1354015"/>
                <a:gd name="connsiteY3" fmla="*/ 74736 h 539847"/>
                <a:gd name="connsiteX4" fmla="*/ 1354015 w 1354015"/>
                <a:gd name="connsiteY4" fmla="*/ 448407 h 539847"/>
                <a:gd name="connsiteX5" fmla="*/ 91440 w 1354015"/>
                <a:gd name="connsiteY5" fmla="*/ 539847 h 539847"/>
                <a:gd name="connsiteX0" fmla="*/ 0 w 1354015"/>
                <a:gd name="connsiteY0" fmla="*/ 448407 h 448407"/>
                <a:gd name="connsiteX1" fmla="*/ 0 w 1354015"/>
                <a:gd name="connsiteY1" fmla="*/ 0 h 448407"/>
                <a:gd name="connsiteX2" fmla="*/ 1279279 w 1354015"/>
                <a:gd name="connsiteY2" fmla="*/ 0 h 448407"/>
                <a:gd name="connsiteX3" fmla="*/ 1354015 w 1354015"/>
                <a:gd name="connsiteY3" fmla="*/ 74736 h 448407"/>
                <a:gd name="connsiteX4" fmla="*/ 1354015 w 1354015"/>
                <a:gd name="connsiteY4" fmla="*/ 448407 h 44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5" h="448407">
                  <a:moveTo>
                    <a:pt x="0" y="448407"/>
                  </a:moveTo>
                  <a:lnTo>
                    <a:pt x="0" y="0"/>
                  </a:lnTo>
                  <a:lnTo>
                    <a:pt x="1279279" y="0"/>
                  </a:lnTo>
                  <a:lnTo>
                    <a:pt x="1354015" y="74736"/>
                  </a:lnTo>
                  <a:lnTo>
                    <a:pt x="1354015" y="448407"/>
                  </a:lnTo>
                </a:path>
              </a:pathLst>
            </a:custGeom>
            <a:solidFill>
              <a:srgbClr val="DCDCDC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Foo.java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246020" y="3291947"/>
              <a:ext cx="4025744" cy="2571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 class TV {</a:t>
              </a:r>
            </a:p>
            <a:p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private Speaker </a:t>
              </a:r>
              <a:r>
                <a:rPr lang="en-US" altLang="ko-KR" sz="1300" dirty="0" err="1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speaker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private </a:t>
              </a: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int price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public void </a:t>
              </a:r>
              <a:r>
                <a:rPr lang="en-US" altLang="ko-KR" sz="1300" b="1" dirty="0" err="1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setSpeaker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(Speaker speaker) {</a:t>
              </a:r>
            </a:p>
            <a:p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this.bar=bar;</a:t>
              </a:r>
            </a:p>
            <a:p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}</a:t>
              </a:r>
            </a:p>
            <a:p>
              <a:r>
                <a:rPr lang="en-US" altLang="ko-KR" sz="13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public void setPrice(int price) {</a:t>
              </a:r>
            </a:p>
            <a:p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    this.price=price;</a:t>
              </a:r>
            </a:p>
            <a:p>
              <a:r>
                <a:rPr lang="en-US" altLang="ko-KR" sz="13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}</a:t>
              </a:r>
            </a:p>
            <a:p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3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41224" y="3427305"/>
            <a:ext cx="4068090" cy="2881131"/>
            <a:chOff x="129840" y="2982048"/>
            <a:chExt cx="3852000" cy="2881131"/>
          </a:xfrm>
        </p:grpSpPr>
        <p:sp>
          <p:nvSpPr>
            <p:cNvPr id="21" name="한쪽 모서리가 잘린 사각형 40"/>
            <p:cNvSpPr/>
            <p:nvPr/>
          </p:nvSpPr>
          <p:spPr>
            <a:xfrm>
              <a:off x="129842" y="2982048"/>
              <a:ext cx="2403061" cy="315755"/>
            </a:xfrm>
            <a:custGeom>
              <a:avLst/>
              <a:gdLst>
                <a:gd name="connsiteX0" fmla="*/ 0 w 1354015"/>
                <a:gd name="connsiteY0" fmla="*/ 0 h 448407"/>
                <a:gd name="connsiteX1" fmla="*/ 1279279 w 1354015"/>
                <a:gd name="connsiteY1" fmla="*/ 0 h 448407"/>
                <a:gd name="connsiteX2" fmla="*/ 1354015 w 1354015"/>
                <a:gd name="connsiteY2" fmla="*/ 74736 h 448407"/>
                <a:gd name="connsiteX3" fmla="*/ 1354015 w 1354015"/>
                <a:gd name="connsiteY3" fmla="*/ 448407 h 448407"/>
                <a:gd name="connsiteX4" fmla="*/ 0 w 1354015"/>
                <a:gd name="connsiteY4" fmla="*/ 448407 h 448407"/>
                <a:gd name="connsiteX5" fmla="*/ 0 w 1354015"/>
                <a:gd name="connsiteY5" fmla="*/ 0 h 448407"/>
                <a:gd name="connsiteX0" fmla="*/ 0 w 1354015"/>
                <a:gd name="connsiteY0" fmla="*/ 448407 h 539847"/>
                <a:gd name="connsiteX1" fmla="*/ 0 w 1354015"/>
                <a:gd name="connsiteY1" fmla="*/ 0 h 539847"/>
                <a:gd name="connsiteX2" fmla="*/ 1279279 w 1354015"/>
                <a:gd name="connsiteY2" fmla="*/ 0 h 539847"/>
                <a:gd name="connsiteX3" fmla="*/ 1354015 w 1354015"/>
                <a:gd name="connsiteY3" fmla="*/ 74736 h 539847"/>
                <a:gd name="connsiteX4" fmla="*/ 1354015 w 1354015"/>
                <a:gd name="connsiteY4" fmla="*/ 448407 h 539847"/>
                <a:gd name="connsiteX5" fmla="*/ 91440 w 1354015"/>
                <a:gd name="connsiteY5" fmla="*/ 539847 h 539847"/>
                <a:gd name="connsiteX0" fmla="*/ 0 w 1354015"/>
                <a:gd name="connsiteY0" fmla="*/ 448407 h 448407"/>
                <a:gd name="connsiteX1" fmla="*/ 0 w 1354015"/>
                <a:gd name="connsiteY1" fmla="*/ 0 h 448407"/>
                <a:gd name="connsiteX2" fmla="*/ 1279279 w 1354015"/>
                <a:gd name="connsiteY2" fmla="*/ 0 h 448407"/>
                <a:gd name="connsiteX3" fmla="*/ 1354015 w 1354015"/>
                <a:gd name="connsiteY3" fmla="*/ 74736 h 448407"/>
                <a:gd name="connsiteX4" fmla="*/ 1354015 w 1354015"/>
                <a:gd name="connsiteY4" fmla="*/ 448407 h 44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5" h="448407">
                  <a:moveTo>
                    <a:pt x="0" y="448407"/>
                  </a:moveTo>
                  <a:lnTo>
                    <a:pt x="0" y="0"/>
                  </a:lnTo>
                  <a:lnTo>
                    <a:pt x="1279279" y="0"/>
                  </a:lnTo>
                  <a:lnTo>
                    <a:pt x="1354015" y="74736"/>
                  </a:lnTo>
                  <a:lnTo>
                    <a:pt x="1354015" y="448407"/>
                  </a:lnTo>
                </a:path>
              </a:pathLst>
            </a:custGeom>
            <a:solidFill>
              <a:srgbClr val="DCDCDC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applicationContext.xml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9840" y="3291947"/>
              <a:ext cx="3852000" cy="2571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…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&lt;bean id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=“speaker” class=“</a:t>
              </a:r>
              <a:r>
                <a:rPr lang="en-US" altLang="ko-KR" sz="1300" dirty="0" err="1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com.edu.Speaker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"/&gt;</a:t>
              </a:r>
              <a:endParaRPr lang="en-US" altLang="ko-KR" sz="13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bean id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=“TV“ </a:t>
              </a:r>
              <a:r>
                <a:rPr lang="en-US" altLang="ko-KR" sz="13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=“com.edu.TV"&gt;</a:t>
              </a:r>
              <a:endParaRPr lang="en-US" altLang="ko-KR" sz="13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&lt;</a:t>
              </a:r>
              <a:r>
                <a:rPr lang="en-US" altLang="ko-KR" sz="13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property name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=“speaker" ref</a:t>
              </a:r>
              <a:r>
                <a:rPr lang="en-US" altLang="ko-KR" sz="13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=“speaker”/&gt;</a:t>
              </a:r>
              <a:endParaRPr lang="en-US" altLang="ko-KR" sz="1300" b="1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&lt;</a:t>
              </a:r>
              <a:r>
                <a:rPr lang="en-US" altLang="ko-KR" sz="13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property name</a:t>
              </a:r>
              <a:r>
                <a:rPr lang="en-US" altLang="ko-KR" sz="1300" b="1" dirty="0" smtClean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=“price” value=“700000”/&gt;</a:t>
              </a:r>
              <a:endParaRPr lang="en-US" altLang="ko-KR" sz="1300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&lt;/bean&gt;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…</a:t>
              </a:r>
              <a:endParaRPr lang="en-US" altLang="ko-KR" sz="13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07071" y="2314415"/>
            <a:ext cx="4891858" cy="785818"/>
            <a:chOff x="2213560" y="3360694"/>
            <a:chExt cx="4891858" cy="785818"/>
          </a:xfrm>
        </p:grpSpPr>
        <p:sp>
          <p:nvSpPr>
            <p:cNvPr id="24" name="직사각형 23"/>
            <p:cNvSpPr/>
            <p:nvPr/>
          </p:nvSpPr>
          <p:spPr>
            <a:xfrm>
              <a:off x="2213560" y="3360694"/>
              <a:ext cx="1214446" cy="785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890972" y="3360694"/>
              <a:ext cx="1214446" cy="7858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Speaker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3428006" y="3753603"/>
              <a:ext cx="24629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28383" y="1477622"/>
            <a:ext cx="5205377" cy="56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  <a:ea typeface="+mn-ea"/>
              </a:rPr>
              <a:t>Setter Injection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latin typeface="+mn-ea"/>
              </a:rPr>
              <a:t>Setter </a:t>
            </a:r>
            <a:r>
              <a:rPr lang="ko-KR" altLang="en-US" sz="1400" b="0" dirty="0" smtClean="0">
                <a:latin typeface="+mn-ea"/>
              </a:rPr>
              <a:t>메서드를 호출하여 의존성 주입을 처리하는 방법</a:t>
            </a:r>
            <a:endParaRPr lang="ko-KR" altLang="en-US" sz="14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6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3106"/>
            <a:ext cx="7865110" cy="490066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b="1" dirty="0">
                <a:latin typeface="+mj-ea"/>
                <a:ea typeface="+mj-ea"/>
              </a:rPr>
              <a:t>2. Spring Framework </a:t>
            </a:r>
            <a:r>
              <a:rPr lang="ko-KR" altLang="en-US" sz="3200" b="1" dirty="0">
                <a:latin typeface="+mj-ea"/>
                <a:ea typeface="+mj-ea"/>
              </a:rPr>
              <a:t>개요 </a:t>
            </a:r>
            <a:r>
              <a:rPr lang="en-US" altLang="ko-KR" sz="3200" b="1" dirty="0">
                <a:latin typeface="+mj-ea"/>
                <a:ea typeface="+mj-ea"/>
              </a:rPr>
              <a:t>– Annotation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71463" y="1016000"/>
            <a:ext cx="1992831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Annotation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243" y="1472881"/>
            <a:ext cx="6853136" cy="56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571500" indent="-285750"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</a:rPr>
              <a:t>‘주석이란 사전적 의미가 있으며 컴파일 혹은 런타임에 해석</a:t>
            </a:r>
          </a:p>
          <a:p>
            <a:pPr marL="571500" indent="-285750"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</a:rPr>
              <a:t>클래스</a:t>
            </a:r>
            <a:r>
              <a:rPr lang="en-US" altLang="ko-KR" sz="1400" b="0" dirty="0" smtClean="0">
                <a:latin typeface="+mn-ea"/>
              </a:rPr>
              <a:t>, </a:t>
            </a:r>
            <a:r>
              <a:rPr lang="ko-KR" altLang="en-US" sz="1400" b="0" smtClean="0">
                <a:latin typeface="+mn-ea"/>
              </a:rPr>
              <a:t>필드</a:t>
            </a:r>
            <a:r>
              <a:rPr lang="en-US" altLang="ko-KR" sz="1400" b="0" dirty="0" smtClean="0">
                <a:latin typeface="+mn-ea"/>
              </a:rPr>
              <a:t>, </a:t>
            </a:r>
            <a:r>
              <a:rPr lang="ko-KR" altLang="en-US" sz="1400" b="0" smtClean="0">
                <a:latin typeface="+mn-ea"/>
              </a:rPr>
              <a:t>메서드 같은 프로그램 요소에 다양한 종류의 정보를 주는 방법</a:t>
            </a:r>
            <a:endParaRPr lang="ko-KR" altLang="en-US" sz="1400" b="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516" y="2529509"/>
            <a:ext cx="4430999" cy="82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571500" indent="-285750">
              <a:buFont typeface="Wingdings" panose="05000000000000000000" pitchFamily="2" charset="2"/>
              <a:buChar char="§"/>
            </a:pPr>
            <a:r>
              <a:rPr lang="en-US" altLang="ko-KR" sz="1400" b="0" dirty="0" smtClean="0">
                <a:latin typeface="+mn-ea"/>
              </a:rPr>
              <a:t>XML </a:t>
            </a:r>
            <a:r>
              <a:rPr lang="ko-KR" altLang="en-US" sz="1400" b="0" dirty="0">
                <a:latin typeface="+mn-ea"/>
              </a:rPr>
              <a:t>설정 부담 없음</a:t>
            </a:r>
          </a:p>
          <a:p>
            <a:pPr marL="571500" indent="-285750"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</a:rPr>
              <a:t>의존관계 정보가 소스에 있어서 사용 편리함</a:t>
            </a:r>
          </a:p>
          <a:p>
            <a:pPr marL="571500" indent="-285750"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</a:rPr>
              <a:t>의존성 주입 객체 변경 시 소스 수정 </a:t>
            </a:r>
            <a:r>
              <a:rPr lang="ko-KR" altLang="en-US" sz="1400" b="0" dirty="0" smtClean="0">
                <a:latin typeface="+mn-ea"/>
              </a:rPr>
              <a:t>불가피함</a:t>
            </a:r>
            <a:endParaRPr lang="ko-KR" altLang="en-US" sz="1400" b="0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141224" y="3800529"/>
            <a:ext cx="4068090" cy="2329677"/>
            <a:chOff x="129840" y="2982048"/>
            <a:chExt cx="3852000" cy="2329677"/>
          </a:xfrm>
        </p:grpSpPr>
        <p:sp>
          <p:nvSpPr>
            <p:cNvPr id="19" name="한쪽 모서리가 잘린 사각형 40"/>
            <p:cNvSpPr/>
            <p:nvPr/>
          </p:nvSpPr>
          <p:spPr>
            <a:xfrm>
              <a:off x="129843" y="2982048"/>
              <a:ext cx="1758106" cy="315755"/>
            </a:xfrm>
            <a:custGeom>
              <a:avLst/>
              <a:gdLst>
                <a:gd name="connsiteX0" fmla="*/ 0 w 1354015"/>
                <a:gd name="connsiteY0" fmla="*/ 0 h 448407"/>
                <a:gd name="connsiteX1" fmla="*/ 1279279 w 1354015"/>
                <a:gd name="connsiteY1" fmla="*/ 0 h 448407"/>
                <a:gd name="connsiteX2" fmla="*/ 1354015 w 1354015"/>
                <a:gd name="connsiteY2" fmla="*/ 74736 h 448407"/>
                <a:gd name="connsiteX3" fmla="*/ 1354015 w 1354015"/>
                <a:gd name="connsiteY3" fmla="*/ 448407 h 448407"/>
                <a:gd name="connsiteX4" fmla="*/ 0 w 1354015"/>
                <a:gd name="connsiteY4" fmla="*/ 448407 h 448407"/>
                <a:gd name="connsiteX5" fmla="*/ 0 w 1354015"/>
                <a:gd name="connsiteY5" fmla="*/ 0 h 448407"/>
                <a:gd name="connsiteX0" fmla="*/ 0 w 1354015"/>
                <a:gd name="connsiteY0" fmla="*/ 448407 h 539847"/>
                <a:gd name="connsiteX1" fmla="*/ 0 w 1354015"/>
                <a:gd name="connsiteY1" fmla="*/ 0 h 539847"/>
                <a:gd name="connsiteX2" fmla="*/ 1279279 w 1354015"/>
                <a:gd name="connsiteY2" fmla="*/ 0 h 539847"/>
                <a:gd name="connsiteX3" fmla="*/ 1354015 w 1354015"/>
                <a:gd name="connsiteY3" fmla="*/ 74736 h 539847"/>
                <a:gd name="connsiteX4" fmla="*/ 1354015 w 1354015"/>
                <a:gd name="connsiteY4" fmla="*/ 448407 h 539847"/>
                <a:gd name="connsiteX5" fmla="*/ 91440 w 1354015"/>
                <a:gd name="connsiteY5" fmla="*/ 539847 h 539847"/>
                <a:gd name="connsiteX0" fmla="*/ 0 w 1354015"/>
                <a:gd name="connsiteY0" fmla="*/ 448407 h 448407"/>
                <a:gd name="connsiteX1" fmla="*/ 0 w 1354015"/>
                <a:gd name="connsiteY1" fmla="*/ 0 h 448407"/>
                <a:gd name="connsiteX2" fmla="*/ 1279279 w 1354015"/>
                <a:gd name="connsiteY2" fmla="*/ 0 h 448407"/>
                <a:gd name="connsiteX3" fmla="*/ 1354015 w 1354015"/>
                <a:gd name="connsiteY3" fmla="*/ 74736 h 448407"/>
                <a:gd name="connsiteX4" fmla="*/ 1354015 w 1354015"/>
                <a:gd name="connsiteY4" fmla="*/ 448407 h 44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5" h="448407">
                  <a:moveTo>
                    <a:pt x="0" y="448407"/>
                  </a:moveTo>
                  <a:lnTo>
                    <a:pt x="0" y="0"/>
                  </a:lnTo>
                  <a:lnTo>
                    <a:pt x="1279279" y="0"/>
                  </a:lnTo>
                  <a:lnTo>
                    <a:pt x="1354015" y="74736"/>
                  </a:lnTo>
                  <a:lnTo>
                    <a:pt x="1354015" y="448407"/>
                  </a:lnTo>
                </a:path>
              </a:pathLst>
            </a:custGeom>
            <a:solidFill>
              <a:srgbClr val="DCDCDC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Speaker.java</a:t>
              </a:r>
              <a:endParaRPr lang="en-US" altLang="ko-K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9840" y="3291947"/>
              <a:ext cx="3852000" cy="20197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>
                <a:lnSpc>
                  <a:spcPct val="120000"/>
                </a:lnSpc>
              </a:pPr>
              <a:endPara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@Component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 class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Speaker {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…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en-US" altLang="ko-KR" sz="1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20750" y="3800529"/>
            <a:ext cx="4068090" cy="2329677"/>
            <a:chOff x="129840" y="2982048"/>
            <a:chExt cx="3852000" cy="2329677"/>
          </a:xfrm>
        </p:grpSpPr>
        <p:sp>
          <p:nvSpPr>
            <p:cNvPr id="22" name="한쪽 모서리가 잘린 사각형 40"/>
            <p:cNvSpPr/>
            <p:nvPr/>
          </p:nvSpPr>
          <p:spPr>
            <a:xfrm>
              <a:off x="129843" y="2982048"/>
              <a:ext cx="1769817" cy="315755"/>
            </a:xfrm>
            <a:custGeom>
              <a:avLst/>
              <a:gdLst>
                <a:gd name="connsiteX0" fmla="*/ 0 w 1354015"/>
                <a:gd name="connsiteY0" fmla="*/ 0 h 448407"/>
                <a:gd name="connsiteX1" fmla="*/ 1279279 w 1354015"/>
                <a:gd name="connsiteY1" fmla="*/ 0 h 448407"/>
                <a:gd name="connsiteX2" fmla="*/ 1354015 w 1354015"/>
                <a:gd name="connsiteY2" fmla="*/ 74736 h 448407"/>
                <a:gd name="connsiteX3" fmla="*/ 1354015 w 1354015"/>
                <a:gd name="connsiteY3" fmla="*/ 448407 h 448407"/>
                <a:gd name="connsiteX4" fmla="*/ 0 w 1354015"/>
                <a:gd name="connsiteY4" fmla="*/ 448407 h 448407"/>
                <a:gd name="connsiteX5" fmla="*/ 0 w 1354015"/>
                <a:gd name="connsiteY5" fmla="*/ 0 h 448407"/>
                <a:gd name="connsiteX0" fmla="*/ 0 w 1354015"/>
                <a:gd name="connsiteY0" fmla="*/ 448407 h 539847"/>
                <a:gd name="connsiteX1" fmla="*/ 0 w 1354015"/>
                <a:gd name="connsiteY1" fmla="*/ 0 h 539847"/>
                <a:gd name="connsiteX2" fmla="*/ 1279279 w 1354015"/>
                <a:gd name="connsiteY2" fmla="*/ 0 h 539847"/>
                <a:gd name="connsiteX3" fmla="*/ 1354015 w 1354015"/>
                <a:gd name="connsiteY3" fmla="*/ 74736 h 539847"/>
                <a:gd name="connsiteX4" fmla="*/ 1354015 w 1354015"/>
                <a:gd name="connsiteY4" fmla="*/ 448407 h 539847"/>
                <a:gd name="connsiteX5" fmla="*/ 91440 w 1354015"/>
                <a:gd name="connsiteY5" fmla="*/ 539847 h 539847"/>
                <a:gd name="connsiteX0" fmla="*/ 0 w 1354015"/>
                <a:gd name="connsiteY0" fmla="*/ 448407 h 448407"/>
                <a:gd name="connsiteX1" fmla="*/ 0 w 1354015"/>
                <a:gd name="connsiteY1" fmla="*/ 0 h 448407"/>
                <a:gd name="connsiteX2" fmla="*/ 1279279 w 1354015"/>
                <a:gd name="connsiteY2" fmla="*/ 0 h 448407"/>
                <a:gd name="connsiteX3" fmla="*/ 1354015 w 1354015"/>
                <a:gd name="connsiteY3" fmla="*/ 74736 h 448407"/>
                <a:gd name="connsiteX4" fmla="*/ 1354015 w 1354015"/>
                <a:gd name="connsiteY4" fmla="*/ 448407 h 44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015" h="448407">
                  <a:moveTo>
                    <a:pt x="0" y="448407"/>
                  </a:moveTo>
                  <a:lnTo>
                    <a:pt x="0" y="0"/>
                  </a:lnTo>
                  <a:lnTo>
                    <a:pt x="1279279" y="0"/>
                  </a:lnTo>
                  <a:lnTo>
                    <a:pt x="1354015" y="74736"/>
                  </a:lnTo>
                  <a:lnTo>
                    <a:pt x="1354015" y="448407"/>
                  </a:lnTo>
                </a:path>
              </a:pathLst>
            </a:custGeom>
            <a:solidFill>
              <a:srgbClr val="DCDCDC"/>
            </a:solidFill>
            <a:ln w="95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TV.java </a:t>
              </a:r>
              <a:endParaRPr lang="en-US" altLang="ko-K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9840" y="3291947"/>
              <a:ext cx="3852000" cy="20197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4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@Component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public class TV {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400" b="1" dirty="0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@</a:t>
              </a:r>
              <a:r>
                <a:rPr lang="en-US" altLang="ko-KR" sz="1400" b="1" dirty="0" err="1">
                  <a:solidFill>
                    <a:srgbClr val="000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Autowired</a:t>
              </a:r>
              <a:endParaRPr lang="en-US" altLang="ko-KR" sz="1400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Speaker </a:t>
              </a:r>
              <a:r>
                <a:rPr lang="en-US" altLang="ko-KR" sz="1400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speaker</a:t>
              </a: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gray">
          <a:xfrm>
            <a:off x="273050" y="2154253"/>
            <a:ext cx="894775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특징 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72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3106"/>
            <a:ext cx="7883398" cy="490066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b="1" dirty="0">
                <a:latin typeface="+mj-ea"/>
                <a:ea typeface="+mj-ea"/>
              </a:rPr>
              <a:t>2. Spring Framework </a:t>
            </a:r>
            <a:r>
              <a:rPr lang="ko-KR" altLang="en-US" sz="3200" b="1" dirty="0" smtClean="0">
                <a:latin typeface="+mj-ea"/>
                <a:ea typeface="+mj-ea"/>
              </a:rPr>
              <a:t>개요 </a:t>
            </a:r>
            <a:r>
              <a:rPr lang="en-US" altLang="ko-KR" sz="3200" b="1" dirty="0" smtClean="0">
                <a:latin typeface="+mj-ea"/>
                <a:ea typeface="+mj-ea"/>
              </a:rPr>
              <a:t>– Annotation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45190"/>
              </p:ext>
            </p:extLst>
          </p:nvPr>
        </p:nvGraphicFramePr>
        <p:xfrm>
          <a:off x="628073" y="3608899"/>
          <a:ext cx="8654472" cy="2688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120">
                  <a:extLst>
                    <a:ext uri="{9D8B030D-6E8A-4147-A177-3AD203B41FA5}">
                      <a16:colId xmlns="" xmlns:a16="http://schemas.microsoft.com/office/drawing/2014/main" val="2966832394"/>
                    </a:ext>
                  </a:extLst>
                </a:gridCol>
                <a:gridCol w="7303352">
                  <a:extLst>
                    <a:ext uri="{9D8B030D-6E8A-4147-A177-3AD203B41FA5}">
                      <a16:colId xmlns="" xmlns:a16="http://schemas.microsoft.com/office/drawing/2014/main" val="266783716"/>
                    </a:ext>
                  </a:extLst>
                </a:gridCol>
              </a:tblGrid>
              <a:tr h="25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lt"/>
                          <a:ea typeface="+mj-ea"/>
                        </a:rPr>
                        <a:t>Annotation</a:t>
                      </a:r>
                      <a:endParaRPr lang="ko-KR" altLang="en-US" sz="12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lt"/>
                          <a:ea typeface="+mj-ea"/>
                        </a:rPr>
                        <a:t>설명</a:t>
                      </a:r>
                      <a:endParaRPr lang="ko-KR" altLang="en-US" sz="12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3404809"/>
                  </a:ext>
                </a:extLst>
              </a:tr>
              <a:tr h="6648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@Autowired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타입을 기준으로 의존성 주입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같은 타입의 빈이 두 개 이상 있을 경우 변수이름으로 빈을 찾음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org.springframework.beans.factory.annotation.Autowired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4727838"/>
                  </a:ext>
                </a:extLst>
              </a:tr>
              <a:tr h="66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n-cs"/>
                        </a:rPr>
                        <a:t>@Qualifier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빈의 이름으로 의존성 주입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@Autowired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와 같이 사용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org.springframework.beans.factory.annotation.Qualifier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434233"/>
                  </a:ext>
                </a:extLst>
              </a:tr>
              <a:tr h="460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n-cs"/>
                        </a:rPr>
                        <a:t>@Resource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name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속성을 이용하여 빈의 이름을 직접 지정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javax.inject.Inject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3925530"/>
                  </a:ext>
                </a:extLst>
              </a:tr>
              <a:tr h="460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n-cs"/>
                        </a:rPr>
                        <a:t>@Inject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@Autowired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와 동일한 기능 제공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javax.annotation.Resource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24199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31825" y="1793970"/>
          <a:ext cx="865447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054">
                  <a:extLst>
                    <a:ext uri="{9D8B030D-6E8A-4147-A177-3AD203B41FA5}">
                      <a16:colId xmlns="" xmlns:a16="http://schemas.microsoft.com/office/drawing/2014/main" val="2966832394"/>
                    </a:ext>
                  </a:extLst>
                </a:gridCol>
                <a:gridCol w="2493818">
                  <a:extLst>
                    <a:ext uri="{9D8B030D-6E8A-4147-A177-3AD203B41FA5}">
                      <a16:colId xmlns="" xmlns:a16="http://schemas.microsoft.com/office/drawing/2014/main" val="3758598705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66783716"/>
                    </a:ext>
                  </a:extLst>
                </a:gridCol>
              </a:tblGrid>
              <a:tr h="167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lt"/>
                          <a:ea typeface="+mj-ea"/>
                        </a:rPr>
                        <a:t>Annotation</a:t>
                      </a:r>
                      <a:endParaRPr lang="ko-KR" altLang="en-US" sz="12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lt"/>
                          <a:ea typeface="+mj-ea"/>
                        </a:rPr>
                        <a:t>위치</a:t>
                      </a:r>
                      <a:endParaRPr lang="ko-KR" altLang="en-US" sz="12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lt"/>
                          <a:ea typeface="+mj-ea"/>
                        </a:rPr>
                        <a:t>설명</a:t>
                      </a:r>
                      <a:endParaRPr lang="ko-KR" altLang="en-US" sz="1200" b="1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3404809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@Component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-</a:t>
                      </a:r>
                      <a:endParaRPr lang="ko-KR" altLang="en-US" sz="1200" dirty="0" smtClean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일반적인 컴포넌트로 등록되기 위한 클래스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9090993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@Service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XXXServiceImpl</a:t>
                      </a:r>
                      <a:endParaRPr lang="ko-KR" altLang="en-US" sz="1200" dirty="0" smtClean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비즈니스 로직을 처리하는 </a:t>
                      </a:r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Service </a:t>
                      </a:r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4727838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n-cs"/>
                        </a:rPr>
                        <a:t>@Repository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XXXDAO</a:t>
                      </a:r>
                      <a:endParaRPr lang="ko-KR" altLang="en-US" sz="1200" dirty="0" smtClean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데이터베이스 연동을 처리하는 </a:t>
                      </a:r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DAO </a:t>
                      </a:r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434233"/>
                  </a:ext>
                </a:extLst>
              </a:tr>
              <a:tr h="218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n-cs"/>
                        </a:rPr>
                        <a:t>@Controller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XXXController</a:t>
                      </a:r>
                      <a:endParaRPr lang="ko-KR" altLang="en-US" sz="1200" dirty="0" smtClean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사용자 요청을 제어하는 </a:t>
                      </a:r>
                      <a:r>
                        <a:rPr lang="en-US" altLang="ko-KR" sz="1200" dirty="0" smtClean="0">
                          <a:latin typeface="+mn-lt"/>
                          <a:ea typeface="+mj-ea"/>
                        </a:rPr>
                        <a:t>Controller </a:t>
                      </a:r>
                      <a:r>
                        <a:rPr lang="ko-KR" altLang="en-US" sz="1200" dirty="0" smtClean="0">
                          <a:latin typeface="+mn-lt"/>
                          <a:ea typeface="+mj-ea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392553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gray">
          <a:xfrm>
            <a:off x="271463" y="1015479"/>
            <a:ext cx="1992831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Annotation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종류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805" y="1488804"/>
            <a:ext cx="1074311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빈 설정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805" y="3310872"/>
            <a:ext cx="1854973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의존성 주입 설정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5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497804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Spring Framework </a:t>
            </a:r>
            <a:r>
              <a:rPr lang="ko-KR" altLang="en-US" sz="3200" b="1" dirty="0">
                <a:latin typeface="+mj-ea"/>
                <a:ea typeface="+mj-ea"/>
              </a:rPr>
              <a:t>특징 </a:t>
            </a:r>
            <a:r>
              <a:rPr lang="en-US" altLang="ko-KR" sz="3200" b="1" dirty="0">
                <a:latin typeface="+mj-ea"/>
                <a:ea typeface="+mj-ea"/>
              </a:rPr>
              <a:t>– AOP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4464405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AOP(Aspect-Oriented Programming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4" y="1463690"/>
            <a:ext cx="8746316" cy="95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문제를 </a:t>
            </a:r>
            <a:r>
              <a:rPr lang="ko-KR" altLang="en-US" sz="1400" b="0" dirty="0">
                <a:latin typeface="+mn-ea"/>
                <a:ea typeface="+mn-ea"/>
              </a:rPr>
              <a:t>바라보는 관점을 기준으로 프로그래밍하는 </a:t>
            </a:r>
            <a:r>
              <a:rPr lang="ko-KR" altLang="en-US" sz="1400" b="0" dirty="0" smtClean="0">
                <a:latin typeface="+mn-ea"/>
                <a:ea typeface="+mn-ea"/>
              </a:rPr>
              <a:t>기법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핵심관심사항과 </a:t>
            </a:r>
            <a:r>
              <a:rPr lang="ko-KR" altLang="en-US" sz="1400" b="0" dirty="0">
                <a:latin typeface="+mn-ea"/>
                <a:ea typeface="+mn-ea"/>
              </a:rPr>
              <a:t>전체에 적용되는 </a:t>
            </a:r>
            <a:r>
              <a:rPr lang="ko-KR" altLang="en-US" sz="1400" b="0" dirty="0" smtClean="0">
                <a:latin typeface="+mn-ea"/>
                <a:ea typeface="+mn-ea"/>
              </a:rPr>
              <a:t>공통관심사항을 분리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「</a:t>
            </a:r>
            <a:r>
              <a:rPr lang="ko-KR" altLang="en-US" sz="1400" b="0" dirty="0">
                <a:latin typeface="+mn-ea"/>
                <a:ea typeface="+mn-ea"/>
              </a:rPr>
              <a:t>횡단 관점의 분리</a:t>
            </a:r>
            <a:r>
              <a:rPr lang="en-US" altLang="ko-KR" sz="1400" b="0" dirty="0">
                <a:latin typeface="+mn-ea"/>
                <a:ea typeface="+mn-ea"/>
              </a:rPr>
              <a:t>(Separation of Cross-Cutting Concern)</a:t>
            </a:r>
            <a:r>
              <a:rPr lang="ko-KR" altLang="en-US" sz="1400" b="0" dirty="0" smtClean="0">
                <a:latin typeface="+mn-ea"/>
                <a:ea typeface="+mn-ea"/>
              </a:rPr>
              <a:t>」가 </a:t>
            </a:r>
            <a:r>
              <a:rPr lang="ko-KR" altLang="en-US" sz="1400" b="0" smtClean="0">
                <a:latin typeface="+mn-ea"/>
                <a:ea typeface="+mn-ea"/>
              </a:rPr>
              <a:t>중요 개념</a:t>
            </a:r>
            <a:endParaRPr lang="en-US" altLang="ko-KR" sz="1400" b="0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36176" y="3452402"/>
            <a:ext cx="4176072" cy="2375555"/>
            <a:chOff x="1168924" y="3428999"/>
            <a:chExt cx="4176072" cy="2375555"/>
          </a:xfrm>
          <a:solidFill>
            <a:schemeClr val="bg1">
              <a:alpha val="50000"/>
            </a:schemeClr>
          </a:solidFill>
        </p:grpSpPr>
        <p:sp>
          <p:nvSpPr>
            <p:cNvPr id="3" name="직사각형 2"/>
            <p:cNvSpPr/>
            <p:nvPr/>
          </p:nvSpPr>
          <p:spPr>
            <a:xfrm>
              <a:off x="2073896" y="3428999"/>
              <a:ext cx="867266" cy="23755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spc="-100" dirty="0" smtClean="0">
                  <a:solidFill>
                    <a:schemeClr val="tx1"/>
                  </a:solidFill>
                </a:rPr>
                <a:t>계좌이체</a:t>
              </a:r>
              <a:endParaRPr lang="ko-KR" altLang="en-US" sz="1400" spc="-1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139190" y="3428999"/>
              <a:ext cx="867266" cy="23755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spc="-100" dirty="0" smtClean="0">
                  <a:solidFill>
                    <a:schemeClr val="tx1"/>
                  </a:solidFill>
                </a:rPr>
                <a:t>이자계산</a:t>
              </a:r>
              <a:endParaRPr lang="ko-KR" altLang="en-US" sz="14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04484" y="3428999"/>
              <a:ext cx="867266" cy="23755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spc="-100" dirty="0" smtClean="0">
                  <a:solidFill>
                    <a:schemeClr val="tx1"/>
                  </a:solidFill>
                </a:rPr>
                <a:t>대출처리</a:t>
              </a:r>
              <a:endParaRPr lang="ko-KR" altLang="en-US" sz="14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8924" y="3859274"/>
              <a:ext cx="4176072" cy="292103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로깅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68924" y="4609894"/>
              <a:ext cx="4176072" cy="292103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68924" y="5360514"/>
              <a:ext cx="4176072" cy="292103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트랜잭션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909852" y="279935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핵심관심사항</a:t>
            </a:r>
            <a:endParaRPr lang="ko-KR" altLang="en-US" sz="1400" dirty="0"/>
          </a:p>
        </p:txBody>
      </p:sp>
      <p:cxnSp>
        <p:nvCxnSpPr>
          <p:cNvPr id="9" name="꺾인 연결선 8"/>
          <p:cNvCxnSpPr>
            <a:stCxn id="3" idx="0"/>
            <a:endCxn id="5" idx="2"/>
          </p:cNvCxnSpPr>
          <p:nvPr/>
        </p:nvCxnSpPr>
        <p:spPr>
          <a:xfrm rot="5400000" flipH="1" flipV="1">
            <a:off x="2835152" y="2746761"/>
            <a:ext cx="345270" cy="1066013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0" idx="0"/>
            <a:endCxn id="5" idx="2"/>
          </p:cNvCxnSpPr>
          <p:nvPr/>
        </p:nvCxnSpPr>
        <p:spPr>
          <a:xfrm rot="5400000" flipH="1" flipV="1">
            <a:off x="3367799" y="3279408"/>
            <a:ext cx="345270" cy="71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2" idx="0"/>
            <a:endCxn id="5" idx="2"/>
          </p:cNvCxnSpPr>
          <p:nvPr/>
        </p:nvCxnSpPr>
        <p:spPr>
          <a:xfrm rot="16200000" flipV="1">
            <a:off x="3900447" y="2747479"/>
            <a:ext cx="345270" cy="10645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966" y="4410016"/>
            <a:ext cx="543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공통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관심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사항</a:t>
            </a:r>
            <a:endParaRPr lang="ko-KR" altLang="en-US" sz="1400" dirty="0"/>
          </a:p>
        </p:txBody>
      </p:sp>
      <p:cxnSp>
        <p:nvCxnSpPr>
          <p:cNvPr id="27" name="꺾인 연결선 26"/>
          <p:cNvCxnSpPr>
            <a:stCxn id="13" idx="1"/>
            <a:endCxn id="26" idx="3"/>
          </p:cNvCxnSpPr>
          <p:nvPr/>
        </p:nvCxnSpPr>
        <p:spPr>
          <a:xfrm rot="10800000" flipV="1">
            <a:off x="820706" y="4028728"/>
            <a:ext cx="315471" cy="75061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1"/>
            <a:endCxn id="26" idx="3"/>
          </p:cNvCxnSpPr>
          <p:nvPr/>
        </p:nvCxnSpPr>
        <p:spPr>
          <a:xfrm rot="10800000">
            <a:off x="820706" y="4779349"/>
            <a:ext cx="315471" cy="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6" idx="1"/>
            <a:endCxn id="26" idx="3"/>
          </p:cNvCxnSpPr>
          <p:nvPr/>
        </p:nvCxnSpPr>
        <p:spPr>
          <a:xfrm rot="10800000">
            <a:off x="820706" y="4779349"/>
            <a:ext cx="315471" cy="75062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19869" y="3860148"/>
            <a:ext cx="3776075" cy="1815872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lt"/>
              </a:rPr>
              <a:t>핵심관심사항</a:t>
            </a:r>
            <a:r>
              <a:rPr lang="en-US" altLang="ko-KR" sz="1400" dirty="0">
                <a:latin typeface="+mn-lt"/>
              </a:rPr>
              <a:t>(core concern)</a:t>
            </a:r>
          </a:p>
          <a:p>
            <a:pPr marL="571500" indent="-285750">
              <a:buFontTx/>
              <a:buChar char="–"/>
            </a:pPr>
            <a:r>
              <a:rPr lang="ko-KR" altLang="en-US" sz="1400" b="0" dirty="0">
                <a:latin typeface="+mn-lt"/>
              </a:rPr>
              <a:t>핵심 로직</a:t>
            </a:r>
            <a:r>
              <a:rPr lang="en-US" altLang="ko-KR" sz="1400" b="0" dirty="0">
                <a:latin typeface="+mn-lt"/>
              </a:rPr>
              <a:t>, </a:t>
            </a:r>
            <a:r>
              <a:rPr lang="ko-KR" altLang="en-US" sz="1400" b="0" dirty="0">
                <a:latin typeface="+mn-lt"/>
              </a:rPr>
              <a:t>핵심 비즈니스 로직</a:t>
            </a:r>
            <a:endParaRPr lang="en-US" altLang="ko-KR" sz="1400" b="0" dirty="0">
              <a:latin typeface="+mn-lt"/>
            </a:endParaRPr>
          </a:p>
          <a:p>
            <a:pPr marL="571500" indent="-285750">
              <a:buFontTx/>
              <a:buChar char="–"/>
            </a:pPr>
            <a:r>
              <a:rPr lang="ko-KR" altLang="en-US" sz="1400" b="0" dirty="0">
                <a:latin typeface="+mn-lt"/>
              </a:rPr>
              <a:t>예</a:t>
            </a:r>
            <a:r>
              <a:rPr lang="en-US" altLang="ko-KR" sz="1400" b="0" dirty="0">
                <a:latin typeface="+mn-lt"/>
              </a:rPr>
              <a:t>) </a:t>
            </a:r>
            <a:r>
              <a:rPr lang="ko-KR" altLang="en-US" sz="1400" b="0" dirty="0">
                <a:latin typeface="+mn-lt"/>
              </a:rPr>
              <a:t>계좌이체</a:t>
            </a:r>
            <a:r>
              <a:rPr lang="en-US" altLang="ko-KR" sz="1400" b="0" dirty="0">
                <a:latin typeface="+mn-lt"/>
              </a:rPr>
              <a:t>, </a:t>
            </a:r>
            <a:r>
              <a:rPr lang="ko-KR" altLang="en-US" sz="1400" b="0" dirty="0">
                <a:latin typeface="+mn-lt"/>
              </a:rPr>
              <a:t>이자계산</a:t>
            </a:r>
            <a:r>
              <a:rPr lang="en-US" altLang="ko-KR" sz="1400" b="0" dirty="0">
                <a:latin typeface="+mn-lt"/>
              </a:rPr>
              <a:t>, </a:t>
            </a:r>
            <a:r>
              <a:rPr lang="ko-KR" altLang="en-US" sz="1400" b="0" dirty="0">
                <a:latin typeface="+mn-lt"/>
              </a:rPr>
              <a:t>대출처리 </a:t>
            </a:r>
            <a:r>
              <a:rPr lang="ko-KR" altLang="en-US" sz="1400" b="0" dirty="0" smtClean="0">
                <a:latin typeface="+mn-lt"/>
              </a:rPr>
              <a:t>등</a:t>
            </a:r>
            <a:endParaRPr lang="en-US" altLang="ko-KR" sz="1400" dirty="0" smtClean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lt"/>
                <a:ea typeface="+mn-ea"/>
              </a:rPr>
              <a:t>공통관심사항</a:t>
            </a:r>
            <a:r>
              <a:rPr lang="en-US" altLang="ko-KR" sz="1400" dirty="0">
                <a:latin typeface="+mn-lt"/>
                <a:ea typeface="+mn-ea"/>
              </a:rPr>
              <a:t>(cross-cutting concern)</a:t>
            </a:r>
          </a:p>
          <a:p>
            <a:pPr marL="571500" indent="-285750">
              <a:buFontTx/>
              <a:buChar char="–"/>
            </a:pPr>
            <a:r>
              <a:rPr lang="ko-KR" altLang="en-US" sz="1400" b="0" dirty="0" smtClean="0">
                <a:latin typeface="+mn-lt"/>
                <a:ea typeface="+mn-ea"/>
              </a:rPr>
              <a:t>공통기능으로 애플리케이션 </a:t>
            </a:r>
            <a:r>
              <a:rPr lang="ko-KR" altLang="en-US" sz="1400" b="0" dirty="0">
                <a:latin typeface="+mn-lt"/>
                <a:ea typeface="+mn-ea"/>
              </a:rPr>
              <a:t>전반에 걸쳐 필요한 </a:t>
            </a:r>
            <a:r>
              <a:rPr lang="ko-KR" altLang="en-US" sz="1400" b="0" dirty="0" smtClean="0">
                <a:latin typeface="+mn-lt"/>
                <a:ea typeface="+mn-ea"/>
              </a:rPr>
              <a:t>기능</a:t>
            </a:r>
            <a:endParaRPr lang="en-US" altLang="ko-KR" sz="1400" b="0" dirty="0" smtClean="0">
              <a:latin typeface="+mn-lt"/>
              <a:ea typeface="+mn-ea"/>
            </a:endParaRPr>
          </a:p>
          <a:p>
            <a:pPr marL="571500" indent="-285750">
              <a:buFontTx/>
              <a:buChar char="–"/>
            </a:pPr>
            <a:r>
              <a:rPr lang="ko-KR" altLang="en-US" sz="1400" b="0" dirty="0" smtClean="0">
                <a:latin typeface="+mn-lt"/>
                <a:ea typeface="+mn-ea"/>
              </a:rPr>
              <a:t>예</a:t>
            </a:r>
            <a:r>
              <a:rPr lang="en-US" altLang="ko-KR" sz="1400" b="0" dirty="0" smtClean="0">
                <a:latin typeface="+mn-lt"/>
                <a:ea typeface="+mn-ea"/>
              </a:rPr>
              <a:t>) </a:t>
            </a:r>
            <a:r>
              <a:rPr lang="ko-KR" altLang="en-US" sz="1400" b="0" dirty="0" smtClean="0">
                <a:latin typeface="+mn-lt"/>
                <a:ea typeface="+mn-ea"/>
              </a:rPr>
              <a:t>로깅</a:t>
            </a:r>
            <a:r>
              <a:rPr lang="en-US" altLang="ko-KR" sz="1400" b="0" dirty="0" smtClean="0">
                <a:latin typeface="+mn-lt"/>
                <a:ea typeface="+mn-ea"/>
              </a:rPr>
              <a:t>, </a:t>
            </a:r>
            <a:r>
              <a:rPr lang="ko-KR" altLang="en-US" sz="1400" b="0" dirty="0" smtClean="0">
                <a:latin typeface="+mn-lt"/>
                <a:ea typeface="+mn-ea"/>
              </a:rPr>
              <a:t>보안</a:t>
            </a:r>
            <a:r>
              <a:rPr lang="en-US" altLang="ko-KR" sz="1400" b="0" dirty="0" smtClean="0">
                <a:latin typeface="+mn-lt"/>
                <a:ea typeface="+mn-ea"/>
              </a:rPr>
              <a:t>, </a:t>
            </a:r>
            <a:r>
              <a:rPr lang="ko-KR" altLang="en-US" sz="1400" b="0" dirty="0" smtClean="0">
                <a:latin typeface="+mn-lt"/>
                <a:ea typeface="+mn-ea"/>
              </a:rPr>
              <a:t>트랜잭션 등</a:t>
            </a:r>
            <a:endParaRPr lang="en-US" altLang="ko-KR" sz="1400" b="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73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497804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</a:t>
            </a:r>
            <a:r>
              <a:rPr lang="en-US" altLang="ko-KR" sz="3200" b="1" dirty="0" smtClean="0">
                <a:latin typeface="+mj-ea"/>
                <a:ea typeface="+mj-ea"/>
              </a:rPr>
              <a:t>Spring Framework </a:t>
            </a:r>
            <a:r>
              <a:rPr lang="ko-KR" altLang="en-US" sz="3200" b="1" dirty="0" smtClean="0">
                <a:latin typeface="+mj-ea"/>
                <a:ea typeface="+mj-ea"/>
              </a:rPr>
              <a:t>특징 </a:t>
            </a:r>
            <a:r>
              <a:rPr lang="en-US" altLang="ko-KR" sz="3200" b="1" dirty="0" smtClean="0">
                <a:latin typeface="+mj-ea"/>
                <a:ea typeface="+mj-ea"/>
              </a:rPr>
              <a:t>– AOP 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1305143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주요 용어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22" name="내용 개체 틀 5">
            <a:extLst>
              <a:ext uri="{FF2B5EF4-FFF2-40B4-BE49-F238E27FC236}">
                <a16:creationId xmlns="" xmlns:a16="http://schemas.microsoft.com/office/drawing/2014/main" id="{F2895B36-C72B-411B-B388-E8B5CDF603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3050" y="1504339"/>
          <a:ext cx="9359900" cy="471898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93190">
                  <a:extLst>
                    <a:ext uri="{9D8B030D-6E8A-4147-A177-3AD203B41FA5}">
                      <a16:colId xmlns="" xmlns:a16="http://schemas.microsoft.com/office/drawing/2014/main" val="1337271916"/>
                    </a:ext>
                  </a:extLst>
                </a:gridCol>
                <a:gridCol w="7966710">
                  <a:extLst>
                    <a:ext uri="{9D8B030D-6E8A-4147-A177-3AD203B41FA5}">
                      <a16:colId xmlns="" xmlns:a16="http://schemas.microsoft.com/office/drawing/2014/main" val="4250449849"/>
                    </a:ext>
                  </a:extLst>
                </a:gridCol>
              </a:tblGrid>
              <a:tr h="2877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3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용어</a:t>
                      </a:r>
                    </a:p>
                  </a:txBody>
                  <a:tcPr marL="57082" marR="57082" marT="17907" marB="17907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3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설명</a:t>
                      </a:r>
                    </a:p>
                  </a:txBody>
                  <a:tcPr marL="57082" marR="57082" marT="17907" marB="17907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0478824"/>
                  </a:ext>
                </a:extLst>
              </a:tr>
              <a:tr h="5804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30" dirty="0">
                          <a:effectLst/>
                          <a:latin typeface="+mn-lt"/>
                        </a:rPr>
                        <a:t>Joinpoint</a:t>
                      </a:r>
                      <a:endParaRPr lang="en-US" sz="1400" b="1" kern="0" spc="-3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클라이언트가 호출하는 모든 비즈니스 </a:t>
                      </a:r>
                      <a:r>
                        <a:rPr lang="ko-KR" altLang="en-US" sz="1400" kern="0" spc="-30" dirty="0" err="1" smtClean="0">
                          <a:effectLst/>
                          <a:latin typeface="+mn-lt"/>
                        </a:rPr>
                        <a:t>메소드</a:t>
                      </a:r>
                      <a:endParaRPr lang="en-US" altLang="ko-KR" sz="1400" kern="0" spc="-30" dirty="0" smtClean="0">
                        <a:effectLst/>
                        <a:latin typeface="+mn-lt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kern="0" spc="-30" dirty="0" err="1" smtClean="0">
                          <a:effectLst/>
                          <a:latin typeface="+mn-lt"/>
                        </a:rPr>
                        <a:t>Pointcut</a:t>
                      </a:r>
                      <a:r>
                        <a:rPr lang="ko-KR" altLang="en-US" sz="1400" kern="0" spc="-30" smtClean="0">
                          <a:effectLst/>
                          <a:latin typeface="+mn-lt"/>
                        </a:rPr>
                        <a:t>의 후보</a:t>
                      </a:r>
                      <a:endParaRPr lang="en-US" altLang="ko-KR" sz="1400" kern="0" spc="-30" dirty="0" smtClean="0">
                        <a:effectLst/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6129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30" dirty="0">
                          <a:effectLst/>
                          <a:latin typeface="+mn-lt"/>
                        </a:rPr>
                        <a:t>Pointcut</a:t>
                      </a:r>
                      <a:endParaRPr lang="en-US" sz="1400" b="1" kern="0" spc="-3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특정 조건에 의해 </a:t>
                      </a:r>
                      <a:r>
                        <a:rPr lang="ko-KR" altLang="en-US" sz="1400" kern="0" spc="-30" dirty="0" err="1" smtClean="0">
                          <a:effectLst/>
                          <a:latin typeface="+mn-lt"/>
                        </a:rPr>
                        <a:t>필터링된</a:t>
                      </a: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400" kern="0" spc="-30" dirty="0" err="1" smtClean="0">
                          <a:effectLst/>
                          <a:latin typeface="+mn-lt"/>
                        </a:rPr>
                        <a:t>Joinpoint</a:t>
                      </a:r>
                      <a:endParaRPr lang="en-US" altLang="ko-KR" sz="1400" kern="0" spc="-30" dirty="0" smtClean="0">
                        <a:effectLst/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5611764"/>
                  </a:ext>
                </a:extLst>
              </a:tr>
              <a:tr h="5939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30" dirty="0">
                          <a:effectLst/>
                          <a:latin typeface="+mn-lt"/>
                        </a:rPr>
                        <a:t>Advice</a:t>
                      </a:r>
                      <a:endParaRPr lang="en-US" sz="1400" b="1" kern="0" spc="-3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횡단 관심에 해당하는 공통 기능의 코드를 의미 </a:t>
                      </a: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400" kern="0" spc="-30" smtClean="0">
                          <a:effectLst/>
                          <a:latin typeface="+mn-lt"/>
                        </a:rPr>
                        <a:t>로깅</a:t>
                      </a: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400" kern="0" spc="-30" smtClean="0">
                          <a:effectLst/>
                          <a:latin typeface="+mn-lt"/>
                        </a:rPr>
                        <a:t>트랜젝션 등</a:t>
                      </a: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동작 시점</a:t>
                      </a:r>
                      <a:r>
                        <a:rPr lang="ko-KR" altLang="en-US" sz="1400" kern="0" spc="-30" baseline="0" dirty="0" smtClean="0">
                          <a:effectLst/>
                          <a:latin typeface="+mn-lt"/>
                        </a:rPr>
                        <a:t> 종류는</a:t>
                      </a: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400" kern="0" spc="-30" dirty="0">
                          <a:effectLst/>
                          <a:latin typeface="+mn-lt"/>
                        </a:rPr>
                        <a:t>before, after, </a:t>
                      </a: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after-returning, after-throwing</a:t>
                      </a:r>
                      <a:r>
                        <a:rPr lang="en-US" altLang="ko-KR" sz="1400" kern="0" spc="-3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around</a:t>
                      </a: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5</a:t>
                      </a: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가지 존재</a:t>
                      </a:r>
                      <a:endParaRPr lang="ko-KR" altLang="en-US" sz="1400" kern="0" spc="-3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7861266"/>
                  </a:ext>
                </a:extLst>
              </a:tr>
              <a:tr h="7207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30" dirty="0">
                          <a:effectLst/>
                          <a:latin typeface="+mn-lt"/>
                        </a:rPr>
                        <a:t>Target object</a:t>
                      </a:r>
                      <a:endParaRPr lang="en-US" sz="1400" b="1" kern="0" spc="-3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핵심 관심에 해당하는 주요 기능이 구현된 클래스</a:t>
                      </a:r>
                      <a:endParaRPr lang="ko-KR" altLang="en-US" sz="1400" kern="0" spc="-30" dirty="0">
                        <a:effectLst/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07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30" dirty="0">
                          <a:effectLst/>
                          <a:latin typeface="+mn-lt"/>
                        </a:rPr>
                        <a:t>Weaving</a:t>
                      </a:r>
                      <a:endParaRPr lang="en-US" sz="1400" b="1" kern="0" spc="-3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kern="0" spc="-70" baseline="0" dirty="0" smtClean="0">
                          <a:effectLst/>
                          <a:latin typeface="+mn-lt"/>
                        </a:rPr>
                        <a:t>Pointcut</a:t>
                      </a:r>
                      <a:r>
                        <a:rPr lang="ko-KR" altLang="en-US" sz="1400" kern="0" spc="-70" baseline="0" dirty="0" smtClean="0">
                          <a:effectLst/>
                          <a:latin typeface="+mn-lt"/>
                        </a:rPr>
                        <a:t>으로 </a:t>
                      </a:r>
                      <a:r>
                        <a:rPr lang="ko-KR" altLang="en-US" sz="1400" kern="0" spc="-70" baseline="0" smtClean="0">
                          <a:effectLst/>
                          <a:latin typeface="+mn-lt"/>
                        </a:rPr>
                        <a:t>지정한 핵심 메서드 </a:t>
                      </a:r>
                      <a:r>
                        <a:rPr lang="ko-KR" altLang="en-US" sz="1400" kern="0" spc="-70" baseline="0" dirty="0" smtClean="0">
                          <a:effectLst/>
                          <a:latin typeface="+mn-lt"/>
                        </a:rPr>
                        <a:t>호출 시</a:t>
                      </a:r>
                      <a:r>
                        <a:rPr lang="en-US" altLang="ko-KR" sz="1400" kern="0" spc="-70" baseline="0" dirty="0" smtClean="0">
                          <a:effectLst/>
                          <a:latin typeface="+mn-lt"/>
                        </a:rPr>
                        <a:t>, Advice</a:t>
                      </a:r>
                      <a:r>
                        <a:rPr lang="ko-KR" altLang="en-US" sz="1400" kern="0" spc="-70" baseline="0" dirty="0" smtClean="0">
                          <a:effectLst/>
                          <a:latin typeface="+mn-lt"/>
                        </a:rPr>
                        <a:t>에 해당하는 </a:t>
                      </a:r>
                      <a:r>
                        <a:rPr lang="ko-KR" altLang="en-US" sz="1400" kern="0" spc="-70" baseline="0" smtClean="0">
                          <a:effectLst/>
                          <a:latin typeface="+mn-lt"/>
                        </a:rPr>
                        <a:t>공통 메서드가 </a:t>
                      </a:r>
                      <a:r>
                        <a:rPr lang="ko-KR" altLang="en-US" sz="1400" kern="0" spc="-70" baseline="0" dirty="0" smtClean="0">
                          <a:effectLst/>
                          <a:latin typeface="+mn-lt"/>
                        </a:rPr>
                        <a:t>삽입되는 과정</a:t>
                      </a:r>
                      <a:endParaRPr lang="en-US" altLang="ko-KR" sz="1400" kern="0" spc="-70" baseline="0" dirty="0" smtClean="0">
                        <a:effectLst/>
                        <a:latin typeface="+mn-lt"/>
                      </a:endParaRPr>
                    </a:p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비즈니스 메서드를 수정하지 않고도 공통 관심에 해당하는 기능 추가</a:t>
                      </a: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400" kern="0" spc="-30" smtClean="0">
                          <a:effectLst/>
                          <a:latin typeface="+mn-lt"/>
                        </a:rPr>
                        <a:t>변경 가능</a:t>
                      </a:r>
                      <a:endParaRPr lang="en-US" altLang="ko-KR" sz="1400" kern="0" spc="-30" dirty="0" smtClean="0">
                        <a:effectLst/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6165328"/>
                  </a:ext>
                </a:extLst>
              </a:tr>
              <a:tr h="570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-30" dirty="0" smtClean="0">
                          <a:effectLst/>
                          <a:latin typeface="+mn-lt"/>
                        </a:rPr>
                        <a:t>Aspect</a:t>
                      </a:r>
                      <a:br>
                        <a:rPr lang="en-US" sz="1400" b="1" kern="0" spc="-30" dirty="0" smtClean="0">
                          <a:effectLst/>
                          <a:latin typeface="+mn-lt"/>
                        </a:rPr>
                      </a:br>
                      <a:r>
                        <a:rPr lang="en-US" sz="1400" b="1" kern="0" spc="-30" dirty="0" smtClean="0">
                          <a:effectLst/>
                          <a:latin typeface="+mn-lt"/>
                        </a:rPr>
                        <a:t>(=Advisor)</a:t>
                      </a:r>
                      <a:endParaRPr lang="en-US" sz="1400" b="1" kern="0" spc="-3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Pointcut</a:t>
                      </a:r>
                      <a:r>
                        <a:rPr lang="ko-KR" altLang="en-US" sz="1400" kern="0" spc="-30" dirty="0" smtClean="0">
                          <a:effectLst/>
                          <a:latin typeface="+mn-lt"/>
                        </a:rPr>
                        <a:t>과 </a:t>
                      </a:r>
                      <a:r>
                        <a:rPr lang="en-US" altLang="ko-KR" sz="1400" kern="0" spc="-30" dirty="0" smtClean="0">
                          <a:effectLst/>
                          <a:latin typeface="+mn-lt"/>
                        </a:rPr>
                        <a:t>Advice</a:t>
                      </a:r>
                      <a:r>
                        <a:rPr lang="ko-KR" altLang="en-US" sz="1400" kern="0" spc="-30" smtClean="0">
                          <a:effectLst/>
                          <a:latin typeface="+mn-lt"/>
                        </a:rPr>
                        <a:t>의 결합</a:t>
                      </a:r>
                      <a:endParaRPr lang="en-US" altLang="ko-KR" sz="1400" kern="0" spc="-30" dirty="0" smtClean="0">
                        <a:effectLst/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067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497804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3. </a:t>
            </a:r>
            <a:r>
              <a:rPr lang="en-US" altLang="ko-KR" sz="3200" b="1" dirty="0" smtClean="0">
                <a:latin typeface="+mj-ea"/>
                <a:ea typeface="+mj-ea"/>
              </a:rPr>
              <a:t>Spring Framework </a:t>
            </a:r>
            <a:r>
              <a:rPr lang="ko-KR" altLang="en-US" sz="3200" b="1" dirty="0" smtClean="0">
                <a:latin typeface="+mj-ea"/>
                <a:ea typeface="+mj-ea"/>
              </a:rPr>
              <a:t>특징 </a:t>
            </a:r>
            <a:r>
              <a:rPr lang="en-US" altLang="ko-KR" sz="3200" b="1" dirty="0" smtClean="0">
                <a:latin typeface="+mj-ea"/>
                <a:ea typeface="+mj-ea"/>
              </a:rPr>
              <a:t>– AOP 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19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1992831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주요 용어 도식화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25154" y="1503699"/>
            <a:ext cx="8880610" cy="4797731"/>
            <a:chOff x="625154" y="1503699"/>
            <a:chExt cx="8880610" cy="479773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495798" y="3940040"/>
              <a:ext cx="3549073" cy="900000"/>
            </a:xfrm>
            <a:prstGeom prst="round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495799" y="2079440"/>
              <a:ext cx="3549073" cy="900000"/>
            </a:xfrm>
            <a:prstGeom prst="round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810579" y="1830932"/>
              <a:ext cx="2036190" cy="4470498"/>
              <a:chOff x="2855440" y="1838227"/>
              <a:chExt cx="2036190" cy="4470498"/>
            </a:xfrm>
          </p:grpSpPr>
          <p:sp>
            <p:nvSpPr>
              <p:cNvPr id="3" name="아래쪽 화살표 2"/>
              <p:cNvSpPr/>
              <p:nvPr/>
            </p:nvSpPr>
            <p:spPr>
              <a:xfrm>
                <a:off x="2855440" y="1838227"/>
                <a:ext cx="2036190" cy="4470498"/>
              </a:xfrm>
              <a:prstGeom prst="downArrow">
                <a:avLst>
                  <a:gd name="adj1" fmla="val 50000"/>
                  <a:gd name="adj2" fmla="val 46008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3362959" y="2183882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362959" y="2569582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362959" y="3371915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362959" y="3730055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362959" y="4542450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362959" y="4915066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4768901" y="2298429"/>
              <a:ext cx="1118997" cy="3826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Pointcut 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753165" y="4181238"/>
              <a:ext cx="1118997" cy="3826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Pointcut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778558" y="2255758"/>
              <a:ext cx="1103593" cy="46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Advice 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778558" y="4140278"/>
              <a:ext cx="1103593" cy="46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Advice 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5154" y="350643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Joinpoint</a:t>
              </a:r>
              <a:endParaRPr lang="ko-KR" altLang="en-US" sz="1400" dirty="0"/>
            </a:p>
          </p:txBody>
        </p:sp>
        <p:cxnSp>
          <p:nvCxnSpPr>
            <p:cNvPr id="24" name="직선 화살표 연결선 23"/>
            <p:cNvCxnSpPr>
              <a:stCxn id="20" idx="3"/>
              <a:endCxn id="4" idx="1"/>
            </p:cNvCxnSpPr>
            <p:nvPr/>
          </p:nvCxnSpPr>
          <p:spPr>
            <a:xfrm flipV="1">
              <a:off x="1556819" y="2295387"/>
              <a:ext cx="761279" cy="13649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0" idx="3"/>
              <a:endCxn id="9" idx="1"/>
            </p:cNvCxnSpPr>
            <p:nvPr/>
          </p:nvCxnSpPr>
          <p:spPr>
            <a:xfrm flipV="1">
              <a:off x="1556819" y="2681087"/>
              <a:ext cx="761279" cy="9792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0" idx="3"/>
              <a:endCxn id="10" idx="1"/>
            </p:cNvCxnSpPr>
            <p:nvPr/>
          </p:nvCxnSpPr>
          <p:spPr>
            <a:xfrm flipV="1">
              <a:off x="1556819" y="3483420"/>
              <a:ext cx="761279" cy="1769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0" idx="3"/>
              <a:endCxn id="12" idx="1"/>
            </p:cNvCxnSpPr>
            <p:nvPr/>
          </p:nvCxnSpPr>
          <p:spPr>
            <a:xfrm>
              <a:off x="1556819" y="3660324"/>
              <a:ext cx="761279" cy="1812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0" idx="3"/>
              <a:endCxn id="13" idx="1"/>
            </p:cNvCxnSpPr>
            <p:nvPr/>
          </p:nvCxnSpPr>
          <p:spPr>
            <a:xfrm>
              <a:off x="1556819" y="3660324"/>
              <a:ext cx="761279" cy="9936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0" idx="3"/>
              <a:endCxn id="14" idx="1"/>
            </p:cNvCxnSpPr>
            <p:nvPr/>
          </p:nvCxnSpPr>
          <p:spPr>
            <a:xfrm>
              <a:off x="1556819" y="3660324"/>
              <a:ext cx="761279" cy="13662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53738" y="150369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프로그램 실행 순서</a:t>
              </a:r>
              <a:endParaRPr lang="ko-KR" altLang="en-US" sz="1400" dirty="0"/>
            </a:p>
          </p:txBody>
        </p:sp>
        <p:cxnSp>
          <p:nvCxnSpPr>
            <p:cNvPr id="43" name="직선 연결선 42"/>
            <p:cNvCxnSpPr>
              <a:stCxn id="4" idx="3"/>
              <a:endCxn id="15" idx="1"/>
            </p:cNvCxnSpPr>
            <p:nvPr/>
          </p:nvCxnSpPr>
          <p:spPr>
            <a:xfrm>
              <a:off x="3337559" y="2295387"/>
              <a:ext cx="1431342" cy="1943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3" idx="3"/>
              <a:endCxn id="15" idx="1"/>
            </p:cNvCxnSpPr>
            <p:nvPr/>
          </p:nvCxnSpPr>
          <p:spPr>
            <a:xfrm flipV="1">
              <a:off x="3337559" y="2489758"/>
              <a:ext cx="1431342" cy="2164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9" idx="3"/>
              <a:endCxn id="15" idx="1"/>
            </p:cNvCxnSpPr>
            <p:nvPr/>
          </p:nvCxnSpPr>
          <p:spPr>
            <a:xfrm flipV="1">
              <a:off x="3337559" y="2489758"/>
              <a:ext cx="1431342" cy="191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4" idx="3"/>
              <a:endCxn id="17" idx="1"/>
            </p:cNvCxnSpPr>
            <p:nvPr/>
          </p:nvCxnSpPr>
          <p:spPr>
            <a:xfrm flipV="1">
              <a:off x="3337559" y="4372567"/>
              <a:ext cx="1415606" cy="65400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5" idx="3"/>
              <a:endCxn id="5" idx="2"/>
            </p:cNvCxnSpPr>
            <p:nvPr/>
          </p:nvCxnSpPr>
          <p:spPr>
            <a:xfrm>
              <a:off x="5887898" y="2489758"/>
              <a:ext cx="8906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7" idx="3"/>
              <a:endCxn id="18" idx="2"/>
            </p:cNvCxnSpPr>
            <p:nvPr/>
          </p:nvCxnSpPr>
          <p:spPr>
            <a:xfrm>
              <a:off x="5872162" y="4372567"/>
              <a:ext cx="906396" cy="1711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477919" y="3137103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Aspect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(=Advisor)</a:t>
              </a:r>
              <a:endParaRPr lang="ko-KR" altLang="en-US" sz="1400" dirty="0"/>
            </a:p>
          </p:txBody>
        </p:sp>
        <p:cxnSp>
          <p:nvCxnSpPr>
            <p:cNvPr id="77" name="직선 화살표 연결선 76"/>
            <p:cNvCxnSpPr>
              <a:stCxn id="74" idx="1"/>
              <a:endCxn id="71" idx="3"/>
            </p:cNvCxnSpPr>
            <p:nvPr/>
          </p:nvCxnSpPr>
          <p:spPr>
            <a:xfrm flipH="1">
              <a:off x="8044871" y="3398713"/>
              <a:ext cx="433048" cy="9913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74" idx="1"/>
              <a:endCxn id="70" idx="3"/>
            </p:cNvCxnSpPr>
            <p:nvPr/>
          </p:nvCxnSpPr>
          <p:spPr>
            <a:xfrm flipH="1" flipV="1">
              <a:off x="8044872" y="2529440"/>
              <a:ext cx="433047" cy="86927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5977160" y="3262111"/>
            <a:ext cx="88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Weaving</a:t>
            </a:r>
            <a:endParaRPr lang="ko-KR" altLang="en-US" sz="1400" dirty="0"/>
          </a:p>
        </p:txBody>
      </p:sp>
      <p:cxnSp>
        <p:nvCxnSpPr>
          <p:cNvPr id="92" name="직선 화살표 연결선 91"/>
          <p:cNvCxnSpPr/>
          <p:nvPr/>
        </p:nvCxnSpPr>
        <p:spPr>
          <a:xfrm flipH="1" flipV="1">
            <a:off x="6393925" y="2562287"/>
            <a:ext cx="0" cy="70383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6393925" y="3589527"/>
            <a:ext cx="0" cy="70383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718200" y="2145167"/>
            <a:ext cx="2282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7463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40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ontents</a:t>
            </a:r>
            <a:endParaRPr lang="ko-KR" altLang="en-US" sz="4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254977" y="2909114"/>
            <a:ext cx="2736574" cy="427170"/>
            <a:chOff x="1714852" y="2755546"/>
            <a:chExt cx="2736574" cy="427170"/>
          </a:xfrm>
        </p:grpSpPr>
        <p:sp>
          <p:nvSpPr>
            <p:cNvPr id="27" name="TextBox 26"/>
            <p:cNvSpPr txBox="1"/>
            <p:nvPr/>
          </p:nvSpPr>
          <p:spPr>
            <a:xfrm>
              <a:off x="2137972" y="2755546"/>
              <a:ext cx="2313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8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웹 프로그래밍 개요</a:t>
              </a:r>
              <a:endParaRPr lang="ko-KR" altLang="en-US" sz="2000" b="1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Himalaya" panose="01010100010101010101" pitchFamily="2" charset="0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1715068" y="2783234"/>
              <a:ext cx="399266" cy="399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64127" y="2776011"/>
              <a:ext cx="29027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Ⅰ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254977" y="3396226"/>
            <a:ext cx="3257807" cy="423995"/>
            <a:chOff x="1714852" y="3370323"/>
            <a:chExt cx="3257807" cy="423995"/>
          </a:xfrm>
        </p:grpSpPr>
        <p:sp>
          <p:nvSpPr>
            <p:cNvPr id="32" name="TextBox 31"/>
            <p:cNvSpPr txBox="1"/>
            <p:nvPr/>
          </p:nvSpPr>
          <p:spPr>
            <a:xfrm>
              <a:off x="2137972" y="3370323"/>
              <a:ext cx="2834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8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Spring Framework</a:t>
              </a:r>
              <a:r>
                <a:rPr lang="ko-KR" altLang="en-US" sz="2000" b="1" spc="-8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 개요</a:t>
              </a:r>
              <a:endParaRPr lang="ko-KR" altLang="en-US" sz="2000" b="1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Himalaya" panose="01010100010101010101" pitchFamily="2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 rot="16200000">
              <a:off x="1715068" y="3394836"/>
              <a:ext cx="399266" cy="399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64127" y="3385197"/>
              <a:ext cx="29027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Ⅱ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254977" y="3880163"/>
            <a:ext cx="3257807" cy="420820"/>
            <a:chOff x="1714852" y="4004150"/>
            <a:chExt cx="3257807" cy="420820"/>
          </a:xfrm>
        </p:grpSpPr>
        <p:sp>
          <p:nvSpPr>
            <p:cNvPr id="40" name="TextBox 39"/>
            <p:cNvSpPr txBox="1"/>
            <p:nvPr/>
          </p:nvSpPr>
          <p:spPr>
            <a:xfrm>
              <a:off x="2137972" y="4004150"/>
              <a:ext cx="2834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Spring Framework</a:t>
              </a:r>
              <a:r>
                <a:rPr lang="ko-KR" altLang="en-US" sz="2000" b="1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 특징</a:t>
              </a:r>
            </a:p>
          </p:txBody>
        </p:sp>
        <p:sp>
          <p:nvSpPr>
            <p:cNvPr id="41" name="타원 40"/>
            <p:cNvSpPr/>
            <p:nvPr/>
          </p:nvSpPr>
          <p:spPr>
            <a:xfrm rot="16200000">
              <a:off x="1715068" y="4025488"/>
              <a:ext cx="399266" cy="399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64127" y="4032482"/>
              <a:ext cx="29027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Ⅲ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54977" y="4360925"/>
            <a:ext cx="3152393" cy="417645"/>
            <a:chOff x="1714852" y="4637977"/>
            <a:chExt cx="3152393" cy="417645"/>
          </a:xfrm>
        </p:grpSpPr>
        <p:sp>
          <p:nvSpPr>
            <p:cNvPr id="44" name="TextBox 43"/>
            <p:cNvSpPr txBox="1"/>
            <p:nvPr/>
          </p:nvSpPr>
          <p:spPr>
            <a:xfrm>
              <a:off x="2137972" y="4637977"/>
              <a:ext cx="2729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테스트 주도 개발</a:t>
              </a:r>
              <a:r>
                <a:rPr lang="en-US" altLang="ko-KR" sz="2000" b="1" spc="-8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(TDD</a:t>
              </a:r>
              <a:r>
                <a:rPr lang="en-US" altLang="ko-KR" sz="2000" b="1" spc="-8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)</a:t>
              </a:r>
              <a:endParaRPr lang="ko-KR" altLang="en-US" sz="2000" b="1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Himalaya" panose="01010100010101010101" pitchFamily="2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 rot="16200000">
              <a:off x="1715068" y="4656140"/>
              <a:ext cx="399266" cy="399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72836" y="4651192"/>
              <a:ext cx="29027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Ⅳ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54977" y="4838512"/>
            <a:ext cx="1918401" cy="417645"/>
            <a:chOff x="1714852" y="4637977"/>
            <a:chExt cx="1918401" cy="417645"/>
          </a:xfrm>
        </p:grpSpPr>
        <p:sp>
          <p:nvSpPr>
            <p:cNvPr id="48" name="TextBox 47"/>
            <p:cNvSpPr txBox="1"/>
            <p:nvPr/>
          </p:nvSpPr>
          <p:spPr>
            <a:xfrm>
              <a:off x="2137972" y="4637977"/>
              <a:ext cx="1495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8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게시판 실습</a:t>
              </a:r>
              <a:endParaRPr lang="ko-KR" altLang="en-US" sz="2000" b="1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Himalaya" panose="01010100010101010101" pitchFamily="2" charset="0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 rot="16200000">
              <a:off x="1715068" y="4656140"/>
              <a:ext cx="399266" cy="399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72836" y="4651192"/>
              <a:ext cx="29027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Ⅴ</a:t>
              </a:r>
              <a:endPara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254977" y="5334477"/>
            <a:ext cx="2082549" cy="417645"/>
            <a:chOff x="1714852" y="4637977"/>
            <a:chExt cx="2082549" cy="417645"/>
          </a:xfrm>
        </p:grpSpPr>
        <p:sp>
          <p:nvSpPr>
            <p:cNvPr id="24" name="TextBox 23"/>
            <p:cNvSpPr txBox="1"/>
            <p:nvPr/>
          </p:nvSpPr>
          <p:spPr>
            <a:xfrm>
              <a:off x="2137972" y="4637977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8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MyBatis</a:t>
              </a:r>
              <a:r>
                <a:rPr lang="en-US" altLang="ko-KR" sz="2000" b="1" spc="-8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 </a:t>
              </a:r>
              <a:r>
                <a:rPr lang="ko-KR" altLang="en-US" sz="2000" b="1" spc="-8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실습</a:t>
              </a:r>
              <a:endParaRPr lang="ko-KR" altLang="en-US" sz="2000" b="1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Himalaya" panose="01010100010101010101" pitchFamily="2" charset="0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 rot="16200000">
              <a:off x="1715068" y="4656140"/>
              <a:ext cx="399266" cy="399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72836" y="4651192"/>
              <a:ext cx="29027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Ⅵ</a:t>
              </a:r>
              <a:endPara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54977" y="5831465"/>
            <a:ext cx="1681863" cy="417645"/>
            <a:chOff x="1714852" y="4637977"/>
            <a:chExt cx="1681863" cy="417645"/>
          </a:xfrm>
        </p:grpSpPr>
        <p:sp>
          <p:nvSpPr>
            <p:cNvPr id="36" name="TextBox 35"/>
            <p:cNvSpPr txBox="1"/>
            <p:nvPr/>
          </p:nvSpPr>
          <p:spPr>
            <a:xfrm>
              <a:off x="2137972" y="4637977"/>
              <a:ext cx="1258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8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AOP </a:t>
              </a:r>
              <a:r>
                <a:rPr lang="ko-KR" altLang="en-US" sz="2000" b="1" spc="-8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Microsoft Himalaya" panose="01010100010101010101" pitchFamily="2" charset="0"/>
                </a:rPr>
                <a:t>실습</a:t>
              </a:r>
              <a:endParaRPr lang="ko-KR" altLang="en-US" sz="2000" b="1" spc="-8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Microsoft Himalaya" panose="01010100010101010101" pitchFamily="2" charset="0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 rot="16200000">
              <a:off x="1715068" y="4656140"/>
              <a:ext cx="399266" cy="39969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2836" y="4651192"/>
              <a:ext cx="290270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명조" panose="02030600000101010101" pitchFamily="18" charset="-127"/>
                  <a:ea typeface="HY견명조" panose="02030600000101010101" pitchFamily="18" charset="-127"/>
                </a:rPr>
                <a:t>Ⅵ</a:t>
              </a:r>
              <a:endPara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4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219651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4</a:t>
            </a:r>
            <a:r>
              <a:rPr lang="en-US" altLang="ko-KR" sz="3200" b="1" dirty="0" smtClean="0">
                <a:latin typeface="+mj-ea"/>
                <a:ea typeface="+mj-ea"/>
              </a:rPr>
              <a:t>. </a:t>
            </a:r>
            <a:r>
              <a:rPr lang="ko-KR" altLang="en-US" sz="3200" b="1" dirty="0">
                <a:latin typeface="+mj-ea"/>
                <a:ea typeface="+mj-ea"/>
              </a:rPr>
              <a:t>테스트 주도 개발</a:t>
            </a:r>
            <a:r>
              <a:rPr lang="en-US" altLang="ko-KR" sz="3200" b="1" dirty="0">
                <a:latin typeface="+mj-ea"/>
                <a:ea typeface="+mj-ea"/>
              </a:rPr>
              <a:t>(TDD</a:t>
            </a:r>
            <a:r>
              <a:rPr lang="en-US" altLang="ko-KR" sz="3200" b="1" dirty="0" smtClean="0">
                <a:latin typeface="+mj-ea"/>
                <a:ea typeface="+mj-ea"/>
              </a:rPr>
              <a:t>) – </a:t>
            </a:r>
            <a:r>
              <a:rPr lang="ko-KR" altLang="en-US" sz="3200" b="1" dirty="0" smtClean="0">
                <a:latin typeface="+mj-ea"/>
                <a:ea typeface="+mj-ea"/>
              </a:rPr>
              <a:t>개요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3935286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TDD(Test-Driven Development)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4" y="1350402"/>
            <a:ext cx="8745022" cy="58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  <a:ea typeface="+mn-ea"/>
              </a:rPr>
              <a:t>테스트케이스를 먼저 작성한 뒤 공통 또는 </a:t>
            </a:r>
            <a:r>
              <a:rPr lang="en-US" altLang="ko-KR" sz="1400" b="0" dirty="0">
                <a:latin typeface="+mn-ea"/>
                <a:ea typeface="+mn-ea"/>
              </a:rPr>
              <a:t>API </a:t>
            </a:r>
            <a:r>
              <a:rPr lang="ko-KR" altLang="en-US" sz="1400" b="0">
                <a:latin typeface="+mn-ea"/>
                <a:ea typeface="+mn-ea"/>
              </a:rPr>
              <a:t>로직을 작성하는 방법으로</a:t>
            </a:r>
            <a:br>
              <a:rPr lang="ko-KR" altLang="en-US" sz="1400" b="0">
                <a:latin typeface="+mn-ea"/>
                <a:ea typeface="+mn-ea"/>
              </a:rPr>
            </a:br>
            <a:r>
              <a:rPr lang="ko-KR" altLang="en-US" sz="1400" b="0">
                <a:latin typeface="+mn-ea"/>
                <a:ea typeface="+mn-ea"/>
              </a:rPr>
              <a:t>핵심 로직 리팩토링 과정을 통한 코드 개선을 목표로 하고 있다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  <a:endParaRPr lang="en-US" altLang="ko-KR" sz="1400" b="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6992" y="2659285"/>
            <a:ext cx="3103713" cy="121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  <a:ea typeface="+mn-ea"/>
              </a:rPr>
              <a:t>장점</a:t>
            </a:r>
            <a:endParaRPr lang="en-US" altLang="ko-KR" sz="1400" dirty="0">
              <a:latin typeface="+mn-ea"/>
              <a:ea typeface="+mn-ea"/>
            </a:endParaRP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>
                <a:latin typeface="+mn-ea"/>
                <a:ea typeface="+mn-ea"/>
              </a:rPr>
              <a:t>객체지향적인 코드 생산 가능</a:t>
            </a:r>
            <a:endParaRPr lang="en-US" altLang="ko-KR" sz="1400" b="0" dirty="0">
              <a:latin typeface="+mn-ea"/>
              <a:ea typeface="+mn-ea"/>
            </a:endParaRP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디버깅 </a:t>
            </a:r>
            <a:r>
              <a:rPr lang="ko-KR" altLang="en-US" sz="1400" b="0" dirty="0">
                <a:latin typeface="+mn-ea"/>
                <a:ea typeface="+mn-ea"/>
              </a:rPr>
              <a:t>시간의 단축</a:t>
            </a:r>
            <a:endParaRPr lang="en-US" altLang="ko-KR" sz="1400" b="0" dirty="0">
              <a:latin typeface="+mn-ea"/>
              <a:ea typeface="+mn-ea"/>
            </a:endParaRP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  <a:ea typeface="+mn-ea"/>
              </a:rPr>
              <a:t>추가 </a:t>
            </a:r>
            <a:r>
              <a:rPr lang="ko-KR" altLang="en-US" sz="1400" b="0" dirty="0">
                <a:latin typeface="+mn-ea"/>
                <a:ea typeface="+mn-ea"/>
              </a:rPr>
              <a:t>구현의 용이함</a:t>
            </a:r>
            <a:endParaRPr lang="en-US" altLang="ko-KR" sz="1400" b="0" dirty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6992" y="4172351"/>
            <a:ext cx="3525302" cy="124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  <a:ea typeface="+mn-ea"/>
              </a:rPr>
              <a:t>단점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</a:rPr>
              <a:t>익숙하지 않음</a:t>
            </a:r>
            <a:endParaRPr lang="en-US" altLang="ko-KR" sz="1400" b="0" dirty="0" smtClean="0">
              <a:latin typeface="+mn-ea"/>
            </a:endParaRP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</a:rPr>
              <a:t>많은 시간이 필요</a:t>
            </a:r>
            <a:endParaRPr lang="en-US" altLang="ko-KR" sz="1400" b="0" dirty="0" smtClean="0">
              <a:latin typeface="+mn-ea"/>
            </a:endParaRP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latin typeface="+mn-ea"/>
              </a:rPr>
              <a:t>테스트 하기 어려운 케이스가 있다</a:t>
            </a:r>
            <a:endParaRPr lang="en-US" altLang="ko-KR" sz="1400" b="0" dirty="0" smtClean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09" y="2548813"/>
            <a:ext cx="3416601" cy="3247076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271463" y="2200987"/>
            <a:ext cx="1027823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장단점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5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240491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dirty="0">
                <a:latin typeface="+mj-ea"/>
                <a:ea typeface="+mj-ea"/>
              </a:rPr>
              <a:t>4</a:t>
            </a:r>
            <a:r>
              <a:rPr lang="en-US" altLang="ko-KR" sz="3200" b="1" dirty="0" smtClean="0">
                <a:latin typeface="+mj-ea"/>
                <a:ea typeface="+mj-ea"/>
              </a:rPr>
              <a:t>. </a:t>
            </a:r>
            <a:r>
              <a:rPr lang="ko-KR" altLang="en-US" sz="3200" b="1" dirty="0">
                <a:latin typeface="+mj-ea"/>
                <a:ea typeface="+mj-ea"/>
              </a:rPr>
              <a:t>테스트 주도 개발</a:t>
            </a:r>
            <a:r>
              <a:rPr lang="en-US" altLang="ko-KR" sz="3200" b="1" dirty="0">
                <a:latin typeface="+mj-ea"/>
                <a:ea typeface="+mj-ea"/>
              </a:rPr>
              <a:t>(TDD</a:t>
            </a:r>
            <a:r>
              <a:rPr lang="en-US" altLang="ko-KR" sz="3200" b="1" dirty="0" smtClean="0">
                <a:latin typeface="+mj-ea"/>
                <a:ea typeface="+mj-ea"/>
              </a:rPr>
              <a:t>) – JUnit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1393308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JUnit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4" y="1350402"/>
            <a:ext cx="8746316" cy="92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b="0" dirty="0" err="1">
                <a:latin typeface="+mn-ea"/>
                <a:ea typeface="+mn-ea"/>
              </a:rPr>
              <a:t>JUnit</a:t>
            </a:r>
            <a:r>
              <a:rPr lang="ko-KR" altLang="en-US" sz="1400" b="0">
                <a:latin typeface="+mn-ea"/>
                <a:ea typeface="+mn-ea"/>
              </a:rPr>
              <a:t>은 </a:t>
            </a:r>
            <a:r>
              <a:rPr lang="en-US" altLang="ko-KR" sz="1400" b="0" dirty="0">
                <a:latin typeface="+mn-ea"/>
                <a:ea typeface="+mn-ea"/>
              </a:rPr>
              <a:t>Java</a:t>
            </a:r>
            <a:r>
              <a:rPr lang="ko-KR" altLang="en-US" sz="1400" b="0">
                <a:latin typeface="+mn-ea"/>
                <a:ea typeface="+mn-ea"/>
              </a:rPr>
              <a:t>에서 단위 테스트를 위한 프레임워크이다</a:t>
            </a:r>
            <a:r>
              <a:rPr lang="en-US" altLang="ko-KR" sz="1400" b="0" dirty="0">
                <a:latin typeface="+mn-ea"/>
                <a:ea typeface="+mn-ea"/>
              </a:rPr>
              <a:t>.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  <a:ea typeface="+mn-ea"/>
              </a:rPr>
              <a:t>플러그인 형태로 </a:t>
            </a:r>
            <a:r>
              <a:rPr lang="en-US" altLang="ko-KR" sz="1400" b="0" dirty="0">
                <a:latin typeface="+mn-ea"/>
                <a:ea typeface="+mn-ea"/>
              </a:rPr>
              <a:t>Eclipse</a:t>
            </a:r>
            <a:r>
              <a:rPr lang="ko-KR" altLang="en-US" sz="1400" b="0">
                <a:latin typeface="+mn-ea"/>
                <a:ea typeface="+mn-ea"/>
              </a:rPr>
              <a:t>에 포함되어 있다</a:t>
            </a:r>
            <a:r>
              <a:rPr lang="en-US" altLang="ko-KR" sz="1400" b="0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  <a:ea typeface="+mn-ea"/>
              </a:rPr>
              <a:t>다른 언어도 단위 테스트를 위한 프레임워크가 존재하며 보통 이름을 </a:t>
            </a:r>
            <a:r>
              <a:rPr lang="en-US" altLang="ko-KR" sz="1400" b="0" dirty="0" err="1">
                <a:latin typeface="+mn-ea"/>
                <a:ea typeface="+mn-ea"/>
              </a:rPr>
              <a:t>xUnit</a:t>
            </a:r>
            <a:r>
              <a:rPr lang="ko-KR" altLang="en-US" sz="1400" b="0">
                <a:latin typeface="+mn-ea"/>
                <a:ea typeface="+mn-ea"/>
              </a:rPr>
              <a:t>이라 칭한다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  <a:endParaRPr lang="en-US" altLang="ko-KR" sz="1400" b="0" dirty="0"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72892"/>
              </p:ext>
            </p:extLst>
          </p:nvPr>
        </p:nvGraphicFramePr>
        <p:xfrm>
          <a:off x="917562" y="3126474"/>
          <a:ext cx="7632000" cy="278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Method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assertArrayEquals(a,b)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일치함을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0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assertEquals(a,b)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값이 같은지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assertSame(a,b)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와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같은 객체임을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assertTrue(a)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참인지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0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assertFalse(a)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거짓인지 확인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856735" y="5916196"/>
            <a:ext cx="4712801" cy="27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출처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en-US" altLang="ko-KR" sz="1100" b="1" dirty="0" smtClean="0"/>
              <a:t> </a:t>
            </a:r>
            <a:r>
              <a:rPr lang="en-US" altLang="ko-KR" sz="1100" dirty="0"/>
              <a:t> </a:t>
            </a:r>
            <a:r>
              <a:rPr lang="en-US" altLang="ko-KR" sz="1100" dirty="0">
                <a:hlinkClick r:id="rId3"/>
              </a:rPr>
              <a:t>http://junit.sourceforge.net/javadoc/org/junit/Assert.html</a:t>
            </a:r>
            <a:endParaRPr lang="ko-KR" altLang="en-US" sz="11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73050" y="2672605"/>
            <a:ext cx="1662612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관련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89945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240491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4. </a:t>
            </a:r>
            <a:r>
              <a:rPr lang="ko-KR" altLang="en-US" sz="3200" b="1" dirty="0">
                <a:latin typeface="+mj-ea"/>
                <a:ea typeface="+mj-ea"/>
              </a:rPr>
              <a:t>테스트 주도 개발</a:t>
            </a:r>
            <a:r>
              <a:rPr lang="en-US" altLang="ko-KR" sz="3200" b="1" dirty="0">
                <a:latin typeface="+mj-ea"/>
                <a:ea typeface="+mj-ea"/>
              </a:rPr>
              <a:t>(TDD</a:t>
            </a:r>
            <a:r>
              <a:rPr lang="en-US" altLang="ko-KR" sz="3200" b="1" dirty="0" smtClean="0">
                <a:latin typeface="+mj-ea"/>
                <a:ea typeface="+mj-ea"/>
              </a:rPr>
              <a:t>) – JUnit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3251189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JUnit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테스트 지원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Annotation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4" y="1350402"/>
            <a:ext cx="8746316" cy="54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solidFill>
                  <a:srgbClr val="000000"/>
                </a:solidFill>
                <a:latin typeface="+mn-ea"/>
                <a:ea typeface="+mn-ea"/>
              </a:rPr>
              <a:t>Annotation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관계 도식도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4500" lvl="1" algn="l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09722" y="1817469"/>
            <a:ext cx="2686556" cy="7201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@BeforeClass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09722" y="5588534"/>
            <a:ext cx="2686556" cy="7201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@AfterClass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1195" y="2776127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@Before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43459" y="2776127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@Test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5723" y="2776127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@After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1195" y="3670682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Before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43459" y="3670682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Test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45723" y="3670682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After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41195" y="4532223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Before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43459" y="4532223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745723" y="4532223"/>
            <a:ext cx="1619082" cy="6528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After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10" idx="3"/>
            <a:endCxn id="12" idx="1"/>
          </p:cNvCxnSpPr>
          <p:nvPr/>
        </p:nvCxnSpPr>
        <p:spPr>
          <a:xfrm>
            <a:off x="3160277" y="3102564"/>
            <a:ext cx="9831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>
            <a:off x="5762541" y="3102564"/>
            <a:ext cx="9831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5" idx="1"/>
          </p:cNvCxnSpPr>
          <p:nvPr/>
        </p:nvCxnSpPr>
        <p:spPr>
          <a:xfrm>
            <a:off x="3160277" y="3997119"/>
            <a:ext cx="9831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3"/>
            <a:endCxn id="16" idx="1"/>
          </p:cNvCxnSpPr>
          <p:nvPr/>
        </p:nvCxnSpPr>
        <p:spPr>
          <a:xfrm>
            <a:off x="5762541" y="3997119"/>
            <a:ext cx="9831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3"/>
            <a:endCxn id="19" idx="1"/>
          </p:cNvCxnSpPr>
          <p:nvPr/>
        </p:nvCxnSpPr>
        <p:spPr>
          <a:xfrm>
            <a:off x="3160277" y="4858660"/>
            <a:ext cx="9831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3"/>
            <a:endCxn id="20" idx="1"/>
          </p:cNvCxnSpPr>
          <p:nvPr/>
        </p:nvCxnSpPr>
        <p:spPr>
          <a:xfrm>
            <a:off x="5762541" y="4858660"/>
            <a:ext cx="98318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" idx="2"/>
            <a:endCxn id="12" idx="0"/>
          </p:cNvCxnSpPr>
          <p:nvPr/>
        </p:nvCxnSpPr>
        <p:spPr>
          <a:xfrm>
            <a:off x="4953000" y="2537660"/>
            <a:ext cx="0" cy="23846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9" idx="2"/>
            <a:endCxn id="8" idx="0"/>
          </p:cNvCxnSpPr>
          <p:nvPr/>
        </p:nvCxnSpPr>
        <p:spPr>
          <a:xfrm>
            <a:off x="4953000" y="5185096"/>
            <a:ext cx="0" cy="4034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7000121" cy="443198"/>
          </a:xfr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>
                <a:latin typeface="+mj-ea"/>
              </a:rPr>
              <a:t>4</a:t>
            </a:r>
            <a:r>
              <a:rPr lang="en-US" altLang="ko-KR" sz="3200" b="1" dirty="0" smtClean="0">
                <a:latin typeface="+mj-ea"/>
              </a:rPr>
              <a:t>. </a:t>
            </a:r>
            <a:r>
              <a:rPr lang="ko-KR" altLang="en-US" sz="3200" dirty="0">
                <a:latin typeface="+mj-ea"/>
              </a:rPr>
              <a:t>테스트 주도 개발</a:t>
            </a:r>
            <a:r>
              <a:rPr lang="en-US" altLang="ko-KR" sz="3200" dirty="0">
                <a:latin typeface="+mj-ea"/>
              </a:rPr>
              <a:t>(TDD) </a:t>
            </a:r>
            <a:r>
              <a:rPr lang="en-US" altLang="ko-KR" sz="3200" dirty="0" smtClean="0">
                <a:latin typeface="+mj-ea"/>
              </a:rPr>
              <a:t>- </a:t>
            </a:r>
            <a:r>
              <a:rPr lang="en-US" altLang="ko-KR" sz="3200" b="1" dirty="0" err="1" smtClean="0">
                <a:latin typeface="+mj-ea"/>
              </a:rPr>
              <a:t>Mockito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gray">
          <a:xfrm>
            <a:off x="298305" y="1010039"/>
            <a:ext cx="143178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Mock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객체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952" y="1333554"/>
            <a:ext cx="8746316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</a:rPr>
              <a:t>모듈의 </a:t>
            </a:r>
            <a:r>
              <a:rPr lang="ko-KR" altLang="en-US" sz="1400" b="0" dirty="0">
                <a:latin typeface="+mn-ea"/>
              </a:rPr>
              <a:t>겉모양이 실제 모듈과 비슷하게 보이도록 만든 가짜 </a:t>
            </a:r>
            <a:r>
              <a:rPr lang="ko-KR" altLang="en-US" sz="1400" b="0" dirty="0" smtClean="0">
                <a:latin typeface="+mn-ea"/>
              </a:rPr>
              <a:t>객체</a:t>
            </a:r>
            <a:r>
              <a:rPr lang="en-US" altLang="ko-KR" sz="1400" b="0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43" y="5135559"/>
            <a:ext cx="2786743" cy="1152356"/>
          </a:xfrm>
          <a:prstGeom prst="rect">
            <a:avLst/>
          </a:prstGeom>
        </p:spPr>
      </p:pic>
      <p:sp>
        <p:nvSpPr>
          <p:cNvPr id="14" name="Rectangle 3"/>
          <p:cNvSpPr>
            <a:spLocks noChangeArrowheads="1"/>
          </p:cNvSpPr>
          <p:nvPr/>
        </p:nvSpPr>
        <p:spPr bwMode="gray">
          <a:xfrm>
            <a:off x="271463" y="2931853"/>
            <a:ext cx="2790229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+mn-ea"/>
                <a:ea typeface="+mn-ea"/>
              </a:rPr>
              <a:t>Mockito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관련 어노테이션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31892"/>
              </p:ext>
            </p:extLst>
          </p:nvPr>
        </p:nvGraphicFramePr>
        <p:xfrm>
          <a:off x="631825" y="3376918"/>
          <a:ext cx="7973558" cy="1606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4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6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어노테이션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40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@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RunWith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MockitoJUnitRunner.class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mock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  <a:latin typeface="+mn-ea"/>
                        </a:rPr>
                        <a:t>관련 설정에 대한 초기화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40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@Mock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mock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  <a:latin typeface="+mn-ea"/>
                        </a:rPr>
                        <a:t>객체를 만들어서 반환</a:t>
                      </a:r>
                      <a:endParaRPr lang="en-US" altLang="ko-KR" sz="1400" dirty="0" smtClean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19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@</a:t>
                      </a:r>
                      <a:r>
                        <a:rPr lang="en-US" altLang="ko-KR" sz="1400" dirty="0" err="1" smtClean="0">
                          <a:solidFill>
                            <a:schemeClr val="dk1"/>
                          </a:solidFill>
                          <a:latin typeface="+mn-ea"/>
                        </a:rPr>
                        <a:t>InjectMocks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  <a:latin typeface="+mn-ea"/>
                        </a:rPr>
                        <a:t>mock </a:t>
                      </a:r>
                      <a:r>
                        <a:rPr lang="ko-KR" altLang="en-US" sz="1400" smtClean="0">
                          <a:solidFill>
                            <a:schemeClr val="dk1"/>
                          </a:solidFill>
                          <a:latin typeface="+mn-ea"/>
                        </a:rPr>
                        <a:t>객체를 주입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7303" y="1807849"/>
            <a:ext cx="1692172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+mn-ea"/>
                <a:ea typeface="+mn-ea"/>
              </a:rPr>
              <a:t>Mockito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950" y="2131364"/>
            <a:ext cx="8746316" cy="56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가장 발전된 </a:t>
            </a:r>
            <a:r>
              <a:rPr lang="en-US" altLang="ko-KR" sz="1400" b="0" dirty="0" smtClean="0">
                <a:latin typeface="+mn-ea"/>
                <a:ea typeface="+mn-ea"/>
              </a:rPr>
              <a:t>Mock </a:t>
            </a:r>
            <a:r>
              <a:rPr lang="ko-KR" altLang="en-US" sz="1400" b="0" smtClean="0">
                <a:latin typeface="+mn-ea"/>
                <a:ea typeface="+mn-ea"/>
              </a:rPr>
              <a:t>프레임워크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  <a:endParaRPr lang="en-US" altLang="ko-KR" sz="1400" b="0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기존 </a:t>
            </a:r>
            <a:r>
              <a:rPr lang="en-US" altLang="ko-KR" sz="1400" b="0" dirty="0" smtClean="0">
                <a:latin typeface="+mn-ea"/>
                <a:ea typeface="+mn-ea"/>
              </a:rPr>
              <a:t>Mock </a:t>
            </a:r>
            <a:r>
              <a:rPr lang="ko-KR" altLang="en-US" sz="1400" b="0" smtClean="0">
                <a:latin typeface="+mn-ea"/>
                <a:ea typeface="+mn-ea"/>
              </a:rPr>
              <a:t>프레임워크들의 단점을 보완하기 위해 나옴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54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2685030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dirty="0">
                <a:latin typeface="+mj-ea"/>
                <a:ea typeface="+mj-ea"/>
              </a:rPr>
              <a:t>5</a:t>
            </a:r>
            <a:r>
              <a:rPr lang="en-US" altLang="ko-KR" sz="3200" b="1" dirty="0" smtClean="0">
                <a:latin typeface="+mj-ea"/>
                <a:ea typeface="+mj-ea"/>
              </a:rPr>
              <a:t>. </a:t>
            </a:r>
            <a:r>
              <a:rPr lang="ko-KR" altLang="en-US" sz="3200" b="1" smtClean="0">
                <a:latin typeface="+mj-ea"/>
                <a:ea typeface="+mj-ea"/>
              </a:rPr>
              <a:t>게시판 실습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1305143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주요 기능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19064"/>
              </p:ext>
            </p:extLst>
          </p:nvPr>
        </p:nvGraphicFramePr>
        <p:xfrm>
          <a:off x="631826" y="1625347"/>
          <a:ext cx="8653577" cy="382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8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47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0488"/>
                <a:gridCol w="1359887"/>
                <a:gridCol w="1311319"/>
              </a:tblGrid>
              <a:tr h="2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경로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 방식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반환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view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목록 조회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getBoardList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boardList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boardList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0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상세 조회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getBoard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getBoard?seq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=?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board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detailBoard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등록 화면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writeForm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writeForm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write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등록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insertBoard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insertBoard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POST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redirect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수정 화면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updateForm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updateForm?seq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=?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board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updateForm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수정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updateBoard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updateBoard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POST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상세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redirect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0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삭제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deleteBoard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deleteBoard?seq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=?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Redirect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925" y="5528482"/>
            <a:ext cx="8224793" cy="27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en-US" altLang="ko-KR" sz="1200" b="0" dirty="0" smtClean="0">
                <a:latin typeface="+mn-ea"/>
              </a:rPr>
              <a:t>※ </a:t>
            </a:r>
            <a:r>
              <a:rPr lang="ko-KR" altLang="en-US" sz="1200" b="0" smtClean="0">
                <a:latin typeface="+mn-ea"/>
              </a:rPr>
              <a:t>게시글 내용은 </a:t>
            </a:r>
            <a:r>
              <a:rPr lang="en-US" altLang="ko-KR" sz="1200" b="0" dirty="0" err="1" smtClean="0">
                <a:latin typeface="+mn-ea"/>
              </a:rPr>
              <a:t>BoardVO</a:t>
            </a:r>
            <a:r>
              <a:rPr lang="en-US" altLang="ko-KR" sz="1200" b="0" dirty="0" smtClean="0">
                <a:latin typeface="+mn-ea"/>
              </a:rPr>
              <a:t> </a:t>
            </a:r>
            <a:r>
              <a:rPr lang="ko-KR" altLang="en-US" sz="1200" b="0" smtClean="0">
                <a:latin typeface="+mn-ea"/>
              </a:rPr>
              <a:t>객체를 이용하여 주고 받을 수 있음</a:t>
            </a:r>
            <a:r>
              <a:rPr lang="en-US" altLang="ko-KR" sz="1200" b="0" dirty="0" smtClean="0">
                <a:latin typeface="+mn-ea"/>
              </a:rPr>
              <a:t>. (View</a:t>
            </a:r>
            <a:r>
              <a:rPr lang="ko-KR" altLang="en-US" sz="1200" b="0" smtClean="0">
                <a:latin typeface="+mn-ea"/>
              </a:rPr>
              <a:t>와 변수명 일치</a:t>
            </a:r>
            <a:r>
              <a:rPr lang="en-US" altLang="ko-KR" sz="1200" b="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74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3012043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dirty="0">
                <a:latin typeface="+mj-ea"/>
                <a:ea typeface="+mj-ea"/>
              </a:rPr>
              <a:t>6</a:t>
            </a:r>
            <a:r>
              <a:rPr lang="en-US" altLang="ko-KR" sz="3200" b="1" dirty="0" smtClean="0">
                <a:latin typeface="+mj-ea"/>
                <a:ea typeface="+mj-ea"/>
              </a:rPr>
              <a:t>. </a:t>
            </a:r>
            <a:r>
              <a:rPr lang="en-US" altLang="ko-KR" sz="3200" b="1" dirty="0" err="1" smtClean="0">
                <a:latin typeface="+mj-ea"/>
                <a:ea typeface="+mj-ea"/>
              </a:rPr>
              <a:t>MyBatis</a:t>
            </a:r>
            <a:r>
              <a:rPr lang="en-US" altLang="ko-KR" sz="3200" b="1" dirty="0" smtClean="0">
                <a:latin typeface="+mj-ea"/>
                <a:ea typeface="+mj-ea"/>
              </a:rPr>
              <a:t> </a:t>
            </a:r>
            <a:r>
              <a:rPr lang="ko-KR" altLang="en-US" sz="3200" b="1" smtClean="0">
                <a:latin typeface="+mj-ea"/>
                <a:ea typeface="+mj-ea"/>
              </a:rPr>
              <a:t>실습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1675436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+mn-ea"/>
                <a:ea typeface="+mn-ea"/>
              </a:rPr>
              <a:t>MyBatis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정의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4" y="1350402"/>
            <a:ext cx="8746316" cy="58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  <a:ea typeface="+mn-ea"/>
              </a:rPr>
              <a:t>객체지향 어플리케이션에서 </a:t>
            </a:r>
            <a:r>
              <a:rPr lang="ko-KR" altLang="en-US" sz="1400" b="0" dirty="0" err="1">
                <a:latin typeface="+mn-ea"/>
                <a:ea typeface="+mn-ea"/>
              </a:rPr>
              <a:t>관계형</a:t>
            </a:r>
            <a:r>
              <a:rPr lang="ko-KR" altLang="en-US" sz="1400" b="0" dirty="0">
                <a:latin typeface="+mn-ea"/>
                <a:ea typeface="+mn-ea"/>
              </a:rPr>
              <a:t> 데이터베이스를 쉽게 사용할 수 있도록 도와주는 데이터 </a:t>
            </a:r>
            <a:r>
              <a:rPr lang="ko-KR" altLang="en-US" sz="1400" b="0" dirty="0" err="1">
                <a:latin typeface="+mn-ea"/>
                <a:ea typeface="+mn-ea"/>
              </a:rPr>
              <a:t>맵핑</a:t>
            </a:r>
            <a:r>
              <a:rPr lang="ko-KR" altLang="en-US" sz="1400" b="0" dirty="0">
                <a:latin typeface="+mn-ea"/>
                <a:ea typeface="+mn-ea"/>
              </a:rPr>
              <a:t> </a:t>
            </a:r>
            <a:r>
              <a:rPr lang="ko-KR" altLang="en-US" sz="1400" b="0" dirty="0" smtClean="0">
                <a:latin typeface="+mn-ea"/>
                <a:ea typeface="+mn-ea"/>
              </a:rPr>
              <a:t>프레임워크</a:t>
            </a:r>
            <a:endParaRPr lang="en-US" altLang="ko-KR" sz="1400" b="0" dirty="0" smtClean="0">
              <a:latin typeface="+mn-ea"/>
              <a:ea typeface="+mn-ea"/>
            </a:endParaRPr>
          </a:p>
        </p:txBody>
      </p:sp>
      <p:pic>
        <p:nvPicPr>
          <p:cNvPr id="1026" name="Picture 2" descr="MyBati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5327649"/>
            <a:ext cx="33337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3"/>
          <p:cNvSpPr>
            <a:spLocks noChangeArrowheads="1"/>
          </p:cNvSpPr>
          <p:nvPr/>
        </p:nvSpPr>
        <p:spPr bwMode="gray">
          <a:xfrm>
            <a:off x="271463" y="2164643"/>
            <a:ext cx="1675436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+mn-ea"/>
              </a:rPr>
              <a:t>MyBatis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특징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994" y="2499045"/>
            <a:ext cx="8746316" cy="246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쉬운 접근성과 코드의 간결함</a:t>
            </a:r>
            <a:endParaRPr lang="en-US" altLang="ko-KR" sz="1400" dirty="0" smtClean="0"/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JDBC</a:t>
            </a:r>
            <a:r>
              <a:rPr lang="ko-KR" altLang="en-US" sz="1400" b="0" smtClean="0"/>
              <a:t>의 모든 기능을 </a:t>
            </a:r>
            <a:r>
              <a:rPr lang="en-US" altLang="ko-KR" sz="1400" b="0" dirty="0" err="1" smtClean="0"/>
              <a:t>MyBatis</a:t>
            </a:r>
            <a:r>
              <a:rPr lang="ko-KR" altLang="en-US" sz="1400" b="0" smtClean="0"/>
              <a:t>가 대부분 제공</a:t>
            </a:r>
            <a:r>
              <a:rPr lang="en-US" altLang="ko-KR" sz="1400" b="0" dirty="0" smtClean="0"/>
              <a:t>.</a:t>
            </a: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복잡한 </a:t>
            </a:r>
            <a:r>
              <a:rPr lang="en-US" altLang="ko-KR" sz="1400" b="0" dirty="0" smtClean="0"/>
              <a:t>JDBC </a:t>
            </a:r>
            <a:r>
              <a:rPr lang="ko-KR" altLang="en-US" sz="1400" b="0" smtClean="0"/>
              <a:t>코드를 걷어내며</a:t>
            </a:r>
            <a:r>
              <a:rPr lang="en-US" altLang="ko-KR" sz="1400" b="0" dirty="0" smtClean="0"/>
              <a:t>, </a:t>
            </a:r>
            <a:r>
              <a:rPr lang="ko-KR" altLang="en-US" sz="1400" b="0" smtClean="0"/>
              <a:t>깔끔한 소스코드 유지</a:t>
            </a:r>
            <a:r>
              <a:rPr lang="en-US" altLang="ko-KR" sz="1400" b="0" dirty="0" smtClean="0"/>
              <a:t>.</a:t>
            </a: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수동적인 </a:t>
            </a:r>
            <a:r>
              <a:rPr lang="ko-KR" altLang="en-US" sz="1400" b="0" dirty="0" err="1" smtClean="0"/>
              <a:t>파라미터</a:t>
            </a:r>
            <a:r>
              <a:rPr lang="ko-KR" altLang="en-US" sz="1400" b="0" dirty="0" smtClean="0"/>
              <a:t> 설정과 쿼리 결과에 대한 </a:t>
            </a:r>
            <a:r>
              <a:rPr lang="ko-KR" altLang="en-US" sz="1400" b="0" dirty="0" err="1" smtClean="0"/>
              <a:t>맵핑</a:t>
            </a:r>
            <a:r>
              <a:rPr lang="ko-KR" altLang="en-US" sz="1400" b="0" dirty="0" smtClean="0"/>
              <a:t> 구문 제거</a:t>
            </a:r>
            <a:r>
              <a:rPr lang="en-US" altLang="ko-KR" sz="1400" b="0" dirty="0" smtClean="0"/>
              <a:t>.</a:t>
            </a:r>
          </a:p>
          <a:p>
            <a:pPr marL="285750">
              <a:lnSpc>
                <a:spcPct val="120000"/>
              </a:lnSpc>
            </a:pPr>
            <a:endParaRPr lang="en-US" altLang="ko-KR" sz="1400" b="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SQL </a:t>
            </a:r>
            <a:r>
              <a:rPr lang="ko-KR" altLang="en-US" sz="1400" smtClean="0"/>
              <a:t>문과 프로그래밍 코드의 분리</a:t>
            </a:r>
            <a:endParaRPr lang="en-US" altLang="ko-KR" sz="1400" dirty="0" smtClean="0"/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 smtClean="0"/>
              <a:t>SQL </a:t>
            </a:r>
            <a:r>
              <a:rPr lang="ko-KR" altLang="en-US" sz="1400" b="0" smtClean="0"/>
              <a:t>변경이 있을 때마다</a:t>
            </a:r>
            <a:r>
              <a:rPr lang="en-US" altLang="ko-KR" sz="1400" b="0" dirty="0"/>
              <a:t> </a:t>
            </a:r>
            <a:r>
              <a:rPr lang="ko-KR" altLang="en-US" sz="1400" b="0" smtClean="0"/>
              <a:t>자바 코드를 수정하거나</a:t>
            </a:r>
            <a:r>
              <a:rPr lang="en-US" altLang="ko-KR" sz="1400" b="0" dirty="0" smtClean="0"/>
              <a:t>, </a:t>
            </a:r>
            <a:r>
              <a:rPr lang="ko-KR" altLang="en-US" sz="1400" b="0" smtClean="0"/>
              <a:t>컴파일하지 않아도 된다</a:t>
            </a:r>
            <a:r>
              <a:rPr lang="en-US" altLang="ko-KR" sz="1400" b="0" dirty="0" smtClean="0"/>
              <a:t>.</a:t>
            </a:r>
          </a:p>
          <a:p>
            <a:pPr marL="57150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개발과 </a:t>
            </a:r>
            <a:r>
              <a:rPr lang="en-US" altLang="ko-KR" sz="1400" b="0" dirty="0" smtClean="0"/>
              <a:t>SQL </a:t>
            </a:r>
            <a:r>
              <a:rPr lang="ko-KR" altLang="en-US" sz="1400" b="0" smtClean="0"/>
              <a:t>작성 및 관리 업무 분리 할 수 있다</a:t>
            </a:r>
            <a:r>
              <a:rPr lang="en-US" altLang="ko-KR" sz="14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73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2306529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7. AOP </a:t>
            </a:r>
            <a:r>
              <a:rPr lang="ko-KR" altLang="en-US" sz="3200" b="1" smtClean="0">
                <a:latin typeface="+mj-ea"/>
                <a:ea typeface="+mj-ea"/>
              </a:rPr>
              <a:t>실습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4464405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AOP(Aspect-Oriented Programming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4" y="1463690"/>
            <a:ext cx="8746316" cy="65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문제를 </a:t>
            </a:r>
            <a:r>
              <a:rPr lang="ko-KR" altLang="en-US" sz="1400" b="0" dirty="0">
                <a:latin typeface="+mn-ea"/>
                <a:ea typeface="+mn-ea"/>
              </a:rPr>
              <a:t>바라보는 관점을 기준으로 프로그래밍하는 </a:t>
            </a:r>
            <a:r>
              <a:rPr lang="ko-KR" altLang="en-US" sz="1400" b="0" dirty="0" smtClean="0">
                <a:latin typeface="+mn-ea"/>
                <a:ea typeface="+mn-ea"/>
              </a:rPr>
              <a:t>기법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>
                <a:solidFill>
                  <a:schemeClr val="dk1"/>
                </a:solidFill>
                <a:latin typeface="+mn-ea"/>
              </a:rPr>
              <a:t>핵심 비즈니스 </a:t>
            </a:r>
            <a:r>
              <a:rPr lang="ko-KR" altLang="en-US" sz="1400" b="0" dirty="0" err="1">
                <a:solidFill>
                  <a:schemeClr val="dk1"/>
                </a:solidFill>
                <a:latin typeface="+mn-ea"/>
              </a:rPr>
              <a:t>로직과</a:t>
            </a:r>
            <a:r>
              <a:rPr lang="ko-KR" altLang="en-US" sz="1400" b="0" dirty="0">
                <a:solidFill>
                  <a:schemeClr val="dk1"/>
                </a:solidFill>
                <a:latin typeface="+mn-ea"/>
              </a:rPr>
              <a:t> 공통 </a:t>
            </a:r>
            <a:r>
              <a:rPr lang="ko-KR" altLang="en-US" sz="1400" b="0" dirty="0" err="1">
                <a:solidFill>
                  <a:schemeClr val="dk1"/>
                </a:solidFill>
                <a:latin typeface="+mn-ea"/>
              </a:rPr>
              <a:t>로직</a:t>
            </a:r>
            <a:r>
              <a:rPr lang="ko-KR" altLang="en-US" sz="1400" b="0" dirty="0">
                <a:solidFill>
                  <a:schemeClr val="dk1"/>
                </a:solidFill>
                <a:latin typeface="+mn-ea"/>
              </a:rPr>
              <a:t> </a:t>
            </a:r>
            <a:r>
              <a:rPr lang="ko-KR" altLang="en-US" sz="1400" b="0" dirty="0" smtClean="0">
                <a:solidFill>
                  <a:schemeClr val="dk1"/>
                </a:solidFill>
                <a:latin typeface="+mn-ea"/>
              </a:rPr>
              <a:t>분리</a:t>
            </a:r>
            <a:endParaRPr lang="en-US" altLang="ko-KR" sz="1400" b="0" dirty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6994" y="2569651"/>
            <a:ext cx="8880610" cy="3628237"/>
            <a:chOff x="526994" y="2569651"/>
            <a:chExt cx="8880610" cy="3628237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4397638" y="4554777"/>
              <a:ext cx="3549073" cy="730436"/>
            </a:xfrm>
            <a:prstGeom prst="round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97639" y="3044722"/>
              <a:ext cx="3549073" cy="730436"/>
            </a:xfrm>
            <a:prstGeom prst="round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712419" y="2569651"/>
              <a:ext cx="2036190" cy="3628237"/>
              <a:chOff x="2855440" y="1838227"/>
              <a:chExt cx="2036190" cy="4470498"/>
            </a:xfrm>
          </p:grpSpPr>
          <p:sp>
            <p:nvSpPr>
              <p:cNvPr id="53" name="아래쪽 화살표 52"/>
              <p:cNvSpPr/>
              <p:nvPr/>
            </p:nvSpPr>
            <p:spPr>
              <a:xfrm>
                <a:off x="2855440" y="1838227"/>
                <a:ext cx="2036190" cy="4470498"/>
              </a:xfrm>
              <a:prstGeom prst="downArrow">
                <a:avLst>
                  <a:gd name="adj1" fmla="val 50000"/>
                  <a:gd name="adj2" fmla="val 31193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362959" y="2183882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362959" y="2569582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362959" y="3371915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362959" y="3730055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362959" y="4542450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362959" y="4915066"/>
                <a:ext cx="1019461" cy="237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670741" y="3222453"/>
              <a:ext cx="1118997" cy="310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Pointcut 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55005" y="4750532"/>
              <a:ext cx="1118997" cy="310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Pointcut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680398" y="3187821"/>
              <a:ext cx="1103593" cy="37982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Advice 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680398" y="4717289"/>
              <a:ext cx="1103593" cy="37982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Advice 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6994" y="3929482"/>
              <a:ext cx="931665" cy="24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Joinpoint</a:t>
              </a:r>
              <a:endParaRPr lang="ko-KR" altLang="en-US" sz="1400" dirty="0"/>
            </a:p>
          </p:txBody>
        </p:sp>
        <p:cxnSp>
          <p:nvCxnSpPr>
            <p:cNvPr id="36" name="직선 화살표 연결선 35"/>
            <p:cNvCxnSpPr>
              <a:stCxn id="35" idx="3"/>
              <a:endCxn id="54" idx="1"/>
            </p:cNvCxnSpPr>
            <p:nvPr/>
          </p:nvCxnSpPr>
          <p:spPr>
            <a:xfrm flipV="1">
              <a:off x="1458659" y="2946601"/>
              <a:ext cx="761279" cy="1107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5" idx="3"/>
              <a:endCxn id="55" idx="1"/>
            </p:cNvCxnSpPr>
            <p:nvPr/>
          </p:nvCxnSpPr>
          <p:spPr>
            <a:xfrm flipV="1">
              <a:off x="1458659" y="3259633"/>
              <a:ext cx="761279" cy="7947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5" idx="3"/>
              <a:endCxn id="56" idx="1"/>
            </p:cNvCxnSpPr>
            <p:nvPr/>
          </p:nvCxnSpPr>
          <p:spPr>
            <a:xfrm flipV="1">
              <a:off x="1458659" y="3910803"/>
              <a:ext cx="761279" cy="1435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3"/>
              <a:endCxn id="57" idx="1"/>
            </p:cNvCxnSpPr>
            <p:nvPr/>
          </p:nvCxnSpPr>
          <p:spPr>
            <a:xfrm>
              <a:off x="1458659" y="4054378"/>
              <a:ext cx="761279" cy="1470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5" idx="3"/>
              <a:endCxn id="58" idx="1"/>
            </p:cNvCxnSpPr>
            <p:nvPr/>
          </p:nvCxnSpPr>
          <p:spPr>
            <a:xfrm>
              <a:off x="1458659" y="4054378"/>
              <a:ext cx="761279" cy="8064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5" idx="3"/>
              <a:endCxn id="59" idx="1"/>
            </p:cNvCxnSpPr>
            <p:nvPr/>
          </p:nvCxnSpPr>
          <p:spPr>
            <a:xfrm>
              <a:off x="1458659" y="4054378"/>
              <a:ext cx="761279" cy="11088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54" idx="3"/>
              <a:endCxn id="29" idx="1"/>
            </p:cNvCxnSpPr>
            <p:nvPr/>
          </p:nvCxnSpPr>
          <p:spPr>
            <a:xfrm>
              <a:off x="3239399" y="2946601"/>
              <a:ext cx="1431342" cy="431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58" idx="3"/>
              <a:endCxn id="29" idx="1"/>
            </p:cNvCxnSpPr>
            <p:nvPr/>
          </p:nvCxnSpPr>
          <p:spPr>
            <a:xfrm flipV="1">
              <a:off x="3239399" y="3377735"/>
              <a:ext cx="1431342" cy="1483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55" idx="3"/>
              <a:endCxn id="29" idx="1"/>
            </p:cNvCxnSpPr>
            <p:nvPr/>
          </p:nvCxnSpPr>
          <p:spPr>
            <a:xfrm>
              <a:off x="3239399" y="3259634"/>
              <a:ext cx="1431342" cy="118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59" idx="3"/>
              <a:endCxn id="31" idx="1"/>
            </p:cNvCxnSpPr>
            <p:nvPr/>
          </p:nvCxnSpPr>
          <p:spPr>
            <a:xfrm flipV="1">
              <a:off x="3239399" y="4905814"/>
              <a:ext cx="1415606" cy="25740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29" idx="3"/>
              <a:endCxn id="32" idx="2"/>
            </p:cNvCxnSpPr>
            <p:nvPr/>
          </p:nvCxnSpPr>
          <p:spPr>
            <a:xfrm>
              <a:off x="5789738" y="3377734"/>
              <a:ext cx="8906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1" idx="3"/>
              <a:endCxn id="34" idx="2"/>
            </p:cNvCxnSpPr>
            <p:nvPr/>
          </p:nvCxnSpPr>
          <p:spPr>
            <a:xfrm>
              <a:off x="5774002" y="4905814"/>
              <a:ext cx="906396" cy="1389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379759" y="3903117"/>
              <a:ext cx="1027845" cy="42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Aspect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(=Advisor)</a:t>
              </a:r>
              <a:endParaRPr lang="ko-KR" altLang="en-US" sz="1400" dirty="0"/>
            </a:p>
          </p:txBody>
        </p:sp>
        <p:cxnSp>
          <p:nvCxnSpPr>
            <p:cNvPr id="51" name="직선 화살표 연결선 50"/>
            <p:cNvCxnSpPr>
              <a:stCxn id="50" idx="1"/>
              <a:endCxn id="24" idx="3"/>
            </p:cNvCxnSpPr>
            <p:nvPr/>
          </p:nvCxnSpPr>
          <p:spPr>
            <a:xfrm flipH="1">
              <a:off x="7946711" y="4115438"/>
              <a:ext cx="433048" cy="80455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50" idx="1"/>
              <a:endCxn id="25" idx="3"/>
            </p:cNvCxnSpPr>
            <p:nvPr/>
          </p:nvCxnSpPr>
          <p:spPr>
            <a:xfrm flipH="1" flipV="1">
              <a:off x="7946712" y="3409940"/>
              <a:ext cx="433047" cy="70549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879000" y="3950035"/>
              <a:ext cx="885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Weaving</a:t>
              </a:r>
              <a:endParaRPr lang="ko-KR" altLang="en-US" sz="1400" dirty="0"/>
            </a:p>
          </p:txBody>
        </p:sp>
        <p:cxnSp>
          <p:nvCxnSpPr>
            <p:cNvPr id="61" name="직선 화살표 연결선 60"/>
            <p:cNvCxnSpPr>
              <a:stCxn id="60" idx="0"/>
            </p:cNvCxnSpPr>
            <p:nvPr/>
          </p:nvCxnSpPr>
          <p:spPr>
            <a:xfrm flipH="1" flipV="1">
              <a:off x="6314619" y="3421027"/>
              <a:ext cx="7067" cy="52900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6321685" y="4327760"/>
              <a:ext cx="0" cy="5544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463" y="1016000"/>
            <a:ext cx="2398968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pointcut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표현식 구조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2306529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dirty="0">
                <a:latin typeface="+mj-ea"/>
                <a:ea typeface="+mj-ea"/>
              </a:rPr>
              <a:t>7</a:t>
            </a:r>
            <a:r>
              <a:rPr lang="en-US" altLang="ko-KR" sz="3200" b="1" dirty="0" smtClean="0">
                <a:latin typeface="+mj-ea"/>
                <a:ea typeface="+mj-ea"/>
              </a:rPr>
              <a:t>. AOP </a:t>
            </a:r>
            <a:r>
              <a:rPr lang="ko-KR" altLang="en-US" sz="3200" b="1" smtClean="0">
                <a:latin typeface="+mj-ea"/>
                <a:ea typeface="+mj-ea"/>
              </a:rPr>
              <a:t>실습</a:t>
            </a:r>
            <a:endParaRPr lang="ko-KR" altLang="en-US" sz="3200" b="1" dirty="0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80084" y="2893516"/>
          <a:ext cx="918619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85">
                  <a:extLst>
                    <a:ext uri="{9D8B030D-6E8A-4147-A177-3AD203B41FA5}">
                      <a16:colId xmlns="" xmlns:a16="http://schemas.microsoft.com/office/drawing/2014/main" val="3176764808"/>
                    </a:ext>
                  </a:extLst>
                </a:gridCol>
                <a:gridCol w="1688123">
                  <a:extLst>
                    <a:ext uri="{9D8B030D-6E8A-4147-A177-3AD203B41FA5}">
                      <a16:colId xmlns="" xmlns:a16="http://schemas.microsoft.com/office/drawing/2014/main" val="806456038"/>
                    </a:ext>
                  </a:extLst>
                </a:gridCol>
                <a:gridCol w="6357083">
                  <a:extLst>
                    <a:ext uri="{9D8B030D-6E8A-4147-A177-3AD203B41FA5}">
                      <a16:colId xmlns="" xmlns:a16="http://schemas.microsoft.com/office/drawing/2014/main" val="2520767164"/>
                    </a:ext>
                  </a:extLst>
                </a:gridCol>
              </a:tblGrid>
              <a:tr h="199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표현식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60879"/>
                  </a:ext>
                </a:extLst>
              </a:tr>
              <a:tr h="1998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리턴 타입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모든 리턴 타입 허용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591423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void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리턴 타입이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void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 메서드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4127373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!void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리턴 타입이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void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 아닌 메서드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8245173"/>
                  </a:ext>
                </a:extLst>
              </a:tr>
              <a:tr h="1998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com.spring.edu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정확하게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com.spring.edu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패키지만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3958181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com.spring.edu..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com.spring.edu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패키지로 시작하는 모든 패키지 선택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2992185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com.spring..impl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spc="-7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com.spring </a:t>
                      </a:r>
                      <a:r>
                        <a:rPr lang="ko-KR" altLang="en-US" sz="1400" spc="-7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패키지로 시작하면서 마지막 패키지 이름이 </a:t>
                      </a:r>
                      <a:r>
                        <a:rPr lang="en-US" altLang="ko-KR" sz="1400" spc="-7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impl</a:t>
                      </a:r>
                      <a:r>
                        <a:rPr lang="ko-KR" altLang="en-US" sz="1400" spc="-7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끝나는 패키지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4820167"/>
                  </a:ext>
                </a:extLst>
              </a:tr>
              <a:tr h="1998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클래스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MessageBeanImpl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정확하게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MessageBeanImpl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클래스만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601042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*Impl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클래스 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Impl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끝나는 클래스만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3992481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MessageBean+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클래스 이름 뒤에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‘+’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붙으면 해당 클래스로부터 파생된 모든 자식 클래스 선택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인터페이스 뒤에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‘+’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 붙으면 해당 인터페이스를 구현한 모든 클래스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8688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81000" y="1354544"/>
            <a:ext cx="9185275" cy="1143595"/>
          </a:xfrm>
          <a:prstGeom prst="rect">
            <a:avLst/>
          </a:prstGeom>
          <a:solidFill>
            <a:srgbClr val="F0F1F4"/>
          </a:solidFill>
          <a:ln w="3175">
            <a:solidFill>
              <a:srgbClr val="BFC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4389" y="1392951"/>
            <a:ext cx="7094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100" dirty="0">
                <a:ea typeface="맑은 고딕" panose="020B0503020000020004" pitchFamily="50" charset="-127"/>
                <a:cs typeface="Arial" panose="020B0604020202020204" pitchFamily="34" charset="0"/>
              </a:rPr>
              <a:t>execution( </a:t>
            </a:r>
            <a:r>
              <a:rPr lang="en-US" altLang="ko-KR" sz="2400" spc="1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* com.spring.edu.. </a:t>
            </a:r>
            <a:r>
              <a:rPr lang="en-US" altLang="ko-KR" sz="2400" spc="100" dirty="0">
                <a:ea typeface="맑은 고딕" panose="020B0503020000020004" pitchFamily="50" charset="-127"/>
                <a:cs typeface="Arial" panose="020B0604020202020204" pitchFamily="34" charset="0"/>
              </a:rPr>
              <a:t>*impl . get*(..) 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610313" y="1860315"/>
            <a:ext cx="0" cy="288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978750" y="1860315"/>
            <a:ext cx="0" cy="288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808525" y="1860315"/>
            <a:ext cx="0" cy="288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99591" y="1860315"/>
            <a:ext cx="0" cy="180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2312" y="212520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리턴 타입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70489" y="212520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패키지 경로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5184" y="21252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클래스명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0714" y="1998794"/>
            <a:ext cx="854721" cy="52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200" dirty="0" smtClean="0"/>
              <a:t>메서드 명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매개변수</a:t>
            </a:r>
            <a:endParaRPr lang="ko-KR" altLang="en-US" sz="1200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gray">
          <a:xfrm>
            <a:off x="271463" y="2556872"/>
            <a:ext cx="2398968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pointcut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표현식 상세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468550" y="1847720"/>
            <a:ext cx="28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885110" y="1847720"/>
            <a:ext cx="21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373294" y="1847720"/>
            <a:ext cx="86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460414" y="1847720"/>
            <a:ext cx="111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3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463" y="2550637"/>
            <a:ext cx="2398968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pointcut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표현식 상세</a:t>
            </a:r>
          </a:p>
        </p:txBody>
      </p:sp>
      <p:sp>
        <p:nvSpPr>
          <p:cNvPr id="12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2306529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dirty="0">
                <a:latin typeface="+mj-ea"/>
              </a:rPr>
              <a:t>7. AOP </a:t>
            </a:r>
            <a:r>
              <a:rPr lang="ko-KR" altLang="en-US" sz="3200" dirty="0">
                <a:latin typeface="+mj-ea"/>
              </a:rPr>
              <a:t>실습</a:t>
            </a:r>
            <a:endParaRPr lang="ko-KR" altLang="en-US" sz="3200" b="1" dirty="0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80084" y="2898291"/>
          <a:ext cx="9186191" cy="332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985">
                  <a:extLst>
                    <a:ext uri="{9D8B030D-6E8A-4147-A177-3AD203B41FA5}">
                      <a16:colId xmlns="" xmlns:a16="http://schemas.microsoft.com/office/drawing/2014/main" val="3176764808"/>
                    </a:ext>
                  </a:extLst>
                </a:gridCol>
                <a:gridCol w="2092569">
                  <a:extLst>
                    <a:ext uri="{9D8B030D-6E8A-4147-A177-3AD203B41FA5}">
                      <a16:colId xmlns="" xmlns:a16="http://schemas.microsoft.com/office/drawing/2014/main" val="806456038"/>
                    </a:ext>
                  </a:extLst>
                </a:gridCol>
                <a:gridCol w="5952637">
                  <a:extLst>
                    <a:ext uri="{9D8B030D-6E8A-4147-A177-3AD203B41FA5}">
                      <a16:colId xmlns="" xmlns:a16="http://schemas.microsoft.com/office/drawing/2014/main" val="2520767164"/>
                    </a:ext>
                  </a:extLst>
                </a:gridCol>
              </a:tblGrid>
              <a:tr h="199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표현식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60879"/>
                  </a:ext>
                </a:extLst>
              </a:tr>
              <a:tr h="19981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메서드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*(..)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모든 메서드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9591423"/>
                  </a:ext>
                </a:extLst>
              </a:tr>
              <a:tr h="18965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get*(..)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메서드 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get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으로 시작하는 모든 메서드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4127373"/>
                  </a:ext>
                </a:extLst>
              </a:tr>
              <a:tr h="46092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매개변수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(..)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spc="-3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‘..’</a:t>
                      </a:r>
                      <a:r>
                        <a:rPr lang="ko-KR" altLang="en-US" sz="1400" spc="-3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은 매개변수의 개수와 타입에 제약이 없음을 의미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3958181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(*)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반드시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개의 매개변수를 가지는 메서드만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2992185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pc="-3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(com.spring.user.UserVO)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spc="-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매개변수로 </a:t>
                      </a:r>
                      <a:r>
                        <a:rPr lang="en-US" altLang="ko-KR" sz="1400" spc="-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UserVO</a:t>
                      </a:r>
                      <a:r>
                        <a:rPr lang="ko-KR" altLang="en-US" sz="1400" spc="-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가지는 메서드만 선택</a:t>
                      </a:r>
                      <a:r>
                        <a:rPr lang="en-US" altLang="ko-KR" sz="1400" spc="-5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 </a:t>
                      </a:r>
                      <a:endParaRPr lang="ko-KR" altLang="en-US" sz="1400" spc="-5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4820167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4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(!com.spring.user.UserVO)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매개변수로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UserVO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를 가지지 않는 메서드만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601042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(Integer, ..)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한 개 이상의 매개변수를 가지되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첫 번째 매개변수의 타입이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Integer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 메서드만 선택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3992481"/>
                  </a:ext>
                </a:extLst>
              </a:tr>
              <a:tr h="199813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(Integer, *)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반드시 두 개의 매개변수를 가지되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첫 번째 매개변수의 타입이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Integer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 메서드만 선책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9868806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271463" y="1016000"/>
            <a:ext cx="2398968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pointcut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표현식 구조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000" y="1354544"/>
            <a:ext cx="9185275" cy="1143595"/>
          </a:xfrm>
          <a:prstGeom prst="rect">
            <a:avLst/>
          </a:prstGeom>
          <a:solidFill>
            <a:srgbClr val="F0F1F4"/>
          </a:solidFill>
          <a:ln w="3175">
            <a:solidFill>
              <a:srgbClr val="BFC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4389" y="1392951"/>
            <a:ext cx="7094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pc="100" dirty="0">
                <a:ea typeface="맑은 고딕" panose="020B0503020000020004" pitchFamily="50" charset="-127"/>
                <a:cs typeface="Arial" panose="020B0604020202020204" pitchFamily="34" charset="0"/>
              </a:rPr>
              <a:t>execution( </a:t>
            </a:r>
            <a:r>
              <a:rPr lang="en-US" altLang="ko-KR" sz="2400" spc="1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* com.spring.edu.. </a:t>
            </a:r>
            <a:r>
              <a:rPr lang="en-US" altLang="ko-KR" sz="2400" spc="100" dirty="0">
                <a:ea typeface="맑은 고딕" panose="020B0503020000020004" pitchFamily="50" charset="-127"/>
                <a:cs typeface="Arial" panose="020B0604020202020204" pitchFamily="34" charset="0"/>
              </a:rPr>
              <a:t>*impl . get*(..) 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610313" y="1860315"/>
            <a:ext cx="0" cy="288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978750" y="1860315"/>
            <a:ext cx="0" cy="288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08525" y="1860315"/>
            <a:ext cx="0" cy="288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7999591" y="1860315"/>
            <a:ext cx="0" cy="18000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42312" y="212520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리턴 타입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0489" y="212520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패키지 경로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5184" y="21252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클래스명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580714" y="1998794"/>
            <a:ext cx="854721" cy="52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1200" dirty="0" smtClean="0"/>
              <a:t>메서드 명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매개변수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468550" y="1847720"/>
            <a:ext cx="28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85110" y="1847720"/>
            <a:ext cx="216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373294" y="1847720"/>
            <a:ext cx="86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460414" y="1847720"/>
            <a:ext cx="111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86713" y="3598038"/>
            <a:ext cx="8036879" cy="10146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2306529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dirty="0" smtClean="0">
                <a:latin typeface="+mj-ea"/>
              </a:rPr>
              <a:t>7</a:t>
            </a:r>
            <a:r>
              <a:rPr lang="en-US" altLang="ko-KR" sz="3200" dirty="0">
                <a:latin typeface="+mj-ea"/>
              </a:rPr>
              <a:t>. AOP </a:t>
            </a:r>
            <a:r>
              <a:rPr lang="ko-KR" altLang="en-US" sz="3200" dirty="0">
                <a:latin typeface="+mj-ea"/>
              </a:rPr>
              <a:t>실습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29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2007963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smtClean="0">
                <a:solidFill>
                  <a:srgbClr val="000000"/>
                </a:solidFill>
                <a:latin typeface="+mn-ea"/>
                <a:ea typeface="+mn-ea"/>
              </a:rPr>
              <a:t>Transaction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4" y="1369256"/>
            <a:ext cx="8746316" cy="121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한번에 </a:t>
            </a:r>
            <a:r>
              <a:rPr lang="ko-KR" altLang="en-US" sz="1400" b="0" dirty="0" err="1" smtClean="0">
                <a:latin typeface="+mn-ea"/>
                <a:ea typeface="+mn-ea"/>
              </a:rPr>
              <a:t>수행되어야할</a:t>
            </a:r>
            <a:r>
              <a:rPr lang="ko-KR" altLang="en-US" sz="1400" b="0" dirty="0" smtClean="0">
                <a:latin typeface="+mn-ea"/>
                <a:ea typeface="+mn-ea"/>
              </a:rPr>
              <a:t> 일련의 작업들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모든 작업들은 반드시 한번에 완료</a:t>
            </a:r>
            <a:r>
              <a:rPr lang="en-US" altLang="ko-KR" sz="1400" b="0" dirty="0" smtClean="0">
                <a:latin typeface="+mn-ea"/>
                <a:ea typeface="+mn-ea"/>
              </a:rPr>
              <a:t>(commit)</a:t>
            </a:r>
            <a:r>
              <a:rPr lang="ko-KR" altLang="en-US" sz="1400" b="0" smtClean="0">
                <a:latin typeface="+mn-ea"/>
                <a:ea typeface="+mn-ea"/>
              </a:rPr>
              <a:t>가 </a:t>
            </a:r>
            <a:r>
              <a:rPr lang="ko-KR" altLang="en-US" sz="1400" b="0" dirty="0" smtClean="0">
                <a:latin typeface="+mn-ea"/>
                <a:ea typeface="+mn-ea"/>
              </a:rPr>
              <a:t>되어야 하며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en-US" sz="1400" b="0" smtClean="0">
                <a:latin typeface="+mn-ea"/>
                <a:ea typeface="+mn-ea"/>
              </a:rPr>
              <a:t>그렇지 않은 경우 모두 취소</a:t>
            </a:r>
            <a:r>
              <a:rPr lang="en-US" altLang="ko-KR" sz="1400" b="0" dirty="0" smtClean="0">
                <a:latin typeface="+mn-ea"/>
                <a:ea typeface="+mn-ea"/>
              </a:rPr>
              <a:t>(rollback)</a:t>
            </a:r>
            <a:r>
              <a:rPr lang="ko-KR" altLang="en-US" sz="1400" b="0" smtClean="0">
                <a:latin typeface="+mn-ea"/>
                <a:ea typeface="+mn-ea"/>
              </a:rPr>
              <a:t>되어야 한다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작업 전체가 </a:t>
            </a:r>
            <a:r>
              <a:rPr lang="ko-KR" altLang="en-US" sz="1400" b="0" dirty="0" err="1" smtClean="0">
                <a:latin typeface="+mn-ea"/>
                <a:ea typeface="+mn-ea"/>
              </a:rPr>
              <a:t>원자성을</a:t>
            </a:r>
            <a:r>
              <a:rPr lang="ko-KR" altLang="en-US" sz="1400" b="0" dirty="0" smtClean="0">
                <a:latin typeface="+mn-ea"/>
                <a:ea typeface="+mn-ea"/>
              </a:rPr>
              <a:t> 가짐</a:t>
            </a:r>
            <a:r>
              <a:rPr lang="en-US" altLang="ko-KR" sz="1400" b="0" dirty="0" smtClean="0">
                <a:latin typeface="+mn-ea"/>
                <a:ea typeface="+mn-ea"/>
              </a:rPr>
              <a:t>.</a:t>
            </a:r>
            <a:endParaRPr lang="en-US" altLang="ko-KR" sz="1400" b="0" dirty="0" smtClean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0185" y="3782340"/>
            <a:ext cx="867266" cy="6199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smtClean="0">
                <a:solidFill>
                  <a:schemeClr val="tx1"/>
                </a:solidFill>
              </a:rPr>
              <a:t>카드</a:t>
            </a:r>
            <a:endParaRPr lang="en-US" altLang="ko-KR" sz="1400" spc="-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pc="-100" smtClean="0">
                <a:solidFill>
                  <a:schemeClr val="tx1"/>
                </a:solidFill>
              </a:rPr>
              <a:t>투입</a:t>
            </a:r>
            <a:endParaRPr lang="ko-KR" altLang="en-US" sz="1400" spc="-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6312" y="3782340"/>
            <a:ext cx="867266" cy="619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smtClean="0">
                <a:solidFill>
                  <a:schemeClr val="tx1"/>
                </a:solidFill>
              </a:rPr>
              <a:t>인증</a:t>
            </a:r>
            <a:endParaRPr lang="ko-KR" altLang="en-US" sz="1400" spc="-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8566" y="3782339"/>
            <a:ext cx="867266" cy="61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smtClean="0">
                <a:solidFill>
                  <a:schemeClr val="tx1"/>
                </a:solidFill>
              </a:rPr>
              <a:t>입금</a:t>
            </a:r>
            <a:endParaRPr lang="ko-KR" altLang="en-US" sz="1400" spc="-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4693" y="3782339"/>
            <a:ext cx="867266" cy="61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smtClean="0">
                <a:solidFill>
                  <a:schemeClr val="tx1"/>
                </a:solidFill>
              </a:rPr>
              <a:t>입금</a:t>
            </a:r>
            <a:endParaRPr lang="en-US" altLang="ko-KR" sz="1400" spc="-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pc="-100" smtClean="0">
                <a:solidFill>
                  <a:schemeClr val="tx1"/>
                </a:solidFill>
              </a:rPr>
              <a:t>완료</a:t>
            </a:r>
            <a:endParaRPr lang="ko-KR" altLang="en-US" sz="1400" spc="-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32439" y="3782339"/>
            <a:ext cx="867266" cy="61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smtClean="0">
                <a:solidFill>
                  <a:schemeClr val="tx1"/>
                </a:solidFill>
              </a:rPr>
              <a:t>입금</a:t>
            </a:r>
            <a:endParaRPr lang="en-US" altLang="ko-KR" sz="1400" spc="-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pc="-100">
                <a:solidFill>
                  <a:schemeClr val="tx1"/>
                </a:solidFill>
              </a:rPr>
              <a:t>요</a:t>
            </a:r>
            <a:r>
              <a:rPr lang="ko-KR" altLang="en-US" sz="1400" spc="-100" smtClean="0">
                <a:solidFill>
                  <a:schemeClr val="tx1"/>
                </a:solidFill>
              </a:rPr>
              <a:t>청</a:t>
            </a:r>
            <a:endParaRPr lang="ko-KR" altLang="en-US" sz="1400" spc="-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660818" y="3782338"/>
            <a:ext cx="867266" cy="6199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00" dirty="0" smtClean="0">
                <a:solidFill>
                  <a:schemeClr val="tx1"/>
                </a:solidFill>
              </a:rPr>
              <a:t>카드</a:t>
            </a:r>
            <a:endParaRPr lang="en-US" altLang="ko-KR" sz="1400" spc="-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pc="-100" dirty="0" smtClean="0">
                <a:solidFill>
                  <a:schemeClr val="tx1"/>
                </a:solidFill>
              </a:rPr>
              <a:t>회수</a:t>
            </a:r>
            <a:endParaRPr lang="ko-KR" altLang="en-US" sz="1400" spc="-100" dirty="0">
              <a:solidFill>
                <a:schemeClr val="tx1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213440" y="4031051"/>
            <a:ext cx="320511" cy="1225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5400000">
            <a:off x="3488123" y="4031051"/>
            <a:ext cx="320511" cy="1225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4744898" y="4031051"/>
            <a:ext cx="320511" cy="1225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5400000">
            <a:off x="6032344" y="4041569"/>
            <a:ext cx="320511" cy="1225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5400000">
            <a:off x="7336456" y="4041569"/>
            <a:ext cx="320511" cy="12254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7812" y="3121585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Transaction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8781" y="2397667"/>
            <a:ext cx="9005425" cy="3911058"/>
          </a:xfrm>
          <a:prstGeom prst="rect">
            <a:avLst/>
          </a:prstGeom>
          <a:solidFill>
            <a:srgbClr val="F0F1F4"/>
          </a:solidFill>
          <a:ln w="3175">
            <a:solidFill>
              <a:srgbClr val="BFC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060407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1. </a:t>
            </a:r>
            <a:r>
              <a:rPr lang="ko-KR" altLang="en-US" sz="3200" b="1" dirty="0" smtClean="0">
                <a:latin typeface="+mj-ea"/>
                <a:ea typeface="+mj-ea"/>
              </a:rPr>
              <a:t>웹 프로그래밍 개요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2198015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웹 프로그래밍 정의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3" y="1463690"/>
            <a:ext cx="4955180" cy="56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웹 프로그래밍이란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latin typeface="+mn-ea"/>
                <a:ea typeface="+mn-ea"/>
              </a:rPr>
              <a:t>웹 애플리케이션을 구현하는 행위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웹 애플리케이션이란</a:t>
            </a:r>
            <a:r>
              <a:rPr lang="en-US" altLang="ko-KR" sz="1400" b="0" dirty="0" smtClean="0">
                <a:latin typeface="+mn-ea"/>
                <a:ea typeface="+mn-ea"/>
              </a:rPr>
              <a:t>, </a:t>
            </a:r>
            <a:r>
              <a:rPr lang="ko-KR" altLang="en-US" sz="1400" b="0" dirty="0" smtClean="0">
                <a:latin typeface="+mn-ea"/>
                <a:ea typeface="+mn-ea"/>
              </a:rPr>
              <a:t>웹을 기반으로 </a:t>
            </a:r>
            <a:r>
              <a:rPr lang="ko-KR" altLang="en-US" sz="1400" b="0" smtClean="0">
                <a:latin typeface="+mn-ea"/>
                <a:ea typeface="+mn-ea"/>
              </a:rPr>
              <a:t>작동되는 프로그램</a:t>
            </a:r>
            <a:endParaRPr lang="en-US" altLang="ko-KR" sz="1400" b="0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172" y="5160736"/>
            <a:ext cx="8644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프로토콜</a:t>
            </a:r>
            <a:r>
              <a:rPr lang="en-US" altLang="ko-KR" sz="1200" dirty="0" smtClean="0">
                <a:latin typeface="+mn-ea"/>
              </a:rPr>
              <a:t>(Protocol) : </a:t>
            </a:r>
            <a:r>
              <a:rPr lang="ko-KR" altLang="en-US" sz="1200" dirty="0" smtClean="0">
                <a:latin typeface="+mn-ea"/>
              </a:rPr>
              <a:t>네트워크상에서 약속한 통신규약 </a:t>
            </a:r>
            <a:r>
              <a:rPr lang="en-US" altLang="ko-KR" sz="1200" dirty="0" smtClean="0">
                <a:latin typeface="+mn-ea"/>
              </a:rPr>
              <a:t>(Http, Https, FTP, SMTP, POP, DHCP </a:t>
            </a:r>
            <a:r>
              <a:rPr lang="ko-KR" altLang="en-US" sz="1200" dirty="0" smtClean="0">
                <a:latin typeface="+mn-ea"/>
              </a:rPr>
              <a:t>등</a:t>
            </a:r>
            <a:r>
              <a:rPr lang="en-US" altLang="ko-KR" sz="1200" dirty="0" smtClean="0">
                <a:latin typeface="+mn-ea"/>
              </a:rPr>
              <a:t>)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IP : </a:t>
            </a:r>
            <a:r>
              <a:rPr lang="ko-KR" altLang="en-US" sz="1200" dirty="0" smtClean="0">
                <a:latin typeface="+mn-ea"/>
              </a:rPr>
              <a:t>네트워크상에서 컴퓨터를 식별할 수 있는 주소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DNS : </a:t>
            </a:r>
            <a:r>
              <a:rPr lang="ko-KR" altLang="en-US" sz="1200" dirty="0" smtClean="0">
                <a:latin typeface="+mn-ea"/>
              </a:rPr>
              <a:t>숫자인 </a:t>
            </a:r>
            <a:r>
              <a:rPr lang="en-US" altLang="ko-KR" sz="1200" dirty="0" smtClean="0">
                <a:latin typeface="+mn-ea"/>
              </a:rPr>
              <a:t>IP</a:t>
            </a:r>
            <a:r>
              <a:rPr lang="ko-KR" altLang="en-US" sz="1200" dirty="0" smtClean="0">
                <a:latin typeface="+mn-ea"/>
              </a:rPr>
              <a:t>주소를 인간이 쉽게 인식할 수 있도록 </a:t>
            </a:r>
            <a:r>
              <a:rPr lang="ko-KR" altLang="en-US" sz="1200">
                <a:latin typeface="+mn-ea"/>
              </a:rPr>
              <a:t>매</a:t>
            </a:r>
            <a:r>
              <a:rPr lang="ko-KR" altLang="en-US" sz="1200" smtClean="0">
                <a:latin typeface="+mn-ea"/>
              </a:rPr>
              <a:t>핑한 문자열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385396" y="2760872"/>
            <a:ext cx="10676792" cy="2082930"/>
            <a:chOff x="-385396" y="2928830"/>
            <a:chExt cx="10676792" cy="2082930"/>
          </a:xfrm>
        </p:grpSpPr>
        <p:sp>
          <p:nvSpPr>
            <p:cNvPr id="9" name="TextBox 8"/>
            <p:cNvSpPr txBox="1"/>
            <p:nvPr/>
          </p:nvSpPr>
          <p:spPr>
            <a:xfrm>
              <a:off x="-385396" y="2928830"/>
              <a:ext cx="1067679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+mn-ea"/>
                </a:rPr>
                <a:t>롯데 </a:t>
              </a:r>
              <a:r>
                <a:rPr lang="en-US" altLang="ko-KR" sz="1600" dirty="0" smtClean="0">
                  <a:latin typeface="+mn-ea"/>
                </a:rPr>
                <a:t>Moin </a:t>
              </a:r>
              <a:r>
                <a:rPr lang="ko-KR" altLang="en-US" sz="1600" dirty="0" smtClean="0">
                  <a:latin typeface="+mn-ea"/>
                </a:rPr>
                <a:t>웹사이트</a:t>
              </a:r>
              <a:endParaRPr lang="en-US" altLang="ko-KR" sz="1600" dirty="0" smtClean="0">
                <a:latin typeface="+mn-ea"/>
              </a:endParaRPr>
            </a:p>
            <a:p>
              <a:pPr algn="ctr"/>
              <a:r>
                <a:rPr lang="en-US" altLang="ko-KR" sz="3200" dirty="0">
                  <a:latin typeface="+mn-ea"/>
                </a:rPr>
                <a:t>https://</a:t>
              </a:r>
              <a:r>
                <a:rPr lang="en-US" altLang="ko-KR" sz="3200" dirty="0" smtClean="0">
                  <a:latin typeface="+mn-ea"/>
                </a:rPr>
                <a:t>company.lotte.net/group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2014739" y="3782113"/>
              <a:ext cx="977730" cy="462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3346992" y="3781654"/>
              <a:ext cx="3201099" cy="60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709501" y="3781654"/>
              <a:ext cx="1254535" cy="46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2503604" y="3781654"/>
              <a:ext cx="0" cy="768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49623" y="4539357"/>
              <a:ext cx="1107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+mn-ea"/>
                </a:rPr>
                <a:t>프로토콜</a:t>
              </a:r>
              <a:endParaRPr lang="en-US" altLang="ko-KR" sz="1200" b="1" dirty="0" smtClean="0">
                <a:latin typeface="+mn-ea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029886" y="3781654"/>
              <a:ext cx="0" cy="768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24223" y="4550095"/>
              <a:ext cx="3211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+mn-ea"/>
                </a:rPr>
                <a:t>컴퓨터 주소</a:t>
              </a:r>
              <a:r>
                <a:rPr lang="en-US" altLang="ko-KR" sz="1200" b="1" dirty="0" smtClean="0">
                  <a:latin typeface="+mn-ea"/>
                </a:rPr>
                <a:t>(DNS</a:t>
              </a:r>
              <a:r>
                <a:rPr lang="ko-KR" altLang="en-US" sz="1200" b="1" dirty="0" smtClean="0">
                  <a:latin typeface="+mn-ea"/>
                </a:rPr>
                <a:t>를 통한 </a:t>
              </a:r>
              <a:r>
                <a:rPr lang="en-US" altLang="ko-KR" sz="1200" b="1" dirty="0" smtClean="0">
                  <a:latin typeface="+mn-ea"/>
                </a:rPr>
                <a:t>IP</a:t>
              </a:r>
              <a:r>
                <a:rPr lang="ko-KR" altLang="en-US" sz="1200" b="1" dirty="0" smtClean="0">
                  <a:latin typeface="+mn-ea"/>
                </a:rPr>
                <a:t>주소로 변경</a:t>
              </a:r>
              <a:r>
                <a:rPr lang="en-US" altLang="ko-KR" sz="1200" b="1" dirty="0" smtClean="0">
                  <a:latin typeface="+mn-ea"/>
                </a:rPr>
                <a:t>)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7355197" y="3781654"/>
              <a:ext cx="0" cy="768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99969" y="4550095"/>
              <a:ext cx="1331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+mn-ea"/>
                </a:rPr>
                <a:t>Information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3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060407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1. </a:t>
            </a:r>
            <a:r>
              <a:rPr lang="ko-KR" altLang="en-US" sz="3200" b="1" dirty="0" smtClean="0">
                <a:latin typeface="+mj-ea"/>
                <a:ea typeface="+mj-ea"/>
              </a:rPr>
              <a:t>웹 프로그래밍 개요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2403200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웹 애플리케이션 정의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93" y="1463690"/>
            <a:ext cx="7741521" cy="56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웹 기반으로 작동하는 프로그램</a:t>
            </a:r>
            <a:endParaRPr lang="en-US" altLang="ko-KR" sz="1400" b="0" dirty="0" smtClean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 smtClean="0">
                <a:latin typeface="+mn-ea"/>
                <a:ea typeface="+mn-ea"/>
              </a:rPr>
              <a:t>사용자가 필요한 요청을 </a:t>
            </a:r>
            <a:r>
              <a:rPr lang="ko-KR" altLang="en-US" sz="1400" b="0" dirty="0" smtClean="0">
                <a:latin typeface="+mn-ea"/>
              </a:rPr>
              <a:t>하고</a:t>
            </a:r>
            <a:r>
              <a:rPr lang="en-US" altLang="ko-KR" sz="1400" b="0" dirty="0" smtClean="0">
                <a:latin typeface="+mn-ea"/>
                <a:ea typeface="+mn-ea"/>
              </a:rPr>
              <a:t>(Request), </a:t>
            </a:r>
            <a:r>
              <a:rPr lang="ko-KR" altLang="en-US" sz="1400" b="0" dirty="0" smtClean="0">
                <a:latin typeface="+mn-ea"/>
                <a:ea typeface="+mn-ea"/>
              </a:rPr>
              <a:t>서버에서는 해당 요청을 수행한 후</a:t>
            </a:r>
            <a:r>
              <a:rPr lang="en-US" altLang="ko-KR" sz="1400" b="0" dirty="0" smtClean="0">
                <a:latin typeface="+mn-ea"/>
                <a:ea typeface="+mn-ea"/>
              </a:rPr>
              <a:t> </a:t>
            </a:r>
            <a:r>
              <a:rPr lang="ko-KR" altLang="en-US" sz="1400" b="0" dirty="0" smtClean="0">
                <a:latin typeface="+mn-ea"/>
                <a:ea typeface="+mn-ea"/>
              </a:rPr>
              <a:t>응답</a:t>
            </a:r>
            <a:r>
              <a:rPr lang="en-US" altLang="ko-KR" sz="1400" b="0" dirty="0" smtClean="0">
                <a:latin typeface="+mn-ea"/>
                <a:ea typeface="+mn-ea"/>
              </a:rPr>
              <a:t>(Response)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781" y="2397667"/>
            <a:ext cx="9005425" cy="3911058"/>
          </a:xfrm>
          <a:prstGeom prst="rect">
            <a:avLst/>
          </a:prstGeom>
          <a:solidFill>
            <a:srgbClr val="F0F1F4"/>
          </a:solidFill>
          <a:ln w="3175">
            <a:solidFill>
              <a:srgbClr val="BFC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41279" y="3016308"/>
            <a:ext cx="1251533" cy="1693320"/>
          </a:xfrm>
          <a:prstGeom prst="rect">
            <a:avLst/>
          </a:prstGeom>
          <a:solidFill>
            <a:srgbClr val="DBEEF4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애플리케이션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(WAS)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52155" y="3016308"/>
            <a:ext cx="947099" cy="1693320"/>
          </a:xfrm>
          <a:prstGeom prst="rect">
            <a:avLst/>
          </a:prstGeom>
          <a:solidFill>
            <a:srgbClr val="FDEADA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 서버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218886" y="3488517"/>
            <a:ext cx="720000" cy="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371574" y="348182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648290" y="3481822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7645403" y="439681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374991" y="438187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217082" y="4388565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71446" y="3145724"/>
            <a:ext cx="8178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request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63354" y="4432629"/>
            <a:ext cx="8178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response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" name="원통 3"/>
          <p:cNvSpPr/>
          <p:nvPr/>
        </p:nvSpPr>
        <p:spPr>
          <a:xfrm>
            <a:off x="8471564" y="3109188"/>
            <a:ext cx="963594" cy="1675499"/>
          </a:xfrm>
          <a:prstGeom prst="can">
            <a:avLst/>
          </a:prstGeom>
          <a:solidFill>
            <a:srgbClr val="EBF1D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베이스</a:t>
            </a:r>
            <a:r>
              <a:rPr lang="en-US" altLang="ko-KR" sz="1200" dirty="0" smtClean="0">
                <a:solidFill>
                  <a:schemeClr val="tx1"/>
                </a:solidFill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(DB)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1" y="2849881"/>
            <a:ext cx="2080971" cy="208097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21124" y="5305834"/>
            <a:ext cx="867855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웹 브라우저</a:t>
            </a:r>
            <a:r>
              <a:rPr lang="en-US" altLang="ko-KR" sz="1200" dirty="0" smtClean="0">
                <a:latin typeface="+mn-ea"/>
              </a:rPr>
              <a:t>(Web Browser) : </a:t>
            </a:r>
            <a:r>
              <a:rPr lang="ko-KR" altLang="en-US" sz="1200" dirty="0" smtClean="0">
                <a:latin typeface="+mn-ea"/>
              </a:rPr>
              <a:t>클라이언트에서 요청하고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Request)</a:t>
            </a:r>
            <a:r>
              <a:rPr lang="ko-KR" altLang="en-US" sz="1200" dirty="0" smtClean="0">
                <a:latin typeface="+mn-ea"/>
              </a:rPr>
              <a:t> 전달받은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Response)</a:t>
            </a:r>
            <a:r>
              <a:rPr lang="ko-KR" altLang="en-US" sz="1200" dirty="0" smtClean="0">
                <a:latin typeface="+mn-ea"/>
              </a:rPr>
              <a:t> 페이지를 볼 수 있음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웹 서버</a:t>
            </a:r>
            <a:r>
              <a:rPr lang="en-US" altLang="ko-KR" sz="1200" dirty="0" smtClean="0">
                <a:latin typeface="+mn-ea"/>
              </a:rPr>
              <a:t>(Web Server) : Request</a:t>
            </a:r>
            <a:r>
              <a:rPr lang="ko-KR" altLang="en-US" sz="1200" dirty="0" smtClean="0">
                <a:latin typeface="+mn-ea"/>
              </a:rPr>
              <a:t>를 받아 서버에 저장된 </a:t>
            </a:r>
            <a:r>
              <a:rPr lang="en-US" altLang="ko-KR" sz="1200" dirty="0" smtClean="0">
                <a:latin typeface="+mn-ea"/>
              </a:rPr>
              <a:t>Resource</a:t>
            </a:r>
            <a:r>
              <a:rPr lang="ko-KR" altLang="en-US" sz="1200" dirty="0" smtClean="0">
                <a:latin typeface="+mn-ea"/>
              </a:rPr>
              <a:t>를 전달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주로 정적 컨텐츠 담당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예</a:t>
            </a:r>
            <a:r>
              <a:rPr lang="en-US" altLang="ko-KR" sz="1200" dirty="0" smtClean="0">
                <a:latin typeface="+mn-ea"/>
              </a:rPr>
              <a:t>: Apache)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웹 애플리케이션 서버</a:t>
            </a:r>
            <a:r>
              <a:rPr lang="en-US" altLang="ko-KR" sz="1200" dirty="0" smtClean="0">
                <a:latin typeface="+mn-ea"/>
              </a:rPr>
              <a:t>(WAS) : Request</a:t>
            </a:r>
            <a:r>
              <a:rPr lang="ko-KR" altLang="en-US" sz="1200" dirty="0" smtClean="0">
                <a:latin typeface="+mn-ea"/>
              </a:rPr>
              <a:t> 로직을 수행 뒤 </a:t>
            </a:r>
            <a:r>
              <a:rPr lang="en-US" altLang="ko-KR" sz="1200" dirty="0" smtClean="0">
                <a:latin typeface="+mn-ea"/>
              </a:rPr>
              <a:t>Response</a:t>
            </a:r>
            <a:r>
              <a:rPr lang="ko-KR" altLang="en-US" sz="1200" dirty="0" smtClean="0">
                <a:latin typeface="+mn-ea"/>
              </a:rPr>
              <a:t>를 웹 서버에 전달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데이터베이스</a:t>
            </a:r>
            <a:r>
              <a:rPr lang="en-US" altLang="ko-KR" sz="1200" dirty="0" smtClean="0">
                <a:latin typeface="+mn-ea"/>
              </a:rPr>
              <a:t>(DB)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서버에 필요한 데이터를 보관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갱신 등 관리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9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6436" y="1510203"/>
            <a:ext cx="9005425" cy="4751387"/>
          </a:xfrm>
          <a:prstGeom prst="rect">
            <a:avLst/>
          </a:prstGeom>
          <a:solidFill>
            <a:srgbClr val="F0F1F4"/>
          </a:solidFill>
          <a:ln w="3175">
            <a:solidFill>
              <a:srgbClr val="BFC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4060407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1. </a:t>
            </a:r>
            <a:r>
              <a:rPr lang="ko-KR" altLang="en-US" sz="3200" b="1" dirty="0" smtClean="0">
                <a:latin typeface="+mj-ea"/>
                <a:ea typeface="+mj-ea"/>
              </a:rPr>
              <a:t>웹 프로그래밍 개요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3" y="1016000"/>
            <a:ext cx="1510328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필요한 학습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8240" y="5299773"/>
            <a:ext cx="7421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JAVA : </a:t>
            </a:r>
            <a:r>
              <a:rPr lang="ko-KR" altLang="en-US" sz="1200" dirty="0" smtClean="0">
                <a:latin typeface="+mn-ea"/>
              </a:rPr>
              <a:t>웹 애플리케이션을 </a:t>
            </a:r>
            <a:r>
              <a:rPr lang="en-US" altLang="ko-KR" sz="1200" dirty="0" smtClean="0">
                <a:latin typeface="+mn-ea"/>
              </a:rPr>
              <a:t>JAVA</a:t>
            </a:r>
            <a:r>
              <a:rPr lang="ko-KR" altLang="en-US" sz="1200" dirty="0" smtClean="0">
                <a:latin typeface="+mn-ea"/>
              </a:rPr>
              <a:t>로 구현하기 위해 선행학습 필요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HTML : </a:t>
            </a:r>
            <a:r>
              <a:rPr lang="ko-KR" altLang="en-US" sz="1200" dirty="0" smtClean="0">
                <a:latin typeface="+mn-ea"/>
              </a:rPr>
              <a:t>웹 애플리케이션의 클라이언트 </a:t>
            </a:r>
            <a:r>
              <a:rPr lang="en-US" altLang="ko-KR" sz="1200" dirty="0" smtClean="0">
                <a:latin typeface="+mn-ea"/>
              </a:rPr>
              <a:t>UI </a:t>
            </a:r>
            <a:r>
              <a:rPr lang="ko-KR" altLang="en-US" sz="1200" dirty="0" smtClean="0">
                <a:latin typeface="+mn-ea"/>
              </a:rPr>
              <a:t>뼈대를 구현하기위한 기본 언어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CSS : </a:t>
            </a:r>
            <a:r>
              <a:rPr lang="ko-KR" altLang="en-US" sz="1200" dirty="0" smtClean="0">
                <a:latin typeface="+mn-ea"/>
              </a:rPr>
              <a:t>웹 애플리케이션의 레이아웃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디자인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및 스타일을 지정하는 언어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JavaScript : </a:t>
            </a:r>
            <a:r>
              <a:rPr lang="ko-KR" altLang="en-US" sz="1200" dirty="0">
                <a:latin typeface="+mn-ea"/>
              </a:rPr>
              <a:t>클라이언트 기능을 구현하기 위한 </a:t>
            </a:r>
            <a:r>
              <a:rPr lang="ko-KR" altLang="en-US" sz="1200" dirty="0" smtClean="0">
                <a:latin typeface="+mn-ea"/>
              </a:rPr>
              <a:t>기본 언어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948" y="3461059"/>
            <a:ext cx="176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n-ea"/>
              </a:rPr>
              <a:t>JavaScript </a:t>
            </a:r>
            <a:r>
              <a:rPr lang="en-US" altLang="ko-KR" sz="1400" dirty="0" smtClean="0">
                <a:latin typeface="+mn-ea"/>
              </a:rPr>
              <a:t>/ CSS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08" y="2413731"/>
            <a:ext cx="3155641" cy="178976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1918884" y="360625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3764" y="2401426"/>
            <a:ext cx="176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HTML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684020" y="2546624"/>
            <a:ext cx="8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68372" y="2420616"/>
            <a:ext cx="3130977" cy="169823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529842" y="3801483"/>
            <a:ext cx="3822" cy="55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9947" y="4212802"/>
            <a:ext cx="176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</a:rPr>
              <a:t>데이터베이스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 smtClean="0">
                <a:latin typeface="+mn-ea"/>
              </a:rPr>
              <a:t>자료 표현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42684" y="4362794"/>
            <a:ext cx="2686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/오른쪽 화살표 12"/>
          <p:cNvSpPr/>
          <p:nvPr/>
        </p:nvSpPr>
        <p:spPr>
          <a:xfrm>
            <a:off x="5730415" y="3025393"/>
            <a:ext cx="1327094" cy="339865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12899" y="2802241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Request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4013" y="3331834"/>
            <a:ext cx="176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</a:rPr>
              <a:t>Response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98448" y="2530251"/>
            <a:ext cx="2207057" cy="1316605"/>
          </a:xfrm>
          <a:prstGeom prst="rect">
            <a:avLst/>
          </a:prstGeom>
          <a:solidFill>
            <a:srgbClr val="EBF1D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Back End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(Server, WAS, DB …)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0465" y="2121492"/>
            <a:ext cx="1762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+mn-ea"/>
              </a:rPr>
              <a:t>Front End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93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5042471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2. Spring Framework </a:t>
            </a:r>
            <a:r>
              <a:rPr lang="ko-KR" altLang="en-US" sz="3200" b="1" dirty="0" smtClean="0">
                <a:latin typeface="+mj-ea"/>
                <a:ea typeface="+mj-ea"/>
              </a:rPr>
              <a:t>개요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271462" y="1017099"/>
            <a:ext cx="3034445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108000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Spring Framework </a:t>
            </a:r>
            <a:r>
              <a:rPr lang="ko-KR" altLang="en-US" sz="1600" b="1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462" y="2592892"/>
            <a:ext cx="9185804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 특징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038" y="1504167"/>
            <a:ext cx="1985962" cy="57396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92011"/>
              </p:ext>
            </p:extLst>
          </p:nvPr>
        </p:nvGraphicFramePr>
        <p:xfrm>
          <a:off x="594080" y="3003468"/>
          <a:ext cx="8863186" cy="312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89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43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0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경량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(Lightweight)</a:t>
                      </a: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00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기존의 자바 엔터프라이즈 기술의 불필요한 복잡함에 반대되는 개념에서 시작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기존의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EJB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고가의 서버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복잡한 설정파일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패키징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불편한 배포 등의 단점 존재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스프링은 단순한 서버 환경에서 동작하며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단순한 개발환경을 가짐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spc="-5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EJB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kern="1200" spc="-5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(Enterprise</a:t>
                      </a:r>
                      <a:r>
                        <a:rPr lang="en-US" altLang="ko-KR" sz="1200" kern="1200" spc="-5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spc="-5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javaBeans</a:t>
                      </a:r>
                      <a:r>
                        <a:rPr lang="en-US" altLang="ko-KR" sz="1200" kern="1200" spc="-5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IoC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프로그램의 제어 흐름 구조가 바뀌는 것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spc="-2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IoC</a:t>
                      </a:r>
                      <a:r>
                        <a:rPr lang="en-US" altLang="ko-KR" sz="1200" kern="1200" spc="-2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spc="-2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적용 전 </a:t>
                      </a:r>
                      <a:r>
                        <a:rPr lang="en-US" altLang="ko-KR" sz="1200" kern="1200" spc="-2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spc="-2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객체의 생성이나 객체간의 의존관계를 개발자가 직접 자바 코드로 처리</a:t>
                      </a:r>
                      <a:endParaRPr lang="en-US" altLang="ko-KR" sz="1200" kern="1200" spc="-2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IoC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적용 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객체의 생성이나 객체간의 의존관계를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컨테이너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대신 처리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Inversion of Control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제어의 역행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5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AOP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핵심 비즈니스 로직과 공통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로직 분리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응집도가 높은 비즈니스 컴포넌트 제작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Aspect Oriented</a:t>
                      </a:r>
                      <a:b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Programming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spc="-2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spc="-2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관점</a:t>
                      </a:r>
                      <a:r>
                        <a:rPr lang="ko-KR" altLang="en-US" sz="1200" kern="1200" spc="-2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지향 프로그래밍</a:t>
                      </a:r>
                      <a:r>
                        <a:rPr lang="en-US" altLang="ko-KR" sz="1200" kern="1200" spc="-2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kern="1200" spc="-2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2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Container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특정 객체의 생성과 관리 담당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 운용에 필요한 다양한 기능 제공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애플리케이션 운용에 필요한 객체를 생성하고 객체 간의 의존관계 관리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컨테이너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6993" y="1463690"/>
            <a:ext cx="5993798" cy="82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defPPr>
              <a:defRPr lang="ko-KR"/>
            </a:defPPr>
            <a:lvl1pPr>
              <a:spcBef>
                <a:spcPct val="20000"/>
              </a:spcBef>
              <a:buSzPct val="85000"/>
              <a:defRPr kumimoji="1" sz="1300" b="1">
                <a:solidFill>
                  <a:srgbClr val="000000"/>
                </a:solidFill>
                <a:latin typeface="+mj-ea"/>
                <a:ea typeface="+mj-ea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  <a:ea typeface="+mn-ea"/>
              </a:rPr>
              <a:t> </a:t>
            </a:r>
            <a:r>
              <a:rPr lang="en-US" altLang="ko-KR" sz="1400" b="0" dirty="0">
                <a:latin typeface="+mn-ea"/>
                <a:ea typeface="+mn-ea"/>
              </a:rPr>
              <a:t>Java </a:t>
            </a:r>
            <a:r>
              <a:rPr lang="ko-KR" altLang="en-US" sz="1400" b="0" dirty="0">
                <a:latin typeface="+mn-ea"/>
                <a:ea typeface="+mn-ea"/>
              </a:rPr>
              <a:t>기반의 웹 프레임워크</a:t>
            </a:r>
            <a:r>
              <a:rPr lang="en-US" altLang="ko-KR" sz="1400" b="0" dirty="0">
                <a:latin typeface="+mn-ea"/>
                <a:ea typeface="+mn-ea"/>
              </a:rPr>
              <a:t>, JVM (Java Virtual Machine) </a:t>
            </a:r>
            <a:r>
              <a:rPr lang="ko-KR" altLang="en-US" sz="1400" b="0" dirty="0">
                <a:latin typeface="+mn-ea"/>
                <a:ea typeface="+mn-ea"/>
              </a:rPr>
              <a:t>위에서 실행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  <a:ea typeface="+mn-ea"/>
              </a:rPr>
              <a:t> </a:t>
            </a:r>
            <a:r>
              <a:rPr lang="en-US" altLang="ko-KR" sz="1400" b="0" dirty="0">
                <a:latin typeface="+mn-ea"/>
                <a:ea typeface="+mn-ea"/>
              </a:rPr>
              <a:t>2003</a:t>
            </a:r>
            <a:r>
              <a:rPr lang="ko-KR" altLang="en-US" sz="1400" b="0" dirty="0">
                <a:latin typeface="+mn-ea"/>
                <a:ea typeface="+mn-ea"/>
              </a:rPr>
              <a:t>년 </a:t>
            </a:r>
            <a:r>
              <a:rPr lang="en-US" altLang="ko-KR" sz="1400" b="0" dirty="0">
                <a:latin typeface="+mn-ea"/>
                <a:ea typeface="+mn-ea"/>
              </a:rPr>
              <a:t>6</a:t>
            </a:r>
            <a:r>
              <a:rPr lang="ko-KR" altLang="en-US" sz="1400" b="0" dirty="0">
                <a:latin typeface="+mn-ea"/>
                <a:ea typeface="+mn-ea"/>
              </a:rPr>
              <a:t>월에 최초로 공개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+mn-ea"/>
                <a:ea typeface="+mn-ea"/>
              </a:rPr>
              <a:t> 아파치 라이선스 </a:t>
            </a:r>
            <a:r>
              <a:rPr lang="en-US" altLang="ko-KR" sz="1400" b="0" dirty="0">
                <a:latin typeface="+mn-ea"/>
                <a:ea typeface="+mn-ea"/>
              </a:rPr>
              <a:t>2.0</a:t>
            </a:r>
            <a:r>
              <a:rPr lang="ko-KR" altLang="en-US" sz="1400" b="0" dirty="0">
                <a:latin typeface="+mn-ea"/>
                <a:ea typeface="+mn-ea"/>
              </a:rPr>
              <a:t>을 따르는 </a:t>
            </a:r>
            <a:r>
              <a:rPr lang="ko-KR" altLang="en-US" sz="1400" b="0">
                <a:latin typeface="+mn-ea"/>
                <a:ea typeface="+mn-ea"/>
              </a:rPr>
              <a:t>오픈소스 </a:t>
            </a:r>
            <a:r>
              <a:rPr lang="ko-KR" altLang="en-US" sz="1400" b="0" smtClean="0">
                <a:latin typeface="+mn-ea"/>
                <a:ea typeface="+mn-ea"/>
              </a:rPr>
              <a:t>프레임워크</a:t>
            </a:r>
            <a:endParaRPr lang="ko-KR" altLang="en-US" sz="14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50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571158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2. Spring Framework </a:t>
            </a:r>
            <a:r>
              <a:rPr lang="ko-KR" altLang="en-US" sz="3200" b="1" dirty="0" smtClean="0">
                <a:latin typeface="+mj-ea"/>
                <a:ea typeface="+mj-ea"/>
              </a:rPr>
              <a:t>개요 </a:t>
            </a:r>
            <a:r>
              <a:rPr lang="en-US" altLang="ko-KR" sz="3200" b="1" dirty="0" smtClean="0">
                <a:latin typeface="+mj-ea"/>
                <a:ea typeface="+mj-ea"/>
              </a:rPr>
              <a:t>– MVC 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462" y="1011610"/>
            <a:ext cx="9185804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Model 1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아키텍처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73840"/>
              </p:ext>
            </p:extLst>
          </p:nvPr>
        </p:nvGraphicFramePr>
        <p:xfrm>
          <a:off x="5208680" y="1992743"/>
          <a:ext cx="4424270" cy="289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03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1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90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년대 말부터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2000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년 초까지 자바 기반의 웹 애플리케이션 개발에 사용됐던 아키텍처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Model 1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아키텍처는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JSP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JavaBeans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만 사용하여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웹 개발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JSP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기능을 모두 처리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JSP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파일에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Java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코드가 섞여있음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2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작고 단순 시스템 개발에 용이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65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JSP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파일에서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Controller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기능과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기능을 모두 처리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자바 로직과 화면 디자인이 통합되어 유지보수가 어려움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81000" y="1992743"/>
            <a:ext cx="3991035" cy="3326329"/>
            <a:chOff x="381000" y="1840201"/>
            <a:chExt cx="3991035" cy="3326329"/>
          </a:xfrm>
        </p:grpSpPr>
        <p:grpSp>
          <p:nvGrpSpPr>
            <p:cNvPr id="10" name="그룹 9"/>
            <p:cNvGrpSpPr/>
            <p:nvPr/>
          </p:nvGrpSpPr>
          <p:grpSpPr>
            <a:xfrm>
              <a:off x="2417601" y="2173154"/>
              <a:ext cx="1954434" cy="1949190"/>
              <a:chOff x="2417601" y="2173154"/>
              <a:chExt cx="1954434" cy="1949190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417601" y="2173154"/>
                <a:ext cx="1954434" cy="194919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513647" y="2302566"/>
                <a:ext cx="1743115" cy="6473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JSP</a:t>
                </a:r>
              </a:p>
              <a:p>
                <a:pPr algn="ctr"/>
                <a:r>
                  <a:rPr lang="en-US" altLang="ko-KR" sz="1200" dirty="0" smtClean="0"/>
                  <a:t>(Controller + View)</a:t>
                </a:r>
                <a:endParaRPr lang="ko-KR" altLang="en-US" sz="1200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20679" y="3352253"/>
                <a:ext cx="1729050" cy="6473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JavaBeans</a:t>
                </a:r>
              </a:p>
              <a:p>
                <a:pPr algn="ctr"/>
                <a:r>
                  <a:rPr lang="en-US" altLang="ko-KR" sz="1200" dirty="0" smtClean="0"/>
                  <a:t>(Model)</a:t>
                </a:r>
                <a:endParaRPr lang="ko-KR" altLang="en-US" sz="1200" dirty="0"/>
              </a:p>
            </p:txBody>
          </p:sp>
          <p:sp>
            <p:nvSpPr>
              <p:cNvPr id="90" name="위쪽/아래쪽 화살표 89"/>
              <p:cNvSpPr/>
              <p:nvPr/>
            </p:nvSpPr>
            <p:spPr>
              <a:xfrm>
                <a:off x="3270317" y="3002384"/>
                <a:ext cx="229774" cy="297374"/>
              </a:xfrm>
              <a:prstGeom prst="upDownArrow">
                <a:avLst>
                  <a:gd name="adj1" fmla="val 49999"/>
                  <a:gd name="adj2" fmla="val 23451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81000" y="2173154"/>
              <a:ext cx="1146255" cy="1088268"/>
              <a:chOff x="555581" y="2173154"/>
              <a:chExt cx="1146255" cy="108826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55581" y="2173154"/>
                <a:ext cx="1146255" cy="86275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4" name="사다리꼴 73"/>
              <p:cNvSpPr/>
              <p:nvPr/>
            </p:nvSpPr>
            <p:spPr>
              <a:xfrm>
                <a:off x="734033" y="2967037"/>
                <a:ext cx="827157" cy="149815"/>
              </a:xfrm>
              <a:prstGeom prst="trapezoid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55581" y="3107109"/>
                <a:ext cx="1146255" cy="154313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681123" y="1845587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3553" y="1840201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Container</a:t>
              </a:r>
              <a:endParaRPr lang="ko-KR" altLang="en-US" sz="1200" dirty="0"/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1606737" y="2421475"/>
              <a:ext cx="8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713191" y="2138707"/>
              <a:ext cx="703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659489" y="2542272"/>
              <a:ext cx="810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response</a:t>
              </a:r>
              <a:endParaRPr lang="ko-KR" altLang="en-US" sz="1200" dirty="0"/>
            </a:p>
          </p:txBody>
        </p:sp>
        <p:sp>
          <p:nvSpPr>
            <p:cNvPr id="91" name="원통 90"/>
            <p:cNvSpPr/>
            <p:nvPr/>
          </p:nvSpPr>
          <p:spPr>
            <a:xfrm>
              <a:off x="2805633" y="4595852"/>
              <a:ext cx="1159143" cy="570678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DBMS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1590519" y="2817715"/>
              <a:ext cx="8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위쪽/아래쪽 화살표 28"/>
            <p:cNvSpPr/>
            <p:nvPr/>
          </p:nvSpPr>
          <p:spPr>
            <a:xfrm>
              <a:off x="3270317" y="4227591"/>
              <a:ext cx="229774" cy="297374"/>
            </a:xfrm>
            <a:prstGeom prst="upDownArrow">
              <a:avLst>
                <a:gd name="adj1" fmla="val 49999"/>
                <a:gd name="adj2" fmla="val 23451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32" name="이등변 삼각형 31"/>
          <p:cNvSpPr/>
          <p:nvPr/>
        </p:nvSpPr>
        <p:spPr>
          <a:xfrm rot="5400000">
            <a:off x="3613562" y="3658438"/>
            <a:ext cx="2675467" cy="1676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571158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2. Spring Framework </a:t>
            </a:r>
            <a:r>
              <a:rPr lang="ko-KR" altLang="en-US" sz="3200" b="1" dirty="0" smtClean="0">
                <a:latin typeface="+mj-ea"/>
                <a:ea typeface="+mj-ea"/>
              </a:rPr>
              <a:t>개요 </a:t>
            </a:r>
            <a:r>
              <a:rPr lang="en-US" altLang="ko-KR" sz="3200" b="1" dirty="0" smtClean="0">
                <a:latin typeface="+mj-ea"/>
                <a:ea typeface="+mj-ea"/>
              </a:rPr>
              <a:t>– MVC 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462" y="1011610"/>
            <a:ext cx="9185804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+mn-ea"/>
              </a:rPr>
              <a:t>Model 2 </a:t>
            </a:r>
            <a:r>
              <a:rPr lang="ko-KR" altLang="en-US" sz="1600" b="1" dirty="0" smtClean="0">
                <a:solidFill>
                  <a:srgbClr val="000000"/>
                </a:solidFill>
                <a:latin typeface="+mn-ea"/>
                <a:ea typeface="+mn-ea"/>
              </a:rPr>
              <a:t>아키텍처</a:t>
            </a:r>
            <a:endParaRPr lang="en-US" altLang="ko-KR" sz="16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8512"/>
              </p:ext>
            </p:extLst>
          </p:nvPr>
        </p:nvGraphicFramePr>
        <p:xfrm>
          <a:off x="5208680" y="2347303"/>
          <a:ext cx="4424270" cy="2643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03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4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80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spc="-3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1 </a:t>
                      </a:r>
                      <a:r>
                        <a:rPr lang="ko-KR" altLang="en-US" sz="1200" kern="1200" spc="-3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구조의 단점을 보완하기 위해 만들어진 구조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MVC (Model, View, Controller)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개념 도입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8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디자이너는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파일만 관리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개발자는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만 관리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73551"/>
              </p:ext>
            </p:extLst>
          </p:nvPr>
        </p:nvGraphicFramePr>
        <p:xfrm>
          <a:off x="5885913" y="3149652"/>
          <a:ext cx="3598785" cy="1092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2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8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89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22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 요소</a:t>
                      </a:r>
                    </a:p>
                  </a:txBody>
                  <a:tcPr marL="80070" marR="80070" marT="40035" marB="40035" anchor="ctr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 주체</a:t>
                      </a:r>
                    </a:p>
                  </a:txBody>
                  <a:tcPr marL="80070" marR="80070" marT="40035" marB="40035" anchor="ctr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View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웹 디자이너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Controller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Servlet </a:t>
                      </a: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클래스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개발자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8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Model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37001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VO, DAO</a:t>
                      </a: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개발자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57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81000" y="1998129"/>
            <a:ext cx="4315357" cy="3319503"/>
            <a:chOff x="381000" y="1998129"/>
            <a:chExt cx="4315357" cy="3319503"/>
          </a:xfrm>
        </p:grpSpPr>
        <p:sp>
          <p:nvSpPr>
            <p:cNvPr id="61" name="직사각형 60"/>
            <p:cNvSpPr/>
            <p:nvPr/>
          </p:nvSpPr>
          <p:spPr>
            <a:xfrm>
              <a:off x="2417600" y="2325696"/>
              <a:ext cx="2278757" cy="194919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81000" y="2325696"/>
              <a:ext cx="1146255" cy="1088268"/>
              <a:chOff x="555581" y="2173154"/>
              <a:chExt cx="1146255" cy="1088268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55581" y="2173154"/>
                <a:ext cx="1146255" cy="86275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9" name="사다리꼴 58"/>
              <p:cNvSpPr/>
              <p:nvPr/>
            </p:nvSpPr>
            <p:spPr>
              <a:xfrm>
                <a:off x="734033" y="2967037"/>
                <a:ext cx="827157" cy="149815"/>
              </a:xfrm>
              <a:prstGeom prst="trapezoid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55581" y="3107109"/>
                <a:ext cx="1146255" cy="154313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81123" y="1998129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36154" y="2002644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Container</a:t>
              </a:r>
              <a:endParaRPr lang="ko-KR" altLang="en-US" sz="1200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1606737" y="2574017"/>
              <a:ext cx="8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13191" y="2291249"/>
              <a:ext cx="703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59489" y="2694814"/>
              <a:ext cx="810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response</a:t>
              </a:r>
              <a:endParaRPr lang="ko-KR" altLang="en-US" sz="1200" dirty="0"/>
            </a:p>
          </p:txBody>
        </p:sp>
        <p:sp>
          <p:nvSpPr>
            <p:cNvPr id="55" name="원통 54"/>
            <p:cNvSpPr/>
            <p:nvPr/>
          </p:nvSpPr>
          <p:spPr>
            <a:xfrm>
              <a:off x="2987950" y="4746954"/>
              <a:ext cx="1159143" cy="570678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DBMS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1590519" y="2970257"/>
              <a:ext cx="8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2470354" y="2400675"/>
              <a:ext cx="2177838" cy="1778133"/>
              <a:chOff x="-1703676" y="2302278"/>
              <a:chExt cx="1514017" cy="89318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-1703676" y="2302278"/>
                <a:ext cx="624839" cy="343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Servlet</a:t>
                </a:r>
              </a:p>
              <a:p>
                <a:pPr algn="ctr"/>
                <a:r>
                  <a:rPr lang="en-US" altLang="ko-KR" sz="1200" spc="-20" dirty="0" smtClean="0"/>
                  <a:t>(Controller)</a:t>
                </a:r>
                <a:endParaRPr lang="ko-KR" altLang="en-US" sz="1200" spc="-20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-1703676" y="2852427"/>
                <a:ext cx="624839" cy="343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JSP</a:t>
                </a:r>
              </a:p>
              <a:p>
                <a:pPr algn="ctr"/>
                <a:r>
                  <a:rPr lang="en-US" altLang="ko-KR" sz="1200" dirty="0" smtClean="0"/>
                  <a:t>(View)</a:t>
                </a:r>
                <a:endParaRPr lang="ko-KR" altLang="en-US" sz="12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-804517" y="2852427"/>
                <a:ext cx="614858" cy="343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JavaBeans</a:t>
                </a:r>
              </a:p>
              <a:p>
                <a:pPr algn="ctr"/>
                <a:r>
                  <a:rPr lang="en-US" altLang="ko-KR" sz="1200" dirty="0" smtClean="0"/>
                  <a:t>(Model)</a:t>
                </a:r>
                <a:endParaRPr lang="ko-KR" altLang="en-US" sz="1200" dirty="0"/>
              </a:p>
            </p:txBody>
          </p:sp>
          <p:sp>
            <p:nvSpPr>
              <p:cNvPr id="82" name="위쪽/아래쪽 화살표 81"/>
              <p:cNvSpPr/>
              <p:nvPr/>
            </p:nvSpPr>
            <p:spPr>
              <a:xfrm flipH="1">
                <a:off x="-1472300" y="2663648"/>
                <a:ext cx="162086" cy="179756"/>
              </a:xfrm>
              <a:prstGeom prst="upDownArrow">
                <a:avLst>
                  <a:gd name="adj1" fmla="val 44283"/>
                  <a:gd name="adj2" fmla="val 39830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7" name="위쪽/아래쪽 화살표 86"/>
              <p:cNvSpPr/>
              <p:nvPr/>
            </p:nvSpPr>
            <p:spPr>
              <a:xfrm rot="5400000">
                <a:off x="-998635" y="2896850"/>
                <a:ext cx="115406" cy="253317"/>
              </a:xfrm>
              <a:prstGeom prst="upDownArrow">
                <a:avLst>
                  <a:gd name="adj1" fmla="val 50000"/>
                  <a:gd name="adj2" fmla="val 42040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8" name="위쪽/아래쪽 화살표 87"/>
              <p:cNvSpPr/>
              <p:nvPr/>
            </p:nvSpPr>
            <p:spPr>
              <a:xfrm rot="7687644">
                <a:off x="-852749" y="2384730"/>
                <a:ext cx="121159" cy="452797"/>
              </a:xfrm>
              <a:prstGeom prst="upDownArrow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98" name="위쪽/아래쪽 화살표 97"/>
            <p:cNvSpPr/>
            <p:nvPr/>
          </p:nvSpPr>
          <p:spPr>
            <a:xfrm flipH="1">
              <a:off x="3440401" y="4338530"/>
              <a:ext cx="233153" cy="357855"/>
            </a:xfrm>
            <a:prstGeom prst="upDownArrow">
              <a:avLst>
                <a:gd name="adj1" fmla="val 44283"/>
                <a:gd name="adj2" fmla="val 3983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99" name="이등변 삼각형 98"/>
          <p:cNvSpPr/>
          <p:nvPr/>
        </p:nvSpPr>
        <p:spPr>
          <a:xfrm rot="5400000">
            <a:off x="3613562" y="3658438"/>
            <a:ext cx="2675467" cy="1676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8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71463" y="179538"/>
            <a:ext cx="6571158" cy="443198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en-US" altLang="ko-KR" sz="3200" b="1" dirty="0" smtClean="0">
                <a:latin typeface="+mj-ea"/>
                <a:ea typeface="+mj-ea"/>
              </a:rPr>
              <a:t>2. Spring Framework </a:t>
            </a:r>
            <a:r>
              <a:rPr lang="ko-KR" altLang="en-US" sz="3200" b="1" dirty="0" smtClean="0">
                <a:latin typeface="+mj-ea"/>
                <a:ea typeface="+mj-ea"/>
              </a:rPr>
              <a:t>개요 </a:t>
            </a:r>
            <a:r>
              <a:rPr lang="en-US" altLang="ko-KR" sz="3200" b="1" dirty="0" smtClean="0">
                <a:latin typeface="+mj-ea"/>
                <a:ea typeface="+mj-ea"/>
              </a:rPr>
              <a:t>– MVC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4697322" y="6509828"/>
            <a:ext cx="511358" cy="26161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- </a:t>
            </a:r>
            <a:fld id="{FDEBD689-CD72-46D1-AE0B-2BB7D6B163A0}" type="slidenum">
              <a:rPr lang="ko-KR" altLang="en-US" smtClean="0"/>
              <a:pPr/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271462" y="1011610"/>
            <a:ext cx="9185804" cy="33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eaLnBrk="0" hangingPunct="0">
              <a:spcBef>
                <a:spcPct val="10000"/>
              </a:spcBef>
              <a:buSzPct val="85000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1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defRPr kumimoji="1" sz="3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Spring </a:t>
            </a:r>
            <a:r>
              <a:rPr lang="en-US" altLang="ko-KR" sz="1600" b="1" dirty="0" smtClean="0">
                <a:solidFill>
                  <a:srgbClr val="000000"/>
                </a:solidFill>
                <a:latin typeface="+mn-ea"/>
                <a:ea typeface="맑은 고딕" panose="020B0503020000020004" pitchFamily="50" charset="-127"/>
              </a:rPr>
              <a:t>MVC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93713"/>
              </p:ext>
            </p:extLst>
          </p:nvPr>
        </p:nvGraphicFramePr>
        <p:xfrm>
          <a:off x="5208680" y="1920610"/>
          <a:ext cx="4424270" cy="3654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03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8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1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수행 흐름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80070" marR="80070" marT="40035" marB="40035" anchor="ctr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4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모든 요청을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DispatcherServlet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받음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DispatcherServlet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Spring MVC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에서 유일한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Servlet 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클래스로서 모든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요청을 가장 먼저 처리하는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Front Controller)</a:t>
                      </a:r>
                      <a:endParaRPr lang="ko-KR" altLang="en-US" sz="110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DispatcherServlet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HandlerMapping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통해 요청을 처리할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검색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DispatcherServlet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검색된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실행하여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요청을 처리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비즈니스 로직의 수행 결과로 얻어낸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정보를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ModelAndView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객체에 저장하여 리턴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DispatcherServlet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 부터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정보를 추출하고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ViewResolver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이용하여 응답으로  사용할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얻어냄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DispatcherServlet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ViewResolver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통해 찾아낸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View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실행</a:t>
                      </a:r>
                    </a:p>
                    <a:p>
                      <a:pPr marL="228600" marR="0" lvl="0" indent="-2286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DispatcherServlet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에게 화면 전송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7069537"/>
                  </a:ext>
                </a:extLst>
              </a:tr>
            </a:tbl>
          </a:graphicData>
        </a:graphic>
      </p:graphicFrame>
      <p:sp>
        <p:nvSpPr>
          <p:cNvPr id="22" name="이등변 삼각형 21"/>
          <p:cNvSpPr/>
          <p:nvPr/>
        </p:nvSpPr>
        <p:spPr>
          <a:xfrm rot="5400000">
            <a:off x="3613562" y="3658438"/>
            <a:ext cx="2675467" cy="16765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74321" y="1942025"/>
            <a:ext cx="4516588" cy="3925159"/>
            <a:chOff x="274321" y="1942025"/>
            <a:chExt cx="4516588" cy="3925159"/>
          </a:xfrm>
        </p:grpSpPr>
        <p:sp>
          <p:nvSpPr>
            <p:cNvPr id="61" name="직사각형 60"/>
            <p:cNvSpPr/>
            <p:nvPr/>
          </p:nvSpPr>
          <p:spPr>
            <a:xfrm>
              <a:off x="2152797" y="2325696"/>
              <a:ext cx="2638112" cy="25053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74321" y="2325696"/>
              <a:ext cx="1044331" cy="996624"/>
              <a:chOff x="555581" y="2173154"/>
              <a:chExt cx="1146255" cy="1088268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55581" y="2173154"/>
                <a:ext cx="1146255" cy="86275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9" name="사다리꼴 58"/>
              <p:cNvSpPr/>
              <p:nvPr/>
            </p:nvSpPr>
            <p:spPr>
              <a:xfrm>
                <a:off x="734033" y="2967037"/>
                <a:ext cx="827157" cy="149815"/>
              </a:xfrm>
              <a:prstGeom prst="trapezoid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55581" y="3107109"/>
                <a:ext cx="1146255" cy="154313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24476" y="1942025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Client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59489" y="1942026"/>
              <a:ext cx="8627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Container</a:t>
              </a:r>
              <a:endParaRPr lang="ko-KR" altLang="en-US" sz="1200" dirty="0"/>
            </a:p>
          </p:txBody>
        </p:sp>
        <p:sp>
          <p:nvSpPr>
            <p:cNvPr id="55" name="원통 54"/>
            <p:cNvSpPr/>
            <p:nvPr/>
          </p:nvSpPr>
          <p:spPr>
            <a:xfrm>
              <a:off x="2919197" y="5331100"/>
              <a:ext cx="1159143" cy="536084"/>
            </a:xfrm>
            <a:prstGeom prst="ca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DBMS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1324797" y="2574017"/>
              <a:ext cx="8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393151" y="2291249"/>
              <a:ext cx="703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request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77719" y="2942983"/>
              <a:ext cx="810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response</a:t>
              </a:r>
              <a:endParaRPr lang="ko-KR" altLang="en-US" sz="1200" dirty="0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1308579" y="2970257"/>
              <a:ext cx="82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위쪽/아래쪽 화살표 97"/>
            <p:cNvSpPr/>
            <p:nvPr/>
          </p:nvSpPr>
          <p:spPr>
            <a:xfrm flipH="1">
              <a:off x="3382193" y="4888510"/>
              <a:ext cx="233153" cy="357855"/>
            </a:xfrm>
            <a:prstGeom prst="upDownArrow">
              <a:avLst>
                <a:gd name="adj1" fmla="val 44283"/>
                <a:gd name="adj2" fmla="val 3983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3548" y="2343783"/>
              <a:ext cx="322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00FF"/>
                  </a:solidFill>
                </a:rPr>
                <a:t>②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10547" y="2394391"/>
              <a:ext cx="745133" cy="634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90" dirty="0" smtClean="0"/>
                <a:t>Dispatcher</a:t>
              </a:r>
            </a:p>
            <a:p>
              <a:pPr algn="ctr"/>
              <a:r>
                <a:rPr lang="en-US" altLang="ko-KR" sz="1100" dirty="0" smtClean="0"/>
                <a:t>Servlet</a:t>
              </a:r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023414" y="2374953"/>
              <a:ext cx="720000" cy="654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Hander</a:t>
              </a:r>
            </a:p>
            <a:p>
              <a:pPr algn="ctr"/>
              <a:r>
                <a:rPr lang="en-US" altLang="ko-KR" sz="1100" spc="-100" dirty="0" smtClean="0"/>
                <a:t>Mapping</a:t>
              </a:r>
              <a:endParaRPr lang="ko-KR" altLang="en-US" sz="1100" spc="-1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95379" y="3114110"/>
              <a:ext cx="720000" cy="654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90" dirty="0" smtClean="0"/>
                <a:t>Controller</a:t>
              </a:r>
              <a:endParaRPr lang="ko-KR" altLang="en-US" sz="1100" spc="-9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23414" y="4041961"/>
              <a:ext cx="720000" cy="654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View</a:t>
              </a:r>
            </a:p>
            <a:p>
              <a:pPr algn="ctr"/>
              <a:r>
                <a:rPr lang="en-US" altLang="ko-KR" sz="1100" dirty="0" smtClean="0"/>
                <a:t>Resolver</a:t>
              </a:r>
              <a:endParaRPr lang="ko-KR" altLang="en-US" sz="11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07752" y="4036173"/>
              <a:ext cx="745200" cy="6544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View</a:t>
              </a:r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965153" y="2603010"/>
              <a:ext cx="1051410" cy="39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2948861" y="2699760"/>
              <a:ext cx="1028962" cy="641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 flipV="1">
              <a:off x="2938360" y="3059580"/>
              <a:ext cx="1009403" cy="655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2365140" y="3100179"/>
              <a:ext cx="0" cy="920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333548" y="2778082"/>
              <a:ext cx="3304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00FF"/>
                  </a:solidFill>
                </a:rPr>
                <a:t>③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64" name="꺾인 연결선 86"/>
            <p:cNvCxnSpPr/>
            <p:nvPr/>
          </p:nvCxnSpPr>
          <p:spPr>
            <a:xfrm>
              <a:off x="2630505" y="3113247"/>
              <a:ext cx="1342929" cy="1241751"/>
            </a:xfrm>
            <a:prstGeom prst="curvedConnector3">
              <a:avLst>
                <a:gd name="adj1" fmla="val 22197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3037090" y="3363493"/>
              <a:ext cx="789906" cy="306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70" dirty="0" smtClean="0"/>
                <a:t>ModelAndView</a:t>
              </a:r>
              <a:endParaRPr lang="ko-KR" altLang="en-US" sz="1100" spc="-7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40507" y="4020463"/>
              <a:ext cx="302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00FF"/>
                  </a:solidFill>
                </a:rPr>
                <a:t>⑤  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01721" y="3385796"/>
              <a:ext cx="327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00FF"/>
                  </a:solidFill>
                </a:rPr>
                <a:t>⑥  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40054" y="3115786"/>
              <a:ext cx="304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00FF"/>
                  </a:solidFill>
                </a:rPr>
                <a:t>④  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09997" y="2103610"/>
              <a:ext cx="322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01132" y="3164946"/>
              <a:ext cx="322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00FF"/>
                  </a:solidFill>
                </a:rPr>
                <a:t>⑦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026203" y="3136046"/>
            <a:ext cx="72000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pc="-90" dirty="0" smtClean="0"/>
              <a:t>Controller</a:t>
            </a:r>
            <a:endParaRPr lang="ko-KR" altLang="en-US" sz="1100" spc="-90" dirty="0"/>
          </a:p>
        </p:txBody>
      </p:sp>
      <p:sp>
        <p:nvSpPr>
          <p:cNvPr id="41" name="직사각형 40"/>
          <p:cNvSpPr/>
          <p:nvPr/>
        </p:nvSpPr>
        <p:spPr>
          <a:xfrm>
            <a:off x="4063106" y="3175266"/>
            <a:ext cx="720000" cy="654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spc="-90" dirty="0" smtClean="0"/>
              <a:t>Controller</a:t>
            </a:r>
            <a:endParaRPr lang="ko-KR" altLang="en-US" sz="1100" spc="-90" dirty="0"/>
          </a:p>
        </p:txBody>
      </p:sp>
    </p:spTree>
    <p:extLst>
      <p:ext uri="{BB962C8B-B14F-4D97-AF65-F5344CB8AC3E}">
        <p14:creationId xmlns:p14="http://schemas.microsoft.com/office/powerpoint/2010/main" val="16395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7380</TotalTime>
  <Words>2564</Words>
  <Application>Microsoft Office PowerPoint</Application>
  <PresentationFormat>A4 용지(210x297mm)</PresentationFormat>
  <Paragraphs>662</Paragraphs>
  <Slides>30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</vt:lpstr>
      <vt:lpstr>D2Coding</vt:lpstr>
      <vt:lpstr>HY견고딕</vt:lpstr>
      <vt:lpstr>맑은 고딕</vt:lpstr>
      <vt:lpstr>Microsoft Himalaya</vt:lpstr>
      <vt:lpstr>HY견명조</vt:lpstr>
      <vt:lpstr>Wingdings</vt:lpstr>
      <vt:lpstr>Office 테마</vt:lpstr>
      <vt:lpstr>PowerPoint 프레젠테이션</vt:lpstr>
      <vt:lpstr>PowerPoint 프레젠테이션</vt:lpstr>
      <vt:lpstr>1. 웹 프로그래밍 개요</vt:lpstr>
      <vt:lpstr>1. 웹 프로그래밍 개요</vt:lpstr>
      <vt:lpstr>1. 웹 프로그래밍 개요</vt:lpstr>
      <vt:lpstr>2. Spring Framework 개요</vt:lpstr>
      <vt:lpstr>2. Spring Framework 개요 – MVC </vt:lpstr>
      <vt:lpstr>2. Spring Framework 개요 – MVC </vt:lpstr>
      <vt:lpstr>2. Spring Framework 개요 – MVC</vt:lpstr>
      <vt:lpstr>3. Spring Framework 특징 – IoC </vt:lpstr>
      <vt:lpstr>3. Spring Framework 특징 – DL </vt:lpstr>
      <vt:lpstr>3. Spring Framework 특징 – DI </vt:lpstr>
      <vt:lpstr>3. Spring Framework 특징 – DI </vt:lpstr>
      <vt:lpstr>3. Spring Framework 특징 – DI </vt:lpstr>
      <vt:lpstr>2. Spring Framework 개요 – Annotation</vt:lpstr>
      <vt:lpstr>2. Spring Framework 개요 – Annotation</vt:lpstr>
      <vt:lpstr>3. Spring Framework 특징 – AOP </vt:lpstr>
      <vt:lpstr>3. Spring Framework 특징 – AOP </vt:lpstr>
      <vt:lpstr>3. Spring Framework 특징 – AOP </vt:lpstr>
      <vt:lpstr>4. 테스트 주도 개발(TDD) – 개요</vt:lpstr>
      <vt:lpstr>4. 테스트 주도 개발(TDD) – JUnit</vt:lpstr>
      <vt:lpstr>4. 테스트 주도 개발(TDD) – JUnit</vt:lpstr>
      <vt:lpstr>4. 테스트 주도 개발(TDD) - Mockito</vt:lpstr>
      <vt:lpstr>5. 게시판 실습</vt:lpstr>
      <vt:lpstr>6. MyBatis 실습</vt:lpstr>
      <vt:lpstr>7. AOP 실습</vt:lpstr>
      <vt:lpstr>7. AOP 실습</vt:lpstr>
      <vt:lpstr>7. AOP 실습</vt:lpstr>
      <vt:lpstr>7. AOP 실습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HIT</dc:creator>
  <cp:lastModifiedBy>이 수현</cp:lastModifiedBy>
  <cp:revision>408</cp:revision>
  <cp:lastPrinted>2017-12-14T01:41:59Z</cp:lastPrinted>
  <dcterms:created xsi:type="dcterms:W3CDTF">2016-12-21T08:08:03Z</dcterms:created>
  <dcterms:modified xsi:type="dcterms:W3CDTF">2019-02-12T08:09:13Z</dcterms:modified>
</cp:coreProperties>
</file>