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8" r:id="rId4"/>
    <p:sldId id="269" r:id="rId5"/>
    <p:sldId id="271" r:id="rId6"/>
    <p:sldId id="273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0" d="100"/>
          <a:sy n="100" d="100"/>
        </p:scale>
        <p:origin x="7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/>
              <a:t>DDSAnalytics</a:t>
            </a:r>
            <a:r>
              <a:rPr lang="en-US" dirty="0"/>
              <a:t> Modeling for </a:t>
            </a:r>
            <a:br>
              <a:rPr lang="en-US" dirty="0"/>
            </a:br>
            <a:r>
              <a:rPr lang="en-US" dirty="0"/>
              <a:t>Frito-Lay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Matt Sherga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8/15/2020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11EE8F-3EE0-4937-9DFC-BC68EC1B23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77" y="1950776"/>
            <a:ext cx="4016221" cy="281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89DFDD-3D90-4F2B-A1DD-FC96A97BCE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50776"/>
            <a:ext cx="4016222" cy="2810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45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Attrition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Accuracy: overall percentage of correct guesses.</a:t>
            </a:r>
            <a:br>
              <a:rPr lang="en-US" sz="1200" b="1" dirty="0"/>
            </a:br>
            <a:r>
              <a:rPr sz="1200" b="1" dirty="0"/>
              <a:t>Sensitivity: percentage of correct “No” responses.</a:t>
            </a:r>
            <a:br>
              <a:rPr lang="en-US" sz="1200" b="1" dirty="0"/>
            </a:br>
            <a:r>
              <a:rPr sz="1200" b="1" dirty="0"/>
              <a:t>Specificity: percentage of correct “Yes” responses.</a:t>
            </a:r>
            <a:endParaRPr lang="en-US" sz="1200" b="1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9D718A2-749A-4A85-9937-2FA13DBF3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197556"/>
              </p:ext>
            </p:extLst>
          </p:nvPr>
        </p:nvGraphicFramePr>
        <p:xfrm>
          <a:off x="457200" y="2321767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0.8333333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0.8717949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C7ABD92-91A6-406B-B1D0-58258A434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155064"/>
              </p:ext>
            </p:extLst>
          </p:nvPr>
        </p:nvGraphicFramePr>
        <p:xfrm>
          <a:off x="2377440" y="3447036"/>
          <a:ext cx="438912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Attrition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Actual 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Actual Yes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Predicted 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34</a:t>
                      </a:r>
                      <a:endParaRPr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9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Predicted Yes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36</a:t>
                      </a:r>
                      <a:endParaRPr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828248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01203C29-C663-41CD-84BF-B2C621FAB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49694"/>
              </p:ext>
            </p:extLst>
          </p:nvPr>
        </p:nvGraphicFramePr>
        <p:xfrm>
          <a:off x="457200" y="4859675"/>
          <a:ext cx="822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PerformanceRating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0.8526316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6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StockOptionLevel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0.7157895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BusinessTravel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Travel_Rarely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0.6842105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Percentage Distribution of Results</a:t>
            </a:r>
          </a:p>
        </p:txBody>
      </p:sp>
      <p:pic>
        <p:nvPicPr>
          <p:cNvPr id="3" name="Picture 1" descr="casestudy2ppt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CDBBFA-E331-44DE-85EA-2412D68198BE}"/>
              </a:ext>
            </a:extLst>
          </p:cNvPr>
          <p:cNvSpPr txBox="1"/>
          <p:nvPr/>
        </p:nvSpPr>
        <p:spPr>
          <a:xfrm>
            <a:off x="870012" y="1233996"/>
            <a:ext cx="30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 was 84%/16%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Monthly Income linear model.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Initial model analyses flag </a:t>
            </a:r>
            <a:r>
              <a:rPr lang="en-US" sz="1200" b="1" dirty="0"/>
              <a:t>insignificant</a:t>
            </a:r>
            <a:r>
              <a:rPr sz="1200" b="1" dirty="0"/>
              <a:t> variables on each run, so they can be removed.</a:t>
            </a:r>
            <a:br>
              <a:rPr lang="en-US" sz="1200" b="1" dirty="0"/>
            </a:br>
            <a:r>
              <a:rPr sz="1200" b="1" dirty="0"/>
              <a:t>Final analysis shows strong significance of these variables as predictors.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75C4A36-3154-4107-B484-F572D6E46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422495"/>
              </p:ext>
            </p:extLst>
          </p:nvPr>
        </p:nvGraphicFramePr>
        <p:xfrm>
          <a:off x="1668780" y="2280700"/>
          <a:ext cx="5806440" cy="402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P-Values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BusinessTravel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0.0086473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0.0000142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EducationField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0.000000</a:t>
                      </a:r>
                      <a:r>
                        <a:rPr lang="en-US" dirty="0"/>
                        <a:t>9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EnvironmentSatisfaction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0.0000625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0.0006821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JobInvolvement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Use linear model to make prediction on test set.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RMSE tells deviation from our model in dollars.</a:t>
            </a:r>
            <a:br>
              <a:rPr lang="en-US" sz="1200" b="1" dirty="0"/>
            </a:br>
            <a:r>
              <a:rPr sz="1200" b="1" dirty="0"/>
              <a:t>Here we can see the RMSE when the model is run on our test, training, and full datasets.</a:t>
            </a:r>
            <a:endParaRPr lang="en-US" sz="1200" b="1" dirty="0"/>
          </a:p>
          <a:p>
            <a:pPr marL="0" lvl="0" indent="0">
              <a:spcBef>
                <a:spcPts val="3000"/>
              </a:spcBef>
              <a:buNone/>
            </a:pPr>
            <a:endParaRPr sz="1200" b="1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5951429-1F96-4BBE-9381-BE5BE07A6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483172"/>
              </p:ext>
            </p:extLst>
          </p:nvPr>
        </p:nvGraphicFramePr>
        <p:xfrm>
          <a:off x="2103120" y="2468569"/>
          <a:ext cx="4937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Full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$1200.833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$973.0891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$1064.569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43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Residual Plot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865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Plot predicted values vs actual to observe residuals on zero line.</a:t>
            </a:r>
            <a:br>
              <a:rPr lang="en-US" sz="1200" b="1" dirty="0"/>
            </a:br>
            <a:r>
              <a:rPr sz="1200" b="1" dirty="0"/>
              <a:t>Random scattering on both sides of the reference line.</a:t>
            </a:r>
            <a:endParaRPr lang="en-US" sz="1200" b="1" dirty="0"/>
          </a:p>
          <a:p>
            <a:pPr marL="0" lvl="0" indent="0">
              <a:spcBef>
                <a:spcPts val="3000"/>
              </a:spcBef>
              <a:buNone/>
            </a:pPr>
            <a:endParaRPr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4B6AF-D7D1-439F-8C31-EE5B7008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6" y="1381171"/>
            <a:ext cx="3495477" cy="2715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E1B11-7175-47CD-AEF3-CA90D429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97" y="1381171"/>
            <a:ext cx="3495477" cy="2715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3844E9-761C-43EE-808B-0B09ABD05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439" y="4096476"/>
            <a:ext cx="3493123" cy="2713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Percentage Distribution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Similar shape to </a:t>
            </a:r>
            <a:r>
              <a:rPr sz="1200" b="1" dirty="0" err="1"/>
              <a:t>downsampled</a:t>
            </a:r>
            <a:r>
              <a:rPr sz="1200" b="1" dirty="0"/>
              <a:t>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AAD544-0D26-46A3-9256-73888388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80769"/>
            <a:ext cx="3865205" cy="3077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E2832-895A-4E30-AED6-2E7709DF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8" y="2180768"/>
            <a:ext cx="3865205" cy="30770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6">
            <a:extLst>
              <a:ext uri="{FF2B5EF4-FFF2-40B4-BE49-F238E27FC236}">
                <a16:creationId xmlns:a16="http://schemas.microsoft.com/office/drawing/2014/main" id="{D75D4FFC-33CB-44F8-833C-3A2FB63C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" y="1656035"/>
            <a:ext cx="2882080" cy="206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7">
            <a:extLst>
              <a:ext uri="{FF2B5EF4-FFF2-40B4-BE49-F238E27FC236}">
                <a16:creationId xmlns:a16="http://schemas.microsoft.com/office/drawing/2014/main" id="{EA53F1E6-B397-4A9E-8736-D29416FF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36" y="1654345"/>
            <a:ext cx="2895151" cy="206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>
            <a:extLst>
              <a:ext uri="{FF2B5EF4-FFF2-40B4-BE49-F238E27FC236}">
                <a16:creationId xmlns:a16="http://schemas.microsoft.com/office/drawing/2014/main" id="{90E0C36B-E45C-419D-9B7F-DE48BC59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60" y="1657725"/>
            <a:ext cx="2895151" cy="207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9">
            <a:extLst>
              <a:ext uri="{FF2B5EF4-FFF2-40B4-BE49-F238E27FC236}">
                <a16:creationId xmlns:a16="http://schemas.microsoft.com/office/drawing/2014/main" id="{59C6911A-5132-493B-A38E-1929E668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37" y="4086628"/>
            <a:ext cx="2835153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0">
            <a:extLst>
              <a:ext uri="{FF2B5EF4-FFF2-40B4-BE49-F238E27FC236}">
                <a16:creationId xmlns:a16="http://schemas.microsoft.com/office/drawing/2014/main" id="{3A24F6B8-7E95-474C-B30D-96C8BFBB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521" y="4086629"/>
            <a:ext cx="2835154" cy="202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9FB16A0-1007-47C1-B68D-AA8814C024DF}"/>
              </a:ext>
            </a:extLst>
          </p:cNvPr>
          <p:cNvSpPr/>
          <p:nvPr/>
        </p:nvSpPr>
        <p:spPr>
          <a:xfrm>
            <a:off x="7185316" y="5259634"/>
            <a:ext cx="200025" cy="171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04B9EA-14A4-4C01-BD24-D541A211C6FF}"/>
              </a:ext>
            </a:extLst>
          </p:cNvPr>
          <p:cNvSpPr/>
          <p:nvPr/>
        </p:nvSpPr>
        <p:spPr>
          <a:xfrm>
            <a:off x="2669276" y="2854870"/>
            <a:ext cx="183772" cy="1586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7BC1F2-7D53-4B18-BC29-FCF340134BB4}"/>
              </a:ext>
            </a:extLst>
          </p:cNvPr>
          <p:cNvSpPr/>
          <p:nvPr/>
        </p:nvSpPr>
        <p:spPr>
          <a:xfrm>
            <a:off x="5730611" y="2842528"/>
            <a:ext cx="183772" cy="1586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657C10-B648-4260-A1B3-E18BDCC53DB8}"/>
              </a:ext>
            </a:extLst>
          </p:cNvPr>
          <p:cNvSpPr/>
          <p:nvPr/>
        </p:nvSpPr>
        <p:spPr>
          <a:xfrm>
            <a:off x="8705533" y="2854870"/>
            <a:ext cx="200025" cy="171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0EA93A-BE81-49E3-BFA6-288C3383C51A}"/>
              </a:ext>
            </a:extLst>
          </p:cNvPr>
          <p:cNvSpPr/>
          <p:nvPr/>
        </p:nvSpPr>
        <p:spPr>
          <a:xfrm>
            <a:off x="4267179" y="5273547"/>
            <a:ext cx="177110" cy="156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95BF29C-A199-4044-91F8-D4C4EC976EA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Role Graphical Analysis</a:t>
            </a:r>
          </a:p>
        </p:txBody>
      </p:sp>
    </p:spTree>
    <p:extLst>
      <p:ext uri="{BB962C8B-B14F-4D97-AF65-F5344CB8AC3E}">
        <p14:creationId xmlns:p14="http://schemas.microsoft.com/office/powerpoint/2010/main" val="399399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6F412-ADCF-462E-B4E7-A2F8DA6F30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9" y="892348"/>
            <a:ext cx="3942265" cy="27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91B8186B-36AA-4C05-BD47-739B6287339E}"/>
              </a:ext>
            </a:extLst>
          </p:cNvPr>
          <p:cNvSpPr/>
          <p:nvPr/>
        </p:nvSpPr>
        <p:spPr>
          <a:xfrm rot="1267103">
            <a:off x="2664793" y="1405450"/>
            <a:ext cx="285750" cy="781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D9E1C-4961-411F-AA63-923254941F4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4" y="855952"/>
            <a:ext cx="3942265" cy="27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32FA002-85A2-4FE3-A3CD-2BE3DE2A018F}"/>
              </a:ext>
            </a:extLst>
          </p:cNvPr>
          <p:cNvSpPr/>
          <p:nvPr/>
        </p:nvSpPr>
        <p:spPr>
          <a:xfrm rot="1267103">
            <a:off x="6459179" y="1401440"/>
            <a:ext cx="285750" cy="781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82DE8-7FB0-447C-95FA-30D85E27341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96" y="4047380"/>
            <a:ext cx="3942265" cy="27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F18291C-CEF9-4918-BFA5-1329D94B91FF}"/>
              </a:ext>
            </a:extLst>
          </p:cNvPr>
          <p:cNvSpPr/>
          <p:nvPr/>
        </p:nvSpPr>
        <p:spPr>
          <a:xfrm rot="1267103">
            <a:off x="4442653" y="4592869"/>
            <a:ext cx="285750" cy="781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234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DDSAnalytics Modeling for  Frito-Lay</vt:lpstr>
      <vt:lpstr>Attrition</vt:lpstr>
      <vt:lpstr>Percentage Distribution of Results</vt:lpstr>
      <vt:lpstr>Monthly Income linear model.</vt:lpstr>
      <vt:lpstr>Use linear model to make prediction on test set.</vt:lpstr>
      <vt:lpstr>Residual Plots</vt:lpstr>
      <vt:lpstr>Percentage Distribution of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 DDS</dc:title>
  <dc:creator>Matt Sherga</dc:creator>
  <cp:keywords/>
  <cp:lastModifiedBy>Ronny Sherga</cp:lastModifiedBy>
  <cp:revision>18</cp:revision>
  <dcterms:created xsi:type="dcterms:W3CDTF">2020-08-12T22:48:15Z</dcterms:created>
  <dcterms:modified xsi:type="dcterms:W3CDTF">2020-08-15T02:40:52Z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8/15/2020</vt:lpwstr>
  </property>
  <property fmtid="{D5CDD505-2E9C-101B-9397-08002B2CF9AE}" pid="3" name="output">
    <vt:lpwstr>powerpoint_presentation</vt:lpwstr>
  </property>
</Properties>
</file>