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5" r:id="rId7"/>
    <p:sldId id="267" r:id="rId8"/>
    <p:sldId id="268" r:id="rId9"/>
    <p:sldId id="269" r:id="rId10"/>
    <p:sldId id="271" r:id="rId11"/>
    <p:sldId id="273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Case Study 2 DDS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Matt Sherga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8/15/2020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Use linear model to make prediction on test set.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RMSE tells deviation from our model in dollars.</a:t>
            </a:r>
            <a:br>
              <a:rPr lang="en-US" sz="1200" b="1" dirty="0"/>
            </a:br>
            <a:r>
              <a:rPr sz="1200" b="1" dirty="0"/>
              <a:t>Here we can see the RMSE when the model is run on our test, training, and full datasets.</a:t>
            </a:r>
            <a:endParaRPr lang="en-US" sz="1200" b="1" dirty="0"/>
          </a:p>
          <a:p>
            <a:pPr marL="0" lvl="0" indent="0">
              <a:spcBef>
                <a:spcPts val="3000"/>
              </a:spcBef>
              <a:buNone/>
            </a:pPr>
            <a:endParaRPr sz="1200" b="1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75951429-1F96-4BBE-9381-BE5BE07A6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630963"/>
              </p:ext>
            </p:extLst>
          </p:nvPr>
        </p:nvGraphicFramePr>
        <p:xfrm>
          <a:off x="2103120" y="2468569"/>
          <a:ext cx="4937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Full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1066.327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927.9713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1093.938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Plot predicted values vs actual to observe residuals on zero line.</a:t>
            </a:r>
            <a:br>
              <a:rPr lang="en-US" sz="1200" b="1" dirty="0"/>
            </a:br>
            <a:r>
              <a:rPr sz="1200" b="1" dirty="0"/>
              <a:t>Random scattering on both sides of the reference line.</a:t>
            </a:r>
            <a:endParaRPr lang="en-US" sz="1200" b="1" dirty="0"/>
          </a:p>
          <a:p>
            <a:pPr marL="0" lvl="0" indent="0">
              <a:spcBef>
                <a:spcPts val="3000"/>
              </a:spcBef>
              <a:buNone/>
            </a:pPr>
            <a:endParaRPr sz="1200" b="1" dirty="0"/>
          </a:p>
        </p:txBody>
      </p:sp>
      <p:pic>
        <p:nvPicPr>
          <p:cNvPr id="5" name="Picture 4" descr="casestudy2ppt_files/figure-pptx/unnamed-chunk-15-1.png">
            <a:extLst>
              <a:ext uri="{FF2B5EF4-FFF2-40B4-BE49-F238E27FC236}">
                <a16:creationId xmlns:a16="http://schemas.microsoft.com/office/drawing/2014/main" id="{EE30EBBC-77AB-4964-9624-4309DCCA438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2062162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Predicted Monthly Incomes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221719"/>
              </p:ext>
            </p:extLst>
          </p:nvPr>
        </p:nvGraphicFramePr>
        <p:xfrm>
          <a:off x="2468880" y="2066731"/>
          <a:ext cx="42062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MonthlyIncome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5596.86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3093.20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13333.05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1914.13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2054.78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$</a:t>
                      </a:r>
                      <a:r>
                        <a:rPr dirty="0"/>
                        <a:t>4633.11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Percentage Distribution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Similar shape to </a:t>
            </a:r>
            <a:r>
              <a:rPr sz="1200" b="1" dirty="0" err="1"/>
              <a:t>downsampled</a:t>
            </a:r>
            <a:r>
              <a:rPr sz="1200" b="1" dirty="0"/>
              <a:t>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24770-F02A-4259-8A12-5CF61D48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47" y="2201126"/>
            <a:ext cx="3709753" cy="305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D77EF-A0EC-426D-AAA9-1A2AA735E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1126"/>
            <a:ext cx="3709752" cy="3056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EDA How does the dataset look?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No missing values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	</a:t>
            </a:r>
            <a:r>
              <a:rPr sz="1400" b="1" dirty="0" err="1"/>
              <a:t>EmployeeNumber</a:t>
            </a:r>
            <a:r>
              <a:rPr sz="1400" b="1" dirty="0"/>
              <a:t> was not removed because I do not know if there is a system to assigning them. It may have some meaning I’m unaware of.</a:t>
            </a:r>
          </a:p>
        </p:txBody>
      </p:sp>
      <p:pic>
        <p:nvPicPr>
          <p:cNvPr id="5" name="Picture 4" descr="casestudy2ppt_files/figure-pptx/unnamed-chunk-2-1.png">
            <a:extLst>
              <a:ext uri="{FF2B5EF4-FFF2-40B4-BE49-F238E27FC236}">
                <a16:creationId xmlns:a16="http://schemas.microsoft.com/office/drawing/2014/main" id="{4A981897-BB9C-48A8-81A2-BCDBAE06B01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69367" y="2569741"/>
            <a:ext cx="4673730" cy="3738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data is categorical?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Factor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EnvironmentSatisfaction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JobInvolvement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PerformanceRating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RelationshipSatisfaction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StockOptionLevel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WorkLifeBalance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Can any variables be confidently removed?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One level: </a:t>
            </a:r>
            <a:r>
              <a:rPr sz="1200" b="1" dirty="0" err="1"/>
              <a:t>EmployeeCount</a:t>
            </a:r>
            <a:r>
              <a:rPr sz="1200" b="1" dirty="0"/>
              <a:t>, Over18, </a:t>
            </a:r>
            <a:r>
              <a:rPr sz="1200" b="1" dirty="0" err="1"/>
              <a:t>StandardHours</a:t>
            </a:r>
            <a:endParaRPr sz="1200" b="1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D659C46-F5CC-417C-8860-74EA258CB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034884"/>
              </p:ext>
            </p:extLst>
          </p:nvPr>
        </p:nvGraphicFramePr>
        <p:xfrm>
          <a:off x="1645920" y="2071499"/>
          <a:ext cx="585216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7988247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3336613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 dirty="0"/>
                        <a:t>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endParaRPr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 err="1"/>
                        <a:t>JobSatisfaction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 dirty="0" err="1"/>
                        <a:t>MaritalStatus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BusinessTravel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MonthlyIncome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 err="1"/>
                        <a:t>DailyRate</a:t>
                      </a:r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MonthlyRate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NumCompaniesWorked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DistanceFromHome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 dirty="0"/>
                        <a:t>Over18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OverTime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EducationField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PercentSalaryHike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dirty="0" err="1"/>
                        <a:t>EmployeeCount</a:t>
                      </a:r>
                      <a:endParaRPr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PerformanceRating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EmployeeNumber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RelationshipSatisfaction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EnvironmentSatisfaction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 dirty="0" err="1"/>
                        <a:t>StandardHours</a:t>
                      </a:r>
                      <a:endParaRPr lang="en-US" sz="1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StockOptionLevel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HourlyRate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TotalWorkingYears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JobInvolvement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TrainingTimesLastYear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JobLevel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WorkLifeBalance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JobRole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000"/>
                        <a:t>YearsAtCompany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Is the data balanced?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Modeling to predict attrition needs unbiased data. Too many “no” responses. </a:t>
            </a:r>
            <a:r>
              <a:rPr sz="1200" b="1" dirty="0" err="1"/>
              <a:t>Downsampled</a:t>
            </a:r>
            <a:r>
              <a:rPr sz="1200" b="1" dirty="0"/>
              <a:t> to fix.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F1DEA41-0BD3-40D4-8D1D-D7D847C56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760165"/>
              </p:ext>
            </p:extLst>
          </p:nvPr>
        </p:nvGraphicFramePr>
        <p:xfrm>
          <a:off x="457200" y="2880360"/>
          <a:ext cx="8229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Run the model.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Accuracy: overall percentage of correct guesses.</a:t>
            </a:r>
            <a:br>
              <a:rPr lang="en-US" sz="1200" b="1" dirty="0"/>
            </a:br>
            <a:r>
              <a:rPr sz="1200" b="1" dirty="0"/>
              <a:t>Sensitivity: percentage of correct “No” responses.</a:t>
            </a:r>
            <a:br>
              <a:rPr lang="en-US" sz="1200" b="1" dirty="0"/>
            </a:br>
            <a:r>
              <a:rPr sz="1200" b="1" dirty="0"/>
              <a:t>Specificity: percentage of correct “Yes” responses.</a:t>
            </a:r>
            <a:br>
              <a:rPr lang="en-US" sz="1200" b="1" dirty="0"/>
            </a:br>
            <a:r>
              <a:rPr sz="1200" b="1" dirty="0"/>
              <a:t>Prediction table helps explain.</a:t>
            </a:r>
            <a:endParaRPr lang="en-US" sz="1200" b="1" dirty="0"/>
          </a:p>
          <a:p>
            <a:pPr marL="0" lvl="0" indent="0">
              <a:spcBef>
                <a:spcPts val="3000"/>
              </a:spcBef>
              <a:buNone/>
            </a:pPr>
            <a:endParaRPr lang="en-US" sz="1200" b="1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9D718A2-749A-4A85-9937-2FA13DBF3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858719"/>
              </p:ext>
            </p:extLst>
          </p:nvPr>
        </p:nvGraphicFramePr>
        <p:xfrm>
          <a:off x="457200" y="269748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0.8809524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0.8157895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0.9347826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C7ABD92-91A6-406B-B1D0-58258A434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042462"/>
              </p:ext>
            </p:extLst>
          </p:nvPr>
        </p:nvGraphicFramePr>
        <p:xfrm>
          <a:off x="2377440" y="4079655"/>
          <a:ext cx="438912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Attrition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Actual 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Actual Yes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Predicted No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31</a:t>
                      </a:r>
                      <a:endParaRPr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Predicted Yes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dirty="0"/>
                        <a:t>43</a:t>
                      </a:r>
                      <a:endParaRPr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82824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F3E8F14-1C2C-43F6-8107-E28E7B81200C}"/>
              </a:ext>
            </a:extLst>
          </p:cNvPr>
          <p:cNvSpPr txBox="1"/>
          <p:nvPr/>
        </p:nvSpPr>
        <p:spPr>
          <a:xfrm>
            <a:off x="4332514" y="122551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No	Yes</a:t>
            </a:r>
          </a:p>
          <a:p>
            <a:r>
              <a:rPr lang="en-US" dirty="0"/>
              <a:t>No	31	3</a:t>
            </a:r>
          </a:p>
          <a:p>
            <a:r>
              <a:rPr lang="en-US" dirty="0"/>
              <a:t>Yes	7	43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Predicted Classifications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Attrition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Percentage Distribution of Results</a:t>
            </a:r>
          </a:p>
        </p:txBody>
      </p:sp>
      <p:pic>
        <p:nvPicPr>
          <p:cNvPr id="3" name="Picture 1" descr="casestudy2ppt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Monthly Income linear model.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Initial model analyses flag </a:t>
            </a:r>
            <a:r>
              <a:rPr lang="en-US" sz="1200" b="1" dirty="0"/>
              <a:t>insignificant</a:t>
            </a:r>
            <a:r>
              <a:rPr sz="1200" b="1" dirty="0"/>
              <a:t> variables on each run, so they can be removed.</a:t>
            </a:r>
            <a:br>
              <a:rPr lang="en-US" sz="1200" b="1" dirty="0"/>
            </a:br>
            <a:r>
              <a:rPr sz="1200" b="1" dirty="0"/>
              <a:t>Final analysis shows strong significance of these variables as predictors.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75C4A36-3154-4107-B484-F572D6E46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780110"/>
              </p:ext>
            </p:extLst>
          </p:nvPr>
        </p:nvGraphicFramePr>
        <p:xfrm>
          <a:off x="1668780" y="2280700"/>
          <a:ext cx="58064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P-Values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BusinessTravel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0.0025671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EducationField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0.0002550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EnvironmentSatisfaction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JobRole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432</Words>
  <Application>Microsoft Office PowerPoint</Application>
  <PresentationFormat>On-screen Show (4:3)</PresentationFormat>
  <Paragraphs>179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Case Study 2 DDS</vt:lpstr>
      <vt:lpstr>EDA How does the dataset look?</vt:lpstr>
      <vt:lpstr>What data is categorical?</vt:lpstr>
      <vt:lpstr>Can any variables be confidently removed?</vt:lpstr>
      <vt:lpstr>Is the data balanced?</vt:lpstr>
      <vt:lpstr>Run the model.</vt:lpstr>
      <vt:lpstr>Predicted Classifications</vt:lpstr>
      <vt:lpstr>Percentage Distribution of Results</vt:lpstr>
      <vt:lpstr>Monthly Income linear model.</vt:lpstr>
      <vt:lpstr>Use linear model to make prediction on test set.</vt:lpstr>
      <vt:lpstr>Residual Plot</vt:lpstr>
      <vt:lpstr>Predicted Monthly Incomes</vt:lpstr>
      <vt:lpstr>Percentage Distribution of 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 DDS</dc:title>
  <dc:creator>Matt Sherga</dc:creator>
  <cp:keywords/>
  <cp:lastModifiedBy>Ronny Sherga</cp:lastModifiedBy>
  <cp:revision>3</cp:revision>
  <dcterms:created xsi:type="dcterms:W3CDTF">2020-08-12T22:48:15Z</dcterms:created>
  <dcterms:modified xsi:type="dcterms:W3CDTF">2020-08-12T23:19:13Z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8/15/2020</vt:lpwstr>
  </property>
  <property fmtid="{D5CDD505-2E9C-101B-9397-08002B2CF9AE}" pid="3" name="output">
    <vt:lpwstr>powerpoint_presentation</vt:lpwstr>
  </property>
</Properties>
</file>