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aleway"/>
      <p:regular r:id="rId33"/>
      <p:bold r:id="rId34"/>
      <p:italic r:id="rId35"/>
      <p:boldItalic r:id="rId36"/>
    </p:embeddedFont>
    <p:embeddedFont>
      <p:font typeface="Roboto"/>
      <p:regular r:id="rId37"/>
      <p:bold r:id="rId38"/>
      <p:italic r:id="rId39"/>
      <p:boldItalic r:id="rId40"/>
    </p:embeddedFont>
    <p:embeddedFont>
      <p:font typeface="Raleway ExtraBold"/>
      <p:bold r:id="rId41"/>
      <p:boldItalic r:id="rId42"/>
    </p:embeddedFont>
    <p:embeddedFont>
      <p:font typeface="La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205">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 pos="205"/>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schemas.openxmlformats.org/officeDocument/2006/relationships/font" Target="fonts/RalewayExtraBold-boldItalic.fntdata"/><Relationship Id="rId41" Type="http://schemas.openxmlformats.org/officeDocument/2006/relationships/font" Target="fonts/RalewayExtraBold-bold.fntdata"/><Relationship Id="rId22" Type="http://schemas.openxmlformats.org/officeDocument/2006/relationships/slide" Target="slides/slide17.xml"/><Relationship Id="rId44" Type="http://schemas.openxmlformats.org/officeDocument/2006/relationships/font" Target="fonts/Lato-bold.fntdata"/><Relationship Id="rId21" Type="http://schemas.openxmlformats.org/officeDocument/2006/relationships/slide" Target="slides/slide16.xml"/><Relationship Id="rId43" Type="http://schemas.openxmlformats.org/officeDocument/2006/relationships/font" Target="fonts/Lato-regular.fntdata"/><Relationship Id="rId24" Type="http://schemas.openxmlformats.org/officeDocument/2006/relationships/slide" Target="slides/slide19.xml"/><Relationship Id="rId46" Type="http://schemas.openxmlformats.org/officeDocument/2006/relationships/font" Target="fonts/Lato-boldItalic.fntdata"/><Relationship Id="rId23" Type="http://schemas.openxmlformats.org/officeDocument/2006/relationships/slide" Target="slides/slide18.xml"/><Relationship Id="rId45"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italic.fntdata"/><Relationship Id="rId12" Type="http://schemas.openxmlformats.org/officeDocument/2006/relationships/slide" Target="slides/slide7.xml"/><Relationship Id="rId34" Type="http://schemas.openxmlformats.org/officeDocument/2006/relationships/font" Target="fonts/Raleway-bold.fntdata"/><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font" Target="fonts/Raleway-boldItalic.fntdata"/><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25f6af9d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f6af9d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e3d7e48fa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e3d7e48fa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e3d7e48fa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e3d7e48fa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e3d7e48fa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e3d7e48fa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e40962a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e40962a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e40962ac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e40962ac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e40962ac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e40962ac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e40962ac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e40962ac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251e21383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51e21383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e3d7e48f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e3d7e48f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e3d7e48fa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e3d7e48fa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251622d55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1622d55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e3faccb7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e3faccb7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5e3faccb7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5e3faccb7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5e3faccb7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e3faccb7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5e4455946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5e4455946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5e4455946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5e4455946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5e3faccb7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5e3faccb7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e4455946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e4455946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5e4455946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5e4455946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e467d486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e467d486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e3d7e48fa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e3d7e48fa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251d9112a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51d9112a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251d23597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51d23597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e3d7e48f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e3d7e48f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e3d7e48f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e3d7e48f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e3d7e48f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e3d7e48f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p:txBody>
      </p:sp>
      <p:sp>
        <p:nvSpPr>
          <p:cNvPr id="11" name="Google Shape;11;p2"/>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2" name="Google Shape;12;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1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11"/>
          <p:cNvGrpSpPr/>
          <p:nvPr/>
        </p:nvGrpSpPr>
        <p:grpSpPr>
          <a:xfrm>
            <a:off x="830392" y="1191256"/>
            <a:ext cx="745763" cy="45826"/>
            <a:chOff x="4580561" y="2589004"/>
            <a:chExt cx="1064464" cy="25200"/>
          </a:xfrm>
        </p:grpSpPr>
        <p:sp>
          <p:nvSpPr>
            <p:cNvPr id="93" name="Google Shape;93;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96" name="Google Shape;96;p1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97" name="Google Shape;97;p1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1">
  <p:cSld name="SECTION_TITLE_AND_DESCRIPTION_1">
    <p:spTree>
      <p:nvGrpSpPr>
        <p:cNvPr id="99" name="Shape 99"/>
        <p:cNvGrpSpPr/>
        <p:nvPr/>
      </p:nvGrpSpPr>
      <p:grpSpPr>
        <a:xfrm>
          <a:off x="0" y="0"/>
          <a:ext cx="0" cy="0"/>
          <a:chOff x="0" y="0"/>
          <a:chExt cx="0" cy="0"/>
        </a:xfrm>
      </p:grpSpPr>
      <p:pic>
        <p:nvPicPr>
          <p:cNvPr descr="Side view of hands writing in a notebook at a cafe" id="100" name="Google Shape;100;p12"/>
          <p:cNvPicPr preferRelativeResize="0"/>
          <p:nvPr/>
        </p:nvPicPr>
        <p:blipFill rotWithShape="1">
          <a:blip r:embed="rId2">
            <a:alphaModFix/>
          </a:blip>
          <a:srcRect b="26446" l="9050" r="54351" t="12064"/>
          <a:stretch/>
        </p:blipFill>
        <p:spPr>
          <a:xfrm>
            <a:off x="1" y="-50"/>
            <a:ext cx="4572000" cy="5143501"/>
          </a:xfrm>
          <a:prstGeom prst="rect">
            <a:avLst/>
          </a:prstGeom>
          <a:noFill/>
          <a:ln>
            <a:noFill/>
          </a:ln>
        </p:spPr>
      </p:pic>
      <p:sp>
        <p:nvSpPr>
          <p:cNvPr id="101" name="Google Shape;101;p12"/>
          <p:cNvSpPr/>
          <p:nvPr/>
        </p:nvSpPr>
        <p:spPr>
          <a:xfrm>
            <a:off x="1650" y="0"/>
            <a:ext cx="45687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2"/>
          <p:cNvGrpSpPr/>
          <p:nvPr/>
        </p:nvGrpSpPr>
        <p:grpSpPr>
          <a:xfrm>
            <a:off x="830392" y="1191256"/>
            <a:ext cx="745763" cy="45826"/>
            <a:chOff x="4580561" y="2589004"/>
            <a:chExt cx="1064464" cy="25200"/>
          </a:xfrm>
        </p:grpSpPr>
        <p:sp>
          <p:nvSpPr>
            <p:cNvPr id="103" name="Google Shape;103;p12"/>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06" name="Google Shape;106;p12"/>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07" name="Google Shape;107;p12"/>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8" name="Google Shape;108;p12"/>
          <p:cNvSpPr txBox="1"/>
          <p:nvPr>
            <p:ph idx="12" type="sldNum"/>
          </p:nvPr>
        </p:nvSpPr>
        <p:spPr>
          <a:xfrm>
            <a:off x="8536300" y="474985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1 2">
  <p:cSld name="SECTION_TITLE_AND_DESCRIPTION_1_2">
    <p:spTree>
      <p:nvGrpSpPr>
        <p:cNvPr id="109"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b="0" l="31883" r="25713" t="8096"/>
          <a:stretch/>
        </p:blipFill>
        <p:spPr>
          <a:xfrm>
            <a:off x="0" y="0"/>
            <a:ext cx="4575250" cy="5143500"/>
          </a:xfrm>
          <a:prstGeom prst="rect">
            <a:avLst/>
          </a:prstGeom>
          <a:noFill/>
          <a:ln>
            <a:noFill/>
          </a:ln>
        </p:spPr>
      </p:pic>
      <p:sp>
        <p:nvSpPr>
          <p:cNvPr id="111" name="Google Shape;111;p13"/>
          <p:cNvSpPr/>
          <p:nvPr/>
        </p:nvSpPr>
        <p:spPr>
          <a:xfrm>
            <a:off x="-75" y="0"/>
            <a:ext cx="45720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3"/>
          <p:cNvGrpSpPr/>
          <p:nvPr/>
        </p:nvGrpSpPr>
        <p:grpSpPr>
          <a:xfrm>
            <a:off x="830392" y="1191256"/>
            <a:ext cx="745763" cy="45826"/>
            <a:chOff x="4580561" y="2589004"/>
            <a:chExt cx="1064464" cy="25200"/>
          </a:xfrm>
        </p:grpSpPr>
        <p:sp>
          <p:nvSpPr>
            <p:cNvPr id="113" name="Google Shape;113;p13"/>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16" name="Google Shape;116;p13"/>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17" name="Google Shape;117;p13"/>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8" name="Google Shape;118;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19" name="Shape 119"/>
        <p:cNvGrpSpPr/>
        <p:nvPr/>
      </p:nvGrpSpPr>
      <p:grpSpPr>
        <a:xfrm>
          <a:off x="0" y="0"/>
          <a:ext cx="0" cy="0"/>
          <a:chOff x="0" y="0"/>
          <a:chExt cx="0" cy="0"/>
        </a:xfrm>
      </p:grpSpPr>
      <p:sp>
        <p:nvSpPr>
          <p:cNvPr id="120" name="Google Shape;120;p14"/>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21" name="Google Shape;121;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122" name="Shape 122"/>
        <p:cNvGrpSpPr/>
        <p:nvPr/>
      </p:nvGrpSpPr>
      <p:grpSpPr>
        <a:xfrm>
          <a:off x="0" y="0"/>
          <a:ext cx="0" cy="0"/>
          <a:chOff x="0" y="0"/>
          <a:chExt cx="0" cy="0"/>
        </a:xfrm>
      </p:grpSpPr>
      <p:grpSp>
        <p:nvGrpSpPr>
          <p:cNvPr id="123" name="Google Shape;123;p15"/>
          <p:cNvGrpSpPr/>
          <p:nvPr/>
        </p:nvGrpSpPr>
        <p:grpSpPr>
          <a:xfrm>
            <a:off x="830392" y="4169130"/>
            <a:ext cx="745763" cy="45826"/>
            <a:chOff x="4580561" y="2589004"/>
            <a:chExt cx="1064464" cy="25200"/>
          </a:xfrm>
        </p:grpSpPr>
        <p:sp>
          <p:nvSpPr>
            <p:cNvPr id="124" name="Google Shape;12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5"/>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7" name="Google Shape;127;p15"/>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128" name="Google Shape;12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9" name="Shape 129"/>
        <p:cNvGrpSpPr/>
        <p:nvPr/>
      </p:nvGrpSpPr>
      <p:grpSpPr>
        <a:xfrm>
          <a:off x="0" y="0"/>
          <a:ext cx="0" cy="0"/>
          <a:chOff x="0" y="0"/>
          <a:chExt cx="0" cy="0"/>
        </a:xfrm>
      </p:grpSpPr>
      <p:sp>
        <p:nvSpPr>
          <p:cNvPr id="130" name="Google Shape;130;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1">
  <p:cSld name="TITLE_1">
    <p:bg>
      <p:bgPr>
        <a:solidFill>
          <a:schemeClr val="lt2"/>
        </a:solidFill>
      </p:bgPr>
    </p:bg>
    <p:spTree>
      <p:nvGrpSpPr>
        <p:cNvPr id="17" name="Shape 17"/>
        <p:cNvGrpSpPr/>
        <p:nvPr/>
      </p:nvGrpSpPr>
      <p:grpSpPr>
        <a:xfrm>
          <a:off x="0" y="0"/>
          <a:ext cx="0" cy="0"/>
          <a:chOff x="0" y="0"/>
          <a:chExt cx="0" cy="0"/>
        </a:xfrm>
      </p:grpSpPr>
      <p:sp>
        <p:nvSpPr>
          <p:cNvPr id="18" name="Google Shape;18;p3"/>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p:txBody>
      </p:sp>
      <p:sp>
        <p:nvSpPr>
          <p:cNvPr id="19" name="Google Shape;19;p3"/>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0" name="Google Shape;20;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1" name="Google Shape;21;p3"/>
          <p:cNvGrpSpPr/>
          <p:nvPr/>
        </p:nvGrpSpPr>
        <p:grpSpPr>
          <a:xfrm>
            <a:off x="830392" y="1191256"/>
            <a:ext cx="745763" cy="45826"/>
            <a:chOff x="4580561" y="2589004"/>
            <a:chExt cx="1064464" cy="25200"/>
          </a:xfrm>
        </p:grpSpPr>
        <p:sp>
          <p:nvSpPr>
            <p:cNvPr id="22" name="Google Shape;22;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3"/>
          <p:cNvSpPr/>
          <p:nvPr/>
        </p:nvSpPr>
        <p:spPr>
          <a:xfrm>
            <a:off x="0" y="1"/>
            <a:ext cx="9144000" cy="467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3"/>
          <p:cNvGrpSpPr/>
          <p:nvPr/>
        </p:nvGrpSpPr>
        <p:grpSpPr>
          <a:xfrm>
            <a:off x="5063224" y="1313339"/>
            <a:ext cx="3459829" cy="2670551"/>
            <a:chOff x="3553042" y="1657806"/>
            <a:chExt cx="3461100" cy="2671532"/>
          </a:xfrm>
        </p:grpSpPr>
        <p:sp>
          <p:nvSpPr>
            <p:cNvPr id="26" name="Google Shape;26;p3"/>
            <p:cNvSpPr/>
            <p:nvPr/>
          </p:nvSpPr>
          <p:spPr>
            <a:xfrm>
              <a:off x="4856024" y="3625653"/>
              <a:ext cx="944700" cy="663300"/>
            </a:xfrm>
            <a:prstGeom prst="trapezoid">
              <a:avLst>
                <a:gd fmla="val 25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10800000">
              <a:off x="4953871" y="3681997"/>
              <a:ext cx="400200" cy="606600"/>
            </a:xfrm>
            <a:prstGeom prst="triangle">
              <a:avLst>
                <a:gd fmla="val 96745"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4767796" y="3681816"/>
              <a:ext cx="163500" cy="606600"/>
            </a:xfrm>
            <a:prstGeom prst="triangle">
              <a:avLst>
                <a:gd fmla="val 98558"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10800000">
              <a:off x="4668343" y="4283738"/>
              <a:ext cx="1230600" cy="45600"/>
            </a:xfrm>
            <a:prstGeom prst="roundRect">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4926950" y="3681915"/>
              <a:ext cx="42900" cy="5943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553042" y="1674645"/>
              <a:ext cx="3461100" cy="2014500"/>
            </a:xfrm>
            <a:prstGeom prst="roundRect">
              <a:avLst>
                <a:gd fmla="val 1882"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3553042" y="1657806"/>
              <a:ext cx="3461100" cy="2014500"/>
            </a:xfrm>
            <a:prstGeom prst="roundRect">
              <a:avLst>
                <a:gd fmla="val 1764"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Component Detail" id="34" name="Google Shape;34;p3"/>
          <p:cNvPicPr preferRelativeResize="0"/>
          <p:nvPr/>
        </p:nvPicPr>
        <p:blipFill rotWithShape="1">
          <a:blip r:embed="rId2">
            <a:alphaModFix/>
          </a:blip>
          <a:srcRect b="25076" l="0" r="0" t="0"/>
          <a:stretch/>
        </p:blipFill>
        <p:spPr>
          <a:xfrm>
            <a:off x="5161725" y="1399791"/>
            <a:ext cx="3262825" cy="1833425"/>
          </a:xfrm>
          <a:prstGeom prst="rect">
            <a:avLst/>
          </a:prstGeom>
          <a:noFill/>
          <a:ln>
            <a:noFill/>
          </a:ln>
        </p:spPr>
      </p:pic>
      <p:sp>
        <p:nvSpPr>
          <p:cNvPr id="35" name="Google Shape;35;p3"/>
          <p:cNvSpPr/>
          <p:nvPr/>
        </p:nvSpPr>
        <p:spPr>
          <a:xfrm flipH="1">
            <a:off x="5156196" y="1401826"/>
            <a:ext cx="3268577" cy="1812993"/>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3"/>
          <p:cNvGrpSpPr/>
          <p:nvPr/>
        </p:nvGrpSpPr>
        <p:grpSpPr>
          <a:xfrm>
            <a:off x="7666681" y="2077877"/>
            <a:ext cx="1148179" cy="2282764"/>
            <a:chOff x="7666681" y="2077877"/>
            <a:chExt cx="1148179" cy="2282764"/>
          </a:xfrm>
        </p:grpSpPr>
        <p:grpSp>
          <p:nvGrpSpPr>
            <p:cNvPr id="37" name="Google Shape;37;p3"/>
            <p:cNvGrpSpPr/>
            <p:nvPr/>
          </p:nvGrpSpPr>
          <p:grpSpPr>
            <a:xfrm>
              <a:off x="7666681" y="2077877"/>
              <a:ext cx="1148179" cy="2282764"/>
              <a:chOff x="3983627" y="1676395"/>
              <a:chExt cx="1449538" cy="2881914"/>
            </a:xfrm>
          </p:grpSpPr>
          <p:sp>
            <p:nvSpPr>
              <p:cNvPr id="38" name="Google Shape;38;p3"/>
              <p:cNvSpPr/>
              <p:nvPr/>
            </p:nvSpPr>
            <p:spPr>
              <a:xfrm rot="-5400000">
                <a:off x="3276827" y="2404608"/>
                <a:ext cx="2860500" cy="1446900"/>
              </a:xfrm>
              <a:prstGeom prst="roundRect">
                <a:avLst>
                  <a:gd fmla="val 4551"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3279465" y="2383195"/>
                <a:ext cx="2860500" cy="1446900"/>
              </a:xfrm>
              <a:prstGeom prst="roundRect">
                <a:avLst>
                  <a:gd fmla="val 4551" name="adj"/>
                </a:avLst>
              </a:pr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473243" y="4318802"/>
                <a:ext cx="472800" cy="76800"/>
              </a:xfrm>
              <a:prstGeom prst="roundRect">
                <a:avLst>
                  <a:gd fmla="val 50000" name="adj"/>
                </a:avLst>
              </a:prstGeom>
              <a:solidFill>
                <a:srgbClr val="4B4B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Mobile View" id="41" name="Google Shape;41;p3"/>
            <p:cNvPicPr preferRelativeResize="0"/>
            <p:nvPr/>
          </p:nvPicPr>
          <p:blipFill rotWithShape="1">
            <a:blip r:embed="rId3">
              <a:alphaModFix/>
            </a:blip>
            <a:srcRect b="4371" l="0" r="0" t="4362"/>
            <a:stretch/>
          </p:blipFill>
          <p:spPr>
            <a:xfrm>
              <a:off x="7720839" y="2222723"/>
              <a:ext cx="1037555" cy="1833418"/>
            </a:xfrm>
            <a:prstGeom prst="rect">
              <a:avLst/>
            </a:prstGeom>
            <a:noFill/>
            <a:ln>
              <a:noFill/>
            </a:ln>
          </p:spPr>
        </p:pic>
        <p:sp>
          <p:nvSpPr>
            <p:cNvPr id="42" name="Google Shape;42;p3"/>
            <p:cNvSpPr/>
            <p:nvPr/>
          </p:nvSpPr>
          <p:spPr>
            <a:xfrm flipH="1">
              <a:off x="7722342" y="2222973"/>
              <a:ext cx="1037700" cy="1833000"/>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3" name="Shape 43"/>
        <p:cNvGrpSpPr/>
        <p:nvPr/>
      </p:nvGrpSpPr>
      <p:grpSpPr>
        <a:xfrm>
          <a:off x="0" y="0"/>
          <a:ext cx="0" cy="0"/>
          <a:chOff x="0" y="0"/>
          <a:chExt cx="0" cy="0"/>
        </a:xfrm>
      </p:grpSpPr>
      <p:grpSp>
        <p:nvGrpSpPr>
          <p:cNvPr id="44" name="Google Shape;44;p4"/>
          <p:cNvGrpSpPr/>
          <p:nvPr/>
        </p:nvGrpSpPr>
        <p:grpSpPr>
          <a:xfrm>
            <a:off x="830392" y="1191256"/>
            <a:ext cx="745763" cy="45826"/>
            <a:chOff x="4580561" y="2589004"/>
            <a:chExt cx="1064464" cy="25200"/>
          </a:xfrm>
        </p:grpSpPr>
        <p:sp>
          <p:nvSpPr>
            <p:cNvPr id="45" name="Google Shape;45;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48" name="Google Shape;48;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9" name="Shape 49"/>
        <p:cNvGrpSpPr/>
        <p:nvPr/>
      </p:nvGrpSpPr>
      <p:grpSpPr>
        <a:xfrm>
          <a:off x="0" y="0"/>
          <a:ext cx="0" cy="0"/>
          <a:chOff x="0" y="0"/>
          <a:chExt cx="0" cy="0"/>
        </a:xfrm>
      </p:grpSpPr>
      <p:sp>
        <p:nvSpPr>
          <p:cNvPr id="50" name="Google Shape;50;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5"/>
          <p:cNvGrpSpPr/>
          <p:nvPr/>
        </p:nvGrpSpPr>
        <p:grpSpPr>
          <a:xfrm>
            <a:off x="830392" y="1191256"/>
            <a:ext cx="745763" cy="45826"/>
            <a:chOff x="4580561" y="2589004"/>
            <a:chExt cx="1064464" cy="25200"/>
          </a:xfrm>
        </p:grpSpPr>
        <p:sp>
          <p:nvSpPr>
            <p:cNvPr id="52" name="Google Shape;52;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55" name="Google Shape;55;p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6" name="Google Shape;56;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57" name="Shape 57"/>
        <p:cNvGrpSpPr/>
        <p:nvPr/>
      </p:nvGrpSpPr>
      <p:grpSpPr>
        <a:xfrm>
          <a:off x="0" y="0"/>
          <a:ext cx="0" cy="0"/>
          <a:chOff x="0" y="0"/>
          <a:chExt cx="0" cy="0"/>
        </a:xfrm>
      </p:grpSpPr>
      <p:sp>
        <p:nvSpPr>
          <p:cNvPr id="58" name="Google Shape;58;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6"/>
          <p:cNvGrpSpPr/>
          <p:nvPr/>
        </p:nvGrpSpPr>
        <p:grpSpPr>
          <a:xfrm>
            <a:off x="830392" y="1191256"/>
            <a:ext cx="745763" cy="45826"/>
            <a:chOff x="4580561" y="2589004"/>
            <a:chExt cx="1064464" cy="25200"/>
          </a:xfrm>
        </p:grpSpPr>
        <p:sp>
          <p:nvSpPr>
            <p:cNvPr id="60" name="Google Shape;60;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63" name="Google Shape;63;p6"/>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4" name="Google Shape;64;p6"/>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5" name="Google Shape;65;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6" name="Shape 66"/>
        <p:cNvGrpSpPr/>
        <p:nvPr/>
      </p:nvGrpSpPr>
      <p:grpSpPr>
        <a:xfrm>
          <a:off x="0" y="0"/>
          <a:ext cx="0" cy="0"/>
          <a:chOff x="0" y="0"/>
          <a:chExt cx="0" cy="0"/>
        </a:xfrm>
      </p:grpSpPr>
      <p:sp>
        <p:nvSpPr>
          <p:cNvPr id="67" name="Google Shape;67;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7"/>
          <p:cNvGrpSpPr/>
          <p:nvPr/>
        </p:nvGrpSpPr>
        <p:grpSpPr>
          <a:xfrm>
            <a:off x="830392" y="1191256"/>
            <a:ext cx="745763" cy="45826"/>
            <a:chOff x="4580561" y="2589004"/>
            <a:chExt cx="1064464" cy="25200"/>
          </a:xfrm>
        </p:grpSpPr>
        <p:sp>
          <p:nvSpPr>
            <p:cNvPr id="69" name="Google Shape;69;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72" name="Google Shape;72;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1">
  <p:cSld name="TITLE_ONLY_1">
    <p:spTree>
      <p:nvGrpSpPr>
        <p:cNvPr id="73"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6" name="Shape 76"/>
        <p:cNvGrpSpPr/>
        <p:nvPr/>
      </p:nvGrpSpPr>
      <p:grpSpPr>
        <a:xfrm>
          <a:off x="0" y="0"/>
          <a:ext cx="0" cy="0"/>
          <a:chOff x="0" y="0"/>
          <a:chExt cx="0" cy="0"/>
        </a:xfrm>
      </p:grpSpPr>
      <p:sp>
        <p:nvSpPr>
          <p:cNvPr id="77" name="Google Shape;77;p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9"/>
          <p:cNvGrpSpPr/>
          <p:nvPr/>
        </p:nvGrpSpPr>
        <p:grpSpPr>
          <a:xfrm>
            <a:off x="830392" y="1191256"/>
            <a:ext cx="745763" cy="45826"/>
            <a:chOff x="4580561" y="2589004"/>
            <a:chExt cx="1064464" cy="25200"/>
          </a:xfrm>
        </p:grpSpPr>
        <p:sp>
          <p:nvSpPr>
            <p:cNvPr id="79" name="Google Shape;79;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82" name="Google Shape;82;p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83" name="Google Shape;83;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84" name="Shape 84"/>
        <p:cNvGrpSpPr/>
        <p:nvPr/>
      </p:nvGrpSpPr>
      <p:grpSpPr>
        <a:xfrm>
          <a:off x="0" y="0"/>
          <a:ext cx="0" cy="0"/>
          <a:chOff x="0" y="0"/>
          <a:chExt cx="0" cy="0"/>
        </a:xfrm>
      </p:grpSpPr>
      <p:grpSp>
        <p:nvGrpSpPr>
          <p:cNvPr id="85" name="Google Shape;85;p10"/>
          <p:cNvGrpSpPr/>
          <p:nvPr/>
        </p:nvGrpSpPr>
        <p:grpSpPr>
          <a:xfrm>
            <a:off x="830392" y="4169130"/>
            <a:ext cx="745763" cy="45826"/>
            <a:chOff x="4580561" y="2589004"/>
            <a:chExt cx="1064464" cy="25200"/>
          </a:xfrm>
        </p:grpSpPr>
        <p:sp>
          <p:nvSpPr>
            <p:cNvPr id="86" name="Google Shape;86;p1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89" name="Google Shape;89;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play.spotify.com/user/'" TargetMode="External"/><Relationship Id="rId4" Type="http://schemas.openxmlformats.org/officeDocument/2006/relationships/hyperlink" Target="https://twitter.com/inten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s://en.wikipedia.org/wiki/Cluster_analysis" TargetMode="Externa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4.xml"/><Relationship Id="rId4" Type="http://schemas.openxmlformats.org/officeDocument/2006/relationships/slide" Target="/ppt/slides/slide6.xml"/><Relationship Id="rId5" Type="http://schemas.openxmlformats.org/officeDocument/2006/relationships/slide" Target="/ppt/slides/slide7.xml"/><Relationship Id="rId6" Type="http://schemas.openxmlformats.org/officeDocument/2006/relationships/slide" Target="/ppt/slides/slide13.xml"/><Relationship Id="rId7" Type="http://schemas.openxmlformats.org/officeDocument/2006/relationships/slide" Target="/ppt/slides/slide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7"/>
          <p:cNvSpPr txBox="1"/>
          <p:nvPr>
            <p:ph type="ctrTitle"/>
          </p:nvPr>
        </p:nvSpPr>
        <p:spPr>
          <a:xfrm>
            <a:off x="729450" y="1322450"/>
            <a:ext cx="5114700" cy="183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a S</a:t>
            </a:r>
            <a:r>
              <a:rPr lang="en"/>
              <a:t>ocial Recommender System</a:t>
            </a:r>
            <a:endParaRPr/>
          </a:p>
        </p:txBody>
      </p:sp>
      <p:sp>
        <p:nvSpPr>
          <p:cNvPr id="136" name="Google Shape;136;p17"/>
          <p:cNvSpPr txBox="1"/>
          <p:nvPr>
            <p:ph idx="1" type="subTitle"/>
          </p:nvPr>
        </p:nvSpPr>
        <p:spPr>
          <a:xfrm>
            <a:off x="5970775" y="3070800"/>
            <a:ext cx="2101800" cy="183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Team - 11</a:t>
            </a:r>
            <a:endParaRPr b="1" u="sng"/>
          </a:p>
          <a:p>
            <a:pPr indent="0" lvl="0" marL="0" rtl="0" algn="l">
              <a:spcBef>
                <a:spcPts val="0"/>
              </a:spcBef>
              <a:spcAft>
                <a:spcPts val="0"/>
              </a:spcAft>
              <a:buNone/>
            </a:pPr>
            <a:r>
              <a:t/>
            </a:r>
            <a:endParaRPr b="1" u="sng"/>
          </a:p>
          <a:p>
            <a:pPr indent="0" lvl="0" marL="0" rtl="0" algn="l">
              <a:spcBef>
                <a:spcPts val="0"/>
              </a:spcBef>
              <a:spcAft>
                <a:spcPts val="0"/>
              </a:spcAft>
              <a:buNone/>
            </a:pPr>
            <a:r>
              <a:rPr lang="en"/>
              <a:t>Akhil Raveendran</a:t>
            </a:r>
            <a:endParaRPr/>
          </a:p>
          <a:p>
            <a:pPr indent="0" lvl="0" marL="0" rtl="0" algn="l">
              <a:spcBef>
                <a:spcPts val="0"/>
              </a:spcBef>
              <a:spcAft>
                <a:spcPts val="0"/>
              </a:spcAft>
              <a:buNone/>
            </a:pPr>
            <a:r>
              <a:rPr lang="en"/>
              <a:t>Deepika Yannamani</a:t>
            </a:r>
            <a:endParaRPr/>
          </a:p>
          <a:p>
            <a:pPr indent="0" lvl="0" marL="0" rtl="0" algn="l">
              <a:spcBef>
                <a:spcPts val="0"/>
              </a:spcBef>
              <a:spcAft>
                <a:spcPts val="0"/>
              </a:spcAft>
              <a:buNone/>
            </a:pPr>
            <a:r>
              <a:rPr lang="en"/>
              <a:t>Rajesh Thummala</a:t>
            </a:r>
            <a:endParaRPr/>
          </a:p>
          <a:p>
            <a:pPr indent="0" lvl="0" marL="0" rtl="0" algn="l">
              <a:spcBef>
                <a:spcPts val="0"/>
              </a:spcBef>
              <a:spcAft>
                <a:spcPts val="0"/>
              </a:spcAft>
              <a:buNone/>
            </a:pPr>
            <a:r>
              <a:rPr lang="en"/>
              <a:t>Sheshank Makkapati</a:t>
            </a:r>
            <a:endParaRPr/>
          </a:p>
          <a:p>
            <a:pPr indent="0" lvl="0" marL="0" rtl="0" algn="l">
              <a:spcBef>
                <a:spcPts val="0"/>
              </a:spcBef>
              <a:spcAft>
                <a:spcPts val="0"/>
              </a:spcAft>
              <a:buNone/>
            </a:pPr>
            <a:r>
              <a:rPr lang="en"/>
              <a:t>Siddarth</a:t>
            </a:r>
            <a:r>
              <a:rPr lang="en"/>
              <a:t> Varanasi</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0" lang="en" sz="2500">
                <a:solidFill>
                  <a:schemeClr val="accent1"/>
                </a:solidFill>
                <a:latin typeface="Raleway ExtraBold"/>
                <a:ea typeface="Raleway ExtraBold"/>
                <a:cs typeface="Raleway ExtraBold"/>
                <a:sym typeface="Raleway ExtraBold"/>
              </a:rPr>
              <a:t>Mapping interests on to Wikipedia pages.</a:t>
            </a:r>
            <a:endParaRPr b="0" sz="2500">
              <a:latin typeface="Raleway ExtraBold"/>
              <a:ea typeface="Raleway ExtraBold"/>
              <a:cs typeface="Raleway ExtraBold"/>
              <a:sym typeface="Raleway ExtraBold"/>
            </a:endParaRPr>
          </a:p>
        </p:txBody>
      </p:sp>
      <p:sp>
        <p:nvSpPr>
          <p:cNvPr id="190" name="Google Shape;190;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a:solidFill>
                  <a:srgbClr val="000000"/>
                </a:solidFill>
                <a:highlight>
                  <a:srgbClr val="FFFFFF"/>
                </a:highlight>
              </a:rPr>
              <a:t>The ﬁnal step is to associate each interest, either extracted from messages or inferred from friendship relations, with a corresponding Wikipedia page.</a:t>
            </a:r>
            <a:endParaRPr>
              <a:solidFill>
                <a:srgbClr val="000000"/>
              </a:solidFill>
              <a:highlight>
                <a:srgbClr val="FFFFFF"/>
              </a:highlight>
            </a:endParaRPr>
          </a:p>
          <a:p>
            <a:pPr indent="-311150" lvl="0" marL="457200" rtl="0" algn="l">
              <a:lnSpc>
                <a:spcPct val="100000"/>
              </a:lnSpc>
              <a:spcBef>
                <a:spcPts val="0"/>
              </a:spcBef>
              <a:spcAft>
                <a:spcPts val="0"/>
              </a:spcAft>
              <a:buClr>
                <a:srgbClr val="000000"/>
              </a:buClr>
              <a:buSzPts val="1300"/>
              <a:buChar char="➔"/>
            </a:pPr>
            <a:r>
              <a:rPr lang="en">
                <a:solidFill>
                  <a:srgbClr val="000000"/>
                </a:solidFill>
                <a:highlight>
                  <a:srgbClr val="FFFFFF"/>
                </a:highlight>
              </a:rPr>
              <a:t>This step has both the advantage of improving the precision of detected users’ interests, and providing a mean to categorize them.</a:t>
            </a:r>
            <a:endParaRPr>
              <a:solidFill>
                <a:srgbClr val="000000"/>
              </a:solidFill>
              <a:highlight>
                <a:srgbClr val="FFFFFF"/>
              </a:highlight>
            </a:endParaRPr>
          </a:p>
          <a:p>
            <a:pPr indent="-311150" lvl="0" marL="457200" rtl="0" algn="l">
              <a:lnSpc>
                <a:spcPct val="100000"/>
              </a:lnSpc>
              <a:spcBef>
                <a:spcPts val="0"/>
              </a:spcBef>
              <a:spcAft>
                <a:spcPts val="0"/>
              </a:spcAft>
              <a:buClr>
                <a:srgbClr val="000000"/>
              </a:buClr>
              <a:buSzPts val="1300"/>
              <a:buChar char="➔"/>
            </a:pPr>
            <a:r>
              <a:rPr lang="en">
                <a:solidFill>
                  <a:srgbClr val="000000"/>
                </a:solidFill>
                <a:highlight>
                  <a:srgbClr val="FFFFFF"/>
                </a:highlight>
              </a:rPr>
              <a:t>We use diﬀerent mapping methodologies for interests extracted from messages and those induced from users’ friendship lists.</a:t>
            </a:r>
            <a:endParaRPr>
              <a:solidFill>
                <a:srgbClr val="000000"/>
              </a:solidFill>
              <a:highlight>
                <a:srgbClr val="FFFFFF"/>
              </a:highlight>
            </a:endParaRPr>
          </a:p>
          <a:p>
            <a:pPr indent="-311150" lvl="0" marL="457200" rtl="0" algn="l">
              <a:lnSpc>
                <a:spcPct val="100000"/>
              </a:lnSpc>
              <a:spcBef>
                <a:spcPts val="0"/>
              </a:spcBef>
              <a:spcAft>
                <a:spcPts val="0"/>
              </a:spcAft>
              <a:buClr>
                <a:srgbClr val="000000"/>
              </a:buClr>
              <a:buSzPts val="1300"/>
              <a:buChar char="➔"/>
            </a:pPr>
            <a:r>
              <a:rPr lang="en">
                <a:solidFill>
                  <a:srgbClr val="000000"/>
                </a:solidFill>
                <a:highlight>
                  <a:srgbClr val="FFFFFF"/>
                </a:highlight>
              </a:rPr>
              <a:t>Since Wikipedia articles are created almost in real-time in correspondence with virtually any popular entity, either book, or song, actor, event, etc., this mapping is possible.</a:t>
            </a:r>
            <a:endParaRPr>
              <a:solidFill>
                <a:srgbClr val="000000"/>
              </a:solidFill>
              <a:highlight>
                <a:srgbClr val="FFFFFF"/>
              </a:highlight>
            </a:endParaRPr>
          </a:p>
          <a:p>
            <a:pPr indent="0" lvl="0" marL="457200" rtl="0" algn="l">
              <a:lnSpc>
                <a:spcPct val="100000"/>
              </a:lnSpc>
              <a:spcBef>
                <a:spcPts val="0"/>
              </a:spcBef>
              <a:spcAft>
                <a:spcPts val="0"/>
              </a:spcAft>
              <a:buNone/>
            </a:pPr>
            <a:r>
              <a:t/>
            </a:r>
            <a:endParaRPr>
              <a:solidFill>
                <a:srgbClr val="000000"/>
              </a:solidFill>
              <a:highlight>
                <a:srgbClr val="FFFFFF"/>
              </a:highlight>
            </a:endParaRPr>
          </a:p>
          <a:p>
            <a:pPr indent="0" lvl="0" marL="457200" rtl="0" algn="l">
              <a:lnSpc>
                <a:spcPct val="100000"/>
              </a:lnSpc>
              <a:spcBef>
                <a:spcPts val="0"/>
              </a:spcBef>
              <a:spcAft>
                <a:spcPts val="0"/>
              </a:spcAft>
              <a:buNone/>
            </a:pPr>
            <a:r>
              <a:t/>
            </a:r>
            <a:endParaRPr>
              <a:solidFill>
                <a:srgbClr val="000000"/>
              </a:solidFill>
              <a:highlight>
                <a:srgbClr val="FFFFFF"/>
              </a:highlight>
            </a:endParaRPr>
          </a:p>
          <a:p>
            <a:pPr indent="0" lvl="0" marL="457200" rtl="0" algn="l">
              <a:lnSpc>
                <a:spcPct val="100000"/>
              </a:lnSpc>
              <a:spcBef>
                <a:spcPts val="0"/>
              </a:spcBef>
              <a:spcAft>
                <a:spcPts val="0"/>
              </a:spcAft>
              <a:buNone/>
            </a:pPr>
            <a:r>
              <a:t/>
            </a:r>
            <a:endParaRPr>
              <a:solidFill>
                <a:srgbClr val="000000"/>
              </a:solidFill>
              <a:highlight>
                <a:srgbClr val="FFFFFF"/>
              </a:highlight>
            </a:endParaRPr>
          </a:p>
          <a:p>
            <a:pPr indent="0" lvl="0" marL="45720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Loading Dataset and Pre analysis.</a:t>
            </a:r>
            <a:endParaRPr/>
          </a:p>
        </p:txBody>
      </p:sp>
      <p:sp>
        <p:nvSpPr>
          <p:cNvPr id="196" name="Google Shape;196;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data set is first loaded in the convenient form ,i.e  Dictionaries.</a:t>
            </a:r>
            <a:endParaRPr/>
          </a:p>
          <a:p>
            <a:pPr indent="-311150" lvl="0" marL="457200" rtl="0" algn="l">
              <a:spcBef>
                <a:spcPts val="0"/>
              </a:spcBef>
              <a:spcAft>
                <a:spcPts val="0"/>
              </a:spcAft>
              <a:buSzPts val="1300"/>
              <a:buChar char="➔"/>
            </a:pPr>
            <a:r>
              <a:rPr lang="en"/>
              <a:t>Basic analysis of data is done during the loading  of Dataset.</a:t>
            </a:r>
            <a:r>
              <a:rPr lang="en">
                <a:solidFill>
                  <a:srgbClr val="212121"/>
                </a:solidFill>
                <a:highlight>
                  <a:srgbClr val="FFFFFF"/>
                </a:highlight>
              </a:rPr>
              <a:t>These analysis will turn useful when choosing the more suitable method to perform subsequent tasks.</a:t>
            </a:r>
            <a:endParaRPr>
              <a:solidFill>
                <a:srgbClr val="212121"/>
              </a:solidFill>
              <a:highlight>
                <a:srgbClr val="FFFFFF"/>
              </a:highlight>
            </a:endParaRPr>
          </a:p>
          <a:p>
            <a:pPr indent="-311150" lvl="0" marL="457200" rtl="0" algn="l">
              <a:spcBef>
                <a:spcPts val="0"/>
              </a:spcBef>
              <a:spcAft>
                <a:spcPts val="0"/>
              </a:spcAft>
              <a:buClr>
                <a:srgbClr val="212121"/>
              </a:buClr>
              <a:buSzPts val="1300"/>
              <a:buChar char="➔"/>
            </a:pPr>
            <a:r>
              <a:rPr lang="en">
                <a:solidFill>
                  <a:srgbClr val="212121"/>
                </a:solidFill>
                <a:highlight>
                  <a:srgbClr val="FFFFFF"/>
                </a:highlight>
              </a:rPr>
              <a:t>Firstly, the type of relations are analysed. The relationships considered in this case  are: Follows, likes, related match, type.</a:t>
            </a:r>
            <a:endParaRPr>
              <a:solidFill>
                <a:srgbClr val="212121"/>
              </a:solidFill>
              <a:highlight>
                <a:srgbClr val="FFFFFF"/>
              </a:highlight>
            </a:endParaRPr>
          </a:p>
          <a:p>
            <a:pPr indent="-311150" lvl="0" marL="457200" rtl="0" algn="l">
              <a:spcBef>
                <a:spcPts val="0"/>
              </a:spcBef>
              <a:spcAft>
                <a:spcPts val="0"/>
              </a:spcAft>
              <a:buClr>
                <a:srgbClr val="212121"/>
              </a:buClr>
              <a:buSzPts val="1300"/>
              <a:buChar char="➔"/>
            </a:pPr>
            <a:r>
              <a:rPr lang="en">
                <a:solidFill>
                  <a:srgbClr val="212121"/>
                </a:solidFill>
                <a:highlight>
                  <a:srgbClr val="FFFFFF"/>
                </a:highlight>
              </a:rPr>
              <a:t>Then analysing type of subjects is done. Subject includes the first element of every triple, ignoring the relation type.</a:t>
            </a:r>
            <a:endParaRPr>
              <a:solidFill>
                <a:srgbClr val="212121"/>
              </a:solidFill>
              <a:highlight>
                <a:srgbClr val="FFFFFF"/>
              </a:highlight>
            </a:endParaRPr>
          </a:p>
          <a:p>
            <a:pPr indent="-311150" lvl="0" marL="457200" rtl="0" algn="l">
              <a:spcBef>
                <a:spcPts val="0"/>
              </a:spcBef>
              <a:spcAft>
                <a:spcPts val="0"/>
              </a:spcAft>
              <a:buClr>
                <a:srgbClr val="212121"/>
              </a:buClr>
              <a:buSzPts val="1300"/>
              <a:buChar char="➔"/>
            </a:pPr>
            <a:r>
              <a:rPr lang="en">
                <a:solidFill>
                  <a:srgbClr val="212121"/>
                </a:solidFill>
                <a:highlight>
                  <a:srgbClr val="FFFFFF"/>
                </a:highlight>
              </a:rPr>
              <a:t>The examples of the subjects used here are: '</a:t>
            </a:r>
            <a:r>
              <a:rPr lang="en" u="sng">
                <a:solidFill>
                  <a:schemeClr val="hlink"/>
                </a:solidFill>
                <a:highlight>
                  <a:srgbClr val="FFFFFF"/>
                </a:highlight>
                <a:hlinkClick r:id="rId3"/>
              </a:rPr>
              <a:t>https://play.spotify.com/user/'</a:t>
            </a:r>
            <a:r>
              <a:rPr lang="en">
                <a:solidFill>
                  <a:srgbClr val="212121"/>
                </a:solidFill>
                <a:highlight>
                  <a:srgbClr val="FFFFFF"/>
                </a:highlight>
              </a:rPr>
              <a:t>, '</a:t>
            </a:r>
            <a:r>
              <a:rPr lang="en" u="sng">
                <a:solidFill>
                  <a:schemeClr val="hlink"/>
                </a:solidFill>
                <a:highlight>
                  <a:srgbClr val="FFFFFF"/>
                </a:highlight>
                <a:hlinkClick r:id="rId4"/>
              </a:rPr>
              <a:t>https://twitter.com/intent/'</a:t>
            </a:r>
            <a:r>
              <a:rPr lang="en">
                <a:solidFill>
                  <a:srgbClr val="212121"/>
                </a:solidFill>
                <a:highlight>
                  <a:srgbClr val="FFFFFF"/>
                </a:highlight>
              </a:rPr>
              <a:t>,</a:t>
            </a:r>
            <a:endParaRPr>
              <a:solidFill>
                <a:srgbClr val="212121"/>
              </a:solidFill>
              <a:highlight>
                <a:srgbClr val="FFFFFF"/>
              </a:highlight>
            </a:endParaRPr>
          </a:p>
          <a:p>
            <a:pPr indent="0" lvl="0" marL="457200" rtl="0" algn="l">
              <a:spcBef>
                <a:spcPts val="1600"/>
              </a:spcBef>
              <a:spcAft>
                <a:spcPts val="1600"/>
              </a:spcAft>
              <a:buNone/>
            </a:pPr>
            <a:r>
              <a:rPr lang="en">
                <a:solidFill>
                  <a:srgbClr val="212121"/>
                </a:solidFill>
                <a:highlight>
                  <a:srgbClr val="FFFFFF"/>
                </a:highlight>
              </a:rPr>
              <a:t>   </a:t>
            </a:r>
            <a:endParaRPr>
              <a:solidFill>
                <a:srgbClr val="212121"/>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Frequency Plot of the subjects</a:t>
            </a:r>
            <a:endParaRPr/>
          </a:p>
        </p:txBody>
      </p:sp>
      <p:sp>
        <p:nvSpPr>
          <p:cNvPr id="202" name="Google Shape;202;p28"/>
          <p:cNvSpPr txBox="1"/>
          <p:nvPr>
            <p:ph idx="1" type="body"/>
          </p:nvPr>
        </p:nvSpPr>
        <p:spPr>
          <a:xfrm>
            <a:off x="729450" y="2078875"/>
            <a:ext cx="3407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 The plot of subjects , i.e follows, likes, related match, type shows that the data about the followers is higher than other information which is shown in the graph.</a:t>
            </a:r>
            <a:endParaRPr/>
          </a:p>
          <a:p>
            <a:pPr indent="0" lvl="0" marL="457200" rtl="0" algn="l">
              <a:spcBef>
                <a:spcPts val="1600"/>
              </a:spcBef>
              <a:spcAft>
                <a:spcPts val="1600"/>
              </a:spcAft>
              <a:buNone/>
            </a:pPr>
            <a:r>
              <a:rPr lang="en"/>
              <a:t>                                                                                                   </a:t>
            </a:r>
            <a:endParaRPr/>
          </a:p>
        </p:txBody>
      </p:sp>
      <p:pic>
        <p:nvPicPr>
          <p:cNvPr id="203" name="Google Shape;203;p28"/>
          <p:cNvPicPr preferRelativeResize="0"/>
          <p:nvPr/>
        </p:nvPicPr>
        <p:blipFill>
          <a:blip r:embed="rId3">
            <a:alphaModFix/>
          </a:blip>
          <a:stretch>
            <a:fillRect/>
          </a:stretch>
        </p:blipFill>
        <p:spPr>
          <a:xfrm>
            <a:off x="4290925" y="2148775"/>
            <a:ext cx="3753529" cy="2261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729450" y="447375"/>
            <a:ext cx="7688700" cy="6771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a:solidFill>
                  <a:srgbClr val="000000"/>
                </a:solidFill>
                <a:highlight>
                  <a:srgbClr val="FFFFFF"/>
                </a:highlight>
                <a:latin typeface="Arial"/>
                <a:ea typeface="Arial"/>
                <a:cs typeface="Arial"/>
                <a:sym typeface="Arial"/>
              </a:rPr>
              <a:t>Categories from Interests</a:t>
            </a:r>
            <a:endParaRPr>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209" name="Google Shape;209;p29"/>
          <p:cNvSpPr txBox="1"/>
          <p:nvPr>
            <p:ph idx="1" type="body"/>
          </p:nvPr>
        </p:nvSpPr>
        <p:spPr>
          <a:xfrm>
            <a:off x="729450" y="1415900"/>
            <a:ext cx="7688700" cy="3262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a:solidFill>
                  <a:srgbClr val="000000"/>
                </a:solidFill>
                <a:highlight>
                  <a:srgbClr val="FFFFFF"/>
                </a:highlight>
              </a:rPr>
              <a:t>Extracting categories to </a:t>
            </a:r>
            <a:r>
              <a:rPr lang="en">
                <a:solidFill>
                  <a:srgbClr val="000000"/>
                </a:solidFill>
                <a:highlight>
                  <a:srgbClr val="FFFFFF"/>
                </a:highlight>
              </a:rPr>
              <a:t>synthesize</a:t>
            </a:r>
            <a:r>
              <a:rPr lang="en">
                <a:solidFill>
                  <a:srgbClr val="000000"/>
                </a:solidFill>
                <a:highlight>
                  <a:srgbClr val="FFFFFF"/>
                </a:highlight>
              </a:rPr>
              <a:t> interests using semantic is not a well defined problem, how can we measure the performance of our approach? We should make some assumptions:</a:t>
            </a:r>
            <a:endParaRPr>
              <a:solidFill>
                <a:srgbClr val="000000"/>
              </a:solidFill>
              <a:highlight>
                <a:srgbClr val="FFFFFF"/>
              </a:highlight>
            </a:endParaRPr>
          </a:p>
          <a:p>
            <a:pPr indent="-295275" lvl="0" marL="736600" marR="279400" rtl="0" algn="l">
              <a:lnSpc>
                <a:spcPct val="142857"/>
              </a:lnSpc>
              <a:spcBef>
                <a:spcPts val="0"/>
              </a:spcBef>
              <a:spcAft>
                <a:spcPts val="0"/>
              </a:spcAft>
              <a:buClr>
                <a:srgbClr val="000000"/>
              </a:buClr>
              <a:buSzPts val="1050"/>
              <a:buFont typeface="Arial"/>
              <a:buAutoNum type="arabicPeriod"/>
            </a:pPr>
            <a:r>
              <a:rPr lang="en" sz="1050">
                <a:solidFill>
                  <a:srgbClr val="000000"/>
                </a:solidFill>
                <a:highlight>
                  <a:srgbClr val="FFFFFF"/>
                </a:highlight>
                <a:latin typeface="Arial"/>
                <a:ea typeface="Arial"/>
                <a:cs typeface="Arial"/>
                <a:sym typeface="Arial"/>
              </a:rPr>
              <a:t>Each interest should be semantically related to its category</a:t>
            </a:r>
            <a:endParaRPr sz="1050">
              <a:solidFill>
                <a:srgbClr val="000000"/>
              </a:solidFill>
              <a:highlight>
                <a:srgbClr val="FFFFFF"/>
              </a:highlight>
              <a:latin typeface="Arial"/>
              <a:ea typeface="Arial"/>
              <a:cs typeface="Arial"/>
              <a:sym typeface="Arial"/>
            </a:endParaRPr>
          </a:p>
          <a:p>
            <a:pPr indent="-295275" lvl="0" marL="736600" marR="279400" rtl="0" algn="l">
              <a:lnSpc>
                <a:spcPct val="142857"/>
              </a:lnSpc>
              <a:spcBef>
                <a:spcPts val="0"/>
              </a:spcBef>
              <a:spcAft>
                <a:spcPts val="0"/>
              </a:spcAft>
              <a:buClr>
                <a:srgbClr val="000000"/>
              </a:buClr>
              <a:buSzPts val="1050"/>
              <a:buFont typeface="Arial"/>
              <a:buAutoNum type="arabicPeriod"/>
            </a:pPr>
            <a:r>
              <a:rPr lang="en" sz="1050">
                <a:solidFill>
                  <a:srgbClr val="000000"/>
                </a:solidFill>
                <a:highlight>
                  <a:srgbClr val="FFFFFF"/>
                </a:highlight>
                <a:latin typeface="Arial"/>
                <a:ea typeface="Arial"/>
                <a:cs typeface="Arial"/>
                <a:sym typeface="Arial"/>
              </a:rPr>
              <a:t>Categorization should be balanced</a:t>
            </a:r>
            <a:endParaRPr sz="1050">
              <a:solidFill>
                <a:srgbClr val="000000"/>
              </a:solidFill>
              <a:highlight>
                <a:srgbClr val="FFFFFF"/>
              </a:highlight>
              <a:latin typeface="Arial"/>
              <a:ea typeface="Arial"/>
              <a:cs typeface="Arial"/>
              <a:sym typeface="Arial"/>
            </a:endParaRPr>
          </a:p>
          <a:p>
            <a:pPr indent="-295275" lvl="0" marL="736600" marR="279400" rtl="0" algn="l">
              <a:lnSpc>
                <a:spcPct val="150000"/>
              </a:lnSpc>
              <a:spcBef>
                <a:spcPts val="0"/>
              </a:spcBef>
              <a:spcAft>
                <a:spcPts val="0"/>
              </a:spcAft>
              <a:buClr>
                <a:srgbClr val="000000"/>
              </a:buClr>
              <a:buSzPts val="1050"/>
              <a:buFont typeface="Arial"/>
              <a:buAutoNum type="arabicPeriod"/>
            </a:pPr>
            <a:r>
              <a:rPr lang="en" sz="1050">
                <a:solidFill>
                  <a:srgbClr val="000000"/>
                </a:solidFill>
                <a:highlight>
                  <a:srgbClr val="FFFFFF"/>
                </a:highlight>
                <a:latin typeface="Arial"/>
                <a:ea typeface="Arial"/>
                <a:cs typeface="Arial"/>
                <a:sym typeface="Arial"/>
              </a:rPr>
              <a:t>Granularity should be appropriate: too many categories are redundant, too few categories weaken the model due to the loss of information.</a:t>
            </a:r>
            <a:endParaRPr sz="1050">
              <a:solidFill>
                <a:srgbClr val="000000"/>
              </a:solidFill>
              <a:highlight>
                <a:srgbClr val="FFFFFF"/>
              </a:highlight>
              <a:latin typeface="Arial"/>
              <a:ea typeface="Arial"/>
              <a:cs typeface="Arial"/>
              <a:sym typeface="Arial"/>
            </a:endParaRPr>
          </a:p>
          <a:p>
            <a:pPr indent="-311150" lvl="0" marL="457200" marR="279400" rtl="0" algn="l">
              <a:lnSpc>
                <a:spcPct val="150000"/>
              </a:lnSpc>
              <a:spcBef>
                <a:spcPts val="0"/>
              </a:spcBef>
              <a:spcAft>
                <a:spcPts val="0"/>
              </a:spcAft>
              <a:buClr>
                <a:srgbClr val="000000"/>
              </a:buClr>
              <a:buSzPts val="1300"/>
              <a:buChar char="➔"/>
            </a:pPr>
            <a:r>
              <a:rPr lang="en">
                <a:solidFill>
                  <a:srgbClr val="000000"/>
                </a:solidFill>
                <a:highlight>
                  <a:srgbClr val="FFFFFF"/>
                </a:highlight>
              </a:rPr>
              <a:t>The balance of the categorization is an easy measure but what about the other two criteria?</a:t>
            </a:r>
            <a:endParaRPr sz="1050">
              <a:solidFill>
                <a:srgbClr val="000000"/>
              </a:solidFill>
              <a:highlight>
                <a:srgbClr val="FFFFFF"/>
              </a:highlight>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Char char="➔"/>
            </a:pPr>
            <a:r>
              <a:rPr lang="en">
                <a:solidFill>
                  <a:srgbClr val="000000"/>
                </a:solidFill>
                <a:highlight>
                  <a:srgbClr val="FFFFFF"/>
                </a:highlight>
              </a:rPr>
              <a:t>We used Wikipedia Navigation Vectors as semantic model, these are obtained applying Wor2vec algorithm to reading sessions.</a:t>
            </a:r>
            <a:endParaRPr>
              <a:solidFill>
                <a:srgbClr val="000000"/>
              </a:solidFill>
              <a:highlight>
                <a:srgbClr val="FFFFFF"/>
              </a:highlight>
            </a:endParaRPr>
          </a:p>
          <a:p>
            <a:pPr indent="-311150" lvl="0" marL="457200" rtl="0" algn="l">
              <a:spcBef>
                <a:spcPts val="0"/>
              </a:spcBef>
              <a:spcAft>
                <a:spcPts val="0"/>
              </a:spcAft>
              <a:buClr>
                <a:srgbClr val="000000"/>
              </a:buClr>
              <a:buSzPts val="1300"/>
              <a:buChar char="➔"/>
            </a:pPr>
            <a:r>
              <a:rPr lang="en">
                <a:solidFill>
                  <a:srgbClr val="000000"/>
                </a:solidFill>
                <a:highlight>
                  <a:srgbClr val="FFFFFF"/>
                </a:highlight>
              </a:rPr>
              <a:t>We select all vectors corresponding to wikipedia articles present in the dataset and perform a clusterization using MiniBatch K-Means</a:t>
            </a:r>
            <a:endParaRPr>
              <a:solidFill>
                <a:srgbClr val="000000"/>
              </a:solidFill>
              <a:highlight>
                <a:srgbClr val="FFFFFF"/>
              </a:highlight>
            </a:endParaRPr>
          </a:p>
          <a:p>
            <a:pPr indent="0" lvl="0" marL="0" rtl="0" algn="l">
              <a:spcBef>
                <a:spcPts val="1600"/>
              </a:spcBef>
              <a:spcAft>
                <a:spcPts val="1600"/>
              </a:spcAft>
              <a:buNone/>
            </a:pPr>
            <a:r>
              <a:t/>
            </a:r>
            <a:endParaRPr>
              <a:solidFill>
                <a:srgbClr val="000000"/>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729450" y="447375"/>
            <a:ext cx="7688700" cy="6771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a:solidFill>
                  <a:srgbClr val="000000"/>
                </a:solidFill>
                <a:highlight>
                  <a:srgbClr val="FFFFFF"/>
                </a:highlight>
                <a:latin typeface="Arial"/>
                <a:ea typeface="Arial"/>
                <a:cs typeface="Arial"/>
                <a:sym typeface="Arial"/>
              </a:rPr>
              <a:t>Categories from Interests</a:t>
            </a:r>
            <a:endParaRPr>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215" name="Google Shape;215;p30"/>
          <p:cNvSpPr txBox="1"/>
          <p:nvPr>
            <p:ph idx="1" type="body"/>
          </p:nvPr>
        </p:nvSpPr>
        <p:spPr>
          <a:xfrm>
            <a:off x="729450" y="1415900"/>
            <a:ext cx="7688700" cy="3262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a:solidFill>
                  <a:srgbClr val="000000"/>
                </a:solidFill>
                <a:highlight>
                  <a:srgbClr val="FFFFFF"/>
                </a:highlight>
              </a:rPr>
              <a:t>Why MiniBatch ???????????</a:t>
            </a:r>
            <a:endParaRPr>
              <a:solidFill>
                <a:srgbClr val="000000"/>
              </a:solidFill>
              <a:highlight>
                <a:srgbClr val="FFFFFF"/>
              </a:highlight>
            </a:endParaRPr>
          </a:p>
          <a:p>
            <a:pPr indent="-311150" lvl="0" marL="457200" rtl="0" algn="l">
              <a:spcBef>
                <a:spcPts val="0"/>
              </a:spcBef>
              <a:spcAft>
                <a:spcPts val="0"/>
              </a:spcAft>
              <a:buClr>
                <a:srgbClr val="000000"/>
              </a:buClr>
              <a:buSzPts val="1300"/>
              <a:buChar char="➔"/>
            </a:pPr>
            <a:r>
              <a:rPr lang="en">
                <a:solidFill>
                  <a:srgbClr val="000000"/>
                </a:solidFill>
                <a:highlight>
                  <a:srgbClr val="FFFFFF"/>
                </a:highlight>
              </a:rPr>
              <a:t>Why K-Means ??????????</a:t>
            </a:r>
            <a:endParaRPr>
              <a:solidFill>
                <a:srgbClr val="000000"/>
              </a:solidFill>
              <a:highlight>
                <a:srgbClr val="FFFFFF"/>
              </a:highlight>
            </a:endParaRPr>
          </a:p>
          <a:p>
            <a:pPr indent="0" lvl="0" marL="0" rtl="0" algn="l">
              <a:spcBef>
                <a:spcPts val="1600"/>
              </a:spcBef>
              <a:spcAft>
                <a:spcPts val="0"/>
              </a:spcAft>
              <a:buNone/>
            </a:pPr>
            <a:r>
              <a:rPr lang="en">
                <a:solidFill>
                  <a:srgbClr val="000000"/>
                </a:solidFill>
                <a:highlight>
                  <a:srgbClr val="FFFFFF"/>
                </a:highlight>
              </a:rPr>
              <a:t>The number of clusters is decided looking both at the silhouette coefficient and at the Inertia Trend.</a:t>
            </a:r>
            <a:endParaRPr>
              <a:solidFill>
                <a:srgbClr val="000000"/>
              </a:solidFill>
              <a:highlight>
                <a:srgbClr val="FFFFFF"/>
              </a:highlight>
            </a:endParaRPr>
          </a:p>
          <a:p>
            <a:pPr indent="-311150" lvl="0" marL="457200" rtl="0" algn="l">
              <a:spcBef>
                <a:spcPts val="1600"/>
              </a:spcBef>
              <a:spcAft>
                <a:spcPts val="0"/>
              </a:spcAft>
              <a:buClr>
                <a:srgbClr val="000000"/>
              </a:buClr>
              <a:buSzPts val="1300"/>
              <a:buChar char="➔"/>
            </a:pPr>
            <a:r>
              <a:rPr lang="en">
                <a:solidFill>
                  <a:srgbClr val="000000"/>
                </a:solidFill>
                <a:highlight>
                  <a:srgbClr val="FFFFFF"/>
                </a:highlight>
              </a:rPr>
              <a:t>Calculating Inertia Trend</a:t>
            </a:r>
            <a:endParaRPr>
              <a:solidFill>
                <a:srgbClr val="000000"/>
              </a:solidFill>
              <a:highlight>
                <a:srgbClr val="FFFFFF"/>
              </a:highlight>
            </a:endParaRPr>
          </a:p>
          <a:p>
            <a:pPr indent="0" lvl="0" marL="0" rtl="0" algn="l">
              <a:spcBef>
                <a:spcPts val="1600"/>
              </a:spcBef>
              <a:spcAft>
                <a:spcPts val="0"/>
              </a:spcAft>
              <a:buNone/>
            </a:pPr>
            <a:r>
              <a:t/>
            </a:r>
            <a:endParaRPr>
              <a:solidFill>
                <a:srgbClr val="000000"/>
              </a:solidFill>
              <a:highlight>
                <a:srgbClr val="FFFFFF"/>
              </a:highlight>
            </a:endParaRPr>
          </a:p>
          <a:p>
            <a:pPr indent="0" lvl="0" marL="0" rtl="0" algn="l">
              <a:spcBef>
                <a:spcPts val="1600"/>
              </a:spcBef>
              <a:spcAft>
                <a:spcPts val="0"/>
              </a:spcAft>
              <a:buNone/>
            </a:pPr>
            <a:r>
              <a:t/>
            </a:r>
            <a:endParaRPr>
              <a:solidFill>
                <a:srgbClr val="000000"/>
              </a:solidFill>
              <a:highlight>
                <a:srgbClr val="FFFFFF"/>
              </a:highlight>
            </a:endParaRPr>
          </a:p>
          <a:p>
            <a:pPr indent="0" lvl="0" marL="0" rtl="0" algn="l">
              <a:spcBef>
                <a:spcPts val="1600"/>
              </a:spcBef>
              <a:spcAft>
                <a:spcPts val="1600"/>
              </a:spcAft>
              <a:buNone/>
            </a:pPr>
            <a:r>
              <a:t/>
            </a:r>
            <a:endParaRPr>
              <a:solidFill>
                <a:srgbClr val="000000"/>
              </a:solidFill>
              <a:highlight>
                <a:srgbClr val="FFFFFF"/>
              </a:highlight>
            </a:endParaRPr>
          </a:p>
        </p:txBody>
      </p:sp>
      <p:pic>
        <p:nvPicPr>
          <p:cNvPr id="216" name="Google Shape;216;p30"/>
          <p:cNvPicPr preferRelativeResize="0"/>
          <p:nvPr/>
        </p:nvPicPr>
        <p:blipFill>
          <a:blip r:embed="rId3">
            <a:alphaModFix/>
          </a:blip>
          <a:stretch>
            <a:fillRect/>
          </a:stretch>
        </p:blipFill>
        <p:spPr>
          <a:xfrm>
            <a:off x="4033692" y="2468350"/>
            <a:ext cx="3995170" cy="26281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729450" y="447375"/>
            <a:ext cx="7688700" cy="6771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a:solidFill>
                  <a:srgbClr val="000000"/>
                </a:solidFill>
                <a:highlight>
                  <a:srgbClr val="FFFFFF"/>
                </a:highlight>
                <a:latin typeface="Arial"/>
                <a:ea typeface="Arial"/>
                <a:cs typeface="Arial"/>
                <a:sym typeface="Arial"/>
              </a:rPr>
              <a:t>Calculating </a:t>
            </a:r>
            <a:r>
              <a:rPr lang="en">
                <a:solidFill>
                  <a:srgbClr val="000000"/>
                </a:solidFill>
                <a:highlight>
                  <a:srgbClr val="FFFFFF"/>
                </a:highlight>
                <a:latin typeface="Arial"/>
                <a:ea typeface="Arial"/>
                <a:cs typeface="Arial"/>
                <a:sym typeface="Arial"/>
              </a:rPr>
              <a:t>Silhouette Coefficient</a:t>
            </a:r>
            <a:endParaRPr>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222" name="Google Shape;222;p31"/>
          <p:cNvSpPr txBox="1"/>
          <p:nvPr>
            <p:ph idx="1" type="body"/>
          </p:nvPr>
        </p:nvSpPr>
        <p:spPr>
          <a:xfrm>
            <a:off x="729450" y="1415900"/>
            <a:ext cx="7688700" cy="3262800"/>
          </a:xfrm>
          <a:prstGeom prst="rect">
            <a:avLst/>
          </a:prstGeom>
        </p:spPr>
        <p:txBody>
          <a:bodyPr anchorCtr="0" anchor="t" bIns="91425" lIns="91425" spcFirstLastPara="1" rIns="91425" wrap="square" tIns="91425">
            <a:noAutofit/>
          </a:bodyPr>
          <a:lstStyle/>
          <a:p>
            <a:pPr indent="-311150" lvl="0" marL="457200" rtl="0" algn="just">
              <a:spcBef>
                <a:spcPts val="1100"/>
              </a:spcBef>
              <a:spcAft>
                <a:spcPts val="0"/>
              </a:spcAft>
              <a:buClr>
                <a:srgbClr val="000000"/>
              </a:buClr>
              <a:buSzPts val="1300"/>
              <a:buChar char="➔"/>
            </a:pPr>
            <a:r>
              <a:rPr lang="en">
                <a:solidFill>
                  <a:srgbClr val="000000"/>
                </a:solidFill>
                <a:highlight>
                  <a:srgbClr val="FFFFFF"/>
                </a:highlight>
              </a:rPr>
              <a:t>What is </a:t>
            </a:r>
            <a:r>
              <a:rPr lang="en">
                <a:solidFill>
                  <a:srgbClr val="000000"/>
                </a:solidFill>
                <a:highlight>
                  <a:srgbClr val="FFFFFF"/>
                </a:highlight>
              </a:rPr>
              <a:t>Silhouette Coefficient-</a:t>
            </a:r>
            <a:r>
              <a:rPr lang="en" sz="1050">
                <a:solidFill>
                  <a:srgbClr val="222222"/>
                </a:solidFill>
                <a:highlight>
                  <a:srgbClr val="FFFFFF"/>
                </a:highlight>
                <a:latin typeface="Arial"/>
                <a:ea typeface="Arial"/>
                <a:cs typeface="Arial"/>
                <a:sym typeface="Arial"/>
              </a:rPr>
              <a:t>method of interpretation and validation of consistency within </a:t>
            </a:r>
            <a:r>
              <a:rPr lang="en" sz="1050">
                <a:solidFill>
                  <a:srgbClr val="222222"/>
                </a:solidFill>
                <a:highlight>
                  <a:srgbClr val="FFFFFF"/>
                </a:highlight>
                <a:uFill>
                  <a:noFill/>
                </a:uFill>
                <a:latin typeface="Arial"/>
                <a:ea typeface="Arial"/>
                <a:cs typeface="Arial"/>
                <a:sym typeface="Arial"/>
                <a:hlinkClick r:id="rId3"/>
              </a:rPr>
              <a:t>clusters of data</a:t>
            </a:r>
            <a:endParaRPr sz="1050">
              <a:solidFill>
                <a:srgbClr val="222222"/>
              </a:solidFill>
              <a:highlight>
                <a:srgbClr val="FFFFFF"/>
              </a:highlight>
              <a:latin typeface="Arial"/>
              <a:ea typeface="Arial"/>
              <a:cs typeface="Arial"/>
              <a:sym typeface="Arial"/>
            </a:endParaRPr>
          </a:p>
          <a:p>
            <a:pPr indent="-311150" lvl="0" marL="457200" rtl="0" algn="just">
              <a:spcBef>
                <a:spcPts val="0"/>
              </a:spcBef>
              <a:spcAft>
                <a:spcPts val="0"/>
              </a:spcAft>
              <a:buClr>
                <a:srgbClr val="000000"/>
              </a:buClr>
              <a:buSzPts val="1300"/>
              <a:buChar char="➔"/>
            </a:pPr>
            <a:r>
              <a:rPr lang="en">
                <a:solidFill>
                  <a:srgbClr val="000000"/>
                </a:solidFill>
                <a:highlight>
                  <a:srgbClr val="FFFFFF"/>
                </a:highlight>
              </a:rPr>
              <a:t>Why to calculate </a:t>
            </a:r>
            <a:r>
              <a:rPr lang="en">
                <a:solidFill>
                  <a:srgbClr val="000000"/>
                </a:solidFill>
                <a:highlight>
                  <a:srgbClr val="FFFFFF"/>
                </a:highlight>
              </a:rPr>
              <a:t>Silhouette Coefficient</a:t>
            </a:r>
            <a:endParaRPr>
              <a:solidFill>
                <a:srgbClr val="000000"/>
              </a:solidFill>
              <a:highlight>
                <a:srgbClr val="FFFFFF"/>
              </a:highlight>
            </a:endParaRPr>
          </a:p>
          <a:p>
            <a:pPr indent="0" lvl="0" marL="0" rtl="0" algn="just">
              <a:spcBef>
                <a:spcPts val="1100"/>
              </a:spcBef>
              <a:spcAft>
                <a:spcPts val="0"/>
              </a:spcAft>
              <a:buNone/>
            </a:pPr>
            <a:r>
              <a:rPr lang="en">
                <a:solidFill>
                  <a:srgbClr val="000000"/>
                </a:solidFill>
                <a:highlight>
                  <a:srgbClr val="FFFFFF"/>
                </a:highlight>
              </a:rPr>
              <a:t>Despite few clusters guarantee an higher Silhouette coefficient we choose 41 clusters that provide a sufficient granularity and is near a local maximum of the Silhouette trend.</a:t>
            </a:r>
            <a:endParaRPr>
              <a:solidFill>
                <a:srgbClr val="000000"/>
              </a:solidFill>
              <a:highlight>
                <a:srgbClr val="FFFFFF"/>
              </a:highlight>
            </a:endParaRPr>
          </a:p>
          <a:p>
            <a:pPr indent="0" lvl="0" marL="0" rtl="0" algn="just">
              <a:spcBef>
                <a:spcPts val="1100"/>
              </a:spcBef>
              <a:spcAft>
                <a:spcPts val="0"/>
              </a:spcAft>
              <a:buNone/>
            </a:pPr>
            <a:r>
              <a:t/>
            </a:r>
            <a:endParaRPr>
              <a:solidFill>
                <a:srgbClr val="000000"/>
              </a:solidFill>
              <a:highlight>
                <a:srgbClr val="FFFFFF"/>
              </a:highlight>
            </a:endParaRPr>
          </a:p>
          <a:p>
            <a:pPr indent="0" lvl="0" marL="45720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highlight>
                <a:srgbClr val="FFFFFF"/>
              </a:highlight>
            </a:endParaRPr>
          </a:p>
          <a:p>
            <a:pPr indent="0" lvl="0" marL="0" rtl="0" algn="l">
              <a:spcBef>
                <a:spcPts val="1600"/>
              </a:spcBef>
              <a:spcAft>
                <a:spcPts val="0"/>
              </a:spcAft>
              <a:buNone/>
            </a:pPr>
            <a:r>
              <a:t/>
            </a:r>
            <a:endParaRPr>
              <a:solidFill>
                <a:srgbClr val="000000"/>
              </a:solidFill>
              <a:highlight>
                <a:srgbClr val="FFFFFF"/>
              </a:highlight>
            </a:endParaRPr>
          </a:p>
          <a:p>
            <a:pPr indent="0" lvl="0" marL="0" rtl="0" algn="l">
              <a:spcBef>
                <a:spcPts val="1600"/>
              </a:spcBef>
              <a:spcAft>
                <a:spcPts val="0"/>
              </a:spcAft>
              <a:buNone/>
            </a:pPr>
            <a:r>
              <a:t/>
            </a:r>
            <a:endParaRPr>
              <a:solidFill>
                <a:srgbClr val="000000"/>
              </a:solidFill>
              <a:highlight>
                <a:srgbClr val="FFFFFF"/>
              </a:highlight>
            </a:endParaRPr>
          </a:p>
          <a:p>
            <a:pPr indent="0" lvl="0" marL="0" rtl="0" algn="l">
              <a:spcBef>
                <a:spcPts val="1600"/>
              </a:spcBef>
              <a:spcAft>
                <a:spcPts val="1600"/>
              </a:spcAft>
              <a:buNone/>
            </a:pPr>
            <a:r>
              <a:t/>
            </a:r>
            <a:endParaRPr>
              <a:solidFill>
                <a:srgbClr val="000000"/>
              </a:solidFill>
              <a:highlight>
                <a:srgbClr val="FFFFFF"/>
              </a:highlight>
            </a:endParaRPr>
          </a:p>
        </p:txBody>
      </p:sp>
      <p:sp>
        <p:nvSpPr>
          <p:cNvPr id="223" name="Google Shape;223;p31"/>
          <p:cNvSpPr txBox="1"/>
          <p:nvPr/>
        </p:nvSpPr>
        <p:spPr>
          <a:xfrm>
            <a:off x="152400" y="1524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1"/>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1"/>
          <p:cNvSpPr txBox="1"/>
          <p:nvPr/>
        </p:nvSpPr>
        <p:spPr>
          <a:xfrm>
            <a:off x="457200" y="4572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6" name="Google Shape;226;p31"/>
          <p:cNvPicPr preferRelativeResize="0"/>
          <p:nvPr/>
        </p:nvPicPr>
        <p:blipFill>
          <a:blip r:embed="rId4">
            <a:alphaModFix/>
          </a:blip>
          <a:stretch>
            <a:fillRect/>
          </a:stretch>
        </p:blipFill>
        <p:spPr>
          <a:xfrm>
            <a:off x="3219051" y="2696750"/>
            <a:ext cx="3480200" cy="24467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2"/>
          <p:cNvSpPr txBox="1"/>
          <p:nvPr>
            <p:ph type="title"/>
          </p:nvPr>
        </p:nvSpPr>
        <p:spPr>
          <a:xfrm>
            <a:off x="729450" y="291500"/>
            <a:ext cx="7688700" cy="742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a:solidFill>
                  <a:srgbClr val="000000"/>
                </a:solidFill>
                <a:highlight>
                  <a:srgbClr val="FFFFFF"/>
                </a:highlight>
                <a:latin typeface="Arial"/>
                <a:ea typeface="Arial"/>
                <a:cs typeface="Arial"/>
                <a:sym typeface="Arial"/>
              </a:rPr>
              <a:t>TSNE Plot</a:t>
            </a:r>
            <a:endParaRPr>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232" name="Google Shape;232;p32"/>
          <p:cNvSpPr txBox="1"/>
          <p:nvPr>
            <p:ph idx="1" type="body"/>
          </p:nvPr>
        </p:nvSpPr>
        <p:spPr>
          <a:xfrm>
            <a:off x="729450" y="658225"/>
            <a:ext cx="7688700" cy="4410000"/>
          </a:xfrm>
          <a:prstGeom prst="rect">
            <a:avLst/>
          </a:prstGeom>
        </p:spPr>
        <p:txBody>
          <a:bodyPr anchorCtr="0" anchor="t" bIns="91425" lIns="91425" spcFirstLastPara="1" rIns="91425" wrap="square" tIns="91425">
            <a:noAutofit/>
          </a:bodyPr>
          <a:lstStyle/>
          <a:p>
            <a:pPr indent="0" lvl="0" marL="0" rtl="0" algn="just">
              <a:spcBef>
                <a:spcPts val="1100"/>
              </a:spcBef>
              <a:spcAft>
                <a:spcPts val="0"/>
              </a:spcAft>
              <a:buNone/>
            </a:pPr>
            <a:r>
              <a:t/>
            </a:r>
            <a:endParaRPr>
              <a:solidFill>
                <a:srgbClr val="000000"/>
              </a:solidFill>
              <a:highlight>
                <a:srgbClr val="FFFFFF"/>
              </a:highlight>
            </a:endParaRPr>
          </a:p>
          <a:p>
            <a:pPr indent="-311150" lvl="0" marL="457200" rtl="0" algn="just">
              <a:spcBef>
                <a:spcPts val="1100"/>
              </a:spcBef>
              <a:spcAft>
                <a:spcPts val="0"/>
              </a:spcAft>
              <a:buClr>
                <a:srgbClr val="000000"/>
              </a:buClr>
              <a:buSzPts val="1300"/>
              <a:buChar char="➔"/>
            </a:pPr>
            <a:r>
              <a:rPr lang="en">
                <a:solidFill>
                  <a:srgbClr val="000000"/>
                </a:solidFill>
                <a:highlight>
                  <a:schemeClr val="lt1"/>
                </a:highlight>
              </a:rPr>
              <a:t>Our plot should be in two dimensions, so we use TSNE algorithm after PCA to reduce further the dimensionality. TSNE is the standard for this type of data visualization.</a:t>
            </a:r>
            <a:endParaRPr>
              <a:solidFill>
                <a:srgbClr val="000000"/>
              </a:solidFill>
              <a:highlight>
                <a:srgbClr val="FFFFFF"/>
              </a:highlight>
            </a:endParaRPr>
          </a:p>
          <a:p>
            <a:pPr indent="-311150" lvl="0" marL="457200" marR="0" rtl="0" algn="just">
              <a:lnSpc>
                <a:spcPct val="115000"/>
              </a:lnSpc>
              <a:spcBef>
                <a:spcPts val="0"/>
              </a:spcBef>
              <a:spcAft>
                <a:spcPts val="0"/>
              </a:spcAft>
              <a:buClr>
                <a:srgbClr val="000000"/>
              </a:buClr>
              <a:buSzPts val="1300"/>
              <a:buChar char="➔"/>
            </a:pPr>
            <a:r>
              <a:rPr lang="en">
                <a:solidFill>
                  <a:srgbClr val="000000"/>
                </a:solidFill>
                <a:highlight>
                  <a:srgbClr val="FFFFFF"/>
                </a:highlight>
              </a:rPr>
              <a:t>With a single user we can plot the wikipage vectors corresponding to interests, in this way we can see if the distance between them has a semantic meaning. So we can have an idea of the performance of the chosen semantic model.</a:t>
            </a:r>
            <a:endParaRPr>
              <a:solidFill>
                <a:srgbClr val="000000"/>
              </a:solidFill>
              <a:highlight>
                <a:srgbClr val="FFFFFF"/>
              </a:highlight>
            </a:endParaRPr>
          </a:p>
          <a:p>
            <a:pPr indent="0" lvl="0" marL="457200" marR="0" rtl="0" algn="just">
              <a:lnSpc>
                <a:spcPct val="115000"/>
              </a:lnSpc>
              <a:spcBef>
                <a:spcPts val="110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just">
              <a:spcBef>
                <a:spcPts val="1100"/>
              </a:spcBef>
              <a:spcAft>
                <a:spcPts val="0"/>
              </a:spcAft>
              <a:buNone/>
            </a:pPr>
            <a:r>
              <a:t/>
            </a:r>
            <a:endParaRPr>
              <a:solidFill>
                <a:srgbClr val="000000"/>
              </a:solidFill>
              <a:highlight>
                <a:srgbClr val="FFFFFF"/>
              </a:highlight>
            </a:endParaRPr>
          </a:p>
          <a:p>
            <a:pPr indent="0" lvl="0" marL="45720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highlight>
                <a:srgbClr val="FFFFFF"/>
              </a:highlight>
            </a:endParaRPr>
          </a:p>
          <a:p>
            <a:pPr indent="0" lvl="0" marL="0" rtl="0" algn="l">
              <a:spcBef>
                <a:spcPts val="1600"/>
              </a:spcBef>
              <a:spcAft>
                <a:spcPts val="0"/>
              </a:spcAft>
              <a:buNone/>
            </a:pPr>
            <a:r>
              <a:t/>
            </a:r>
            <a:endParaRPr>
              <a:solidFill>
                <a:srgbClr val="000000"/>
              </a:solidFill>
              <a:highlight>
                <a:srgbClr val="FFFFFF"/>
              </a:highlight>
            </a:endParaRPr>
          </a:p>
          <a:p>
            <a:pPr indent="0" lvl="0" marL="0" rtl="0" algn="l">
              <a:spcBef>
                <a:spcPts val="1600"/>
              </a:spcBef>
              <a:spcAft>
                <a:spcPts val="0"/>
              </a:spcAft>
              <a:buNone/>
            </a:pPr>
            <a:r>
              <a:t/>
            </a:r>
            <a:endParaRPr>
              <a:solidFill>
                <a:srgbClr val="000000"/>
              </a:solidFill>
              <a:highlight>
                <a:srgbClr val="FFFFFF"/>
              </a:highlight>
            </a:endParaRPr>
          </a:p>
          <a:p>
            <a:pPr indent="0" lvl="0" marL="0" rtl="0" algn="l">
              <a:spcBef>
                <a:spcPts val="1600"/>
              </a:spcBef>
              <a:spcAft>
                <a:spcPts val="1600"/>
              </a:spcAft>
              <a:buNone/>
            </a:pPr>
            <a:r>
              <a:t/>
            </a:r>
            <a:endParaRPr>
              <a:solidFill>
                <a:srgbClr val="000000"/>
              </a:solidFill>
              <a:highlight>
                <a:srgbClr val="FFFFFF"/>
              </a:highlight>
            </a:endParaRPr>
          </a:p>
        </p:txBody>
      </p:sp>
      <p:pic>
        <p:nvPicPr>
          <p:cNvPr id="233" name="Google Shape;233;p32"/>
          <p:cNvPicPr preferRelativeResize="0"/>
          <p:nvPr/>
        </p:nvPicPr>
        <p:blipFill>
          <a:blip r:embed="rId3">
            <a:alphaModFix/>
          </a:blip>
          <a:stretch>
            <a:fillRect/>
          </a:stretch>
        </p:blipFill>
        <p:spPr>
          <a:xfrm>
            <a:off x="1702000" y="2369575"/>
            <a:ext cx="6116200" cy="2773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3"/>
          <p:cNvSpPr txBox="1"/>
          <p:nvPr>
            <p:ph type="title"/>
          </p:nvPr>
        </p:nvSpPr>
        <p:spPr>
          <a:xfrm>
            <a:off x="729450" y="533000"/>
            <a:ext cx="7688700" cy="5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Generating clusters of similar users</a:t>
            </a:r>
            <a:endParaRPr sz="3000"/>
          </a:p>
        </p:txBody>
      </p:sp>
      <p:sp>
        <p:nvSpPr>
          <p:cNvPr id="239" name="Google Shape;239;p33"/>
          <p:cNvSpPr txBox="1"/>
          <p:nvPr>
            <p:ph idx="1" type="body"/>
          </p:nvPr>
        </p:nvSpPr>
        <p:spPr>
          <a:xfrm>
            <a:off x="729450" y="1714500"/>
            <a:ext cx="7688700" cy="3082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Explored different community detection methods which works best on our large dataset and chose Classic Clustering Algorithm considering its</a:t>
            </a:r>
            <a:r>
              <a:rPr lang="en"/>
              <a:t> </a:t>
            </a:r>
            <a:r>
              <a:rPr lang="en"/>
              <a:t>less computational cost</a:t>
            </a:r>
            <a:endParaRPr/>
          </a:p>
          <a:p>
            <a:pPr indent="-311150" lvl="0" marL="457200" rtl="0" algn="l">
              <a:spcBef>
                <a:spcPts val="1000"/>
              </a:spcBef>
              <a:spcAft>
                <a:spcPts val="0"/>
              </a:spcAft>
              <a:buSzPts val="1300"/>
              <a:buChar char="➔"/>
            </a:pPr>
            <a:r>
              <a:rPr lang="en"/>
              <a:t> Compared DBScan and K-Means clustering methods</a:t>
            </a:r>
            <a:endParaRPr/>
          </a:p>
          <a:p>
            <a:pPr indent="-311150" lvl="0" marL="457200" rtl="0" algn="l">
              <a:spcBef>
                <a:spcPts val="1000"/>
              </a:spcBef>
              <a:spcAft>
                <a:spcPts val="0"/>
              </a:spcAft>
              <a:buSzPts val="1300"/>
              <a:buChar char="➔"/>
            </a:pPr>
            <a:r>
              <a:rPr lang="en"/>
              <a:t>Chose MiniBatch K-Means clustering as it works effectively on big datasets and  guarantees cluster balancing</a:t>
            </a:r>
            <a:endParaRPr/>
          </a:p>
          <a:p>
            <a:pPr indent="0" lvl="0" marL="457200" rtl="0" algn="l">
              <a:spcBef>
                <a:spcPts val="1000"/>
              </a:spcBef>
              <a:spcAft>
                <a:spcPts val="10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4"/>
          <p:cNvSpPr txBox="1"/>
          <p:nvPr>
            <p:ph type="title"/>
          </p:nvPr>
        </p:nvSpPr>
        <p:spPr>
          <a:xfrm>
            <a:off x="729450" y="533000"/>
            <a:ext cx="7688700" cy="5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with Euclidean Distance</a:t>
            </a:r>
            <a:endParaRPr sz="3000"/>
          </a:p>
        </p:txBody>
      </p:sp>
      <p:sp>
        <p:nvSpPr>
          <p:cNvPr id="245" name="Google Shape;245;p34"/>
          <p:cNvSpPr txBox="1"/>
          <p:nvPr>
            <p:ph idx="1" type="body"/>
          </p:nvPr>
        </p:nvSpPr>
        <p:spPr>
          <a:xfrm>
            <a:off x="729450" y="2078875"/>
            <a:ext cx="7688700" cy="2718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Data Preprocessing- Normalization and PCA for dimensionality reduction</a:t>
            </a:r>
            <a:endParaRPr/>
          </a:p>
          <a:p>
            <a:pPr indent="-311150" lvl="0" marL="457200" rtl="0" algn="l">
              <a:spcBef>
                <a:spcPts val="1000"/>
              </a:spcBef>
              <a:spcAft>
                <a:spcPts val="0"/>
              </a:spcAft>
              <a:buSzPts val="1300"/>
              <a:buChar char="➔"/>
            </a:pPr>
            <a:r>
              <a:rPr lang="en"/>
              <a:t> Compared different  k-valued clusters by computing  Silhoutte scores and inertia trend for different values of k (2 to 60)</a:t>
            </a:r>
            <a:endParaRPr/>
          </a:p>
          <a:p>
            <a:pPr indent="-311150" lvl="0" marL="457200" rtl="0" algn="l">
              <a:spcBef>
                <a:spcPts val="1000"/>
              </a:spcBef>
              <a:spcAft>
                <a:spcPts val="0"/>
              </a:spcAft>
              <a:buSzPts val="1300"/>
              <a:buChar char="➔"/>
            </a:pPr>
            <a:r>
              <a:rPr lang="en"/>
              <a:t> Determined ideal K-value as 7 based on maximum Sillhoute coefficient</a:t>
            </a:r>
            <a:endParaRPr/>
          </a:p>
          <a:p>
            <a:pPr indent="-311150" lvl="0" marL="457200" rtl="0" algn="l">
              <a:spcBef>
                <a:spcPts val="1000"/>
              </a:spcBef>
              <a:spcAft>
                <a:spcPts val="1000"/>
              </a:spcAft>
              <a:buSzPts val="1300"/>
              <a:buChar char="➔"/>
            </a:pPr>
            <a:r>
              <a:rPr lang="en"/>
              <a:t>Created 7 similar user clusters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5"/>
          <p:cNvSpPr txBox="1"/>
          <p:nvPr>
            <p:ph type="title"/>
          </p:nvPr>
        </p:nvSpPr>
        <p:spPr>
          <a:xfrm>
            <a:off x="729450" y="533000"/>
            <a:ext cx="8086800" cy="147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Associate new user to appropriate Cluster</a:t>
            </a:r>
            <a:endParaRPr sz="3000"/>
          </a:p>
        </p:txBody>
      </p:sp>
      <p:sp>
        <p:nvSpPr>
          <p:cNvPr id="251" name="Google Shape;251;p35"/>
          <p:cNvSpPr txBox="1"/>
          <p:nvPr>
            <p:ph idx="1" type="body"/>
          </p:nvPr>
        </p:nvSpPr>
        <p:spPr>
          <a:xfrm>
            <a:off x="729450" y="1439125"/>
            <a:ext cx="7688700" cy="3358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Find the best cluster for each user based on available data of his friends list and list of all their interests</a:t>
            </a:r>
            <a:endParaRPr/>
          </a:p>
          <a:p>
            <a:pPr indent="-311150" lvl="0" marL="457200" rtl="0" algn="l">
              <a:spcBef>
                <a:spcPts val="1000"/>
              </a:spcBef>
              <a:spcAft>
                <a:spcPts val="0"/>
              </a:spcAft>
              <a:buSzPts val="1300"/>
              <a:buChar char="➔"/>
            </a:pPr>
            <a:r>
              <a:rPr lang="en"/>
              <a:t>Two recommendation </a:t>
            </a:r>
            <a:r>
              <a:rPr lang="en"/>
              <a:t>approaches are used: Collaborative and Content based</a:t>
            </a:r>
            <a:endParaRPr/>
          </a:p>
          <a:p>
            <a:pPr indent="-304800" lvl="0" marL="457200" rtl="0" algn="l">
              <a:spcBef>
                <a:spcPts val="1000"/>
              </a:spcBef>
              <a:spcAft>
                <a:spcPts val="0"/>
              </a:spcAft>
              <a:buSzPts val="1200"/>
              <a:buChar char="➔"/>
            </a:pPr>
            <a:r>
              <a:rPr lang="en"/>
              <a:t>Collaborative approach</a:t>
            </a:r>
            <a:r>
              <a:rPr lang="en" sz="1200"/>
              <a:t> -</a:t>
            </a:r>
            <a:r>
              <a:rPr lang="en"/>
              <a:t> </a:t>
            </a:r>
            <a:r>
              <a:rPr lang="en">
                <a:highlight>
                  <a:srgbClr val="FFFFFF"/>
                </a:highlight>
              </a:rPr>
              <a:t>If most of the friends are already tagged with a cluster, we assign to each user, the cluster corresponding to the most frequent cluster among its friends</a:t>
            </a:r>
            <a:endParaRPr>
              <a:highlight>
                <a:srgbClr val="FFFFFF"/>
              </a:highlight>
            </a:endParaRPr>
          </a:p>
          <a:p>
            <a:pPr indent="-311150" lvl="0" marL="457200" rtl="0" algn="l">
              <a:spcBef>
                <a:spcPts val="1000"/>
              </a:spcBef>
              <a:spcAft>
                <a:spcPts val="1000"/>
              </a:spcAft>
              <a:buSzPts val="1300"/>
              <a:buChar char="➔"/>
            </a:pPr>
            <a:r>
              <a:rPr lang="en">
                <a:highlight>
                  <a:srgbClr val="FFFFFF"/>
                </a:highlight>
              </a:rPr>
              <a:t>Content based  - When user’s friends are in different clusters, we look at  friend’s interests, collect the corresponding  categories, predict the cluster of each user using the already trained MiniBatch Kmeans model.</a:t>
            </a:r>
            <a:endParaRPr>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2"/>
        </a:solidFill>
      </p:bgPr>
    </p:bg>
    <p:spTree>
      <p:nvGrpSpPr>
        <p:cNvPr id="140" name="Shape 140"/>
        <p:cNvGrpSpPr/>
        <p:nvPr/>
      </p:nvGrpSpPr>
      <p:grpSpPr>
        <a:xfrm>
          <a:off x="0" y="0"/>
          <a:ext cx="0" cy="0"/>
          <a:chOff x="0" y="0"/>
          <a:chExt cx="0" cy="0"/>
        </a:xfrm>
      </p:grpSpPr>
      <p:sp>
        <p:nvSpPr>
          <p:cNvPr id="141" name="Google Shape;141;p18"/>
          <p:cNvSpPr txBox="1"/>
          <p:nvPr>
            <p:ph type="title"/>
          </p:nvPr>
        </p:nvSpPr>
        <p:spPr>
          <a:xfrm>
            <a:off x="729450" y="1322450"/>
            <a:ext cx="28599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142" name="Google Shape;142;p18"/>
          <p:cNvSpPr txBox="1"/>
          <p:nvPr>
            <p:ph idx="4294967295" type="subTitle"/>
          </p:nvPr>
        </p:nvSpPr>
        <p:spPr>
          <a:xfrm>
            <a:off x="4572000" y="102675"/>
            <a:ext cx="4080000" cy="50409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1600"/>
              </a:spcBef>
              <a:spcAft>
                <a:spcPts val="0"/>
              </a:spcAft>
              <a:buNone/>
            </a:pPr>
            <a:r>
              <a:rPr lang="en" sz="1200" u="sng">
                <a:solidFill>
                  <a:srgbClr val="FFFFFF"/>
                </a:solidFill>
                <a:hlinkClick action="ppaction://hlinkshowjump?jump=nextslide"/>
              </a:rPr>
              <a:t>Introduction</a:t>
            </a:r>
            <a:endParaRPr sz="1200">
              <a:solidFill>
                <a:srgbClr val="FFFFFF"/>
              </a:solidFill>
            </a:endParaRPr>
          </a:p>
          <a:p>
            <a:pPr indent="0" lvl="0" marL="0" rtl="0" algn="l">
              <a:spcBef>
                <a:spcPts val="1600"/>
              </a:spcBef>
              <a:spcAft>
                <a:spcPts val="0"/>
              </a:spcAft>
              <a:buNone/>
            </a:pPr>
            <a:r>
              <a:rPr lang="en" sz="1200" u="sng">
                <a:solidFill>
                  <a:schemeClr val="lt1"/>
                </a:solidFill>
                <a:hlinkClick action="ppaction://hlinksldjump" r:id="rId3"/>
              </a:rPr>
              <a:t>Overview</a:t>
            </a:r>
            <a:endParaRPr sz="1200">
              <a:solidFill>
                <a:schemeClr val="lt1"/>
              </a:solidFill>
            </a:endParaRPr>
          </a:p>
          <a:p>
            <a:pPr indent="0" lvl="0" marL="0" rtl="0" algn="l">
              <a:lnSpc>
                <a:spcPct val="115000"/>
              </a:lnSpc>
              <a:spcBef>
                <a:spcPts val="1600"/>
              </a:spcBef>
              <a:spcAft>
                <a:spcPts val="0"/>
              </a:spcAft>
              <a:buNone/>
            </a:pPr>
            <a:r>
              <a:rPr lang="en" sz="1200" u="sng">
                <a:solidFill>
                  <a:srgbClr val="FFFFFF"/>
                </a:solidFill>
                <a:hlinkClick/>
              </a:rPr>
              <a:t>The Problem</a:t>
            </a:r>
            <a:endParaRPr sz="1200">
              <a:solidFill>
                <a:srgbClr val="FFFFFF"/>
              </a:solidFill>
            </a:endParaRPr>
          </a:p>
          <a:p>
            <a:pPr indent="0" lvl="0" marL="0" rtl="0" algn="l">
              <a:spcBef>
                <a:spcPts val="1600"/>
              </a:spcBef>
              <a:spcAft>
                <a:spcPts val="0"/>
              </a:spcAft>
              <a:buNone/>
            </a:pPr>
            <a:r>
              <a:rPr lang="en" sz="1200" u="sng">
                <a:solidFill>
                  <a:srgbClr val="FFFFFF"/>
                </a:solidFill>
                <a:hlinkClick action="ppaction://hlinksldjump" r:id="rId4"/>
              </a:rPr>
              <a:t>Solution Proposa</a:t>
            </a:r>
            <a:r>
              <a:rPr lang="en" sz="1200">
                <a:solidFill>
                  <a:srgbClr val="FFFFFF"/>
                </a:solidFill>
              </a:rPr>
              <a:t>l</a:t>
            </a:r>
            <a:endParaRPr sz="1200">
              <a:solidFill>
                <a:srgbClr val="FFFFFF"/>
              </a:solidFill>
            </a:endParaRPr>
          </a:p>
          <a:p>
            <a:pPr indent="0" lvl="0" marL="0" rtl="0" algn="l">
              <a:spcBef>
                <a:spcPts val="1600"/>
              </a:spcBef>
              <a:spcAft>
                <a:spcPts val="0"/>
              </a:spcAft>
              <a:buNone/>
            </a:pPr>
            <a:r>
              <a:rPr lang="en" sz="1200" u="sng">
                <a:solidFill>
                  <a:srgbClr val="FFFFFF"/>
                </a:solidFill>
                <a:hlinkClick action="ppaction://hlinksldjump" r:id="rId5"/>
              </a:rPr>
              <a:t>Data Preparation</a:t>
            </a:r>
            <a:endParaRPr sz="1200">
              <a:solidFill>
                <a:srgbClr val="FFFFFF"/>
              </a:solidFill>
            </a:endParaRPr>
          </a:p>
          <a:p>
            <a:pPr indent="0" lvl="0" marL="0" rtl="0" algn="l">
              <a:spcBef>
                <a:spcPts val="1600"/>
              </a:spcBef>
              <a:spcAft>
                <a:spcPts val="0"/>
              </a:spcAft>
              <a:buNone/>
            </a:pPr>
            <a:r>
              <a:rPr lang="en" sz="1200" u="sng">
                <a:solidFill>
                  <a:schemeClr val="lt1"/>
                </a:solidFill>
                <a:hlinkClick action="ppaction://hlinksldjump" r:id="rId6"/>
              </a:rPr>
              <a:t>Categories from interests</a:t>
            </a:r>
            <a:endParaRPr sz="1200" u="sng">
              <a:solidFill>
                <a:schemeClr val="lt1"/>
              </a:solidFill>
            </a:endParaRPr>
          </a:p>
          <a:p>
            <a:pPr indent="0" lvl="0" marL="0" rtl="0" algn="l">
              <a:spcBef>
                <a:spcPts val="1600"/>
              </a:spcBef>
              <a:spcAft>
                <a:spcPts val="0"/>
              </a:spcAft>
              <a:buNone/>
            </a:pPr>
            <a:r>
              <a:rPr lang="en" sz="1200" u="sng">
                <a:solidFill>
                  <a:schemeClr val="lt1"/>
                </a:solidFill>
                <a:hlinkClick action="ppaction://hlinksldjump" r:id="rId7"/>
              </a:rPr>
              <a:t>Generating clusters of similar users</a:t>
            </a:r>
            <a:endParaRPr sz="1200" u="sng">
              <a:solidFill>
                <a:schemeClr val="lt1"/>
              </a:solidFill>
            </a:endParaRPr>
          </a:p>
          <a:p>
            <a:pPr indent="0" lvl="0" marL="0" rtl="0" algn="l">
              <a:spcBef>
                <a:spcPts val="1600"/>
              </a:spcBef>
              <a:spcAft>
                <a:spcPts val="0"/>
              </a:spcAft>
              <a:buNone/>
            </a:pPr>
            <a:r>
              <a:rPr lang="en" sz="1200" u="sng">
                <a:solidFill>
                  <a:schemeClr val="lt1"/>
                </a:solidFill>
              </a:rPr>
              <a:t>Associating twitter users to the appropriate cluster of users</a:t>
            </a:r>
            <a:endParaRPr sz="1200" u="sng">
              <a:solidFill>
                <a:schemeClr val="lt1"/>
              </a:solidFill>
            </a:endParaRPr>
          </a:p>
          <a:p>
            <a:pPr indent="0" lvl="0" marL="0" rtl="0" algn="l">
              <a:spcBef>
                <a:spcPts val="1600"/>
              </a:spcBef>
              <a:spcAft>
                <a:spcPts val="0"/>
              </a:spcAft>
              <a:buNone/>
            </a:pPr>
            <a:r>
              <a:rPr lang="en" sz="1200" u="sng">
                <a:solidFill>
                  <a:schemeClr val="lt1"/>
                </a:solidFill>
              </a:rPr>
              <a:t>Recommend to the users 3 out of the 6 proposed items</a:t>
            </a:r>
            <a:endParaRPr sz="1200" u="sng">
              <a:solidFill>
                <a:schemeClr val="lt1"/>
              </a:solidFill>
            </a:endParaRPr>
          </a:p>
          <a:p>
            <a:pPr indent="0" lvl="0" marL="0" rtl="0" algn="l">
              <a:spcBef>
                <a:spcPts val="1600"/>
              </a:spcBef>
              <a:spcAft>
                <a:spcPts val="0"/>
              </a:spcAft>
              <a:buNone/>
            </a:pPr>
            <a:r>
              <a:rPr lang="en" sz="1200" u="sng">
                <a:solidFill>
                  <a:schemeClr val="lt1"/>
                </a:solidFill>
              </a:rPr>
              <a:t>Results</a:t>
            </a:r>
            <a:endParaRPr sz="1200" u="sng">
              <a:solidFill>
                <a:schemeClr val="lt1"/>
              </a:solidFill>
            </a:endParaRPr>
          </a:p>
          <a:p>
            <a:pPr indent="0" lvl="0" marL="0" rtl="0" algn="l">
              <a:spcBef>
                <a:spcPts val="1600"/>
              </a:spcBef>
              <a:spcAft>
                <a:spcPts val="0"/>
              </a:spcAft>
              <a:buNone/>
            </a:pPr>
            <a:r>
              <a:rPr lang="en" sz="1200" u="sng">
                <a:solidFill>
                  <a:schemeClr val="lt1"/>
                </a:solidFill>
              </a:rPr>
              <a:t>Conclusion</a:t>
            </a:r>
            <a:endParaRPr sz="1200" u="sng">
              <a:solidFill>
                <a:schemeClr val="lt1"/>
              </a:solidFill>
            </a:endParaRPr>
          </a:p>
          <a:p>
            <a:pPr indent="0" lvl="0" marL="0" rtl="0" algn="l">
              <a:spcBef>
                <a:spcPts val="1600"/>
              </a:spcBef>
              <a:spcAft>
                <a:spcPts val="0"/>
              </a:spcAft>
              <a:buNone/>
            </a:pPr>
            <a:r>
              <a:t/>
            </a:r>
            <a:endParaRPr sz="1200" u="sng">
              <a:solidFill>
                <a:schemeClr val="lt1"/>
              </a:solidFill>
            </a:endParaRPr>
          </a:p>
          <a:p>
            <a:pPr indent="0" lvl="0" marL="0" rtl="0" algn="l">
              <a:spcBef>
                <a:spcPts val="1600"/>
              </a:spcBef>
              <a:spcAft>
                <a:spcPts val="0"/>
              </a:spcAft>
              <a:buNone/>
            </a:pPr>
            <a:r>
              <a:t/>
            </a:r>
            <a:endParaRPr sz="1200" u="sng">
              <a:solidFill>
                <a:schemeClr val="lt1"/>
              </a:solidFill>
            </a:endParaRPr>
          </a:p>
          <a:p>
            <a:pPr indent="0" lvl="0" marL="0" rtl="0" algn="l">
              <a:spcBef>
                <a:spcPts val="1800"/>
              </a:spcBef>
              <a:spcAft>
                <a:spcPts val="0"/>
              </a:spcAft>
              <a:buNone/>
            </a:pPr>
            <a:r>
              <a:t/>
            </a:r>
            <a:endParaRPr sz="1200" u="sng">
              <a:solidFill>
                <a:srgbClr val="212121"/>
              </a:solidFill>
              <a:highlight>
                <a:srgbClr val="FFFFFF"/>
              </a:highlight>
              <a:latin typeface="Roboto"/>
              <a:ea typeface="Roboto"/>
              <a:cs typeface="Roboto"/>
              <a:sym typeface="Roboto"/>
            </a:endParaRPr>
          </a:p>
          <a:p>
            <a:pPr indent="0" lvl="0" marL="0" rtl="0" algn="l">
              <a:spcBef>
                <a:spcPts val="1800"/>
              </a:spcBef>
              <a:spcAft>
                <a:spcPts val="0"/>
              </a:spcAft>
              <a:buNone/>
            </a:pPr>
            <a:r>
              <a:t/>
            </a:r>
            <a:endParaRPr sz="1200" u="sng">
              <a:solidFill>
                <a:srgbClr val="212121"/>
              </a:solidFill>
              <a:highlight>
                <a:srgbClr val="FFFFFF"/>
              </a:highlight>
              <a:latin typeface="Roboto"/>
              <a:ea typeface="Roboto"/>
              <a:cs typeface="Roboto"/>
              <a:sym typeface="Roboto"/>
            </a:endParaRPr>
          </a:p>
          <a:p>
            <a:pPr indent="0" lvl="0" marL="0" rtl="0" algn="l">
              <a:spcBef>
                <a:spcPts val="1800"/>
              </a:spcBef>
              <a:spcAft>
                <a:spcPts val="0"/>
              </a:spcAft>
              <a:buNone/>
            </a:pPr>
            <a:r>
              <a:t/>
            </a:r>
            <a:endParaRPr sz="1200">
              <a:solidFill>
                <a:srgbClr val="212121"/>
              </a:solidFill>
              <a:highlight>
                <a:srgbClr val="FFFFFF"/>
              </a:highlight>
              <a:latin typeface="Roboto"/>
              <a:ea typeface="Roboto"/>
              <a:cs typeface="Roboto"/>
              <a:sym typeface="Roboto"/>
            </a:endParaRPr>
          </a:p>
          <a:p>
            <a:pPr indent="0" lvl="0" marL="0" rtl="0" algn="l">
              <a:spcBef>
                <a:spcPts val="300"/>
              </a:spcBef>
              <a:spcAft>
                <a:spcPts val="0"/>
              </a:spcAft>
              <a:buNone/>
            </a:pPr>
            <a:r>
              <a:t/>
            </a:r>
            <a:endParaRPr sz="1200" u="sng">
              <a:solidFill>
                <a:schemeClr val="lt1"/>
              </a:solidFill>
            </a:endParaRPr>
          </a:p>
          <a:p>
            <a:pPr indent="0" lvl="0" marL="0" rtl="0" algn="l">
              <a:lnSpc>
                <a:spcPct val="100000"/>
              </a:lnSpc>
              <a:spcBef>
                <a:spcPts val="1600"/>
              </a:spcBef>
              <a:spcAft>
                <a:spcPts val="0"/>
              </a:spcAft>
              <a:buNone/>
            </a:pPr>
            <a:r>
              <a:t/>
            </a:r>
            <a:endParaRPr sz="1200">
              <a:solidFill>
                <a:srgbClr val="FFFFFF"/>
              </a:solidFill>
            </a:endParaRPr>
          </a:p>
          <a:p>
            <a:pPr indent="0" lvl="0" marL="0" rtl="0" algn="l">
              <a:lnSpc>
                <a:spcPct val="100000"/>
              </a:lnSpc>
              <a:spcBef>
                <a:spcPts val="0"/>
              </a:spcBef>
              <a:spcAft>
                <a:spcPts val="0"/>
              </a:spcAft>
              <a:buNone/>
            </a:pPr>
            <a:r>
              <a:t/>
            </a:r>
            <a:endParaRPr sz="12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6"/>
          <p:cNvSpPr txBox="1"/>
          <p:nvPr>
            <p:ph type="title"/>
          </p:nvPr>
        </p:nvSpPr>
        <p:spPr>
          <a:xfrm>
            <a:off x="729450" y="533000"/>
            <a:ext cx="8086800" cy="147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 based approach</a:t>
            </a:r>
            <a:endParaRPr sz="3000"/>
          </a:p>
        </p:txBody>
      </p:sp>
      <p:sp>
        <p:nvSpPr>
          <p:cNvPr id="257" name="Google Shape;257;p36"/>
          <p:cNvSpPr txBox="1"/>
          <p:nvPr>
            <p:ph idx="1" type="body"/>
          </p:nvPr>
        </p:nvSpPr>
        <p:spPr>
          <a:xfrm>
            <a:off x="729450" y="1439125"/>
            <a:ext cx="7688700" cy="3358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Find interests of user’s friends</a:t>
            </a:r>
            <a:endParaRPr/>
          </a:p>
          <a:p>
            <a:pPr indent="-311150" lvl="0" marL="457200" rtl="0" algn="l">
              <a:spcBef>
                <a:spcPts val="1000"/>
              </a:spcBef>
              <a:spcAft>
                <a:spcPts val="0"/>
              </a:spcAft>
              <a:buSzPts val="1300"/>
              <a:buChar char="➔"/>
            </a:pPr>
            <a:r>
              <a:rPr lang="en"/>
              <a:t>Find corresponding wikipages and find categories from wikipages</a:t>
            </a:r>
            <a:endParaRPr/>
          </a:p>
          <a:p>
            <a:pPr indent="-311150" lvl="0" marL="457200" rtl="0" algn="l">
              <a:spcBef>
                <a:spcPts val="1000"/>
              </a:spcBef>
              <a:spcAft>
                <a:spcPts val="0"/>
              </a:spcAft>
              <a:buSzPts val="1300"/>
              <a:buChar char="➔"/>
            </a:pPr>
            <a:r>
              <a:rPr lang="en"/>
              <a:t>Normalise the user-category data and reduce dimension using PCA</a:t>
            </a:r>
            <a:endParaRPr/>
          </a:p>
          <a:p>
            <a:pPr indent="-311150" lvl="0" marL="457200" rtl="0" algn="l">
              <a:spcBef>
                <a:spcPts val="1000"/>
              </a:spcBef>
              <a:spcAft>
                <a:spcPts val="1000"/>
              </a:spcAft>
              <a:buSzPts val="1300"/>
              <a:buChar char="➔"/>
            </a:pPr>
            <a:r>
              <a:rPr lang="en"/>
              <a:t>Find appropriate cluster using trained MiniBatch K-Means clustering model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7"/>
          <p:cNvSpPr txBox="1"/>
          <p:nvPr>
            <p:ph type="title"/>
          </p:nvPr>
        </p:nvSpPr>
        <p:spPr>
          <a:xfrm>
            <a:off x="729450" y="533000"/>
            <a:ext cx="8086800" cy="147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Ranking proposed interests for given users</a:t>
            </a:r>
            <a:endParaRPr sz="3000"/>
          </a:p>
        </p:txBody>
      </p:sp>
      <p:sp>
        <p:nvSpPr>
          <p:cNvPr id="263" name="Google Shape;263;p37"/>
          <p:cNvSpPr txBox="1"/>
          <p:nvPr>
            <p:ph idx="1" type="body"/>
          </p:nvPr>
        </p:nvSpPr>
        <p:spPr>
          <a:xfrm>
            <a:off x="729450" y="1341400"/>
            <a:ext cx="7688700" cy="3615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Aim</a:t>
            </a:r>
            <a:r>
              <a:rPr lang="en"/>
              <a:t> - Given user’s interests and proposed new interests, rank top 3 interests based on given list of interests</a:t>
            </a:r>
            <a:endParaRPr/>
          </a:p>
          <a:p>
            <a:pPr indent="-311150" lvl="0" marL="457200" rtl="0" algn="l">
              <a:spcBef>
                <a:spcPts val="1000"/>
              </a:spcBef>
              <a:spcAft>
                <a:spcPts val="0"/>
              </a:spcAft>
              <a:buSzPts val="1300"/>
              <a:buChar char="➔"/>
            </a:pPr>
            <a:r>
              <a:rPr b="1" lang="en"/>
              <a:t>Challenges</a:t>
            </a:r>
            <a:r>
              <a:rPr lang="en"/>
              <a:t>    -   Which approach can be used ?? </a:t>
            </a:r>
            <a:endParaRPr/>
          </a:p>
          <a:p>
            <a:pPr indent="0" lvl="0" marL="457200" rtl="0" algn="l">
              <a:spcBef>
                <a:spcPts val="1000"/>
              </a:spcBef>
              <a:spcAft>
                <a:spcPts val="0"/>
              </a:spcAft>
              <a:buNone/>
            </a:pPr>
            <a:r>
              <a:rPr lang="en"/>
              <a:t>		-    Which recommendation system is effective??</a:t>
            </a:r>
            <a:endParaRPr/>
          </a:p>
          <a:p>
            <a:pPr indent="-311150" lvl="0" marL="457200" rtl="0" algn="l">
              <a:spcBef>
                <a:spcPts val="1000"/>
              </a:spcBef>
              <a:spcAft>
                <a:spcPts val="0"/>
              </a:spcAft>
              <a:buSzPts val="1300"/>
              <a:buChar char="➔"/>
            </a:pPr>
            <a:r>
              <a:rPr b="1" lang="en"/>
              <a:t>Collaborative approach</a:t>
            </a:r>
            <a:r>
              <a:rPr lang="en"/>
              <a:t> - Find similar users and similar interests,compute score for new interest</a:t>
            </a:r>
            <a:endParaRPr/>
          </a:p>
          <a:p>
            <a:pPr indent="-311150" lvl="0" marL="457200" rtl="0" algn="l">
              <a:spcBef>
                <a:spcPts val="1000"/>
              </a:spcBef>
              <a:spcAft>
                <a:spcPts val="0"/>
              </a:spcAft>
              <a:buSzPts val="1300"/>
              <a:buChar char="➔"/>
            </a:pPr>
            <a:r>
              <a:rPr lang="en"/>
              <a:t>Problem with  above </a:t>
            </a:r>
            <a:r>
              <a:rPr lang="en"/>
              <a:t>approach is sparser  and larger datasets  of users(4L)  and their interests(20L)</a:t>
            </a:r>
            <a:endParaRPr/>
          </a:p>
          <a:p>
            <a:pPr indent="-311150" lvl="0" marL="457200" rtl="0" algn="l">
              <a:spcBef>
                <a:spcPts val="1000"/>
              </a:spcBef>
              <a:spcAft>
                <a:spcPts val="1000"/>
              </a:spcAft>
              <a:buSzPts val="1300"/>
              <a:buChar char="➔"/>
            </a:pPr>
            <a:r>
              <a:rPr b="1" lang="en"/>
              <a:t> Knowledge based approach</a:t>
            </a:r>
            <a:r>
              <a:rPr lang="en"/>
              <a:t> - For each user, use knowledge we have about user and  pre-trained model of wiki embeddings to find semanticity. Built an Item based recommendation approach where </a:t>
            </a:r>
            <a:r>
              <a:rPr lang="en">
                <a:highlight>
                  <a:srgbClr val="FFFFFF"/>
                </a:highlight>
              </a:rPr>
              <a:t>the similarity between two items is simply given by the cosine similarity between the corresponding vectors. Extra step in this approach is to check semantic meaning as well in addition to similarity score. This approach is effective.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8"/>
          <p:cNvSpPr txBox="1"/>
          <p:nvPr>
            <p:ph type="title"/>
          </p:nvPr>
        </p:nvSpPr>
        <p:spPr>
          <a:xfrm>
            <a:off x="729450" y="533000"/>
            <a:ext cx="8086800" cy="147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Knowledge based approach</a:t>
            </a:r>
            <a:endParaRPr sz="3000"/>
          </a:p>
        </p:txBody>
      </p:sp>
      <p:sp>
        <p:nvSpPr>
          <p:cNvPr id="269" name="Google Shape;269;p38"/>
          <p:cNvSpPr txBox="1"/>
          <p:nvPr>
            <p:ph idx="1" type="body"/>
          </p:nvPr>
        </p:nvSpPr>
        <p:spPr>
          <a:xfrm>
            <a:off x="729450" y="1302125"/>
            <a:ext cx="7688700" cy="372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 Algorithm steps :</a:t>
            </a:r>
            <a:endParaRPr b="1" sz="1800"/>
          </a:p>
          <a:p>
            <a:pPr indent="-311150" lvl="0" marL="457200" rtl="0" algn="l">
              <a:spcBef>
                <a:spcPts val="1000"/>
              </a:spcBef>
              <a:spcAft>
                <a:spcPts val="0"/>
              </a:spcAft>
              <a:buSzPts val="1300"/>
              <a:buChar char="➔"/>
            </a:pPr>
            <a:r>
              <a:rPr lang="en"/>
              <a:t>Retrieve all interests for given users into a dictionary  and import all query interests for each user</a:t>
            </a:r>
            <a:endParaRPr/>
          </a:p>
          <a:p>
            <a:pPr indent="-311150" lvl="0" marL="457200" rtl="0" algn="l">
              <a:spcBef>
                <a:spcPts val="1000"/>
              </a:spcBef>
              <a:spcAft>
                <a:spcPts val="0"/>
              </a:spcAft>
              <a:buSzPts val="1300"/>
              <a:buChar char="➔"/>
            </a:pPr>
            <a:r>
              <a:rPr lang="en"/>
              <a:t>Plot a graph for number of interests per user to tune future parameters</a:t>
            </a:r>
            <a:endParaRPr/>
          </a:p>
          <a:p>
            <a:pPr indent="-311150" lvl="0" marL="457200" rtl="0" algn="l">
              <a:spcBef>
                <a:spcPts val="1000"/>
              </a:spcBef>
              <a:spcAft>
                <a:spcPts val="0"/>
              </a:spcAft>
              <a:buSzPts val="1300"/>
              <a:buChar char="➔"/>
            </a:pPr>
            <a:r>
              <a:rPr lang="en"/>
              <a:t>Compute score of each of the proposed wiki pages and choose best three</a:t>
            </a:r>
            <a:endParaRPr/>
          </a:p>
          <a:p>
            <a:pPr indent="-311150" lvl="0" marL="457200" rtl="0" algn="l">
              <a:spcBef>
                <a:spcPts val="1000"/>
              </a:spcBef>
              <a:spcAft>
                <a:spcPts val="0"/>
              </a:spcAft>
              <a:buSzPts val="1300"/>
              <a:buChar char="➔"/>
            </a:pPr>
            <a:r>
              <a:rPr lang="en"/>
              <a:t>Score of each page is calculated as :</a:t>
            </a:r>
            <a:endParaRPr/>
          </a:p>
          <a:p>
            <a:pPr indent="0" lvl="0" marL="457200" rtl="0" algn="l">
              <a:spcBef>
                <a:spcPts val="1000"/>
              </a:spcBef>
              <a:spcAft>
                <a:spcPts val="0"/>
              </a:spcAft>
              <a:buNone/>
            </a:pPr>
            <a:r>
              <a:rPr lang="en"/>
              <a:t>			score(qi) = </a:t>
            </a:r>
            <a:r>
              <a:rPr lang="en" sz="1800"/>
              <a:t>∑</a:t>
            </a:r>
            <a:r>
              <a:rPr lang="en"/>
              <a:t> Cossim(qi,i(q,j))</a:t>
            </a:r>
            <a:endParaRPr/>
          </a:p>
          <a:p>
            <a:pPr indent="0" lvl="0" marL="457200" rtl="0" algn="l">
              <a:spcBef>
                <a:spcPts val="1000"/>
              </a:spcBef>
              <a:spcAft>
                <a:spcPts val="0"/>
              </a:spcAft>
              <a:buNone/>
            </a:pPr>
            <a:r>
              <a:rPr lang="en"/>
              <a:t>		Where q1,q2,q3..q6 are wikipages</a:t>
            </a:r>
            <a:endParaRPr/>
          </a:p>
          <a:p>
            <a:pPr indent="0" lvl="0" marL="457200" rtl="0" algn="l">
              <a:spcBef>
                <a:spcPts val="1000"/>
              </a:spcBef>
              <a:spcAft>
                <a:spcPts val="0"/>
              </a:spcAft>
              <a:buNone/>
            </a:pPr>
            <a:r>
              <a:rPr lang="en"/>
              <a:t>		I(q1) = {i1,i2...i10} are wikipages similar to q1</a:t>
            </a:r>
            <a:endParaRPr/>
          </a:p>
          <a:p>
            <a:pPr indent="-311150" lvl="0" marL="457200" rtl="0" algn="l">
              <a:spcBef>
                <a:spcPts val="1000"/>
              </a:spcBef>
              <a:spcAft>
                <a:spcPts val="0"/>
              </a:spcAft>
              <a:buSzPts val="1300"/>
              <a:buChar char="➔"/>
            </a:pPr>
            <a:r>
              <a:rPr lang="en">
                <a:highlight>
                  <a:srgbClr val="FFFFFF"/>
                </a:highlight>
              </a:rPr>
              <a:t>The parameters 10 (number of interests considered) and 0.1 (similarity threshold) were chosen after some tuning and taking in consideration the number of interests per user.</a:t>
            </a:r>
            <a:endParaRPr/>
          </a:p>
          <a:p>
            <a:pPr indent="0" lvl="0" marL="0" rtl="0" algn="l">
              <a:spcBef>
                <a:spcPts val="0"/>
              </a:spcBef>
              <a:spcAft>
                <a:spcPts val="0"/>
              </a:spcAft>
              <a:buNone/>
            </a:pPr>
            <a:r>
              <a:rPr lang="en"/>
              <a:t>	</a:t>
            </a:r>
            <a:endParaRPr/>
          </a:p>
          <a:p>
            <a:pPr indent="0" lvl="0" marL="457200" rtl="0" algn="l">
              <a:spcBef>
                <a:spcPts val="1000"/>
              </a:spcBef>
              <a:spcAft>
                <a:spcPts val="1000"/>
              </a:spcAft>
              <a:buNone/>
            </a:pPr>
            <a:r>
              <a:rPr lang="en"/>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9"/>
          <p:cNvSpPr txBox="1"/>
          <p:nvPr>
            <p:ph type="title"/>
          </p:nvPr>
        </p:nvSpPr>
        <p:spPr>
          <a:xfrm>
            <a:off x="729450" y="533000"/>
            <a:ext cx="8086800" cy="147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Knowledge based approach</a:t>
            </a:r>
            <a:endParaRPr sz="3000"/>
          </a:p>
        </p:txBody>
      </p:sp>
      <p:sp>
        <p:nvSpPr>
          <p:cNvPr id="275" name="Google Shape;275;p39"/>
          <p:cNvSpPr txBox="1"/>
          <p:nvPr>
            <p:ph idx="1" type="body"/>
          </p:nvPr>
        </p:nvSpPr>
        <p:spPr>
          <a:xfrm>
            <a:off x="729450" y="1302125"/>
            <a:ext cx="7688700" cy="372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 Challenges :</a:t>
            </a:r>
            <a:endParaRPr b="1" sz="1800"/>
          </a:p>
          <a:p>
            <a:pPr indent="-311150" lvl="0" marL="457200" rtl="0" algn="l">
              <a:spcBef>
                <a:spcPts val="1000"/>
              </a:spcBef>
              <a:spcAft>
                <a:spcPts val="0"/>
              </a:spcAft>
              <a:buSzPts val="1300"/>
              <a:buChar char="➔"/>
            </a:pPr>
            <a:r>
              <a:rPr lang="en"/>
              <a:t>Some of the pages are missing from wiki page embedding data. Though the fraction of missing pages is small, we wanted to take that problem into consideration</a:t>
            </a:r>
            <a:endParaRPr/>
          </a:p>
          <a:p>
            <a:pPr indent="-311150" lvl="0" marL="457200" rtl="0" algn="l">
              <a:spcBef>
                <a:spcPts val="1000"/>
              </a:spcBef>
              <a:spcAft>
                <a:spcPts val="0"/>
              </a:spcAft>
              <a:buSzPts val="1300"/>
              <a:buChar char="➔"/>
            </a:pPr>
            <a:r>
              <a:rPr lang="en"/>
              <a:t>We can simply ignore missing pages. What if missing pages is one among 6 to be ranked?</a:t>
            </a:r>
            <a:endParaRPr/>
          </a:p>
          <a:p>
            <a:pPr indent="-311150" lvl="0" marL="457200" rtl="0" algn="l">
              <a:spcBef>
                <a:spcPts val="1000"/>
              </a:spcBef>
              <a:spcAft>
                <a:spcPts val="0"/>
              </a:spcAft>
              <a:buSzPts val="1300"/>
              <a:buChar char="➔"/>
            </a:pPr>
            <a:r>
              <a:rPr lang="en"/>
              <a:t>One idea was to  find possible substitute</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0" rtl="0" algn="l">
              <a:spcBef>
                <a:spcPts val="1000"/>
              </a:spcBef>
              <a:spcAft>
                <a:spcPts val="0"/>
              </a:spcAft>
              <a:buNone/>
            </a:pPr>
            <a:r>
              <a:t/>
            </a:r>
            <a:endParaRPr/>
          </a:p>
          <a:p>
            <a:pPr indent="-311150" lvl="0" marL="457200" rtl="0" algn="l">
              <a:spcBef>
                <a:spcPts val="1000"/>
              </a:spcBef>
              <a:spcAft>
                <a:spcPts val="0"/>
              </a:spcAft>
              <a:buSzPts val="1300"/>
              <a:buChar char="➔"/>
            </a:pPr>
            <a:r>
              <a:rPr lang="en"/>
              <a:t>But most of the pages are actually missing</a:t>
            </a:r>
            <a:endParaRPr/>
          </a:p>
          <a:p>
            <a:pPr indent="0" lvl="0" marL="457200" rtl="0" algn="l">
              <a:spcBef>
                <a:spcPts val="1000"/>
              </a:spcBef>
              <a:spcAft>
                <a:spcPts val="0"/>
              </a:spcAft>
              <a:buNone/>
            </a:pPr>
            <a:r>
              <a:t/>
            </a:r>
            <a:endParaRPr/>
          </a:p>
          <a:p>
            <a:pPr indent="0" lvl="0" marL="0" rtl="0" algn="l">
              <a:spcBef>
                <a:spcPts val="1000"/>
              </a:spcBef>
              <a:spcAft>
                <a:spcPts val="0"/>
              </a:spcAft>
              <a:buNone/>
            </a:pPr>
            <a:r>
              <a:rPr lang="en"/>
              <a:t>	</a:t>
            </a:r>
            <a:endParaRPr/>
          </a:p>
          <a:p>
            <a:pPr indent="0" lvl="0" marL="457200" rtl="0" algn="l">
              <a:spcBef>
                <a:spcPts val="1000"/>
              </a:spcBef>
              <a:spcAft>
                <a:spcPts val="1000"/>
              </a:spcAft>
              <a:buNone/>
            </a:pPr>
            <a:r>
              <a:rPr lang="en"/>
              <a:t>			</a:t>
            </a:r>
            <a:endParaRPr/>
          </a:p>
        </p:txBody>
      </p:sp>
      <p:pic>
        <p:nvPicPr>
          <p:cNvPr id="276" name="Google Shape;276;p39"/>
          <p:cNvPicPr preferRelativeResize="0"/>
          <p:nvPr/>
        </p:nvPicPr>
        <p:blipFill>
          <a:blip r:embed="rId3">
            <a:alphaModFix/>
          </a:blip>
          <a:stretch>
            <a:fillRect/>
          </a:stretch>
        </p:blipFill>
        <p:spPr>
          <a:xfrm>
            <a:off x="897225" y="3212075"/>
            <a:ext cx="7177800" cy="799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0"/>
          <p:cNvSpPr txBox="1"/>
          <p:nvPr>
            <p:ph type="title"/>
          </p:nvPr>
        </p:nvSpPr>
        <p:spPr>
          <a:xfrm>
            <a:off x="729450" y="515250"/>
            <a:ext cx="7688700" cy="5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82" name="Google Shape;282;p40"/>
          <p:cNvSpPr txBox="1"/>
          <p:nvPr>
            <p:ph idx="1" type="body"/>
          </p:nvPr>
        </p:nvSpPr>
        <p:spPr>
          <a:xfrm>
            <a:off x="239850" y="1288100"/>
            <a:ext cx="8572500" cy="3446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Ranking of proposed items, given user u, and  list of his interests will be shown as</a:t>
            </a:r>
            <a:endParaRPr/>
          </a:p>
          <a:p>
            <a:pPr indent="0" lvl="0" marL="457200" rtl="0" algn="l">
              <a:spcBef>
                <a:spcPts val="1000"/>
              </a:spcBef>
              <a:spcAft>
                <a:spcPts val="0"/>
              </a:spcAft>
              <a:buNone/>
            </a:pPr>
            <a:r>
              <a:t/>
            </a:r>
            <a:endParaRPr/>
          </a:p>
          <a:p>
            <a:pPr indent="0" lvl="0" marL="914400" rtl="0" algn="l">
              <a:lnSpc>
                <a:spcPct val="100000"/>
              </a:lnSpc>
              <a:spcBef>
                <a:spcPts val="1000"/>
              </a:spcBef>
              <a:spcAft>
                <a:spcPts val="1000"/>
              </a:spcAft>
              <a:buNone/>
            </a:pPr>
            <a:r>
              <a:t/>
            </a:r>
            <a:endParaRPr/>
          </a:p>
        </p:txBody>
      </p:sp>
      <p:pic>
        <p:nvPicPr>
          <p:cNvPr id="283" name="Google Shape;283;p40"/>
          <p:cNvPicPr preferRelativeResize="0"/>
          <p:nvPr/>
        </p:nvPicPr>
        <p:blipFill>
          <a:blip r:embed="rId3">
            <a:alphaModFix/>
          </a:blip>
          <a:stretch>
            <a:fillRect/>
          </a:stretch>
        </p:blipFill>
        <p:spPr>
          <a:xfrm>
            <a:off x="729450" y="1856625"/>
            <a:ext cx="7789749" cy="2620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1"/>
          <p:cNvSpPr txBox="1"/>
          <p:nvPr>
            <p:ph type="title"/>
          </p:nvPr>
        </p:nvSpPr>
        <p:spPr>
          <a:xfrm>
            <a:off x="729450" y="515250"/>
            <a:ext cx="7688700" cy="5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89" name="Google Shape;289;p41"/>
          <p:cNvSpPr txBox="1"/>
          <p:nvPr>
            <p:ph idx="1" type="body"/>
          </p:nvPr>
        </p:nvSpPr>
        <p:spPr>
          <a:xfrm>
            <a:off x="121350" y="1235425"/>
            <a:ext cx="8901300" cy="3180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Some of the Intermediate results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914400" rtl="0" algn="l">
              <a:lnSpc>
                <a:spcPct val="100000"/>
              </a:lnSpc>
              <a:spcBef>
                <a:spcPts val="1000"/>
              </a:spcBef>
              <a:spcAft>
                <a:spcPts val="1000"/>
              </a:spcAft>
              <a:buNone/>
            </a:pPr>
            <a:r>
              <a:t/>
            </a:r>
            <a:endParaRPr/>
          </a:p>
        </p:txBody>
      </p:sp>
      <p:pic>
        <p:nvPicPr>
          <p:cNvPr id="290" name="Google Shape;290;p41"/>
          <p:cNvPicPr preferRelativeResize="0"/>
          <p:nvPr/>
        </p:nvPicPr>
        <p:blipFill>
          <a:blip r:embed="rId3">
            <a:alphaModFix/>
          </a:blip>
          <a:stretch>
            <a:fillRect/>
          </a:stretch>
        </p:blipFill>
        <p:spPr>
          <a:xfrm>
            <a:off x="199450" y="1847025"/>
            <a:ext cx="2661000" cy="2568699"/>
          </a:xfrm>
          <a:prstGeom prst="rect">
            <a:avLst/>
          </a:prstGeom>
          <a:noFill/>
          <a:ln>
            <a:noFill/>
          </a:ln>
        </p:spPr>
      </p:pic>
      <p:pic>
        <p:nvPicPr>
          <p:cNvPr id="291" name="Google Shape;291;p41"/>
          <p:cNvPicPr preferRelativeResize="0"/>
          <p:nvPr/>
        </p:nvPicPr>
        <p:blipFill>
          <a:blip r:embed="rId4">
            <a:alphaModFix/>
          </a:blip>
          <a:stretch>
            <a:fillRect/>
          </a:stretch>
        </p:blipFill>
        <p:spPr>
          <a:xfrm>
            <a:off x="3322400" y="1305875"/>
            <a:ext cx="5703276" cy="3109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2"/>
          <p:cNvSpPr txBox="1"/>
          <p:nvPr>
            <p:ph type="title"/>
          </p:nvPr>
        </p:nvSpPr>
        <p:spPr>
          <a:xfrm>
            <a:off x="729450" y="515250"/>
            <a:ext cx="7688700" cy="5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97" name="Google Shape;297;p42"/>
          <p:cNvSpPr txBox="1"/>
          <p:nvPr>
            <p:ph idx="1" type="body"/>
          </p:nvPr>
        </p:nvSpPr>
        <p:spPr>
          <a:xfrm>
            <a:off x="497475" y="1257700"/>
            <a:ext cx="8341500" cy="3553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 this project, we have implemented Social Network Based Interest Recommendation System  based on  user’s interests and user’s friends interests</a:t>
            </a:r>
            <a:endParaRPr/>
          </a:p>
          <a:p>
            <a:pPr indent="-311150" lvl="0" marL="457200" rtl="0" algn="l">
              <a:spcBef>
                <a:spcPts val="1000"/>
              </a:spcBef>
              <a:spcAft>
                <a:spcPts val="0"/>
              </a:spcAft>
              <a:buSzPts val="1300"/>
              <a:buChar char="➔"/>
            </a:pPr>
            <a:r>
              <a:rPr lang="en"/>
              <a:t>We were able to solve two problems in this project. One of them is recommending interests to new user(cold start problem) and other problem was ranking proposed interests to existing user</a:t>
            </a:r>
            <a:endParaRPr/>
          </a:p>
          <a:p>
            <a:pPr indent="-311150" lvl="0" marL="457200" rtl="0" algn="l">
              <a:spcBef>
                <a:spcPts val="1000"/>
              </a:spcBef>
              <a:spcAft>
                <a:spcPts val="0"/>
              </a:spcAft>
              <a:buSzPts val="1300"/>
              <a:buChar char="➔"/>
            </a:pPr>
            <a:r>
              <a:rPr lang="en"/>
              <a:t> Explored different recommendation approaches throughout the project implementation and compared computational costs and performance issues, implemented effective approaches</a:t>
            </a:r>
            <a:endParaRPr/>
          </a:p>
          <a:p>
            <a:pPr indent="-311150" lvl="0" marL="457200" rtl="0" algn="l">
              <a:spcBef>
                <a:spcPts val="1000"/>
              </a:spcBef>
              <a:spcAft>
                <a:spcPts val="0"/>
              </a:spcAft>
              <a:buSzPts val="1300"/>
              <a:buChar char="➔"/>
            </a:pPr>
            <a:r>
              <a:rPr lang="en"/>
              <a:t>One of the challenges we encountered was I</a:t>
            </a:r>
            <a:r>
              <a:rPr lang="en">
                <a:highlight>
                  <a:srgbClr val="FFFFFF"/>
                </a:highlight>
              </a:rPr>
              <a:t>ncompleteness of our data (missing wikipages both in the WIKI_MID dataset and in the Wikipedia embeddings) that affected particularly the last point and our future work goes on addressing this issue</a:t>
            </a:r>
            <a:endParaRPr>
              <a:highlight>
                <a:srgbClr val="FFFFFF"/>
              </a:highlight>
            </a:endParaRPr>
          </a:p>
          <a:p>
            <a:pPr indent="0" lvl="0" marL="457200" rtl="0" algn="l">
              <a:spcBef>
                <a:spcPts val="1000"/>
              </a:spcBef>
              <a:spcAft>
                <a:spcPts val="0"/>
              </a:spcAft>
              <a:buNone/>
            </a:pPr>
            <a:r>
              <a:t/>
            </a:r>
            <a:endParaRPr>
              <a:highlight>
                <a:srgbClr val="FFFFFF"/>
              </a:highlight>
            </a:endParaRPr>
          </a:p>
          <a:p>
            <a:pPr indent="0" lvl="0" marL="457200" rtl="0" algn="l">
              <a:spcBef>
                <a:spcPts val="1000"/>
              </a:spcBef>
              <a:spcAft>
                <a:spcPts val="0"/>
              </a:spcAft>
              <a:buNone/>
            </a:pPr>
            <a:r>
              <a:t/>
            </a:r>
            <a:endParaRPr>
              <a:highlight>
                <a:srgbClr val="FFFFFF"/>
              </a:highlight>
            </a:endParaRPr>
          </a:p>
          <a:p>
            <a:pPr indent="0" lvl="0" marL="914400" rtl="0" algn="l">
              <a:lnSpc>
                <a:spcPct val="100000"/>
              </a:lnSpc>
              <a:spcBef>
                <a:spcPts val="1000"/>
              </a:spcBef>
              <a:spcAft>
                <a:spcPts val="1000"/>
              </a:spcAft>
              <a:buNone/>
            </a:pPr>
            <a:r>
              <a:t/>
            </a:r>
            <a:endParaRPr/>
          </a:p>
        </p:txBody>
      </p:sp>
      <p:pic>
        <p:nvPicPr>
          <p:cNvPr id="298" name="Google Shape;298;p42"/>
          <p:cNvPicPr preferRelativeResize="0"/>
          <p:nvPr/>
        </p:nvPicPr>
        <p:blipFill>
          <a:blip r:embed="rId3">
            <a:alphaModFix/>
          </a:blip>
          <a:stretch>
            <a:fillRect/>
          </a:stretch>
        </p:blipFill>
        <p:spPr>
          <a:xfrm>
            <a:off x="932750" y="3913850"/>
            <a:ext cx="7177800" cy="799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r>
              <a:rPr lang="en" sz="4800"/>
              <a:t>THANK YOU</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sz="3000"/>
          </a:p>
        </p:txBody>
      </p:sp>
      <p:sp>
        <p:nvSpPr>
          <p:cNvPr id="148" name="Google Shape;148;p19"/>
          <p:cNvSpPr txBox="1"/>
          <p:nvPr>
            <p:ph idx="2" type="body"/>
          </p:nvPr>
        </p:nvSpPr>
        <p:spPr>
          <a:xfrm>
            <a:off x="4572000" y="0"/>
            <a:ext cx="4572000" cy="5143500"/>
          </a:xfrm>
          <a:prstGeom prst="rect">
            <a:avLst/>
          </a:prstGeom>
        </p:spPr>
        <p:txBody>
          <a:bodyPr anchorCtr="0" anchor="t" bIns="91425" lIns="91425" spcFirstLastPara="1" rIns="91425" wrap="square" tIns="91425">
            <a:noAutofit/>
          </a:bodyPr>
          <a:lstStyle/>
          <a:p>
            <a:pPr indent="-330200" lvl="0" marL="457200" marR="38100" rtl="0" algn="l">
              <a:lnSpc>
                <a:spcPct val="154000"/>
              </a:lnSpc>
              <a:spcBef>
                <a:spcPts val="1100"/>
              </a:spcBef>
              <a:spcAft>
                <a:spcPts val="0"/>
              </a:spcAft>
              <a:buClr>
                <a:schemeClr val="dk1"/>
              </a:buClr>
              <a:buSzPts val="1600"/>
              <a:buFont typeface="Roboto"/>
              <a:buChar char="●"/>
            </a:pPr>
            <a:r>
              <a:rPr b="1" lang="en" sz="1600">
                <a:solidFill>
                  <a:schemeClr val="dk1"/>
                </a:solidFill>
                <a:latin typeface="Roboto"/>
                <a:ea typeface="Roboto"/>
                <a:cs typeface="Roboto"/>
                <a:sym typeface="Roboto"/>
              </a:rPr>
              <a:t>The goal of the project is to build a Multi-domain social recommender system.</a:t>
            </a:r>
            <a:endParaRPr b="1" sz="1600">
              <a:solidFill>
                <a:schemeClr val="dk1"/>
              </a:solidFill>
              <a:latin typeface="Roboto"/>
              <a:ea typeface="Roboto"/>
              <a:cs typeface="Roboto"/>
              <a:sym typeface="Roboto"/>
            </a:endParaRPr>
          </a:p>
          <a:p>
            <a:pPr indent="-330200" lvl="0" marL="457200" marR="38100" rtl="0" algn="l">
              <a:lnSpc>
                <a:spcPct val="154000"/>
              </a:lnSpc>
              <a:spcBef>
                <a:spcPts val="0"/>
              </a:spcBef>
              <a:spcAft>
                <a:spcPts val="0"/>
              </a:spcAft>
              <a:buClr>
                <a:schemeClr val="dk1"/>
              </a:buClr>
              <a:buSzPts val="1600"/>
              <a:buFont typeface="Roboto"/>
              <a:buChar char="●"/>
            </a:pPr>
            <a:r>
              <a:rPr b="1" lang="en" sz="1600">
                <a:solidFill>
                  <a:schemeClr val="dk1"/>
                </a:solidFill>
                <a:latin typeface="Roboto"/>
                <a:ea typeface="Roboto"/>
                <a:cs typeface="Roboto"/>
                <a:sym typeface="Roboto"/>
              </a:rPr>
              <a:t>This is done by  associating a set of interests extracted from the user activities.</a:t>
            </a:r>
            <a:endParaRPr b="1" sz="1600">
              <a:solidFill>
                <a:schemeClr val="dk1"/>
              </a:solidFill>
              <a:latin typeface="Roboto"/>
              <a:ea typeface="Roboto"/>
              <a:cs typeface="Roboto"/>
              <a:sym typeface="Roboto"/>
            </a:endParaRPr>
          </a:p>
          <a:p>
            <a:pPr indent="-330200" lvl="0" marL="457200" marR="38100" rtl="0" algn="l">
              <a:lnSpc>
                <a:spcPct val="154000"/>
              </a:lnSpc>
              <a:spcBef>
                <a:spcPts val="0"/>
              </a:spcBef>
              <a:spcAft>
                <a:spcPts val="0"/>
              </a:spcAft>
              <a:buClr>
                <a:schemeClr val="dk1"/>
              </a:buClr>
              <a:buSzPts val="1600"/>
              <a:buFont typeface="Roboto"/>
              <a:buChar char="●"/>
            </a:pPr>
            <a:r>
              <a:rPr b="1" lang="en" sz="1600">
                <a:solidFill>
                  <a:schemeClr val="dk1"/>
                </a:solidFill>
                <a:latin typeface="Roboto"/>
                <a:ea typeface="Roboto"/>
                <a:cs typeface="Roboto"/>
                <a:sym typeface="Roboto"/>
              </a:rPr>
              <a:t>Also done by extracting interests from their friendship list (by selecting those friends in the list that indicate an interest more than a peer friendship relation).</a:t>
            </a:r>
            <a:endParaRPr b="1" sz="1600">
              <a:solidFill>
                <a:schemeClr val="dk1"/>
              </a:solidFill>
              <a:latin typeface="Roboto"/>
              <a:ea typeface="Roboto"/>
              <a:cs typeface="Roboto"/>
              <a:sym typeface="Roboto"/>
            </a:endParaRPr>
          </a:p>
          <a:p>
            <a:pPr indent="0" lvl="0" marL="0" rtl="0" algn="l">
              <a:spcBef>
                <a:spcPts val="0"/>
              </a:spcBef>
              <a:spcAft>
                <a:spcPts val="0"/>
              </a:spcAft>
              <a:buNone/>
            </a:pPr>
            <a:r>
              <a:t/>
            </a:r>
            <a:endParaRPr b="1" sz="1600">
              <a:solidFill>
                <a:schemeClr val="dk1"/>
              </a:solidFill>
            </a:endParaRPr>
          </a:p>
          <a:p>
            <a:pPr indent="0" lvl="0" marL="0" rtl="0" algn="l">
              <a:lnSpc>
                <a:spcPct val="115000"/>
              </a:lnSpc>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sz="3000"/>
          </a:p>
        </p:txBody>
      </p:sp>
      <p:sp>
        <p:nvSpPr>
          <p:cNvPr id="154" name="Google Shape;154;p20"/>
          <p:cNvSpPr txBox="1"/>
          <p:nvPr>
            <p:ph idx="2" type="body"/>
          </p:nvPr>
        </p:nvSpPr>
        <p:spPr>
          <a:xfrm>
            <a:off x="4572000" y="0"/>
            <a:ext cx="4572000" cy="5143500"/>
          </a:xfrm>
          <a:prstGeom prst="rect">
            <a:avLst/>
          </a:prstGeom>
        </p:spPr>
        <p:txBody>
          <a:bodyPr anchorCtr="0" anchor="t" bIns="91425" lIns="91425" spcFirstLastPara="1" rIns="91425" wrap="square" tIns="91425">
            <a:noAutofit/>
          </a:bodyPr>
          <a:lstStyle/>
          <a:p>
            <a:pPr indent="-330200" lvl="0" marL="457200" marR="38100" rtl="0" algn="l">
              <a:lnSpc>
                <a:spcPct val="154000"/>
              </a:lnSpc>
              <a:spcBef>
                <a:spcPts val="600"/>
              </a:spcBef>
              <a:spcAft>
                <a:spcPts val="0"/>
              </a:spcAft>
              <a:buClr>
                <a:schemeClr val="dk1"/>
              </a:buClr>
              <a:buSzPts val="1600"/>
              <a:buFont typeface="Roboto"/>
              <a:buChar char="●"/>
            </a:pPr>
            <a:r>
              <a:rPr b="1" lang="en" sz="1600">
                <a:solidFill>
                  <a:schemeClr val="dk1"/>
                </a:solidFill>
                <a:latin typeface="Roboto"/>
                <a:ea typeface="Roboto"/>
                <a:cs typeface="Roboto"/>
                <a:sym typeface="Roboto"/>
              </a:rPr>
              <a:t>We generated clusters of similar users (i.e. with similar interests) – using user’s social network relationships.</a:t>
            </a:r>
            <a:endParaRPr b="1" sz="1600">
              <a:solidFill>
                <a:schemeClr val="dk1"/>
              </a:solidFill>
              <a:latin typeface="Roboto"/>
              <a:ea typeface="Roboto"/>
              <a:cs typeface="Roboto"/>
              <a:sym typeface="Roboto"/>
            </a:endParaRPr>
          </a:p>
          <a:p>
            <a:pPr indent="-330200" lvl="0" marL="457200" marR="38100" rtl="0" algn="l">
              <a:lnSpc>
                <a:spcPct val="154000"/>
              </a:lnSpc>
              <a:spcBef>
                <a:spcPts val="0"/>
              </a:spcBef>
              <a:spcAft>
                <a:spcPts val="0"/>
              </a:spcAft>
              <a:buClr>
                <a:schemeClr val="dk1"/>
              </a:buClr>
              <a:buSzPts val="1600"/>
              <a:buFont typeface="Roboto"/>
              <a:buChar char="●"/>
            </a:pPr>
            <a:r>
              <a:rPr b="1" lang="en" sz="1600">
                <a:solidFill>
                  <a:schemeClr val="dk1"/>
                </a:solidFill>
                <a:latin typeface="Roboto"/>
                <a:ea typeface="Roboto"/>
                <a:cs typeface="Roboto"/>
                <a:sym typeface="Roboto"/>
              </a:rPr>
              <a:t>We evaluated the clusters using analysis algorithms. By mapping user’s data and their interests, we recommend social interests for each user.</a:t>
            </a:r>
            <a:endParaRPr b="1" sz="1600">
              <a:solidFill>
                <a:schemeClr val="dk1"/>
              </a:solidFill>
              <a:latin typeface="Roboto"/>
              <a:ea typeface="Roboto"/>
              <a:cs typeface="Roboto"/>
              <a:sym typeface="Roboto"/>
            </a:endParaRPr>
          </a:p>
          <a:p>
            <a:pPr indent="0" lvl="0" marL="0" rtl="0" algn="l">
              <a:spcBef>
                <a:spcPts val="0"/>
              </a:spcBef>
              <a:spcAft>
                <a:spcPts val="0"/>
              </a:spcAft>
              <a:buNone/>
            </a:pPr>
            <a:r>
              <a:t/>
            </a:r>
            <a:endParaRPr b="1" sz="1600">
              <a:solidFill>
                <a:schemeClr val="dk1"/>
              </a:solidFill>
            </a:endParaRPr>
          </a:p>
          <a:p>
            <a:pPr indent="0" lvl="0" marL="0" rtl="0" algn="l">
              <a:lnSpc>
                <a:spcPct val="115000"/>
              </a:lnSpc>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Problems addressed</a:t>
            </a:r>
            <a:endParaRPr sz="3000"/>
          </a:p>
        </p:txBody>
      </p:sp>
      <p:sp>
        <p:nvSpPr>
          <p:cNvPr id="160" name="Google Shape;160;p21"/>
          <p:cNvSpPr txBox="1"/>
          <p:nvPr>
            <p:ph idx="2" type="body"/>
          </p:nvPr>
        </p:nvSpPr>
        <p:spPr>
          <a:xfrm>
            <a:off x="4572000" y="0"/>
            <a:ext cx="4572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solidFill>
                <a:schemeClr val="dk1"/>
              </a:solidFill>
            </a:endParaRPr>
          </a:p>
          <a:p>
            <a:pPr indent="-330200" lvl="0" marL="457200" rtl="0" algn="l">
              <a:spcBef>
                <a:spcPts val="1000"/>
              </a:spcBef>
              <a:spcAft>
                <a:spcPts val="0"/>
              </a:spcAft>
              <a:buClr>
                <a:schemeClr val="dk1"/>
              </a:buClr>
              <a:buSzPts val="1600"/>
              <a:buChar char="●"/>
            </a:pPr>
            <a:r>
              <a:rPr b="1" lang="en" sz="1600">
                <a:solidFill>
                  <a:schemeClr val="dk1"/>
                </a:solidFill>
              </a:rPr>
              <a:t>First problem is to suggest different interest categories to new users, without any previous user activity to base the recommendations upon.</a:t>
            </a:r>
            <a:endParaRPr b="1"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Second is to rank the existing user’s new recommendations based upon his recent activity. </a:t>
            </a:r>
            <a:endParaRPr b="1" sz="1600">
              <a:solidFill>
                <a:schemeClr val="dk1"/>
              </a:solidFill>
            </a:endParaRPr>
          </a:p>
          <a:p>
            <a:pPr indent="0" lvl="0" marL="0" rtl="0" algn="l">
              <a:spcBef>
                <a:spcPts val="1000"/>
              </a:spcBef>
              <a:spcAft>
                <a:spcPts val="0"/>
              </a:spcAft>
              <a:buNone/>
            </a:pPr>
            <a:r>
              <a:t/>
            </a:r>
            <a:endParaRPr b="1" sz="1600">
              <a:solidFill>
                <a:schemeClr val="dk1"/>
              </a:solidFill>
            </a:endParaRPr>
          </a:p>
          <a:p>
            <a:pPr indent="0" lvl="0" marL="0" rtl="0" algn="l">
              <a:spcBef>
                <a:spcPts val="1000"/>
              </a:spcBef>
              <a:spcAft>
                <a:spcPts val="0"/>
              </a:spcAft>
              <a:buNone/>
            </a:pPr>
            <a:r>
              <a:t/>
            </a:r>
            <a:endParaRPr/>
          </a:p>
          <a:p>
            <a:pPr indent="0" lvl="0" marL="0" rtl="0" algn="l">
              <a:lnSpc>
                <a:spcPct val="115000"/>
              </a:lnSpc>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Solutions</a:t>
            </a:r>
            <a:endParaRPr sz="3000"/>
          </a:p>
          <a:p>
            <a:pPr indent="0" lvl="0" marL="0" rtl="0" algn="l">
              <a:spcBef>
                <a:spcPts val="0"/>
              </a:spcBef>
              <a:spcAft>
                <a:spcPts val="0"/>
              </a:spcAft>
              <a:buNone/>
            </a:pPr>
            <a:r>
              <a:t/>
            </a:r>
            <a:endParaRPr sz="3000"/>
          </a:p>
        </p:txBody>
      </p:sp>
      <p:sp>
        <p:nvSpPr>
          <p:cNvPr id="166" name="Google Shape;166;p22"/>
          <p:cNvSpPr txBox="1"/>
          <p:nvPr>
            <p:ph idx="2" type="body"/>
          </p:nvPr>
        </p:nvSpPr>
        <p:spPr>
          <a:xfrm>
            <a:off x="4572000" y="0"/>
            <a:ext cx="4572000" cy="5143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600">
              <a:solidFill>
                <a:schemeClr val="dk1"/>
              </a:solidFill>
            </a:endParaRPr>
          </a:p>
          <a:p>
            <a:pPr indent="0" lvl="0" marL="0" rtl="0" algn="l">
              <a:spcBef>
                <a:spcPts val="1000"/>
              </a:spcBef>
              <a:spcAft>
                <a:spcPts val="0"/>
              </a:spcAft>
              <a:buNone/>
            </a:pPr>
            <a:r>
              <a:t/>
            </a:r>
            <a:endParaRPr b="1" sz="1600">
              <a:solidFill>
                <a:schemeClr val="dk1"/>
              </a:solidFill>
            </a:endParaRPr>
          </a:p>
          <a:p>
            <a:pPr indent="-330200" lvl="0" marL="457200" rtl="0" algn="l">
              <a:spcBef>
                <a:spcPts val="1000"/>
              </a:spcBef>
              <a:spcAft>
                <a:spcPts val="0"/>
              </a:spcAft>
              <a:buClr>
                <a:schemeClr val="dk1"/>
              </a:buClr>
              <a:buSzPts val="1600"/>
              <a:buChar char="●"/>
            </a:pPr>
            <a:r>
              <a:rPr b="1" lang="en" sz="1600">
                <a:solidFill>
                  <a:schemeClr val="dk1"/>
                </a:solidFill>
              </a:rPr>
              <a:t>First problem </a:t>
            </a:r>
            <a:r>
              <a:rPr b="1" lang="en" sz="1600">
                <a:solidFill>
                  <a:schemeClr val="dk1"/>
                </a:solidFill>
              </a:rPr>
              <a:t>was solved using collaborative and content based filtering.</a:t>
            </a:r>
            <a:endParaRPr b="1"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The second was solved using  knowledge based approach.</a:t>
            </a:r>
            <a:endParaRPr b="1"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In both the problems,  Kmeans clustering was used to create category clusters and similar users clusters.</a:t>
            </a:r>
            <a:endParaRPr b="1" sz="1600">
              <a:solidFill>
                <a:schemeClr val="dk1"/>
              </a:solidFill>
            </a:endParaRPr>
          </a:p>
          <a:p>
            <a:pPr indent="0" lvl="0" marL="0" rtl="0" algn="l">
              <a:lnSpc>
                <a:spcPct val="115000"/>
              </a:lnSpc>
              <a:spcBef>
                <a:spcPts val="1000"/>
              </a:spcBef>
              <a:spcAft>
                <a:spcPts val="0"/>
              </a:spcAft>
              <a:buNone/>
            </a:pPr>
            <a:r>
              <a:t/>
            </a:r>
            <a:endParaRPr b="1" sz="1600">
              <a:solidFill>
                <a:schemeClr val="dk1"/>
              </a:solidFill>
            </a:endParaRPr>
          </a:p>
          <a:p>
            <a:pPr indent="0" lvl="0" marL="0" rtl="0" algn="l">
              <a:lnSpc>
                <a:spcPct val="115000"/>
              </a:lnSpc>
              <a:spcBef>
                <a:spcPts val="10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729450" y="533000"/>
            <a:ext cx="7688700" cy="5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Preparation</a:t>
            </a:r>
            <a:endParaRPr sz="3000"/>
          </a:p>
        </p:txBody>
      </p:sp>
      <p:sp>
        <p:nvSpPr>
          <p:cNvPr id="172" name="Google Shape;172;p23"/>
          <p:cNvSpPr txBox="1"/>
          <p:nvPr>
            <p:ph idx="1" type="body"/>
          </p:nvPr>
        </p:nvSpPr>
        <p:spPr>
          <a:xfrm>
            <a:off x="729450" y="1542100"/>
            <a:ext cx="7688700" cy="3255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 very large Multi domain interests Dataset of Twitter users with Mapping to Wikipedia is used. We are using this for training and testing as well. The dataset includes number of multidomain preferences per user on music,sport,books,movies,politics etc. </a:t>
            </a:r>
            <a:endParaRPr/>
          </a:p>
          <a:p>
            <a:pPr indent="-311150" lvl="0" marL="457200" rtl="0" algn="l">
              <a:spcBef>
                <a:spcPts val="1000"/>
              </a:spcBef>
              <a:spcAft>
                <a:spcPts val="0"/>
              </a:spcAft>
              <a:buSzPts val="1300"/>
              <a:buChar char="➔"/>
            </a:pPr>
            <a:r>
              <a:rPr lang="en"/>
              <a:t>The preferences are extracted from sources such as the messages of users who use Spotify, Goodreads and other content sharing Platforms or from Topical friends.</a:t>
            </a:r>
            <a:endParaRPr/>
          </a:p>
          <a:p>
            <a:pPr indent="-311150" lvl="0" marL="457200" rtl="0" algn="l">
              <a:spcBef>
                <a:spcPts val="1000"/>
              </a:spcBef>
              <a:spcAft>
                <a:spcPts val="0"/>
              </a:spcAft>
              <a:buSzPts val="1300"/>
              <a:buChar char="➔"/>
            </a:pPr>
            <a:r>
              <a:rPr lang="en"/>
              <a:t>This extraction is done in 3 steps:</a:t>
            </a:r>
            <a:endParaRPr/>
          </a:p>
          <a:p>
            <a:pPr indent="-311150" lvl="0" marL="457200" rtl="0" algn="l">
              <a:spcBef>
                <a:spcPts val="1000"/>
              </a:spcBef>
              <a:spcAft>
                <a:spcPts val="0"/>
              </a:spcAft>
              <a:buSzPts val="1300"/>
              <a:buChar char="●"/>
            </a:pPr>
            <a:r>
              <a:rPr lang="en"/>
              <a:t>Extracting the interests from users’  textual activities or communications.</a:t>
            </a:r>
            <a:endParaRPr/>
          </a:p>
          <a:p>
            <a:pPr indent="-311150" lvl="0" marL="457200" rtl="0" algn="l">
              <a:spcBef>
                <a:spcPts val="0"/>
              </a:spcBef>
              <a:spcAft>
                <a:spcPts val="0"/>
              </a:spcAft>
              <a:buSzPts val="1300"/>
              <a:buChar char="●"/>
            </a:pPr>
            <a:r>
              <a:rPr lang="en"/>
              <a:t>Extracting interests from users’ friendship lists.</a:t>
            </a:r>
            <a:endParaRPr/>
          </a:p>
          <a:p>
            <a:pPr indent="-311150" lvl="0" marL="457200" rtl="0" algn="l">
              <a:spcBef>
                <a:spcPts val="0"/>
              </a:spcBef>
              <a:spcAft>
                <a:spcPts val="0"/>
              </a:spcAft>
              <a:buSzPts val="1300"/>
              <a:buChar char="●"/>
            </a:pPr>
            <a:r>
              <a:rPr lang="en"/>
              <a:t>Mapping interests on to Wikipedia pages.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729450" y="7090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0" lang="en" sz="2300">
                <a:solidFill>
                  <a:schemeClr val="accent1"/>
                </a:solidFill>
                <a:latin typeface="Raleway ExtraBold"/>
                <a:ea typeface="Raleway ExtraBold"/>
                <a:cs typeface="Raleway ExtraBold"/>
                <a:sym typeface="Raleway ExtraBold"/>
              </a:rPr>
              <a:t>Extracting the interests from users’  textual activities </a:t>
            </a:r>
            <a:endParaRPr b="0" sz="2300">
              <a:latin typeface="Raleway ExtraBold"/>
              <a:ea typeface="Raleway ExtraBold"/>
              <a:cs typeface="Raleway ExtraBold"/>
              <a:sym typeface="Raleway ExtraBold"/>
            </a:endParaRPr>
          </a:p>
        </p:txBody>
      </p:sp>
      <p:sp>
        <p:nvSpPr>
          <p:cNvPr id="178" name="Google Shape;178;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Using the textual features based on users’ communications,profiles seem to be a natural way for modeling their interests.</a:t>
            </a:r>
            <a:endParaRPr/>
          </a:p>
          <a:p>
            <a:pPr indent="-311150" lvl="0" marL="457200" rtl="0" algn="l">
              <a:spcBef>
                <a:spcPts val="0"/>
              </a:spcBef>
              <a:spcAft>
                <a:spcPts val="0"/>
              </a:spcAft>
              <a:buSzPts val="1300"/>
              <a:buChar char="➔"/>
            </a:pPr>
            <a:r>
              <a:rPr lang="en"/>
              <a:t>It is computationally very difficult to process millions of daily tweets in real time and also this extraction process is error  prone , given the highly ungrammatical nature of blogs.</a:t>
            </a:r>
            <a:endParaRPr/>
          </a:p>
          <a:p>
            <a:pPr indent="-311150" lvl="0" marL="457200" rtl="0" algn="l">
              <a:spcBef>
                <a:spcPts val="0"/>
              </a:spcBef>
              <a:spcAft>
                <a:spcPts val="0"/>
              </a:spcAft>
              <a:buSzPts val="1300"/>
              <a:buChar char="➔"/>
            </a:pPr>
            <a:r>
              <a:rPr lang="en"/>
              <a:t>The drawback here is relatively small number of users access these services and also the preferences are extracted only in few domains.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729450" y="7090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0" lang="en" sz="2300">
                <a:solidFill>
                  <a:schemeClr val="accent1"/>
                </a:solidFill>
                <a:latin typeface="Raleway ExtraBold"/>
                <a:ea typeface="Raleway ExtraBold"/>
                <a:cs typeface="Raleway ExtraBold"/>
                <a:sym typeface="Raleway ExtraBold"/>
              </a:rPr>
              <a:t>Extracting interests from users’ friendship lists.</a:t>
            </a:r>
            <a:endParaRPr b="0" sz="2300">
              <a:latin typeface="Raleway ExtraBold"/>
              <a:ea typeface="Raleway ExtraBold"/>
              <a:cs typeface="Raleway ExtraBold"/>
              <a:sym typeface="Raleway ExtraBold"/>
            </a:endParaRPr>
          </a:p>
        </p:txBody>
      </p:sp>
      <p:sp>
        <p:nvSpPr>
          <p:cNvPr id="184" name="Google Shape;184;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This information is available in users’ profile and no further processing is needed. </a:t>
            </a:r>
            <a:r>
              <a:rPr lang="en">
                <a:solidFill>
                  <a:srgbClr val="000000"/>
                </a:solidFill>
                <a:highlight>
                  <a:srgbClr val="FFFFFF"/>
                </a:highlight>
              </a:rPr>
              <a:t>Interests  inferred from topical friends are less volatile since  ”com-mon” users tend to be rather stable in their relationships.</a:t>
            </a:r>
            <a:endParaRPr>
              <a:solidFill>
                <a:srgbClr val="000000"/>
              </a:solidFill>
              <a:highlight>
                <a:srgbClr val="FFFFFF"/>
              </a:highlight>
            </a:endParaRPr>
          </a:p>
          <a:p>
            <a:pPr indent="-311150" lvl="0" marL="457200" rtl="0" algn="l">
              <a:lnSpc>
                <a:spcPct val="100000"/>
              </a:lnSpc>
              <a:spcBef>
                <a:spcPts val="0"/>
              </a:spcBef>
              <a:spcAft>
                <a:spcPts val="0"/>
              </a:spcAft>
              <a:buClr>
                <a:srgbClr val="000000"/>
              </a:buClr>
              <a:buSzPts val="1300"/>
              <a:buChar char="➔"/>
            </a:pPr>
            <a:r>
              <a:rPr lang="en">
                <a:solidFill>
                  <a:srgbClr val="000000"/>
                </a:solidFill>
                <a:highlight>
                  <a:srgbClr val="FFFFFF"/>
                </a:highlight>
              </a:rPr>
              <a:t>Twitter users have hundreds of followees, many of which, rather than genuine friends, are indicators of a variety of interests in diﬀerent domains, such as entertainment, sport, art and culture, politics, etc.</a:t>
            </a:r>
            <a:endParaRPr>
              <a:solidFill>
                <a:srgbClr val="000000"/>
              </a:solidFill>
              <a:highlight>
                <a:srgbClr val="FFFFFF"/>
              </a:highlight>
            </a:endParaRPr>
          </a:p>
          <a:p>
            <a:pPr indent="-311150" lvl="0" marL="457200" rtl="0" algn="l">
              <a:lnSpc>
                <a:spcPct val="100000"/>
              </a:lnSpc>
              <a:spcBef>
                <a:spcPts val="0"/>
              </a:spcBef>
              <a:spcAft>
                <a:spcPts val="0"/>
              </a:spcAft>
              <a:buClr>
                <a:srgbClr val="000000"/>
              </a:buClr>
              <a:buSzPts val="1300"/>
              <a:buChar char="➔"/>
            </a:pPr>
            <a:r>
              <a:rPr lang="en">
                <a:solidFill>
                  <a:srgbClr val="000000"/>
                </a:solidFill>
                <a:highlight>
                  <a:srgbClr val="FFFFFF"/>
                </a:highlight>
              </a:rPr>
              <a:t>Topical friends are therefore both relatively stable and readily accessible indicators of a user’s interest.</a:t>
            </a:r>
            <a:endParaRPr>
              <a:solidFill>
                <a:srgbClr val="000000"/>
              </a:solidFill>
              <a:highlight>
                <a:srgbClr val="FFFFFF"/>
              </a:highlight>
            </a:endParaRPr>
          </a:p>
          <a:p>
            <a:pPr indent="0" lvl="0" marL="457200" rtl="0" algn="l">
              <a:spcBef>
                <a:spcPts val="0"/>
              </a:spcBef>
              <a:spcAft>
                <a:spcPts val="0"/>
              </a:spcAft>
              <a:buNone/>
            </a:pPr>
            <a:r>
              <a:t/>
            </a:r>
            <a:endParaRPr>
              <a:solidFill>
                <a:srgbClr val="000000"/>
              </a:solidFill>
              <a:highlight>
                <a:srgbClr val="FFFFFF"/>
              </a:highlight>
            </a:endParaRPr>
          </a:p>
          <a:p>
            <a:pPr indent="0" lvl="0" marL="4572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