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72" r:id="rId6"/>
    <p:sldId id="259" r:id="rId7"/>
    <p:sldId id="265" r:id="rId8"/>
    <p:sldId id="260" r:id="rId9"/>
    <p:sldId id="261" r:id="rId10"/>
    <p:sldId id="264" r:id="rId11"/>
    <p:sldId id="266" r:id="rId12"/>
    <p:sldId id="262" r:id="rId13"/>
    <p:sldId id="267" r:id="rId14"/>
    <p:sldId id="268" r:id="rId15"/>
    <p:sldId id="269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BEFF3-72FE-4B74-B7A9-52CCA3FF4E26}" v="17" dt="2020-07-27T23:12:18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4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ine Ptacek" userId="619f39582a7bdd22" providerId="LiveId" clId="{8D144800-E8F5-4F63-9874-0480F28A014B}"/>
    <pc:docChg chg="modSld">
      <pc:chgData name="Corrine Ptacek" userId="619f39582a7bdd22" providerId="LiveId" clId="{8D144800-E8F5-4F63-9874-0480F28A014B}" dt="2020-07-28T01:06:32.258" v="130" actId="20577"/>
      <pc:docMkLst>
        <pc:docMk/>
      </pc:docMkLst>
      <pc:sldChg chg="modSp mod">
        <pc:chgData name="Corrine Ptacek" userId="619f39582a7bdd22" providerId="LiveId" clId="{8D144800-E8F5-4F63-9874-0480F28A014B}" dt="2020-07-28T01:06:32.258" v="130" actId="20577"/>
        <pc:sldMkLst>
          <pc:docMk/>
          <pc:sldMk cId="1373358413" sldId="269"/>
        </pc:sldMkLst>
        <pc:spChg chg="mod">
          <ac:chgData name="Corrine Ptacek" userId="619f39582a7bdd22" providerId="LiveId" clId="{8D144800-E8F5-4F63-9874-0480F28A014B}" dt="2020-07-28T01:06:32.258" v="130" actId="20577"/>
          <ac:spMkLst>
            <pc:docMk/>
            <pc:sldMk cId="1373358413" sldId="269"/>
            <ac:spMk id="3" creationId="{2D64CE88-2457-42BC-B0F2-595730559E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6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0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5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AF61-AC6A-401B-BECE-306DA627031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9E62-9790-42E8-8A28-4CD814E6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uchidatapt06-qae8312.slack.com/archives/C0174TDMEDB/p159588940000040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chidatapt06-qae8312.slack.com/archives/C0174TDMEDB/p1595889416000900" TargetMode="External"/><Relationship Id="rId4" Type="http://schemas.openxmlformats.org/officeDocument/2006/relationships/hyperlink" Target="https://nuchidatapt06-qae8312.slack.com/archives/C0174TDMEDB/p159588940500060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healthyyouth/data/yrbs/data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med.ncbi.nlm.nih.gov/30281997/" TargetMode="External"/><Relationship Id="rId4" Type="http://schemas.openxmlformats.org/officeDocument/2006/relationships/hyperlink" Target="https://pubmed.ncbi.nlm.nih.gov/3028199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tobacco/data_statistics/fact_sheets/health_effects/tobacco_related_mortality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overmonday.co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healthyyouth/data/yrbs/data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9E1F-4054-4A57-9954-22A5BB46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172"/>
            <a:ext cx="7772400" cy="2348352"/>
          </a:xfrm>
        </p:spPr>
        <p:txBody>
          <a:bodyPr/>
          <a:lstStyle/>
          <a:p>
            <a:r>
              <a:rPr lang="en-US" b="1" dirty="0"/>
              <a:t>Sugar vs. Smoking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FFAC-439E-4010-90D3-213B08BCD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163" y="1621643"/>
            <a:ext cx="6858000" cy="1655762"/>
          </a:xfrm>
        </p:spPr>
        <p:txBody>
          <a:bodyPr/>
          <a:lstStyle/>
          <a:p>
            <a:r>
              <a:rPr lang="en-US" dirty="0"/>
              <a:t> Should sugar be addressed the same way we address smoking?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CCB2B-9AF0-482A-AFCD-8BE6CFB057E3}"/>
              </a:ext>
            </a:extLst>
          </p:cNvPr>
          <p:cNvSpPr txBox="1"/>
          <p:nvPr/>
        </p:nvSpPr>
        <p:spPr>
          <a:xfrm>
            <a:off x="1882196" y="5065909"/>
            <a:ext cx="5946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Presenters:  Beth </a:t>
            </a:r>
            <a:r>
              <a:rPr lang="en-US" dirty="0" err="1"/>
              <a:t>Hakamy</a:t>
            </a:r>
            <a:endParaRPr lang="en-US" dirty="0"/>
          </a:p>
          <a:p>
            <a:r>
              <a:rPr lang="en-US" dirty="0"/>
              <a:t>		     Corrine Ptacek</a:t>
            </a:r>
          </a:p>
          <a:p>
            <a:r>
              <a:rPr lang="en-US" dirty="0"/>
              <a:t>                       Manisha </a:t>
            </a:r>
            <a:r>
              <a:rPr lang="en-US" dirty="0" err="1"/>
              <a:t>Shetti</a:t>
            </a:r>
            <a:r>
              <a:rPr lang="en-US" dirty="0"/>
              <a:t> </a:t>
            </a:r>
          </a:p>
          <a:p>
            <a:r>
              <a:rPr lang="en-US" dirty="0"/>
              <a:t>		     AKA:  “Sugar Smokers”</a:t>
            </a:r>
          </a:p>
        </p:txBody>
      </p:sp>
    </p:spTree>
    <p:extLst>
      <p:ext uri="{BB962C8B-B14F-4D97-AF65-F5344CB8AC3E}">
        <p14:creationId xmlns:p14="http://schemas.microsoft.com/office/powerpoint/2010/main" val="354561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A64D-C52E-4706-8834-0C53213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– </a:t>
            </a:r>
            <a:r>
              <a:rPr lang="en-US" dirty="0" err="1"/>
              <a:t>Plotly</a:t>
            </a:r>
            <a:r>
              <a:rPr lang="en-US" dirty="0"/>
              <a:t>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ECF-37AE-4859-AF18-40ED4020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Charts you will view:</a:t>
            </a:r>
          </a:p>
          <a:p>
            <a:r>
              <a:rPr lang="en-US" dirty="0"/>
              <a:t>BMI Range v/s Percentage consumption of juices for 2017</a:t>
            </a:r>
          </a:p>
          <a:p>
            <a:r>
              <a:rPr lang="en-US" dirty="0"/>
              <a:t>BMI Range v/s Percentage consumption of smoke for 2017</a:t>
            </a:r>
          </a:p>
          <a:p>
            <a:r>
              <a:rPr lang="en-US" dirty="0"/>
              <a:t>BMI Range v/s Percentage consumption of vape for 2017</a:t>
            </a:r>
          </a:p>
          <a:p>
            <a:r>
              <a:rPr lang="en-US" dirty="0"/>
              <a:t>BMI Range v/s Percentage consumption of other tobacco for 2017</a:t>
            </a:r>
          </a:p>
          <a:p>
            <a:r>
              <a:rPr lang="en-US" dirty="0"/>
              <a:t>BMI Range v/s Percentage consumption of juices for 2007</a:t>
            </a:r>
          </a:p>
          <a:p>
            <a:r>
              <a:rPr lang="en-US" dirty="0"/>
              <a:t>BMI Range v/s Percentage consumption of smoke for 2007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DC8BECF-24D9-45AE-B06B-9DB1ACC6D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31273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BMI Range v/s Percentage consumption of juices for 2017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110EB76-F0CC-4B5C-91DA-A4F396519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1587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3"/>
              </a:rPr>
              <a:t>5:36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BMI Range v/s Percentage consumption of smoke for 2017</a:t>
            </a:r>
            <a:endParaRPr kumimoji="0" lang="en-US" altLang="en-US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C139664-6E4A-4286-8D67-29DE3F26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1587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4"/>
              </a:rPr>
              <a:t>5:36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BMI Range v/s Percentage consumption of vape for 2017</a:t>
            </a:r>
            <a:endParaRPr kumimoji="0" lang="en-US" altLang="en-US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9492DBB-AD10-42D5-A604-DA78B20F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3363913" cy="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17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0C63E27-5283-4CA8-A9E5-39034F3E4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336391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E01E5A"/>
                </a:solidFill>
                <a:effectLst/>
                <a:latin typeface="Slack-Lato"/>
              </a:rPr>
              <a:t>New</a:t>
            </a:r>
            <a:endParaRPr kumimoji="0" lang="en-US" altLang="en-US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B93F18DF-D6A8-48B8-8E17-C4DE303A7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1587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5"/>
              </a:rPr>
              <a:t>5:36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BMI Range v/s Percentage consumption of other tobacco for 2017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4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7FFC-57C2-4CC4-9443-5817844B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49" y="1461706"/>
            <a:ext cx="7886700" cy="45357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7474F-95C1-4AC9-AE2C-7E8512A5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4" y="986327"/>
            <a:ext cx="8072615" cy="50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7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6367-42A5-429F-B003-9232C6BB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5B44-4D05-47FF-AAF0-4A0F736F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Underweight teens that responded to the survey had a higher prevalence for smoking </a:t>
            </a:r>
          </a:p>
          <a:p>
            <a:r>
              <a:rPr lang="en-US" dirty="0"/>
              <a:t>There was no statistical significance in fruit juice consumption compared to BMI to draw any conclusion except that all groups consumed sugary drinks in both years 2007 and 2017</a:t>
            </a:r>
          </a:p>
          <a:p>
            <a:r>
              <a:rPr lang="en-US" dirty="0"/>
              <a:t>There was no statistical significance in smoking of  those surveyed with BMI of normal, overweight and obese both 2007 and 2017</a:t>
            </a:r>
          </a:p>
          <a:p>
            <a:r>
              <a:rPr lang="en-US" dirty="0"/>
              <a:t>Trend chart illustrated a decline of Tobacco usage </a:t>
            </a:r>
          </a:p>
          <a:p>
            <a:r>
              <a:rPr lang="en-US" dirty="0"/>
              <a:t>Trend chart depicted slight decline of fruit juice consumption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9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A64D-C52E-4706-8834-0C53213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ECF-37AE-4859-AF18-40ED4020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1997: insufficient data about weight</a:t>
            </a:r>
          </a:p>
          <a:p>
            <a:r>
              <a:rPr lang="en-US" dirty="0"/>
              <a:t>The survey questions were not consistent year over year. </a:t>
            </a:r>
          </a:p>
          <a:p>
            <a:r>
              <a:rPr lang="en-US" dirty="0"/>
              <a:t>The data was limited to high school students</a:t>
            </a:r>
          </a:p>
          <a:p>
            <a:r>
              <a:rPr lang="en-US" dirty="0"/>
              <a:t>The data was self reported</a:t>
            </a:r>
          </a:p>
          <a:p>
            <a:r>
              <a:rPr lang="en-US" dirty="0"/>
              <a:t>More significant diet data would be necessary to make a case for sugary drinks to have a warning label</a:t>
            </a:r>
          </a:p>
        </p:txBody>
      </p:sp>
    </p:spTree>
    <p:extLst>
      <p:ext uri="{BB962C8B-B14F-4D97-AF65-F5344CB8AC3E}">
        <p14:creationId xmlns:p14="http://schemas.microsoft.com/office/powerpoint/2010/main" val="275703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85D3-52CC-4A3D-B645-FC90B09C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5DBF-2381-4405-814C-B9B98B74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breakdown</a:t>
            </a:r>
          </a:p>
          <a:p>
            <a:r>
              <a:rPr lang="en-US" dirty="0"/>
              <a:t>Racial breakdown</a:t>
            </a:r>
          </a:p>
          <a:p>
            <a:r>
              <a:rPr lang="en-US" dirty="0"/>
              <a:t>Location breakdown</a:t>
            </a:r>
          </a:p>
          <a:p>
            <a:r>
              <a:rPr lang="en-US" dirty="0"/>
              <a:t>Heatmap where smoking is prevalent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data after awareness campaign regarding sugar was completed.  </a:t>
            </a:r>
          </a:p>
        </p:txBody>
      </p:sp>
    </p:spTree>
    <p:extLst>
      <p:ext uri="{BB962C8B-B14F-4D97-AF65-F5344CB8AC3E}">
        <p14:creationId xmlns:p14="http://schemas.microsoft.com/office/powerpoint/2010/main" val="53599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C8D6-47F8-4369-844A-E0E29434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CE88-2457-42BC-B0F2-59573055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did not provide any conclusive evidence to show that sugary drinks was connected to higher BMI.  </a:t>
            </a:r>
          </a:p>
          <a:p>
            <a:r>
              <a:rPr lang="en-US" dirty="0"/>
              <a:t>The data did not provide any conclusive evidence to show that smoking was connected to higher BMI</a:t>
            </a:r>
          </a:p>
          <a:p>
            <a:r>
              <a:rPr lang="en-US" dirty="0"/>
              <a:t>The supportive articles indicate the rise of type 2 diabetes based on nutritional habits from our childhood to support labels </a:t>
            </a:r>
          </a:p>
        </p:txBody>
      </p:sp>
    </p:spTree>
    <p:extLst>
      <p:ext uri="{BB962C8B-B14F-4D97-AF65-F5344CB8AC3E}">
        <p14:creationId xmlns:p14="http://schemas.microsoft.com/office/powerpoint/2010/main" val="137335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B507-8E51-40DF-A0E3-F5E09E0D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5A90-CA8C-4F7A-B5E1-60660B29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Dataset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https://www.cdc.gov/healthyyouth/data/yrbs/data.htm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Supporting Articles 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https://pubmed.ncbi.nlm.nih.gov/30281992/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https://pubmed.ncbi.nlm.nih.gov/30281997/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267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2BF3-2FAC-4BB8-BF96-21702E10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1FAC-A9CE-4C05-81D6-2F8BE89B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Tobacco is an identified risk factor for several </a:t>
            </a:r>
            <a:r>
              <a:rPr lang="en-US" u="sng" dirty="0"/>
              <a:t>preventable</a:t>
            </a:r>
            <a:r>
              <a:rPr lang="en-US" dirty="0"/>
              <a:t> health problems, with severe complications..</a:t>
            </a:r>
          </a:p>
          <a:p>
            <a:r>
              <a:rPr lang="en-US" b="1" dirty="0"/>
              <a:t>Cigarette smoking causes about one of every five deaths in the United States each year!</a:t>
            </a:r>
            <a:endParaRPr lang="en-US" dirty="0"/>
          </a:p>
          <a:p>
            <a:pPr marL="0" indent="0" algn="ctr">
              <a:buNone/>
            </a:pPr>
            <a:r>
              <a:rPr lang="en-US" sz="1200" b="1" dirty="0">
                <a:hlinkClick r:id="rId2"/>
              </a:rPr>
              <a:t>https://www.cdc.gov/tobacco/data_statistics/fact_sheets/health_effects/tobacco_related_mortality/index.htm</a:t>
            </a:r>
            <a:endParaRPr lang="en-US" sz="1200" b="1" dirty="0"/>
          </a:p>
          <a:p>
            <a:r>
              <a:rPr lang="en-US" dirty="0"/>
              <a:t>Many organized efforts to change this behavior through policy and public awareness..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2BF3-2FAC-4BB8-BF96-21702E10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1FAC-A9CE-4C05-81D6-2F8BE89B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not the only behavior that leads to preventable problems..</a:t>
            </a:r>
          </a:p>
          <a:p>
            <a:endParaRPr lang="en-US" dirty="0"/>
          </a:p>
          <a:p>
            <a:r>
              <a:rPr lang="en-US" dirty="0"/>
              <a:t>We’ll focus on a lifestyle choice/behavior, examine how common it is among youth, and if it has any detectable impacts on health..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choose “Youth Risk Behavior Surveillance System (YRBSS)”..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“Also, we were inspired by an idea we saw on </a:t>
            </a:r>
            <a:r>
              <a:rPr lang="en-US" b="1" dirty="0"/>
              <a:t>makeover Monday </a:t>
            </a:r>
            <a:r>
              <a:rPr lang="en-US" b="1" dirty="0">
                <a:sym typeface="Wingdings" panose="05000000000000000000" pitchFamily="2" charset="2"/>
              </a:rPr>
              <a:t>”</a:t>
            </a:r>
          </a:p>
          <a:p>
            <a:pPr marL="0" indent="0" algn="ctr">
              <a:buNone/>
            </a:pPr>
            <a:r>
              <a:rPr lang="en-US" sz="2100" u="sng" dirty="0">
                <a:hlinkClick r:id="rId2"/>
              </a:rPr>
              <a:t>https://www.makeovermonday.co.uk/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31750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0217-DA41-432B-9525-A4DD9C6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YRBSS?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B813-5F92-46B8-8198-6AA65377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1" y="1213228"/>
            <a:ext cx="7886700" cy="466724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Was developed in 1990 </a:t>
            </a:r>
          </a:p>
          <a:p>
            <a:r>
              <a:rPr lang="en-US" dirty="0"/>
              <a:t>To monitor health behaviors that contribute markedly to the leading causes of </a:t>
            </a:r>
            <a:r>
              <a:rPr lang="en-US" b="1" dirty="0"/>
              <a:t>death, disability, and social problems </a:t>
            </a:r>
            <a:r>
              <a:rPr lang="en-US" dirty="0"/>
              <a:t>among youth and adults. </a:t>
            </a:r>
          </a:p>
          <a:p>
            <a:r>
              <a:rPr lang="en-US" dirty="0"/>
              <a:t>These behaviors, often established during childhood and early adolescence, include:</a:t>
            </a:r>
          </a:p>
          <a:p>
            <a:pPr lvl="1"/>
            <a:r>
              <a:rPr lang="en-US" sz="2200" dirty="0"/>
              <a:t>Behaviors that contribute to unintentional injuries and violence.</a:t>
            </a:r>
          </a:p>
          <a:p>
            <a:pPr lvl="1"/>
            <a:r>
              <a:rPr lang="en-US" sz="2200" dirty="0"/>
              <a:t>Sexual behaviors related to unintended pregnancy and sexually transmitted infections, including HIV infection.</a:t>
            </a:r>
          </a:p>
          <a:p>
            <a:pPr lvl="1"/>
            <a:r>
              <a:rPr lang="en-US" sz="2200" dirty="0"/>
              <a:t>Alcohol and other drug use.</a:t>
            </a:r>
          </a:p>
          <a:p>
            <a:pPr lvl="1"/>
            <a:r>
              <a:rPr lang="en-US" sz="2200" dirty="0"/>
              <a:t>Tobacco use.</a:t>
            </a:r>
          </a:p>
          <a:p>
            <a:pPr lvl="1"/>
            <a:r>
              <a:rPr lang="en-US" sz="2200" dirty="0"/>
              <a:t>Unhealthy dietary behaviors.</a:t>
            </a:r>
          </a:p>
          <a:p>
            <a:pPr lvl="1"/>
            <a:r>
              <a:rPr lang="en-US" sz="2200" dirty="0"/>
              <a:t>Inadequate physical activity.</a:t>
            </a:r>
          </a:p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https://www.cdc.gov/healthyyouth/data/yrbs/data.htm</a:t>
            </a: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0217-DA41-432B-9525-A4DD9C6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Selected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B813-5F92-46B8-8198-6AA65377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YRBSS includes : representative samples of 9th through 12th grade students. These surveys are conducted by CDC every two years, usually during the spring semester in public and private schools.</a:t>
            </a:r>
          </a:p>
          <a:p>
            <a:r>
              <a:rPr lang="en-US" dirty="0"/>
              <a:t>We Choose 3 years (1997, 2007, 2017), to compare 3 points over 20 decades..</a:t>
            </a:r>
          </a:p>
          <a:p>
            <a:r>
              <a:rPr lang="en-US" dirty="0"/>
              <a:t>Across several changes of social norms, generations..</a:t>
            </a:r>
          </a:p>
        </p:txBody>
      </p:sp>
    </p:spTree>
    <p:extLst>
      <p:ext uri="{BB962C8B-B14F-4D97-AF65-F5344CB8AC3E}">
        <p14:creationId xmlns:p14="http://schemas.microsoft.com/office/powerpoint/2010/main" val="275521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228C12-8350-4668-B810-11DC1CAD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69" y="2950532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Data Analysis  </a:t>
            </a:r>
          </a:p>
        </p:txBody>
      </p:sp>
    </p:spTree>
    <p:extLst>
      <p:ext uri="{BB962C8B-B14F-4D97-AF65-F5344CB8AC3E}">
        <p14:creationId xmlns:p14="http://schemas.microsoft.com/office/powerpoint/2010/main" val="219043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A64D-C52E-4706-8834-0C53213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Cleaning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ECF-37AE-4859-AF18-40ED4020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analyzed 20 years of data beginning from 1997 through 2017.  </a:t>
            </a:r>
          </a:p>
          <a:p>
            <a:r>
              <a:rPr lang="en-US" dirty="0"/>
              <a:t>We appended the files and pulled the information into data frames to complete analysis and use the specific information we needed from our dataset </a:t>
            </a:r>
          </a:p>
          <a:p>
            <a:r>
              <a:rPr lang="en-US" dirty="0"/>
              <a:t>We then mapped questions to show trends from 2007 and 2017. We learned through the data cleanse process that the 1997 survey data was not as robust as 2007 and 2017. </a:t>
            </a:r>
          </a:p>
          <a:p>
            <a:r>
              <a:rPr lang="en-US" dirty="0"/>
              <a:t>Our team used Matplotlib and </a:t>
            </a:r>
            <a:r>
              <a:rPr lang="en-US" dirty="0" err="1"/>
              <a:t>Plotly</a:t>
            </a:r>
            <a:r>
              <a:rPr lang="en-US" dirty="0"/>
              <a:t> to graph trends and show smoking and consumption of sugary drinks survey data to complete analysis and observations </a:t>
            </a:r>
          </a:p>
        </p:txBody>
      </p:sp>
    </p:spTree>
    <p:extLst>
      <p:ext uri="{BB962C8B-B14F-4D97-AF65-F5344CB8AC3E}">
        <p14:creationId xmlns:p14="http://schemas.microsoft.com/office/powerpoint/2010/main" val="27722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40FBD-139B-41DB-9981-81B6C025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Chart – Matplotlib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3A547-1072-4C69-B620-3FA063534C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7" y="2487754"/>
            <a:ext cx="5050770" cy="336717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5A4F9-2258-4C3B-9967-67A408D41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1872" y="2506662"/>
            <a:ext cx="3886200" cy="25994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Trend chart to illustrate fruit juice consumption of those surveyed in 2007 and 2017.</a:t>
            </a:r>
          </a:p>
        </p:txBody>
      </p:sp>
    </p:spTree>
    <p:extLst>
      <p:ext uri="{BB962C8B-B14F-4D97-AF65-F5344CB8AC3E}">
        <p14:creationId xmlns:p14="http://schemas.microsoft.com/office/powerpoint/2010/main" val="309326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427F-F608-4CAC-BA5A-916B6F4C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Chart - Matplotlib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13A4D-F892-48AE-9203-B23B1713A8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05894"/>
            <a:ext cx="3886200" cy="2590799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414D0-602F-4999-A5A7-EB1268FD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705893"/>
            <a:ext cx="3886200" cy="2590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Trend analysis of smoking from 1997, 2007 and 2017</a:t>
            </a:r>
          </a:p>
        </p:txBody>
      </p:sp>
    </p:spTree>
    <p:extLst>
      <p:ext uri="{BB962C8B-B14F-4D97-AF65-F5344CB8AC3E}">
        <p14:creationId xmlns:p14="http://schemas.microsoft.com/office/powerpoint/2010/main" val="29151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881</Words>
  <Application>Microsoft Office PowerPoint</Application>
  <PresentationFormat>On-screen Show (4:3)</PresentationFormat>
  <Paragraphs>94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Slack-Lato</vt:lpstr>
      <vt:lpstr>Office Theme</vt:lpstr>
      <vt:lpstr>Sugar vs. Smoking </vt:lpstr>
      <vt:lpstr>Background</vt:lpstr>
      <vt:lpstr>Background</vt:lpstr>
      <vt:lpstr>What is YRBSS?</vt:lpstr>
      <vt:lpstr>Selected Dataset</vt:lpstr>
      <vt:lpstr>Data Analysis  </vt:lpstr>
      <vt:lpstr>Data Analysis and Cleaning :</vt:lpstr>
      <vt:lpstr>Trend Chart – Matplotlib </vt:lpstr>
      <vt:lpstr>Trend Chart - Matplotlib</vt:lpstr>
      <vt:lpstr>Charts – Plotly (DEMO)</vt:lpstr>
      <vt:lpstr>PowerPoint Presentation</vt:lpstr>
      <vt:lpstr>Observations</vt:lpstr>
      <vt:lpstr>Limitations: </vt:lpstr>
      <vt:lpstr>Future Analysis:</vt:lpstr>
      <vt:lpstr>Conclusion 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AH</dc:creator>
  <cp:lastModifiedBy>Corrine Ptacek</cp:lastModifiedBy>
  <cp:revision>13</cp:revision>
  <dcterms:created xsi:type="dcterms:W3CDTF">2020-07-25T18:50:34Z</dcterms:created>
  <dcterms:modified xsi:type="dcterms:W3CDTF">2020-07-28T01:06:47Z</dcterms:modified>
</cp:coreProperties>
</file>