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3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2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EA40E-A4A6-41BC-A1CC-D446AEFC18A1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C9C72-0E72-4ECD-B3C0-20F7D404C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9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887866"/>
            <a:ext cx="9144000" cy="2769733"/>
          </a:xfrm>
        </p:spPr>
        <p:txBody>
          <a:bodyPr>
            <a:normAutofit fontScale="85000" lnSpcReduction="20000"/>
          </a:bodyPr>
          <a:lstStyle/>
          <a:p>
            <a:endParaRPr lang="en-US" sz="2800" b="1" dirty="0"/>
          </a:p>
          <a:p>
            <a:endParaRPr lang="en-US" sz="2800" dirty="0"/>
          </a:p>
          <a:p>
            <a:r>
              <a:rPr lang="en-US" sz="3300" dirty="0" smtClean="0"/>
              <a:t> A </a:t>
            </a:r>
            <a:r>
              <a:rPr lang="en-US" sz="3300" dirty="0"/>
              <a:t>Predictive Model for Early Detection of Alzheimer’s Disease Using the NACC </a:t>
            </a:r>
            <a:r>
              <a:rPr lang="en-US" sz="3300" dirty="0" smtClean="0"/>
              <a:t>Dataset</a:t>
            </a:r>
          </a:p>
          <a:p>
            <a:endParaRPr lang="en-US" sz="2800" dirty="0">
              <a:effectLst/>
            </a:endParaRPr>
          </a:p>
          <a:p>
            <a:endParaRPr lang="en-US" sz="2800" dirty="0" smtClean="0"/>
          </a:p>
          <a:p>
            <a:r>
              <a:rPr lang="en-US" sz="4300" dirty="0" smtClean="0"/>
              <a:t>Team:</a:t>
            </a:r>
            <a:r>
              <a:rPr lang="en-US" sz="2800" dirty="0" smtClean="0"/>
              <a:t> </a:t>
            </a:r>
            <a:r>
              <a:rPr lang="en-US" sz="3300" dirty="0" err="1" smtClean="0"/>
              <a:t>Anani</a:t>
            </a:r>
            <a:r>
              <a:rPr lang="en-US" sz="3300" dirty="0" smtClean="0"/>
              <a:t> </a:t>
            </a:r>
            <a:r>
              <a:rPr lang="en-US" sz="3300" dirty="0" err="1" smtClean="0"/>
              <a:t>Assoutovi</a:t>
            </a:r>
            <a:r>
              <a:rPr lang="en-US" sz="3300" dirty="0" smtClean="0"/>
              <a:t>, </a:t>
            </a:r>
            <a:r>
              <a:rPr lang="en-US" sz="3300" dirty="0"/>
              <a:t>Karelys </a:t>
            </a:r>
            <a:r>
              <a:rPr lang="en-US" sz="3300" dirty="0" smtClean="0"/>
              <a:t>Osuna, </a:t>
            </a:r>
            <a:r>
              <a:rPr lang="en-US" sz="3300" dirty="0"/>
              <a:t>and </a:t>
            </a:r>
            <a:r>
              <a:rPr lang="en-US" sz="3300" dirty="0" err="1"/>
              <a:t>Mingjian</a:t>
            </a:r>
            <a:r>
              <a:rPr lang="en-US" sz="3300" dirty="0"/>
              <a:t> </a:t>
            </a:r>
            <a:r>
              <a:rPr lang="en-US" sz="3300" dirty="0" smtClean="0"/>
              <a:t>Shi</a:t>
            </a:r>
            <a:endParaRPr lang="en-US" sz="33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3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 smtClean="0"/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4000" b="1" dirty="0"/>
              <a:t>Plan to Complete Practicum I</a:t>
            </a:r>
            <a:endParaRPr lang="en-US" sz="4000" b="0" dirty="0" smtClean="0">
              <a:effectLst/>
            </a:endParaRPr>
          </a:p>
          <a:p>
            <a:r>
              <a:rPr lang="en-US" sz="4000" b="1" dirty="0"/>
              <a:t>Who will do what by when</a:t>
            </a:r>
            <a:endParaRPr lang="en-US" sz="4000" b="0" dirty="0" smtClean="0">
              <a:effectLst/>
            </a:endParaRPr>
          </a:p>
          <a:p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 smtClean="0"/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751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887866"/>
            <a:ext cx="10682514" cy="2769733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Goal: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goal of this research is to build a model to identify individuals or subpopulations at high risk of developing Alzheimer </a:t>
            </a:r>
            <a:r>
              <a:rPr lang="en-US" sz="2800" dirty="0" smtClean="0"/>
              <a:t>disease</a:t>
            </a:r>
            <a:endParaRPr lang="en-US" sz="2800" dirty="0" smtClean="0">
              <a:effectLst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016000" y="3319008"/>
            <a:ext cx="10682514" cy="2769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b="1" dirty="0" smtClean="0"/>
          </a:p>
          <a:p>
            <a:r>
              <a:rPr lang="en-US" sz="4000" dirty="0" smtClean="0"/>
              <a:t>Motivation: </a:t>
            </a:r>
          </a:p>
          <a:p>
            <a:pPr algn="just"/>
            <a:r>
              <a:rPr lang="en-US" sz="3000" dirty="0"/>
              <a:t>A  skilled specialist physician can diagnose AD with more than 90% accuracy at the later stages but this accuracy decreases at the early stages of dementia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95901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Paper Structure: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Title, Authors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Abstract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Keywords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 smtClean="0"/>
              <a:t>Introduction</a:t>
            </a:r>
          </a:p>
          <a:p>
            <a:pPr algn="l"/>
            <a:r>
              <a:rPr lang="en-US" sz="4000" dirty="0"/>
              <a:t> </a:t>
            </a:r>
            <a:r>
              <a:rPr lang="en-US" sz="4000" dirty="0" smtClean="0"/>
              <a:t>     </a:t>
            </a:r>
            <a:r>
              <a:rPr lang="en-US" sz="4000" b="1" dirty="0" smtClean="0"/>
              <a:t>A.</a:t>
            </a:r>
            <a:r>
              <a:rPr lang="en-US" sz="4000" dirty="0" smtClean="0"/>
              <a:t> Problem Space</a:t>
            </a:r>
          </a:p>
          <a:p>
            <a:pPr algn="l"/>
            <a:r>
              <a:rPr lang="en-US" sz="4000" dirty="0"/>
              <a:t> </a:t>
            </a:r>
            <a:r>
              <a:rPr lang="en-US" sz="4000" dirty="0" smtClean="0"/>
              <a:t>        - </a:t>
            </a:r>
            <a:r>
              <a:rPr lang="en-US" sz="3200" dirty="0" smtClean="0"/>
              <a:t>Brief history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- </a:t>
            </a:r>
            <a:r>
              <a:rPr lang="en-US" sz="3200" dirty="0" smtClean="0"/>
              <a:t>2016 Alzheimer’s Statistics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- </a:t>
            </a:r>
            <a:r>
              <a:rPr lang="en-US" sz="3200" dirty="0" smtClean="0"/>
              <a:t>Understand the risk factors</a:t>
            </a:r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b="1" dirty="0"/>
          </a:p>
          <a:p>
            <a:pPr algn="l"/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30416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Paper Structure: </a:t>
            </a:r>
          </a:p>
          <a:p>
            <a:pPr algn="l"/>
            <a:r>
              <a:rPr lang="en-US" sz="4000" b="1" dirty="0" smtClean="0"/>
              <a:t>B</a:t>
            </a:r>
            <a:r>
              <a:rPr lang="en-US" sz="4000" b="1" dirty="0"/>
              <a:t>. </a:t>
            </a:r>
            <a:r>
              <a:rPr lang="en-US" sz="4000" dirty="0"/>
              <a:t>Related </a:t>
            </a:r>
            <a:r>
              <a:rPr lang="en-US" sz="4000" dirty="0" smtClean="0"/>
              <a:t>Work</a:t>
            </a:r>
            <a:endParaRPr lang="en-US" sz="4000" dirty="0"/>
          </a:p>
          <a:p>
            <a:pPr algn="l"/>
            <a:r>
              <a:rPr lang="en-US" sz="4000" dirty="0" smtClean="0"/>
              <a:t>     -</a:t>
            </a:r>
            <a:r>
              <a:rPr lang="en-US" sz="3200" dirty="0" smtClean="0"/>
              <a:t>The </a:t>
            </a:r>
            <a:r>
              <a:rPr lang="en-US" sz="3200" dirty="0"/>
              <a:t>Need for a “Big Data” Research Approach to AD </a:t>
            </a:r>
            <a:endParaRPr lang="en-US" sz="3200" dirty="0" smtClean="0"/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- NACC database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- Previous Studies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- Gap </a:t>
            </a:r>
            <a:r>
              <a:rPr lang="en-US" sz="3200" dirty="0"/>
              <a:t>in knowledge related to previous NACC datasets</a:t>
            </a:r>
          </a:p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b="1" dirty="0"/>
          </a:p>
          <a:p>
            <a:pPr algn="l"/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2016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Dataset: </a:t>
            </a:r>
          </a:p>
          <a:p>
            <a:pPr algn="l"/>
            <a:r>
              <a:rPr lang="en-US" sz="3600" b="1" dirty="0"/>
              <a:t>The National Alzheimer's Coordinating </a:t>
            </a:r>
            <a:r>
              <a:rPr lang="en-US" sz="3600" b="1" dirty="0" smtClean="0"/>
              <a:t>Center (NACC)</a:t>
            </a:r>
          </a:p>
          <a:p>
            <a:pPr algn="l"/>
            <a:r>
              <a:rPr lang="en-US" sz="3600" dirty="0" smtClean="0"/>
              <a:t>    - </a:t>
            </a:r>
            <a:r>
              <a:rPr lang="en-US" sz="2800" dirty="0" smtClean="0"/>
              <a:t>Was </a:t>
            </a:r>
            <a:r>
              <a:rPr lang="en-US" sz="2800" dirty="0"/>
              <a:t>established by the National Institute on </a:t>
            </a:r>
            <a:r>
              <a:rPr lang="en-US" sz="2800" dirty="0" smtClean="0"/>
              <a:t>Aging/NIH </a:t>
            </a:r>
            <a:r>
              <a:rPr lang="en-US" sz="2800" dirty="0"/>
              <a:t>in 1999 to facilitate collaborative research</a:t>
            </a:r>
            <a:endParaRPr lang="en-US" sz="2800" b="1" dirty="0" smtClean="0"/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NACC </a:t>
            </a:r>
            <a:r>
              <a:rPr lang="en-US" sz="2800" dirty="0"/>
              <a:t>database contains data contributed by the 39 Alzheimer’s Disease </a:t>
            </a:r>
            <a:r>
              <a:rPr lang="en-US" sz="2800" dirty="0" smtClean="0"/>
              <a:t>Centers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File: </a:t>
            </a:r>
            <a:r>
              <a:rPr lang="en-US" sz="2800" dirty="0"/>
              <a:t>47673 records and 193 </a:t>
            </a:r>
            <a:r>
              <a:rPr lang="en-US" sz="2800" dirty="0" smtClean="0"/>
              <a:t>variables</a:t>
            </a:r>
          </a:p>
          <a:p>
            <a:pPr marL="457200" indent="-457200" algn="l">
              <a:buFontTx/>
              <a:buChar char="-"/>
            </a:pPr>
            <a:r>
              <a:rPr lang="en-US" sz="2800" dirty="0" smtClean="0"/>
              <a:t>Date</a:t>
            </a:r>
            <a:r>
              <a:rPr lang="en-US" sz="2800" dirty="0"/>
              <a:t>: 2005-2017 (Visit date)</a:t>
            </a:r>
          </a:p>
          <a:p>
            <a:pPr marL="457200" indent="-457200" algn="l">
              <a:buFontTx/>
              <a:buChar char="-"/>
            </a:pPr>
            <a:endParaRPr lang="en-US" sz="2800" b="1" dirty="0"/>
          </a:p>
          <a:p>
            <a:pPr algn="l"/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558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Dataset: </a:t>
            </a:r>
          </a:p>
          <a:p>
            <a:pPr algn="l"/>
            <a:r>
              <a:rPr lang="en-US" sz="3600" b="1" dirty="0"/>
              <a:t>The National Alzheimer's Coordinating </a:t>
            </a:r>
            <a:r>
              <a:rPr lang="en-US" sz="3600" b="1" dirty="0" smtClean="0"/>
              <a:t>Center (NACC)</a:t>
            </a:r>
          </a:p>
          <a:p>
            <a:pPr marL="457200" indent="-457200" algn="l">
              <a:buFontTx/>
              <a:buChar char="-"/>
            </a:pPr>
            <a:r>
              <a:rPr lang="en-US" sz="2800" b="1" dirty="0"/>
              <a:t>Researcher’s Data Dictionary</a:t>
            </a:r>
            <a:r>
              <a:rPr lang="en-US" sz="2800" dirty="0"/>
              <a:t> or </a:t>
            </a:r>
            <a:r>
              <a:rPr lang="en-US" sz="2800" b="1" dirty="0"/>
              <a:t>Uniform Data Set</a:t>
            </a:r>
            <a:r>
              <a:rPr lang="en-US" sz="2800" dirty="0"/>
              <a:t> (RDD-UDS</a:t>
            </a:r>
            <a:r>
              <a:rPr lang="en-US" sz="2800" dirty="0" smtClean="0"/>
              <a:t>)</a:t>
            </a:r>
          </a:p>
          <a:p>
            <a:pPr marL="457200" indent="-457200" algn="l">
              <a:buFontTx/>
              <a:buChar char="-"/>
            </a:pPr>
            <a:r>
              <a:rPr lang="en-US" sz="2800" b="1" dirty="0"/>
              <a:t>Genetic Data </a:t>
            </a:r>
            <a:r>
              <a:rPr lang="en-US" sz="2800" b="1" dirty="0" smtClean="0"/>
              <a:t>Set</a:t>
            </a:r>
          </a:p>
          <a:p>
            <a:pPr marL="457200" indent="-457200" algn="l">
              <a:buFontTx/>
              <a:buChar char="-"/>
            </a:pPr>
            <a:r>
              <a:rPr lang="en-US" sz="2800" b="1" dirty="0"/>
              <a:t>Neuropathology Data Set</a:t>
            </a:r>
          </a:p>
          <a:p>
            <a:pPr algn="l"/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949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Gap in knowledge: </a:t>
            </a:r>
          </a:p>
          <a:p>
            <a:endParaRPr lang="en-US" sz="4000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NACC data set has been widely investigated resulting in more than 700 </a:t>
            </a:r>
            <a:r>
              <a:rPr lang="en-US" dirty="0" smtClean="0"/>
              <a:t>publications (Only </a:t>
            </a:r>
            <a:r>
              <a:rPr lang="en-US" dirty="0"/>
              <a:t>3 of the 700 publications focus on the use of machine learning to identify risk factors</a:t>
            </a:r>
            <a:r>
              <a:rPr lang="en-US" dirty="0" smtClean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Are the proper variables being used as predictors to shape the model</a:t>
            </a:r>
            <a:r>
              <a:rPr lang="en-US" dirty="0" smtClean="0"/>
              <a:t>? </a:t>
            </a:r>
            <a:r>
              <a:rPr lang="en-US" dirty="0"/>
              <a:t>O</a:t>
            </a:r>
            <a:r>
              <a:rPr lang="en-US" dirty="0" smtClean="0"/>
              <a:t>nly </a:t>
            </a:r>
            <a:r>
              <a:rPr lang="en-US" dirty="0"/>
              <a:t>used 16 features that have a strong correlation with the onset of Alzheimer’s </a:t>
            </a:r>
            <a:r>
              <a:rPr lang="en-US" dirty="0" smtClean="0"/>
              <a:t>Disease: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Name: </a:t>
            </a:r>
            <a:r>
              <a:rPr lang="en-US" dirty="0"/>
              <a:t>NACCMMSE, AGE, BMI, WEIGHT, HEIGHT, QUITSMOK, SMOKYRS, PACKSPER,,TOBAC30 ,TOBAC100, HYPERTEN,DIABETES, CVHATT, DEP, </a:t>
            </a:r>
            <a:r>
              <a:rPr lang="en-US" dirty="0" err="1"/>
              <a:t>ALCOHOL,is_male</a:t>
            </a:r>
            <a:r>
              <a:rPr lang="en-US" dirty="0"/>
              <a:t>.</a:t>
            </a:r>
            <a:endParaRPr lang="en-US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70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Next Steps: 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Data Collection</a:t>
            </a:r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Data Preparation and Processing (rename variables, find potentially significant variables)</a:t>
            </a:r>
          </a:p>
          <a:p>
            <a:pPr marL="571500" indent="-571500" algn="l">
              <a:buFontTx/>
              <a:buChar char="-"/>
            </a:pPr>
            <a:r>
              <a:rPr lang="en-US" sz="3200" dirty="0"/>
              <a:t>Generate basic descriptive and inferential statistics</a:t>
            </a:r>
            <a:endParaRPr lang="en-US" sz="3200" dirty="0" smtClean="0"/>
          </a:p>
          <a:p>
            <a:pPr marL="571500" indent="-571500" algn="l">
              <a:buFontTx/>
              <a:buChar char="-"/>
            </a:pPr>
            <a:r>
              <a:rPr lang="en-US" sz="3200" dirty="0" smtClean="0"/>
              <a:t>Potential Data </a:t>
            </a:r>
            <a:r>
              <a:rPr lang="en-US" sz="3200" dirty="0"/>
              <a:t>S</a:t>
            </a:r>
            <a:r>
              <a:rPr lang="en-US" sz="3200" dirty="0" smtClean="0"/>
              <a:t>cience approach </a:t>
            </a:r>
          </a:p>
          <a:p>
            <a:pPr marL="571500" indent="-571500" algn="l">
              <a:buFontTx/>
              <a:buChar char="-"/>
            </a:pPr>
            <a:endParaRPr lang="en-US" sz="4000" dirty="0" smtClean="0"/>
          </a:p>
          <a:p>
            <a:pPr algn="l"/>
            <a:endParaRPr lang="en-US" sz="4000" dirty="0" smtClean="0"/>
          </a:p>
          <a:p>
            <a:pPr algn="l"/>
            <a:endParaRPr lang="en-US" sz="4000" b="1" dirty="0"/>
          </a:p>
          <a:p>
            <a:pPr algn="l"/>
            <a:endParaRPr lang="en-US" sz="40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406538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33124"/>
            <a:ext cx="10682514" cy="6485390"/>
          </a:xfrm>
        </p:spPr>
        <p:txBody>
          <a:bodyPr>
            <a:normAutofit/>
          </a:bodyPr>
          <a:lstStyle/>
          <a:p>
            <a:endParaRPr lang="en-US" sz="2800" b="1" dirty="0"/>
          </a:p>
          <a:p>
            <a:r>
              <a:rPr lang="en-US" sz="4000" dirty="0" smtClean="0"/>
              <a:t>Importance of work: </a:t>
            </a:r>
          </a:p>
          <a:p>
            <a:endParaRPr lang="en-US" sz="4000" dirty="0" smtClean="0"/>
          </a:p>
          <a:p>
            <a:pPr algn="l"/>
            <a:r>
              <a:rPr lang="en-US" dirty="0"/>
              <a:t>A better understanding of risk factors related to Alzheimer's disease through predictive modeling and utilization of the NACC database may help advance </a:t>
            </a:r>
            <a:r>
              <a:rPr lang="en-US" dirty="0" smtClean="0"/>
              <a:t>AD early detection, </a:t>
            </a:r>
            <a:r>
              <a:rPr lang="en-US" dirty="0"/>
              <a:t>research and drug development. 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9111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Osuna Karelys</dc:creator>
  <cp:lastModifiedBy>Osuna Karelys</cp:lastModifiedBy>
  <cp:revision>6</cp:revision>
  <dcterms:created xsi:type="dcterms:W3CDTF">2017-06-22T22:36:49Z</dcterms:created>
  <dcterms:modified xsi:type="dcterms:W3CDTF">2017-06-22T23:20:40Z</dcterms:modified>
</cp:coreProperties>
</file>