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777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7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4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June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June 6,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7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June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182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June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3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June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June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June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June 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19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9" r:id="rId2"/>
    <p:sldLayoutId id="2147483698" r:id="rId3"/>
    <p:sldLayoutId id="2147483697" r:id="rId4"/>
    <p:sldLayoutId id="2147483696" r:id="rId5"/>
    <p:sldLayoutId id="2147483695" r:id="rId6"/>
    <p:sldLayoutId id="2147483694" r:id="rId7"/>
    <p:sldLayoutId id="2147483693" r:id="rId8"/>
    <p:sldLayoutId id="2147483692" r:id="rId9"/>
    <p:sldLayoutId id="2147483691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inicaltrials.gov/ct2/results?cond=COVID-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89238-D668-4C8D-9015-354274F33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801" y="820862"/>
            <a:ext cx="6879539" cy="3400425"/>
          </a:xfrm>
        </p:spPr>
        <p:txBody>
          <a:bodyPr>
            <a:normAutofit/>
          </a:bodyPr>
          <a:lstStyle/>
          <a:p>
            <a:r>
              <a:rPr lang="en-US" sz="4800" dirty="0"/>
              <a:t>COVID-19 CLINICAL TRIAL </a:t>
            </a:r>
            <a:br>
              <a:rPr lang="en-US" sz="4800" dirty="0"/>
            </a:br>
            <a:br>
              <a:rPr lang="en-US" sz="2000" dirty="0"/>
            </a:br>
            <a:r>
              <a:rPr lang="en-US" sz="2000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1807C-2D59-493B-B52B-F30FE4DBA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422" y="4603255"/>
            <a:ext cx="6383043" cy="1594839"/>
          </a:xfrm>
        </p:spPr>
        <p:txBody>
          <a:bodyPr>
            <a:norm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MEMBERS: </a:t>
            </a:r>
          </a:p>
          <a:p>
            <a:r>
              <a:rPr lang="en-US" dirty="0"/>
              <a:t>Mohamed Aziz, Pamela Schau </a:t>
            </a:r>
          </a:p>
          <a:p>
            <a:r>
              <a:rPr lang="en-US" dirty="0"/>
              <a:t> Mario Shields, Qian Sun, Abel Rodriguez</a:t>
            </a:r>
          </a:p>
        </p:txBody>
      </p:sp>
      <p:pic>
        <p:nvPicPr>
          <p:cNvPr id="4" name="Picture 3" descr="A row of samples for medical testing">
            <a:extLst>
              <a:ext uri="{FF2B5EF4-FFF2-40B4-BE49-F238E27FC236}">
                <a16:creationId xmlns:a16="http://schemas.microsoft.com/office/drawing/2014/main" id="{96ED4B23-1C60-4256-AA3D-52FC22B4B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04" r="1607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611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8219-31B0-4115-9323-122663F0B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209" y="443882"/>
            <a:ext cx="10608814" cy="595691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80000"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Focus:</a:t>
            </a:r>
            <a:br>
              <a:rPr lang="en-US" b="1" dirty="0">
                <a:latin typeface="Amasis MT Pro Black" panose="02040A04050005020304" pitchFamily="18" charset="0"/>
              </a:rPr>
            </a:br>
            <a:r>
              <a:rPr kumimoji="0" lang="en-US" sz="1800" b="1" i="0" u="none" strike="noStrike" kern="1200" cap="all" spc="6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aur" panose="02030504050205020304" pitchFamily="18" charset="0"/>
                <a:ea typeface="Batang" panose="02030600000101010101" pitchFamily="18" charset="-127"/>
                <a:cs typeface="+mj-cs"/>
              </a:rPr>
              <a:t>COVID-19 </a:t>
            </a:r>
            <a:br>
              <a:rPr kumimoji="0" lang="en-US" sz="1800" b="1" i="0" u="none" strike="noStrike" kern="1200" cap="all" spc="6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aur" panose="02030504050205020304" pitchFamily="18" charset="0"/>
                <a:ea typeface="Batang" panose="02030600000101010101" pitchFamily="18" charset="-127"/>
                <a:cs typeface="+mj-cs"/>
              </a:rPr>
            </a:br>
            <a:r>
              <a:rPr kumimoji="0" lang="en-US" sz="1800" b="1" i="0" u="none" strike="noStrike" kern="1200" cap="all" spc="6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aur" panose="02030504050205020304" pitchFamily="18" charset="0"/>
                <a:ea typeface="Batang" panose="02030600000101010101" pitchFamily="18" charset="-127"/>
                <a:cs typeface="+mj-cs"/>
              </a:rPr>
              <a:t>CLINICAL TRIALS </a:t>
            </a:r>
            <a:br>
              <a:rPr kumimoji="0" lang="en-US" sz="1800" b="1" i="0" u="none" strike="noStrike" kern="1200" cap="all" spc="6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aur" panose="02030504050205020304" pitchFamily="18" charset="0"/>
                <a:ea typeface="Batang" panose="02030600000101010101" pitchFamily="18" charset="-127"/>
                <a:cs typeface="+mj-cs"/>
              </a:rPr>
            </a:br>
            <a:br>
              <a:rPr lang="en-US" b="1" dirty="0">
                <a:latin typeface="Amasis MT Pro Black" panose="02040A04050005020304" pitchFamily="18" charset="0"/>
              </a:rPr>
            </a:b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Source of Data:</a:t>
            </a:r>
            <a:br>
              <a:rPr lang="en-US" b="1" dirty="0">
                <a:latin typeface="Amasis MT Pro Black" panose="02040A04050005020304" pitchFamily="18" charset="0"/>
              </a:rPr>
            </a:br>
            <a:r>
              <a:rPr lang="en-US" sz="2000" b="1" dirty="0">
                <a:solidFill>
                  <a:srgbClr val="0070C0"/>
                </a:solidFill>
                <a:latin typeface="Centaur" panose="02030504050205020304" pitchFamily="18" charset="0"/>
                <a:cs typeface="Aharoni" panose="02010803020104030203" pitchFamily="2" charset="-79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ClinicalTrials.gov </a:t>
            </a:r>
            <a:br>
              <a:rPr lang="en-US" sz="4400" b="1" dirty="0">
                <a:latin typeface="Centaur" panose="02030504050205020304" pitchFamily="18" charset="0"/>
              </a:rPr>
            </a:br>
            <a:br>
              <a:rPr lang="en-US" sz="2700" b="1" dirty="0">
                <a:solidFill>
                  <a:srgbClr val="0070C0"/>
                </a:solidFill>
                <a:latin typeface="Centaur" panose="02030504050205020304" pitchFamily="18" charset="0"/>
              </a:rPr>
            </a:br>
            <a:r>
              <a:rPr lang="en-US" sz="1300" b="1" dirty="0">
                <a:solidFill>
                  <a:srgbClr val="0070C0"/>
                </a:solidFill>
                <a:latin typeface="Centaur" panose="02030504050205020304" pitchFamily="18" charset="0"/>
              </a:rPr>
              <a:t>(a resource provided by the U.S. National Library of Medicine)</a:t>
            </a:r>
            <a:br>
              <a:rPr kumimoji="0" lang="en-US" sz="1600" b="1" i="0" u="none" strike="noStrike" kern="1200" cap="none" spc="16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masis MT Pro Black" panose="02040A04050005020304" pitchFamily="18" charset="0"/>
                <a:cs typeface="+mn-cs"/>
              </a:rPr>
            </a:b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</a:b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Questions/Ideas:</a:t>
            </a:r>
            <a:br>
              <a:rPr lang="en-US" b="1" dirty="0">
                <a:latin typeface="Amasis MT Pro Black" panose="02040A04050005020304" pitchFamily="18" charset="0"/>
              </a:rPr>
            </a:br>
            <a:r>
              <a:rPr lang="en-US" sz="1300" b="1" dirty="0">
                <a:solidFill>
                  <a:srgbClr val="0070C0"/>
                </a:solidFill>
                <a:latin typeface="Centaur" panose="02030504050205020304" pitchFamily="18" charset="0"/>
              </a:rPr>
              <a:t>*the average length of trials</a:t>
            </a:r>
            <a:br>
              <a:rPr lang="en-US" sz="1300" b="1" dirty="0">
                <a:solidFill>
                  <a:srgbClr val="0070C0"/>
                </a:solidFill>
                <a:latin typeface="Centaur" panose="02030504050205020304" pitchFamily="18" charset="0"/>
              </a:rPr>
            </a:br>
            <a:r>
              <a:rPr lang="en-US" sz="1300" b="1" dirty="0">
                <a:solidFill>
                  <a:srgbClr val="0070C0"/>
                </a:solidFill>
                <a:latin typeface="Centaur" panose="02030504050205020304" pitchFamily="18" charset="0"/>
              </a:rPr>
              <a:t>*studies based on the 4 phases</a:t>
            </a:r>
            <a:br>
              <a:rPr lang="en-US" sz="1300" b="1" dirty="0">
                <a:solidFill>
                  <a:srgbClr val="0070C0"/>
                </a:solidFill>
                <a:latin typeface="Centaur" panose="02030504050205020304" pitchFamily="18" charset="0"/>
              </a:rPr>
            </a:br>
            <a:r>
              <a:rPr lang="en-US" sz="1300" b="1" dirty="0">
                <a:solidFill>
                  <a:srgbClr val="0070C0"/>
                </a:solidFill>
                <a:latin typeface="Centaur" panose="02030504050205020304" pitchFamily="18" charset="0"/>
              </a:rPr>
              <a:t>*Enrollment &amp; Trials Based on Geographics </a:t>
            </a:r>
            <a:br>
              <a:rPr lang="en-US" sz="1300" b="1" dirty="0">
                <a:solidFill>
                  <a:srgbClr val="0070C0"/>
                </a:solidFill>
                <a:latin typeface="Centaur" panose="02030504050205020304" pitchFamily="18" charset="0"/>
              </a:rPr>
            </a:br>
            <a:r>
              <a:rPr lang="en-US" sz="1300" b="1" dirty="0">
                <a:solidFill>
                  <a:srgbClr val="0070C0"/>
                </a:solidFill>
                <a:latin typeface="Centaur" panose="02030504050205020304" pitchFamily="18" charset="0"/>
              </a:rPr>
              <a:t>*the TENDIENCES OF ENROLLED PARTICIPANTS THAT SHOW RESULTS VS. NO RESULTS</a:t>
            </a:r>
            <a:br>
              <a:rPr lang="en-US" sz="1300" b="1" dirty="0">
                <a:solidFill>
                  <a:srgbClr val="0070C0"/>
                </a:solidFill>
                <a:latin typeface="Centaur" panose="02030504050205020304" pitchFamily="18" charset="0"/>
              </a:rPr>
            </a:br>
            <a:r>
              <a:rPr lang="en-US" sz="1300" b="1" dirty="0">
                <a:solidFill>
                  <a:srgbClr val="0070C0"/>
                </a:solidFill>
                <a:latin typeface="Centaur" panose="02030504050205020304" pitchFamily="18" charset="0"/>
              </a:rPr>
              <a:t>*The Count of successful clinical trials based on drugs &amp; p-values</a:t>
            </a:r>
            <a:br>
              <a:rPr lang="en-US" b="1" dirty="0">
                <a:latin typeface="Amasis MT Pro Black" panose="02040A04050005020304" pitchFamily="18" charset="0"/>
              </a:rPr>
            </a:br>
            <a:br>
              <a:rPr lang="en-US" b="1" dirty="0">
                <a:latin typeface="Amasis MT Pro Black" panose="02040A04050005020304" pitchFamily="18" charset="0"/>
              </a:rPr>
            </a:b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Visualizations:</a:t>
            </a:r>
            <a:br>
              <a:rPr lang="en-US" b="1" dirty="0">
                <a:latin typeface="Amasis MT Pro Black" panose="02040A04050005020304" pitchFamily="18" charset="0"/>
              </a:rPr>
            </a:br>
            <a:r>
              <a:rPr lang="en-US" sz="1300" b="1" dirty="0">
                <a:solidFill>
                  <a:srgbClr val="0070C0"/>
                </a:solidFill>
                <a:latin typeface="Centaur" panose="02030504050205020304" pitchFamily="18" charset="0"/>
                <a:cs typeface="Aldhabi" panose="020B0604020202020204" pitchFamily="2" charset="-78"/>
              </a:rPr>
              <a:t>Bar graph, pie chart, Box Plot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7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2D66-2C30-654E-BAA3-779BC1DF4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36" y="182767"/>
            <a:ext cx="6629093" cy="12160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MISSING DATA observational trials</a:t>
            </a:r>
            <a:br>
              <a:rPr lang="en-US" dirty="0"/>
            </a:br>
            <a:r>
              <a:rPr lang="en-US" dirty="0"/>
              <a:t>  </a:t>
            </a:r>
            <a:endParaRPr lang="en-Q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0D272-47AF-DF40-9A7B-D516E6A7E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43" y="1668860"/>
            <a:ext cx="2729594" cy="26133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9BE8A-7F93-C54C-AA7F-18E60C6AE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12" y="1559098"/>
            <a:ext cx="2600110" cy="2832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4E2024-B625-9049-8C14-A037C5AF3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88" y="2601967"/>
            <a:ext cx="2985188" cy="747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56C9E-75E7-0545-B248-0FB79E777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04" y="4894859"/>
            <a:ext cx="8445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0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28CF-CBA3-B841-B69B-E117CA53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Findings: More observational studies were conducted then interventional according to dataset</a:t>
            </a:r>
            <a:endParaRPr lang="en-Q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C7F92-F330-2B4E-86F8-1F890D27A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10" y="2026428"/>
            <a:ext cx="8971823" cy="11594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170298-20EC-AD47-A6D1-88448606F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0663"/>
            <a:ext cx="5320728" cy="310497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8FEF788-A583-FF4A-9CE8-28F6B6BBC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18" y="4607075"/>
            <a:ext cx="6300865" cy="10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1466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_2SEEDS">
      <a:dk1>
        <a:srgbClr val="000000"/>
      </a:dk1>
      <a:lt1>
        <a:srgbClr val="FFFFFF"/>
      </a:lt1>
      <a:dk2>
        <a:srgbClr val="412524"/>
      </a:dk2>
      <a:lt2>
        <a:srgbClr val="E2E5E8"/>
      </a:lt2>
      <a:accent1>
        <a:srgbClr val="B79D7A"/>
      </a:accent1>
      <a:accent2>
        <a:srgbClr val="C3988F"/>
      </a:accent2>
      <a:accent3>
        <a:srgbClr val="A3A37B"/>
      </a:accent3>
      <a:accent4>
        <a:srgbClr val="7FA7BA"/>
      </a:accent4>
      <a:accent5>
        <a:srgbClr val="93A0C5"/>
      </a:accent5>
      <a:accent6>
        <a:srgbClr val="887FBA"/>
      </a:accent6>
      <a:hlink>
        <a:srgbClr val="6482AC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147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Amasis MT Pro Black</vt:lpstr>
      <vt:lpstr>Arial</vt:lpstr>
      <vt:lpstr>Bembo</vt:lpstr>
      <vt:lpstr>Centaur</vt:lpstr>
      <vt:lpstr>ArchiveVTI</vt:lpstr>
      <vt:lpstr>COVID-19 CLINICAL TRIAL   PROJECT 1</vt:lpstr>
      <vt:lpstr>Focus: COVID-19  CLINICAL TRIALS   Source of Data: ClinicalTrials.gov   (a resource provided by the U.S. National Library of Medicine)  Questions/Ideas: *the average length of trials *studies based on the 4 phases *Enrollment &amp; Trials Based on Geographics  *the TENDIENCES OF ENROLLED PARTICIPANTS THAT SHOW RESULTS VS. NO RESULTS *The Count of successful clinical trials based on drugs &amp; p-values  Visualizations: Bar graph, pie chart, Box Plot </vt:lpstr>
      <vt:lpstr>MISSING DATA observational trials   </vt:lpstr>
      <vt:lpstr>Data Findings: More observational studies were conducted then interventional according to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CLINICAL TRIAL   PROJECT 1</dc:title>
  <dc:creator>Pamela Schau</dc:creator>
  <cp:lastModifiedBy>Mohamed Aziz Salah Riahi</cp:lastModifiedBy>
  <cp:revision>20</cp:revision>
  <dcterms:created xsi:type="dcterms:W3CDTF">2021-06-05T16:49:08Z</dcterms:created>
  <dcterms:modified xsi:type="dcterms:W3CDTF">2021-06-06T18:28:59Z</dcterms:modified>
</cp:coreProperties>
</file>