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trictFirstAndLastChars="0" autoCompressPictures="0" saveSubsetFonts="1">
  <p:sldMasterIdLst>
    <p:sldMasterId r:id="rId4" id="2147483648"/>
    <p:sldMasterId r:id="rId5" id="2147483660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oundtripDataSignature="AMtx7mhRzQoQK3cO3Il9mTaXXS37tBGGrw==" r:id="rId21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1b26c534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f1b26c534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42d47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f242d47d2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i="0" sz="20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5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1881400" y="-579177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1b26c534_2_7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df1b26c534_2_7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gdf1b26c534_2_7"/>
          <p:cNvSpPr txBox="1"/>
          <p:nvPr>
            <p:ph idx="10" type="dt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df1b26c534_2_7"/>
          <p:cNvSpPr txBox="1"/>
          <p:nvPr>
            <p:ph idx="11" type="ftr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df1b26c534_2_7"/>
          <p:cNvSpPr txBox="1"/>
          <p:nvPr>
            <p:ph idx="12" type="sldNum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1b26c534_2_13"/>
          <p:cNvSpPr txBox="1"/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df1b26c534_2_13"/>
          <p:cNvSpPr txBox="1"/>
          <p:nvPr>
            <p:ph idx="1" type="subTitle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i="0" sz="20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gdf1b26c534_2_1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f1b26c534_2_1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df1b26c534_2_1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1b26c534_2_19"/>
          <p:cNvSpPr txBox="1"/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df1b26c534_2_19"/>
          <p:cNvSpPr txBox="1"/>
          <p:nvPr>
            <p:ph idx="1" type="body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gdf1b26c534_2_19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f1b26c534_2_19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df1b26c534_2_19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1b26c534_2_25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df1b26c534_2_25"/>
          <p:cNvSpPr txBox="1"/>
          <p:nvPr>
            <p:ph idx="1" type="body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df1b26c534_2_25"/>
          <p:cNvSpPr txBox="1"/>
          <p:nvPr>
            <p:ph idx="2" type="body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df1b26c534_2_25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df1b26c534_2_25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df1b26c534_2_25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1b26c534_2_32"/>
          <p:cNvSpPr txBox="1"/>
          <p:nvPr>
            <p:ph idx="1" type="body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gdf1b26c534_2_32"/>
          <p:cNvSpPr txBox="1"/>
          <p:nvPr>
            <p:ph idx="2" type="body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df1b26c534_2_32"/>
          <p:cNvSpPr txBox="1"/>
          <p:nvPr>
            <p:ph idx="3" type="body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gdf1b26c534_2_32"/>
          <p:cNvSpPr txBox="1"/>
          <p:nvPr>
            <p:ph idx="4" type="body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gdf1b26c534_2_3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df1b26c534_2_3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df1b26c534_2_3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df1b26c534_2_32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1b26c534_2_4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df1b26c534_2_4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df1b26c534_2_4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df1b26c534_2_41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1b26c534_2_4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df1b26c534_2_4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df1b26c534_2_4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1b26c534_2_50"/>
          <p:cNvSpPr txBox="1"/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df1b26c534_2_50"/>
          <p:cNvSpPr txBox="1"/>
          <p:nvPr>
            <p:ph idx="1" type="body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4" name="Google Shape;134;gdf1b26c534_2_50"/>
          <p:cNvSpPr txBox="1"/>
          <p:nvPr>
            <p:ph idx="2" type="body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gdf1b26c534_2_5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df1b26c534_2_5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df1b26c534_2_5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f1b26c534_2_57"/>
          <p:cNvSpPr txBox="1"/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df1b26c534_2_57"/>
          <p:cNvSpPr/>
          <p:nvPr>
            <p:ph idx="2" type="pic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6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df1b26c534_2_57"/>
          <p:cNvSpPr txBox="1"/>
          <p:nvPr>
            <p:ph idx="1" type="body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gdf1b26c534_2_57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df1b26c534_2_57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df1b26c534_2_57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1b26c534_2_64"/>
          <p:cNvSpPr txBox="1"/>
          <p:nvPr>
            <p:ph idx="1" type="body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df1b26c534_2_64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df1b26c534_2_64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df1b26c534_2_64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df1b26c534_2_64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f1b26c534_2_70"/>
          <p:cNvSpPr txBox="1"/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df1b26c534_2_70"/>
          <p:cNvSpPr txBox="1"/>
          <p:nvPr>
            <p:ph idx="1" type="body"/>
          </p:nvPr>
        </p:nvSpPr>
        <p:spPr>
          <a:xfrm rot="5400000">
            <a:off x="1881400" y="-579177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gdf1b26c534_2_7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df1b26c534_2_7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df1b26c534_2_7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2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/>
          <p:nvPr>
            <p:ph idx="2" type="pic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6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dark room&#10;&#10;Description automatically generated"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dark room&#10;&#10;Description automatically generated" id="82" name="Google Shape;82;gdf1b26c534_2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df1b26c534_2_0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gdf1b26c534_2_0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df1b26c534_2_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df1b26c534_2_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df1b26c534_2_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inicaltrials.gov/ct2/results?cond=COVID-1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6.jpg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 txBox="1"/>
          <p:nvPr>
            <p:ph type="ctrTitle"/>
          </p:nvPr>
        </p:nvSpPr>
        <p:spPr>
          <a:xfrm>
            <a:off x="612801" y="820862"/>
            <a:ext cx="6879539" cy="3400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COVID-19 CLINICAL TRIAL </a:t>
            </a:r>
            <a:br>
              <a:rPr lang="en-US" sz="4800">
                <a:latin typeface="Arial"/>
                <a:ea typeface="Arial"/>
                <a:cs typeface="Arial"/>
                <a:sym typeface="Arial"/>
              </a:rPr>
            </a:b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PROJECT 1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985422" y="4603255"/>
            <a:ext cx="6383043" cy="159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GROUP MEMBERS: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Mohamed Aziz, Pamela Schau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Mario Shields, Qian Sun, Abel Rodriguez</a:t>
            </a:r>
            <a:endParaRPr/>
          </a:p>
        </p:txBody>
      </p:sp>
      <p:pic>
        <p:nvPicPr>
          <p:cNvPr descr="A row of samples for medical testing" id="165" name="Google Shape;165;p1"/>
          <p:cNvPicPr preferRelativeResize="0"/>
          <p:nvPr/>
        </p:nvPicPr>
        <p:blipFill rotWithShape="1">
          <a:blip r:embed="rId3">
            <a:alphaModFix/>
          </a:blip>
          <a:srcRect b="1" l="48604" r="1606" t="0"/>
          <a:stretch/>
        </p:blipFill>
        <p:spPr>
          <a:xfrm>
            <a:off x="7616215" y="-23854"/>
            <a:ext cx="4575785" cy="6892740"/>
          </a:xfrm>
          <a:custGeom>
            <a:rect b="b" l="l" r="r" t="t"/>
            <a:pathLst>
              <a:path extrusionOk="0" h="6857999" w="4575785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39111" l="6416" r="70998" t="14963"/>
          <a:stretch/>
        </p:blipFill>
        <p:spPr>
          <a:xfrm>
            <a:off x="570491" y="1106904"/>
            <a:ext cx="3374184" cy="385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 txBox="1"/>
          <p:nvPr>
            <p:ph type="title"/>
          </p:nvPr>
        </p:nvSpPr>
        <p:spPr>
          <a:xfrm>
            <a:off x="163428" y="0"/>
            <a:ext cx="112936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TRIAL LOCATIONS: MOST TRIALS WERE CONDUCTED IN USA AND FRANCE. FRANCE HAD THE HIGHEST ENROLLMENT.</a:t>
            </a:r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4">
            <a:alphaModFix/>
          </a:blip>
          <a:srcRect b="40741" l="6583" r="41505" t="33778"/>
          <a:stretch/>
        </p:blipFill>
        <p:spPr>
          <a:xfrm>
            <a:off x="490716" y="5846644"/>
            <a:ext cx="3374185" cy="93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&#10;&#10;Description automatically generated" id="240" name="Google Shape;240;p10"/>
          <p:cNvPicPr preferRelativeResize="0"/>
          <p:nvPr/>
        </p:nvPicPr>
        <p:blipFill rotWithShape="1">
          <a:blip r:embed="rId5">
            <a:alphaModFix/>
          </a:blip>
          <a:srcRect b="13334" l="7289" r="2115" t="9254"/>
          <a:stretch/>
        </p:blipFill>
        <p:spPr>
          <a:xfrm>
            <a:off x="4535905" y="4115872"/>
            <a:ext cx="5923281" cy="274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 preferRelativeResize="0"/>
          <p:nvPr/>
        </p:nvPicPr>
        <p:blipFill rotWithShape="1">
          <a:blip r:embed="rId6">
            <a:alphaModFix/>
          </a:blip>
          <a:srcRect b="24028" l="6797" r="43202" t="52376"/>
          <a:stretch/>
        </p:blipFill>
        <p:spPr>
          <a:xfrm>
            <a:off x="500364" y="4952899"/>
            <a:ext cx="3374185" cy="895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&#10;&#10;Description automatically generated" id="242" name="Google Shape;242;p10"/>
          <p:cNvPicPr preferRelativeResize="0"/>
          <p:nvPr/>
        </p:nvPicPr>
        <p:blipFill rotWithShape="1">
          <a:blip r:embed="rId7">
            <a:alphaModFix/>
          </a:blip>
          <a:srcRect b="14762" l="7540" r="1152" t="9808"/>
          <a:stretch/>
        </p:blipFill>
        <p:spPr>
          <a:xfrm>
            <a:off x="4535905" y="1325563"/>
            <a:ext cx="6030675" cy="270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2994"/>
            <a:ext cx="5178356" cy="11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6704" y="454047"/>
            <a:ext cx="5972120" cy="242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13" y="2267700"/>
            <a:ext cx="5298346" cy="154938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/>
          <p:nvPr/>
        </p:nvSpPr>
        <p:spPr>
          <a:xfrm>
            <a:off x="8040725" y="3153454"/>
            <a:ext cx="478173" cy="5510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8572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9331" y="3977995"/>
            <a:ext cx="8571014" cy="184172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1743740" y="130918"/>
            <a:ext cx="8814390" cy="38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ENROLLMENT DISTRIBUTION AND TOP ENROLLMENT VS REST </a:t>
            </a:r>
            <a:endParaRPr/>
          </a:p>
        </p:txBody>
      </p:sp>
      <p:sp>
        <p:nvSpPr>
          <p:cNvPr id="253" name="Google Shape;253;p11"/>
          <p:cNvSpPr txBox="1"/>
          <p:nvPr/>
        </p:nvSpPr>
        <p:spPr>
          <a:xfrm>
            <a:off x="86112" y="1904301"/>
            <a:ext cx="3630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enrollment trials distribution 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1937850" y="5955903"/>
            <a:ext cx="66860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 4 trials by enrollment comprise over 93% of total enrollment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36" y="784527"/>
            <a:ext cx="48482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79" y="3461608"/>
            <a:ext cx="4919481" cy="161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5140" y="587043"/>
            <a:ext cx="6776860" cy="435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3453" y="5080513"/>
            <a:ext cx="6123964" cy="556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2"/>
          <p:cNvSpPr txBox="1"/>
          <p:nvPr/>
        </p:nvSpPr>
        <p:spPr>
          <a:xfrm flipH="1">
            <a:off x="2592351" y="79489"/>
            <a:ext cx="5402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ENROLLMENT STATISTICS: DISTRIBUTION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2424112" y="6063514"/>
            <a:ext cx="48482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Median shows the huge number of low enrollment</a:t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4290660" y="3227813"/>
            <a:ext cx="922789" cy="2870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8572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180313" y="3088615"/>
            <a:ext cx="35988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Enrollment histogram without outliers</a:t>
            </a:r>
            <a:endParaRPr/>
          </a:p>
        </p:txBody>
      </p:sp>
      <p:sp>
        <p:nvSpPr>
          <p:cNvPr id="267" name="Google Shape;267;p12"/>
          <p:cNvSpPr txBox="1"/>
          <p:nvPr/>
        </p:nvSpPr>
        <p:spPr>
          <a:xfrm>
            <a:off x="2424112" y="5773523"/>
            <a:ext cx="81289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enrollment (195894) without outliers is much less than any one outlier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2424100" y="6371300"/>
            <a:ext cx="68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he higher the enrollment number, the fewer trials there are with that number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1626765" y="0"/>
            <a:ext cx="8381301" cy="658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MOST SUCCESSFUL CLINICAL TRIALS BASED ON P-VALUE</a:t>
            </a:r>
            <a:endParaRPr/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28" y="809372"/>
            <a:ext cx="7061912" cy="281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048" y="809372"/>
            <a:ext cx="45053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/>
        </p:nvSpPr>
        <p:spPr>
          <a:xfrm>
            <a:off x="2919019" y="4917269"/>
            <a:ext cx="6694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p-value cutoff of 0.05 there are 10 successful trials out of 13 available p-values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698454" y="228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698454" y="1104383"/>
            <a:ext cx="10391304" cy="514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 cap="none">
                <a:latin typeface="Arial"/>
                <a:ea typeface="Arial"/>
                <a:cs typeface="Arial"/>
                <a:sym typeface="Arial"/>
              </a:rPr>
              <a:t>This project analyzed clinical trials related to COVID-19.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 cap="none">
                <a:latin typeface="Arial"/>
                <a:ea typeface="Arial"/>
                <a:cs typeface="Arial"/>
                <a:sym typeface="Arial"/>
              </a:rPr>
              <a:t>We examined: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 cap="none">
                <a:latin typeface="Arial"/>
                <a:ea typeface="Arial"/>
                <a:cs typeface="Arial"/>
                <a:sym typeface="Arial"/>
              </a:rPr>
              <a:t>-when and where these trials were conducted,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cap="none">
                <a:latin typeface="Arial"/>
                <a:ea typeface="Arial"/>
                <a:cs typeface="Arial"/>
                <a:sym typeface="Arial"/>
              </a:rPr>
              <a:t>the number trials and participants in the trials,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cap="none">
                <a:latin typeface="Arial"/>
                <a:ea typeface="Arial"/>
                <a:cs typeface="Arial"/>
                <a:sym typeface="Arial"/>
              </a:rPr>
              <a:t>types of interventions,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 cap="none">
                <a:latin typeface="Arial"/>
                <a:ea typeface="Arial"/>
                <a:cs typeface="Arial"/>
                <a:sym typeface="Arial"/>
              </a:rPr>
              <a:t>-as well as the relative success of the trials.</a:t>
            </a:r>
            <a:br>
              <a:rPr lang="en-US" sz="1400" cap="none">
                <a:latin typeface="Arial"/>
                <a:ea typeface="Arial"/>
                <a:cs typeface="Arial"/>
                <a:sym typeface="Arial"/>
              </a:rPr>
            </a:br>
            <a:endParaRPr sz="1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 cap="none">
                <a:latin typeface="Arial"/>
                <a:ea typeface="Arial"/>
                <a:cs typeface="Arial"/>
                <a:sym typeface="Arial"/>
              </a:rPr>
              <a:t>We found that: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average length of trials was 136 days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Most trials were conducted around May/June of 2020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There was equal split between interventional and observational studies, with the interventional studies mostly in Phase 2 and consisting of drugs.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Most trials were conducted in USA and France with the most enrollment numbers in France.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Based in reported p-values, we identified 10 successful interventional trials</a:t>
            </a:r>
            <a:endParaRPr/>
          </a:p>
          <a:p>
            <a:pPr indent="-15748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Other Considerations:</a:t>
            </a:r>
            <a:endParaRPr/>
          </a:p>
          <a:p>
            <a:pPr indent="-15748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ctrTitle"/>
          </p:nvPr>
        </p:nvSpPr>
        <p:spPr>
          <a:xfrm>
            <a:off x="275209" y="443882"/>
            <a:ext cx="10608814" cy="5956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FOCUS: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COVID-19 </a:t>
            </a:r>
            <a:b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CLINICAL TRIALS </a:t>
            </a:r>
            <a:br>
              <a:rPr b="1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700">
                <a:latin typeface="Arial"/>
                <a:ea typeface="Arial"/>
                <a:cs typeface="Arial"/>
                <a:sym typeface="Arial"/>
              </a:rPr>
              <a:t>SOURCE OF DATA: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CLINICALTRIALS.GOV </a:t>
            </a:r>
            <a:br>
              <a:rPr b="1" lang="en-US" sz="1600">
                <a:latin typeface="Arial"/>
                <a:ea typeface="Arial"/>
                <a:cs typeface="Arial"/>
                <a:sym typeface="Arial"/>
              </a:rPr>
            </a:br>
            <a:br>
              <a:rPr b="1"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(A RESOURCE PROVIDED BY THE U.S. NATIONAL LIBRARY OF MEDICINE</a:t>
            </a:r>
            <a: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1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QUESTIONS/IDEAS: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*THE AVERAGE LENGTH OF TRIALS</a:t>
            </a:r>
            <a:b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*STUDIES BASED ON THE 4 PHASES</a:t>
            </a:r>
            <a:b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*ENROLLMENT &amp; TRIALS BASED ON GEOGRAPHICS </a:t>
            </a:r>
            <a:b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*THE TENDIENCES OF ENROLLED PARTICIPANTS THAT SHOW RESULTS VS. NO RESULTS</a:t>
            </a:r>
            <a:b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*THE COUNT OF SUCCESSFUL CLINICAL TRIALS BASED ON DRUGS &amp; P-VALUES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VISUALIZATIONS: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1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BAR GRAPH, PIE CHART, BOX PLOT, SCATTER PLOT, MAPS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f1b26c534_2_76"/>
          <p:cNvSpPr txBox="1"/>
          <p:nvPr>
            <p:ph type="title"/>
          </p:nvPr>
        </p:nvSpPr>
        <p:spPr>
          <a:xfrm>
            <a:off x="1050879" y="114300"/>
            <a:ext cx="9546157" cy="69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20"/>
              <a:buFont typeface="Arial"/>
              <a:buNone/>
            </a:pPr>
            <a:r>
              <a:rPr lang="en-US" sz="1800"/>
              <a:t>TRIAL LENGTH</a:t>
            </a:r>
            <a:br>
              <a:rPr lang="en-US" sz="1800"/>
            </a:br>
            <a:r>
              <a:rPr lang="en-US" sz="1500"/>
              <a:t>TOP 10 LONGEST TRIALS</a:t>
            </a:r>
            <a:endParaRPr sz="1500"/>
          </a:p>
        </p:txBody>
      </p:sp>
      <p:pic>
        <p:nvPicPr>
          <p:cNvPr id="176" name="Google Shape;176;gdf1b26c534_2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841" y="997592"/>
            <a:ext cx="6399845" cy="486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df1b26c534_2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435" y="5910382"/>
            <a:ext cx="9851601" cy="8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df1b26c534_2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900" y="1208600"/>
            <a:ext cx="4562475" cy="4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f242d47d2_2_0"/>
          <p:cNvSpPr txBox="1"/>
          <p:nvPr>
            <p:ph type="title"/>
          </p:nvPr>
        </p:nvSpPr>
        <p:spPr>
          <a:xfrm>
            <a:off x="1050879" y="352425"/>
            <a:ext cx="962664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/>
              <a:t>TOTAL ENROLLMENT NUMBERS</a:t>
            </a:r>
            <a:endParaRPr/>
          </a:p>
        </p:txBody>
      </p:sp>
      <p:pic>
        <p:nvPicPr>
          <p:cNvPr id="184" name="Google Shape;184;gdf242d47d2_2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31" y="1071978"/>
            <a:ext cx="5857875" cy="391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df242d47d2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399" y="1575548"/>
            <a:ext cx="5362907" cy="309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df242d47d2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931" y="4844624"/>
            <a:ext cx="11035375" cy="17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1382233" y="182767"/>
            <a:ext cx="8527311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/>
              <a:t>Observational</a:t>
            </a:r>
            <a:r>
              <a:rPr lang="en-US" sz="1800"/>
              <a:t> Trial VS </a:t>
            </a:r>
            <a:r>
              <a:rPr lang="en-US" sz="1800"/>
              <a:t>Interventional</a:t>
            </a:r>
            <a:r>
              <a:rPr lang="en-US" sz="1800"/>
              <a:t> Trials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0" y="1469100"/>
            <a:ext cx="10520049" cy="20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525" y="3591775"/>
            <a:ext cx="4020075" cy="30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24975"/>
            <a:ext cx="6184777" cy="9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 FINDINGS: </a:t>
            </a:r>
            <a:r>
              <a:rPr lang="en-US" sz="1800"/>
              <a:t>Data Findings: Interventional Clinical Trials Analysis required exclusion of observational clinical trials data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810" y="2026428"/>
            <a:ext cx="8971823" cy="115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10663"/>
            <a:ext cx="5320728" cy="31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5318" y="4607075"/>
            <a:ext cx="6300865" cy="107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/>
          <p:nvPr/>
        </p:nvSpPr>
        <p:spPr>
          <a:xfrm>
            <a:off x="3943973" y="2214060"/>
            <a:ext cx="478173" cy="55109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8572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041451" y="130919"/>
            <a:ext cx="81445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TRIALS THROUGHOUT PREVIOUS MONTHS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3397354" y="2935065"/>
            <a:ext cx="448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number of trials distributed by date 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2602119" y="6002069"/>
            <a:ext cx="551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</a:t>
            </a:r>
            <a:r>
              <a:rPr lang="en-US" sz="1800">
                <a:solidFill>
                  <a:schemeClr val="dk1"/>
                </a:solidFill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rials occurred in</a:t>
            </a:r>
            <a:r>
              <a:rPr lang="en-US" sz="1800">
                <a:solidFill>
                  <a:schemeClr val="dk1"/>
                </a:solidFill>
              </a:rPr>
              <a:t> March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2020 with over 800 tria</a:t>
            </a:r>
            <a:r>
              <a:rPr lang="en-US" sz="1800">
                <a:solidFill>
                  <a:schemeClr val="dk1"/>
                </a:solidFill>
              </a:rPr>
              <a:t>ls;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bout 4 times as much compared to other previous months.</a:t>
            </a:r>
            <a:endParaRPr/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44" y="636431"/>
            <a:ext cx="5048368" cy="131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212" y="3228257"/>
            <a:ext cx="4191799" cy="2803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 b="19044" l="4576" r="0" t="0"/>
          <a:stretch/>
        </p:blipFill>
        <p:spPr>
          <a:xfrm>
            <a:off x="6269941" y="439343"/>
            <a:ext cx="5442557" cy="255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/>
        </p:nvSpPr>
        <p:spPr>
          <a:xfrm flipH="1">
            <a:off x="2039457" y="81548"/>
            <a:ext cx="6631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ENROLLMENT STATISTICS BY INTERVENTIONS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2508000" y="5838375"/>
            <a:ext cx="717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The Average </a:t>
            </a:r>
            <a:r>
              <a:rPr lang="en-US">
                <a:solidFill>
                  <a:schemeClr val="dk1"/>
                </a:solidFill>
              </a:rPr>
              <a:t>L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 shows the number of treatments that fall below, near, and over the average number (≈ 8</a:t>
            </a: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treatments </a:t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 rot="1822377">
            <a:off x="1513376" y="2690823"/>
            <a:ext cx="637035" cy="4625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8572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508012" y="6361573"/>
            <a:ext cx="812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Behavioral, Diagnostic Test, Drug, and Other </a:t>
            </a:r>
            <a:r>
              <a:rPr lang="en-US">
                <a:solidFill>
                  <a:schemeClr val="dk1"/>
                </a:solidFill>
              </a:rPr>
              <a:t>type of 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reatments are overrepresented in</a:t>
            </a:r>
            <a:r>
              <a:rPr lang="en-US">
                <a:solidFill>
                  <a:schemeClr val="dk1"/>
                </a:solidFill>
              </a:rPr>
              <a:t> this analysis</a:t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11" y="486709"/>
            <a:ext cx="6190215" cy="193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3645" y="2225094"/>
            <a:ext cx="6999935" cy="354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ctrTitle"/>
          </p:nvPr>
        </p:nvSpPr>
        <p:spPr>
          <a:xfrm>
            <a:off x="1229360" y="103751"/>
            <a:ext cx="91440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FUNDING OF TRIAL: MOST FUNDERS WERE NON-GOVERNMENT/ INDUSTRY</a:t>
            </a:r>
            <a:endParaRPr/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38037" l="5999" r="2583" t="17707"/>
          <a:stretch/>
        </p:blipFill>
        <p:spPr>
          <a:xfrm>
            <a:off x="523240" y="1752928"/>
            <a:ext cx="9144000" cy="248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16000" l="28167" r="38500" t="37004"/>
          <a:stretch/>
        </p:blipFill>
        <p:spPr>
          <a:xfrm>
            <a:off x="5527040" y="3221314"/>
            <a:ext cx="4064000" cy="322300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5935839" y="2851982"/>
            <a:ext cx="3634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funders for COVID Trials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448300" y="6074988"/>
            <a:ext cx="5647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category was mostly academic medical centers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chive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chive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2021-06-05T16:49:08Z</dcterms:created>
  <dc:creator>Pamela Schau</dc:creator>
</cp:coreProperties>
</file>