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11F8-5F6B-47B3-9C22-8A01C62A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776A-E725-4705-855B-8DFFFBF3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F4FF-11A9-457D-A1EB-9E6C86A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41C5-1719-4FA5-95C8-27B1DB39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E9DC-762A-4D9C-9D07-7B90F83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E4A-BC94-49AE-ADC8-A47CEC1E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8927-BEE2-4856-A74D-22441C78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A963-A61F-48AD-84D4-4C0893D1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DDA9-EF3D-40A8-8890-4D024A65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906D-344A-4304-B5A0-4A491ACD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E1C68-0C97-47AF-9382-080F18C52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A7054-1C96-408E-BC77-BE8EF232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121A-1C4C-4A8E-8F10-2362261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2BF6-9468-44CE-BFF9-DA47FE3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CF97-820E-47D4-94C0-755AAF82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0BE8-63E3-4BEF-90BB-AC8A49FE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EE0E-9ADF-40B4-8057-A3A072E5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158B-4573-457F-AE3F-F4D71E5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6023-5BDB-42AE-8DB6-E48A0E69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2090-F955-4D97-A9A5-7D7C922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3314-9D45-4294-B1C2-97FB8C3F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DCBA-A1D2-45FC-9C53-C70527CE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9808-E252-439A-B0D9-5B57FD36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207C-9084-4E57-BF7D-33C2E166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1CFF-2883-456E-B11B-4E9981AE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E68C-C92B-409E-953F-002EDBCB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A305-9D85-4DBE-BF3F-4ADE344C9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F3D84-2E51-4169-8DDB-BA5BC0CB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D001-A126-428B-AE91-1D41E05D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F07B5-A959-4E28-8628-0DA6EAA2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4468-6A4C-461F-8450-73F6A4A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91D1-3FA7-4836-9182-955D84BE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1CFB-F69E-4C7B-A01B-0EAB844F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485D-58AD-45C6-9D24-765CE3A9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DBA2E-F39F-4B7B-98D5-52601F22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6403B-E4BF-4885-948A-10F8761A9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C4906-ED06-4115-928F-8B21CFD9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803C7-8F4B-42C9-BEF3-3A134AB6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58717-3525-4B34-8BA6-53C5069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8FC5-A2BA-4DE8-A541-247C5A99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79594-BCC2-42A2-90D7-1DA37AE5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95E0C-7818-4D62-88DB-69F42F95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6C28B-71EC-4DB4-82F2-ED01D0C5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07D0A-CFEE-4A6D-9659-480702DD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EAEDE-A44A-4C77-BFE2-FF01AF0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CAE0-FBA0-4601-A391-E635A200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0EE-EE00-46FA-8A27-91CB555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558B-8E5F-449C-A802-1431E4C7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10DA1-40FE-4B80-A4AB-D91373F6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737A-3E57-43F3-8970-C0B85D53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31BD-9D41-4411-BCD3-663E2F4F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E2ED-616B-4C38-B564-585B2CFA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C98C-9692-4FBB-891D-F2781210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23F1-3C4D-488F-A3D4-0B5700AA6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48877-80F3-457C-B4D4-F6E39DC9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7996-5651-4666-A269-5211F6A4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E013-DFC7-4C9A-BFB5-A031F3F2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2422-B3B2-4555-B66A-02282136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2549D-656B-4B1C-8354-BEA0C223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DBEF-F058-464B-BA05-EEC2EEFD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3D5B-3E37-49C6-A785-AA0077216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7C60-964D-424B-B6B9-CF1657ED126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BF2A-543F-4A53-AA70-39495D19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0681-D990-449E-9199-59D3ED06B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008E-24A1-403C-BB76-7E6520AD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DA2C7B-5EB5-4BAA-BA21-40E86BCD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994"/>
            <a:ext cx="5178356" cy="11733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A6C300-AF29-4580-9113-0584B64C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04" y="454047"/>
            <a:ext cx="5972120" cy="24259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A1ECAC-B28B-4A8A-8635-AF3EB0D7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" y="2267700"/>
            <a:ext cx="5298346" cy="1549381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D5A0FAF2-949F-4361-8AE9-DF94E06DEF31}"/>
              </a:ext>
            </a:extLst>
          </p:cNvPr>
          <p:cNvSpPr/>
          <p:nvPr/>
        </p:nvSpPr>
        <p:spPr>
          <a:xfrm>
            <a:off x="8040725" y="3153454"/>
            <a:ext cx="478173" cy="551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F6FEE-C501-44C5-B00F-5227B51E3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331" y="3977995"/>
            <a:ext cx="8571014" cy="18417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A40318-4CFD-4676-940D-BBAF3F385989}"/>
              </a:ext>
            </a:extLst>
          </p:cNvPr>
          <p:cNvSpPr txBox="1"/>
          <p:nvPr/>
        </p:nvSpPr>
        <p:spPr>
          <a:xfrm>
            <a:off x="2692068" y="130919"/>
            <a:ext cx="550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 Enrollment distribution and top enrollment vs rest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396E5-187D-4B37-9B36-33860E69B35D}"/>
              </a:ext>
            </a:extLst>
          </p:cNvPr>
          <p:cNvSpPr txBox="1"/>
          <p:nvPr/>
        </p:nvSpPr>
        <p:spPr>
          <a:xfrm>
            <a:off x="86112" y="1904301"/>
            <a:ext cx="36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enrollment trials distribution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4BFE4-2F47-47B4-9860-2E5A92C00AF0}"/>
              </a:ext>
            </a:extLst>
          </p:cNvPr>
          <p:cNvSpPr txBox="1"/>
          <p:nvPr/>
        </p:nvSpPr>
        <p:spPr>
          <a:xfrm>
            <a:off x="1937850" y="5955903"/>
            <a:ext cx="668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top 4 trials by enrollment comprise over 93% of total enrollment</a:t>
            </a:r>
          </a:p>
        </p:txBody>
      </p:sp>
    </p:spTree>
    <p:extLst>
      <p:ext uri="{BB962C8B-B14F-4D97-AF65-F5344CB8AC3E}">
        <p14:creationId xmlns:p14="http://schemas.microsoft.com/office/powerpoint/2010/main" val="42555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ABA9D-539B-4C39-B95C-CD5EFF0F98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536" y="784527"/>
            <a:ext cx="4848225" cy="1981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81497-9EE8-4568-B785-19BDB7ECA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279" y="3461608"/>
            <a:ext cx="4919481" cy="16189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EDE97E-B5DB-42DE-BF4E-C97632FF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40" y="587043"/>
            <a:ext cx="6776860" cy="43573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6CF9A2-397F-4243-BB36-8DF6391A8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453" y="5080513"/>
            <a:ext cx="6123964" cy="556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454BCD-6DFA-41CB-A716-ABC2C691ECF1}"/>
              </a:ext>
            </a:extLst>
          </p:cNvPr>
          <p:cNvSpPr txBox="1"/>
          <p:nvPr/>
        </p:nvSpPr>
        <p:spPr>
          <a:xfrm flipH="1">
            <a:off x="2592351" y="79489"/>
            <a:ext cx="540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 Enrollment 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5E04-00E8-4C3F-BB91-F16CFAB9AABB}"/>
              </a:ext>
            </a:extLst>
          </p:cNvPr>
          <p:cNvSpPr txBox="1"/>
          <p:nvPr/>
        </p:nvSpPr>
        <p:spPr>
          <a:xfrm>
            <a:off x="2424112" y="6063514"/>
            <a:ext cx="484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 Median shows the huge number of low enrollment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7D0311-365F-42C5-92E1-B905FD279A9F}"/>
              </a:ext>
            </a:extLst>
          </p:cNvPr>
          <p:cNvSpPr/>
          <p:nvPr/>
        </p:nvSpPr>
        <p:spPr>
          <a:xfrm>
            <a:off x="4290660" y="3227813"/>
            <a:ext cx="922789" cy="287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56867-84AB-49E6-AAC2-85BC78C8E7CF}"/>
              </a:ext>
            </a:extLst>
          </p:cNvPr>
          <p:cNvSpPr txBox="1"/>
          <p:nvPr/>
        </p:nvSpPr>
        <p:spPr>
          <a:xfrm>
            <a:off x="180313" y="3088615"/>
            <a:ext cx="359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Enrollment histogram without outliers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34657-6FB3-4ACE-90AE-2CF20460285E}"/>
              </a:ext>
            </a:extLst>
          </p:cNvPr>
          <p:cNvSpPr txBox="1"/>
          <p:nvPr/>
        </p:nvSpPr>
        <p:spPr>
          <a:xfrm>
            <a:off x="2424112" y="5773523"/>
            <a:ext cx="812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 Total enrollment (195894) without </a:t>
            </a:r>
            <a:r>
              <a:rPr lang="en-US" sz="1400" b="1" dirty="0" err="1"/>
              <a:t>ouliers</a:t>
            </a:r>
            <a:r>
              <a:rPr lang="en-US" sz="1400" b="1" dirty="0"/>
              <a:t> is much less than any one outlier</a:t>
            </a:r>
          </a:p>
        </p:txBody>
      </p:sp>
    </p:spTree>
    <p:extLst>
      <p:ext uri="{BB962C8B-B14F-4D97-AF65-F5344CB8AC3E}">
        <p14:creationId xmlns:p14="http://schemas.microsoft.com/office/powerpoint/2010/main" val="41531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CA0D-D2CB-4DED-BBEB-58891520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765" y="0"/>
            <a:ext cx="8381301" cy="65833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latin typeface="+mn-lt"/>
              </a:rPr>
              <a:t>3.  The most successful clinical trials based on p-value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AEEA-ED4E-4B80-8193-F68F0DDD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8" y="809372"/>
            <a:ext cx="7061912" cy="2810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7F992-34F3-450B-891E-FC3BDFA9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48" y="809372"/>
            <a:ext cx="4505325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C88B5-93E4-491A-BDBA-7A6D86A9880C}"/>
              </a:ext>
            </a:extLst>
          </p:cNvPr>
          <p:cNvSpPr txBox="1"/>
          <p:nvPr/>
        </p:nvSpPr>
        <p:spPr>
          <a:xfrm>
            <a:off x="2919019" y="4917269"/>
            <a:ext cx="669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Based on p-value cutoff of 0.05 there are 10 successful trials out of 13 available p-values</a:t>
            </a:r>
          </a:p>
        </p:txBody>
      </p:sp>
    </p:spTree>
    <p:extLst>
      <p:ext uri="{BB962C8B-B14F-4D97-AF65-F5344CB8AC3E}">
        <p14:creationId xmlns:p14="http://schemas.microsoft.com/office/powerpoint/2010/main" val="12165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86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3.  The most successful clinical trials based on 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Sun</dc:creator>
  <cp:lastModifiedBy>Qian Sun</cp:lastModifiedBy>
  <cp:revision>11</cp:revision>
  <dcterms:created xsi:type="dcterms:W3CDTF">2021-06-04T15:44:11Z</dcterms:created>
  <dcterms:modified xsi:type="dcterms:W3CDTF">2021-06-05T14:55:11Z</dcterms:modified>
</cp:coreProperties>
</file>