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y="5143500" cx="9144000"/>
  <p:notesSz cx="6858000" cy="9144000"/>
  <p:embeddedFontLst>
    <p:embeddedFont>
      <p:font typeface="Raleway"/>
      <p:regular r:id="rId49"/>
      <p:bold r:id="rId50"/>
      <p:italic r:id="rId51"/>
      <p:boldItalic r:id="rId52"/>
    </p:embeddedFont>
    <p:embeddedFont>
      <p:font typeface="Roboto"/>
      <p:regular r:id="rId53"/>
      <p:bold r:id="rId54"/>
      <p:italic r:id="rId55"/>
      <p:boldItalic r:id="rId56"/>
    </p:embeddedFon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font" Target="fonts/Raleway-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Lato-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Roboto-regular.fntdata"/><Relationship Id="rId52" Type="http://schemas.openxmlformats.org/officeDocument/2006/relationships/font" Target="fonts/Raleway-boldItalic.fntdata"/><Relationship Id="rId11" Type="http://schemas.openxmlformats.org/officeDocument/2006/relationships/slide" Target="slides/slide4.xml"/><Relationship Id="rId55" Type="http://schemas.openxmlformats.org/officeDocument/2006/relationships/font" Target="fonts/Roboto-italic.fntdata"/><Relationship Id="rId10" Type="http://schemas.openxmlformats.org/officeDocument/2006/relationships/slide" Target="slides/slide3.xml"/><Relationship Id="rId54" Type="http://schemas.openxmlformats.org/officeDocument/2006/relationships/font" Target="fonts/Roboto-bold.fntdata"/><Relationship Id="rId13" Type="http://schemas.openxmlformats.org/officeDocument/2006/relationships/slide" Target="slides/slide6.xml"/><Relationship Id="rId57" Type="http://schemas.openxmlformats.org/officeDocument/2006/relationships/font" Target="fonts/Lato-regular.fntdata"/><Relationship Id="rId12" Type="http://schemas.openxmlformats.org/officeDocument/2006/relationships/slide" Target="slides/slide5.xml"/><Relationship Id="rId56" Type="http://schemas.openxmlformats.org/officeDocument/2006/relationships/font" Target="fonts/Roboto-boldItalic.fntdata"/><Relationship Id="rId15" Type="http://schemas.openxmlformats.org/officeDocument/2006/relationships/slide" Target="slides/slide8.xml"/><Relationship Id="rId59" Type="http://schemas.openxmlformats.org/officeDocument/2006/relationships/font" Target="fonts/Lato-italic.fntdata"/><Relationship Id="rId14" Type="http://schemas.openxmlformats.org/officeDocument/2006/relationships/slide" Target="slides/slide7.xml"/><Relationship Id="rId58" Type="http://schemas.openxmlformats.org/officeDocument/2006/relationships/font" Target="fonts/Lato-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8d99457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8d99457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8d99457dc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8d99457dc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8d99457dc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8d99457dc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8d99457dc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8d99457dc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8d99457dc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8d99457dc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8d99457dc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8d99457dc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8d99457dc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8d99457dc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8daba25d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8daba25d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8d99457dc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8d99457dc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8daba25d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daba25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8daba25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8daba25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8d99457dc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8d99457dc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8daba25d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8daba25d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8daba25d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8daba25d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8daba25d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8daba25d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8daba25d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8daba25d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8daba25d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8daba25d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8daba25d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8daba25d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8daba25d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8daba25d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8daba25d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8daba25d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8daba25d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8daba25d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8daba25d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8daba25d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8d99457dc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8d99457dc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8daba25d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8daba25d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8daba25d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8daba25d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8daba25d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8daba25d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8daba25d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8daba25d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8daba25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8daba25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8daba25d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8daba25d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8daba25d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8daba25d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8daba25d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8daba25d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8daba25d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8daba25d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8daba25d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8daba25d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8d99457dc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8d99457dc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8daba25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58daba25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8d99457d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8d99457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8d99457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58d99457d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8d99457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58d99457dc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8d99457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58d99457d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8d99457dc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8d99457dc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8d99457dc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8d99457dc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57" name="Google Shape;57;p14"/>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grpSp>
        <p:nvGrpSpPr>
          <p:cNvPr id="58" name="Google Shape;58;p14"/>
          <p:cNvGrpSpPr/>
          <p:nvPr/>
        </p:nvGrpSpPr>
        <p:grpSpPr>
          <a:xfrm>
            <a:off x="830392" y="1191256"/>
            <a:ext cx="745763" cy="45826"/>
            <a:chOff x="4580561" y="2589004"/>
            <a:chExt cx="1064464" cy="25200"/>
          </a:xfrm>
        </p:grpSpPr>
        <p:sp>
          <p:nvSpPr>
            <p:cNvPr id="59" name="Google Shape;5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rgbClr val="FECF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31" name="Shape 131"/>
        <p:cNvGrpSpPr/>
        <p:nvPr/>
      </p:nvGrpSpPr>
      <p:grpSpPr>
        <a:xfrm>
          <a:off x="0" y="0"/>
          <a:ext cx="0" cy="0"/>
          <a:chOff x="0" y="0"/>
          <a:chExt cx="0" cy="0"/>
        </a:xfrm>
      </p:grpSpPr>
      <p:sp>
        <p:nvSpPr>
          <p:cNvPr id="132" name="Google Shape;132;p2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6"/>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Clr>
                <a:schemeClr val="dk2"/>
              </a:buClr>
              <a:buSzPts val="4200"/>
              <a:buNone/>
              <a:defRPr sz="4200">
                <a:solidFill>
                  <a:schemeClr val="dk2"/>
                </a:solidFill>
              </a:defRPr>
            </a:lvl1pPr>
            <a:lvl2pPr lvl="1" rtl="0" algn="l">
              <a:lnSpc>
                <a:spcPct val="100000"/>
              </a:lnSpc>
              <a:spcBef>
                <a:spcPts val="0"/>
              </a:spcBef>
              <a:spcAft>
                <a:spcPts val="0"/>
              </a:spcAft>
              <a:buClr>
                <a:schemeClr val="dk2"/>
              </a:buClr>
              <a:buSzPts val="4200"/>
              <a:buNone/>
              <a:defRPr sz="4200">
                <a:solidFill>
                  <a:schemeClr val="dk2"/>
                </a:solidFill>
              </a:defRPr>
            </a:lvl2pPr>
            <a:lvl3pPr lvl="2" rtl="0" algn="l">
              <a:lnSpc>
                <a:spcPct val="100000"/>
              </a:lnSpc>
              <a:spcBef>
                <a:spcPts val="0"/>
              </a:spcBef>
              <a:spcAft>
                <a:spcPts val="0"/>
              </a:spcAft>
              <a:buClr>
                <a:schemeClr val="dk2"/>
              </a:buClr>
              <a:buSzPts val="4200"/>
              <a:buNone/>
              <a:defRPr sz="4200">
                <a:solidFill>
                  <a:schemeClr val="dk2"/>
                </a:solidFill>
              </a:defRPr>
            </a:lvl3pPr>
            <a:lvl4pPr lvl="3" rtl="0" algn="l">
              <a:lnSpc>
                <a:spcPct val="100000"/>
              </a:lnSpc>
              <a:spcBef>
                <a:spcPts val="0"/>
              </a:spcBef>
              <a:spcAft>
                <a:spcPts val="0"/>
              </a:spcAft>
              <a:buClr>
                <a:schemeClr val="dk2"/>
              </a:buClr>
              <a:buSzPts val="4200"/>
              <a:buNone/>
              <a:defRPr sz="4200">
                <a:solidFill>
                  <a:schemeClr val="dk2"/>
                </a:solidFill>
              </a:defRPr>
            </a:lvl4pPr>
            <a:lvl5pPr lvl="4" rtl="0" algn="l">
              <a:lnSpc>
                <a:spcPct val="100000"/>
              </a:lnSpc>
              <a:spcBef>
                <a:spcPts val="0"/>
              </a:spcBef>
              <a:spcAft>
                <a:spcPts val="0"/>
              </a:spcAft>
              <a:buClr>
                <a:schemeClr val="dk2"/>
              </a:buClr>
              <a:buSzPts val="4200"/>
              <a:buNone/>
              <a:defRPr sz="4200">
                <a:solidFill>
                  <a:schemeClr val="dk2"/>
                </a:solidFill>
              </a:defRPr>
            </a:lvl5pPr>
            <a:lvl6pPr lvl="5" rtl="0" algn="l">
              <a:lnSpc>
                <a:spcPct val="100000"/>
              </a:lnSpc>
              <a:spcBef>
                <a:spcPts val="0"/>
              </a:spcBef>
              <a:spcAft>
                <a:spcPts val="0"/>
              </a:spcAft>
              <a:buClr>
                <a:schemeClr val="dk2"/>
              </a:buClr>
              <a:buSzPts val="4200"/>
              <a:buNone/>
              <a:defRPr sz="4200">
                <a:solidFill>
                  <a:schemeClr val="dk2"/>
                </a:solidFill>
              </a:defRPr>
            </a:lvl6pPr>
            <a:lvl7pPr lvl="6" rtl="0" algn="l">
              <a:lnSpc>
                <a:spcPct val="100000"/>
              </a:lnSpc>
              <a:spcBef>
                <a:spcPts val="0"/>
              </a:spcBef>
              <a:spcAft>
                <a:spcPts val="0"/>
              </a:spcAft>
              <a:buClr>
                <a:schemeClr val="dk2"/>
              </a:buClr>
              <a:buSzPts val="4200"/>
              <a:buNone/>
              <a:defRPr sz="4200">
                <a:solidFill>
                  <a:schemeClr val="dk2"/>
                </a:solidFill>
              </a:defRPr>
            </a:lvl7pPr>
            <a:lvl8pPr lvl="7" rtl="0" algn="l">
              <a:lnSpc>
                <a:spcPct val="100000"/>
              </a:lnSpc>
              <a:spcBef>
                <a:spcPts val="0"/>
              </a:spcBef>
              <a:spcAft>
                <a:spcPts val="0"/>
              </a:spcAft>
              <a:buClr>
                <a:schemeClr val="dk2"/>
              </a:buClr>
              <a:buSzPts val="4200"/>
              <a:buNone/>
              <a:defRPr sz="4200">
                <a:solidFill>
                  <a:schemeClr val="dk2"/>
                </a:solidFill>
              </a:defRPr>
            </a:lvl8pPr>
            <a:lvl9pPr lvl="8" rtl="0" algn="l">
              <a:lnSpc>
                <a:spcPct val="100000"/>
              </a:lnSpc>
              <a:spcBef>
                <a:spcPts val="0"/>
              </a:spcBef>
              <a:spcAft>
                <a:spcPts val="0"/>
              </a:spcAft>
              <a:buClr>
                <a:schemeClr val="dk2"/>
              </a:buClr>
              <a:buSzPts val="4200"/>
              <a:buNone/>
              <a:defRPr sz="4200">
                <a:solidFill>
                  <a:schemeClr val="dk2"/>
                </a:solidFill>
              </a:defRPr>
            </a:lvl9pPr>
          </a:lstStyle>
          <a:p/>
        </p:txBody>
      </p:sp>
      <p:sp>
        <p:nvSpPr>
          <p:cNvPr id="134" name="Google Shape;134;p26"/>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grpSp>
        <p:nvGrpSpPr>
          <p:cNvPr id="135" name="Google Shape;135;p26"/>
          <p:cNvGrpSpPr/>
          <p:nvPr/>
        </p:nvGrpSpPr>
        <p:grpSpPr>
          <a:xfrm>
            <a:off x="830394" y="1191276"/>
            <a:ext cx="745764" cy="45826"/>
            <a:chOff x="4580561" y="2589004"/>
            <a:chExt cx="1064464" cy="25200"/>
          </a:xfrm>
        </p:grpSpPr>
        <p:sp>
          <p:nvSpPr>
            <p:cNvPr id="136" name="Google Shape;136;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9" name="Shape 139"/>
        <p:cNvGrpSpPr/>
        <p:nvPr/>
      </p:nvGrpSpPr>
      <p:grpSpPr>
        <a:xfrm>
          <a:off x="0" y="0"/>
          <a:ext cx="0" cy="0"/>
          <a:chOff x="0" y="0"/>
          <a:chExt cx="0" cy="0"/>
        </a:xfrm>
      </p:grpSpPr>
      <p:sp>
        <p:nvSpPr>
          <p:cNvPr id="140" name="Google Shape;140;p27"/>
          <p:cNvSpPr/>
          <p:nvPr/>
        </p:nvSpPr>
        <p:spPr>
          <a:xfrm>
            <a:off x="0" y="0"/>
            <a:ext cx="9144000" cy="487800"/>
          </a:xfrm>
          <a:prstGeom prst="rect">
            <a:avLst/>
          </a:prstGeom>
          <a:solidFill>
            <a:srgbClr val="FECF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27"/>
          <p:cNvGrpSpPr/>
          <p:nvPr/>
        </p:nvGrpSpPr>
        <p:grpSpPr>
          <a:xfrm>
            <a:off x="830394" y="1191276"/>
            <a:ext cx="745764" cy="45826"/>
            <a:chOff x="4580561" y="2589004"/>
            <a:chExt cx="1064464" cy="25200"/>
          </a:xfrm>
        </p:grpSpPr>
        <p:sp>
          <p:nvSpPr>
            <p:cNvPr id="142" name="Google Shape;142;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45" name="Google Shape;145;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46" name="Google Shape;146;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7" name="Shape 147"/>
        <p:cNvGrpSpPr/>
        <p:nvPr/>
      </p:nvGrpSpPr>
      <p:grpSpPr>
        <a:xfrm>
          <a:off x="0" y="0"/>
          <a:ext cx="0" cy="0"/>
          <a:chOff x="0" y="0"/>
          <a:chExt cx="0" cy="0"/>
        </a:xfrm>
      </p:grpSpPr>
      <p:sp>
        <p:nvSpPr>
          <p:cNvPr id="148" name="Google Shape;148;p2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28"/>
          <p:cNvGrpSpPr/>
          <p:nvPr/>
        </p:nvGrpSpPr>
        <p:grpSpPr>
          <a:xfrm>
            <a:off x="830394" y="1191276"/>
            <a:ext cx="745764" cy="45826"/>
            <a:chOff x="4580561" y="2589004"/>
            <a:chExt cx="1064464" cy="25200"/>
          </a:xfrm>
        </p:grpSpPr>
        <p:sp>
          <p:nvSpPr>
            <p:cNvPr id="150" name="Google Shape;150;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2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53" name="Google Shape;153;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4" name="Shape 154"/>
        <p:cNvGrpSpPr/>
        <p:nvPr/>
      </p:nvGrpSpPr>
      <p:grpSpPr>
        <a:xfrm>
          <a:off x="0" y="0"/>
          <a:ext cx="0" cy="0"/>
          <a:chOff x="0" y="0"/>
          <a:chExt cx="0" cy="0"/>
        </a:xfrm>
      </p:grpSpPr>
      <p:grpSp>
        <p:nvGrpSpPr>
          <p:cNvPr id="155" name="Google Shape;155;p29"/>
          <p:cNvGrpSpPr/>
          <p:nvPr/>
        </p:nvGrpSpPr>
        <p:grpSpPr>
          <a:xfrm>
            <a:off x="830394" y="1191276"/>
            <a:ext cx="745764" cy="45826"/>
            <a:chOff x="4580561" y="2589004"/>
            <a:chExt cx="1064464" cy="25200"/>
          </a:xfrm>
        </p:grpSpPr>
        <p:sp>
          <p:nvSpPr>
            <p:cNvPr id="156" name="Google Shape;156;p2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2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59" name="Google Shape;159;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0" name="Shape 160"/>
        <p:cNvGrpSpPr/>
        <p:nvPr/>
      </p:nvGrpSpPr>
      <p:grpSpPr>
        <a:xfrm>
          <a:off x="0" y="0"/>
          <a:ext cx="0" cy="0"/>
          <a:chOff x="0" y="0"/>
          <a:chExt cx="0" cy="0"/>
        </a:xfrm>
      </p:grpSpPr>
      <p:sp>
        <p:nvSpPr>
          <p:cNvPr id="161" name="Google Shape;161;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30"/>
          <p:cNvGrpSpPr/>
          <p:nvPr/>
        </p:nvGrpSpPr>
        <p:grpSpPr>
          <a:xfrm>
            <a:off x="830394" y="1191276"/>
            <a:ext cx="745764" cy="45826"/>
            <a:chOff x="4580561" y="2589004"/>
            <a:chExt cx="1064464" cy="25200"/>
          </a:xfrm>
        </p:grpSpPr>
        <p:sp>
          <p:nvSpPr>
            <p:cNvPr id="163" name="Google Shape;163;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3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66" name="Google Shape;166;p3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67" name="Google Shape;167;p30"/>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68" name="Google Shape;168;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69" name="Shape 169"/>
        <p:cNvGrpSpPr/>
        <p:nvPr/>
      </p:nvGrpSpPr>
      <p:grpSpPr>
        <a:xfrm>
          <a:off x="0" y="0"/>
          <a:ext cx="0" cy="0"/>
          <a:chOff x="0" y="0"/>
          <a:chExt cx="0" cy="0"/>
        </a:xfrm>
      </p:grpSpPr>
      <p:sp>
        <p:nvSpPr>
          <p:cNvPr id="170" name="Google Shape;170;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31"/>
          <p:cNvGrpSpPr/>
          <p:nvPr/>
        </p:nvGrpSpPr>
        <p:grpSpPr>
          <a:xfrm>
            <a:off x="830394" y="1191276"/>
            <a:ext cx="745764" cy="45826"/>
            <a:chOff x="4580561" y="2589004"/>
            <a:chExt cx="1064464" cy="25200"/>
          </a:xfrm>
        </p:grpSpPr>
        <p:sp>
          <p:nvSpPr>
            <p:cNvPr id="172" name="Google Shape;172;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 name="Google Shape;174;p31"/>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75" name="Google Shape;175;p31"/>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76" name="Google Shape;176;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77" name="Shape 177"/>
        <p:cNvGrpSpPr/>
        <p:nvPr/>
      </p:nvGrpSpPr>
      <p:grpSpPr>
        <a:xfrm>
          <a:off x="0" y="0"/>
          <a:ext cx="0" cy="0"/>
          <a:chOff x="0" y="0"/>
          <a:chExt cx="0" cy="0"/>
        </a:xfrm>
      </p:grpSpPr>
      <p:grpSp>
        <p:nvGrpSpPr>
          <p:cNvPr id="178" name="Google Shape;178;p32"/>
          <p:cNvGrpSpPr/>
          <p:nvPr/>
        </p:nvGrpSpPr>
        <p:grpSpPr>
          <a:xfrm>
            <a:off x="830394" y="4169150"/>
            <a:ext cx="745764" cy="45826"/>
            <a:chOff x="4580561" y="2589004"/>
            <a:chExt cx="1064464" cy="25200"/>
          </a:xfrm>
        </p:grpSpPr>
        <p:sp>
          <p:nvSpPr>
            <p:cNvPr id="179" name="Google Shape;179;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 name="Google Shape;181;p3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82" name="Google Shape;182;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3" name="Shape 183"/>
        <p:cNvGrpSpPr/>
        <p:nvPr/>
      </p:nvGrpSpPr>
      <p:grpSpPr>
        <a:xfrm>
          <a:off x="0" y="0"/>
          <a:ext cx="0" cy="0"/>
          <a:chOff x="0" y="0"/>
          <a:chExt cx="0" cy="0"/>
        </a:xfrm>
      </p:grpSpPr>
      <p:sp>
        <p:nvSpPr>
          <p:cNvPr id="184" name="Google Shape;184;p3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5" name="Google Shape;185;p33"/>
          <p:cNvGrpSpPr/>
          <p:nvPr/>
        </p:nvGrpSpPr>
        <p:grpSpPr>
          <a:xfrm>
            <a:off x="830394" y="1191276"/>
            <a:ext cx="745764" cy="45826"/>
            <a:chOff x="4580561" y="2589004"/>
            <a:chExt cx="1064464" cy="25200"/>
          </a:xfrm>
        </p:grpSpPr>
        <p:sp>
          <p:nvSpPr>
            <p:cNvPr id="186" name="Google Shape;186;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p3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89" name="Google Shape;189;p3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90" name="Google Shape;190;p33"/>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91" name="Google Shape;191;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2" name="Shape 192"/>
        <p:cNvGrpSpPr/>
        <p:nvPr/>
      </p:nvGrpSpPr>
      <p:grpSpPr>
        <a:xfrm>
          <a:off x="0" y="0"/>
          <a:ext cx="0" cy="0"/>
          <a:chOff x="0" y="0"/>
          <a:chExt cx="0" cy="0"/>
        </a:xfrm>
      </p:grpSpPr>
      <p:sp>
        <p:nvSpPr>
          <p:cNvPr id="193" name="Google Shape;193;p34"/>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lstStyle>
            <a:lvl1pPr indent="-228600" lvl="0" marL="457200" rtl="0" algn="l">
              <a:lnSpc>
                <a:spcPct val="100000"/>
              </a:lnSpc>
              <a:spcBef>
                <a:spcPts val="0"/>
              </a:spcBef>
              <a:spcAft>
                <a:spcPts val="0"/>
              </a:spcAft>
              <a:buSzPts val="1300"/>
              <a:buNone/>
              <a:defRPr/>
            </a:lvl1pPr>
          </a:lstStyle>
          <a:p/>
        </p:txBody>
      </p:sp>
      <p:sp>
        <p:nvSpPr>
          <p:cNvPr id="194" name="Google Shape;19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95" name="Shape 195"/>
        <p:cNvGrpSpPr/>
        <p:nvPr/>
      </p:nvGrpSpPr>
      <p:grpSpPr>
        <a:xfrm>
          <a:off x="0" y="0"/>
          <a:ext cx="0" cy="0"/>
          <a:chOff x="0" y="0"/>
          <a:chExt cx="0" cy="0"/>
        </a:xfrm>
      </p:grpSpPr>
      <p:grpSp>
        <p:nvGrpSpPr>
          <p:cNvPr id="196" name="Google Shape;196;p35"/>
          <p:cNvGrpSpPr/>
          <p:nvPr/>
        </p:nvGrpSpPr>
        <p:grpSpPr>
          <a:xfrm>
            <a:off x="830394" y="4169150"/>
            <a:ext cx="745764" cy="45826"/>
            <a:chOff x="4580561" y="2589004"/>
            <a:chExt cx="1064464" cy="25200"/>
          </a:xfrm>
        </p:grpSpPr>
        <p:sp>
          <p:nvSpPr>
            <p:cNvPr id="197" name="Google Shape;19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 name="Google Shape;199;p35"/>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Clr>
                <a:schemeClr val="lt1"/>
              </a:buClr>
              <a:buSzPts val="8000"/>
              <a:buNone/>
              <a:defRPr sz="8000">
                <a:solidFill>
                  <a:schemeClr val="lt1"/>
                </a:solidFill>
              </a:defRPr>
            </a:lvl1pPr>
            <a:lvl2pPr lvl="1" rtl="0" algn="l">
              <a:lnSpc>
                <a:spcPct val="100000"/>
              </a:lnSpc>
              <a:spcBef>
                <a:spcPts val="0"/>
              </a:spcBef>
              <a:spcAft>
                <a:spcPts val="0"/>
              </a:spcAft>
              <a:buClr>
                <a:schemeClr val="lt1"/>
              </a:buClr>
              <a:buSzPts val="8000"/>
              <a:buNone/>
              <a:defRPr sz="8000">
                <a:solidFill>
                  <a:schemeClr val="lt1"/>
                </a:solidFill>
              </a:defRPr>
            </a:lvl2pPr>
            <a:lvl3pPr lvl="2" rtl="0" algn="l">
              <a:lnSpc>
                <a:spcPct val="100000"/>
              </a:lnSpc>
              <a:spcBef>
                <a:spcPts val="0"/>
              </a:spcBef>
              <a:spcAft>
                <a:spcPts val="0"/>
              </a:spcAft>
              <a:buClr>
                <a:schemeClr val="lt1"/>
              </a:buClr>
              <a:buSzPts val="8000"/>
              <a:buNone/>
              <a:defRPr sz="8000">
                <a:solidFill>
                  <a:schemeClr val="lt1"/>
                </a:solidFill>
              </a:defRPr>
            </a:lvl3pPr>
            <a:lvl4pPr lvl="3" rtl="0" algn="l">
              <a:lnSpc>
                <a:spcPct val="100000"/>
              </a:lnSpc>
              <a:spcBef>
                <a:spcPts val="0"/>
              </a:spcBef>
              <a:spcAft>
                <a:spcPts val="0"/>
              </a:spcAft>
              <a:buClr>
                <a:schemeClr val="lt1"/>
              </a:buClr>
              <a:buSzPts val="8000"/>
              <a:buNone/>
              <a:defRPr sz="8000">
                <a:solidFill>
                  <a:schemeClr val="lt1"/>
                </a:solidFill>
              </a:defRPr>
            </a:lvl4pPr>
            <a:lvl5pPr lvl="4" rtl="0" algn="l">
              <a:lnSpc>
                <a:spcPct val="100000"/>
              </a:lnSpc>
              <a:spcBef>
                <a:spcPts val="0"/>
              </a:spcBef>
              <a:spcAft>
                <a:spcPts val="0"/>
              </a:spcAft>
              <a:buClr>
                <a:schemeClr val="lt1"/>
              </a:buClr>
              <a:buSzPts val="8000"/>
              <a:buNone/>
              <a:defRPr sz="8000">
                <a:solidFill>
                  <a:schemeClr val="lt1"/>
                </a:solidFill>
              </a:defRPr>
            </a:lvl5pPr>
            <a:lvl6pPr lvl="5" rtl="0" algn="l">
              <a:lnSpc>
                <a:spcPct val="100000"/>
              </a:lnSpc>
              <a:spcBef>
                <a:spcPts val="0"/>
              </a:spcBef>
              <a:spcAft>
                <a:spcPts val="0"/>
              </a:spcAft>
              <a:buClr>
                <a:schemeClr val="lt1"/>
              </a:buClr>
              <a:buSzPts val="8000"/>
              <a:buNone/>
              <a:defRPr sz="8000">
                <a:solidFill>
                  <a:schemeClr val="lt1"/>
                </a:solidFill>
              </a:defRPr>
            </a:lvl6pPr>
            <a:lvl7pPr lvl="6" rtl="0" algn="l">
              <a:lnSpc>
                <a:spcPct val="100000"/>
              </a:lnSpc>
              <a:spcBef>
                <a:spcPts val="0"/>
              </a:spcBef>
              <a:spcAft>
                <a:spcPts val="0"/>
              </a:spcAft>
              <a:buClr>
                <a:schemeClr val="lt1"/>
              </a:buClr>
              <a:buSzPts val="8000"/>
              <a:buNone/>
              <a:defRPr sz="8000">
                <a:solidFill>
                  <a:schemeClr val="lt1"/>
                </a:solidFill>
              </a:defRPr>
            </a:lvl7pPr>
            <a:lvl8pPr lvl="7" rtl="0" algn="l">
              <a:lnSpc>
                <a:spcPct val="100000"/>
              </a:lnSpc>
              <a:spcBef>
                <a:spcPts val="0"/>
              </a:spcBef>
              <a:spcAft>
                <a:spcPts val="0"/>
              </a:spcAft>
              <a:buClr>
                <a:schemeClr val="lt1"/>
              </a:buClr>
              <a:buSzPts val="8000"/>
              <a:buNone/>
              <a:defRPr sz="8000">
                <a:solidFill>
                  <a:schemeClr val="lt1"/>
                </a:solidFill>
              </a:defRPr>
            </a:lvl8pPr>
            <a:lvl9pPr lvl="8" rtl="0"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00" name="Google Shape;200;p35"/>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Clr>
                <a:schemeClr val="lt1"/>
              </a:buClr>
              <a:buSzPts val="1300"/>
              <a:buChar char="●"/>
              <a:defRPr>
                <a:solidFill>
                  <a:schemeClr val="lt1"/>
                </a:solidFill>
              </a:defRPr>
            </a:lvl1pPr>
            <a:lvl2pPr indent="-298450" lvl="1" marL="914400" rtl="0" algn="l">
              <a:lnSpc>
                <a:spcPct val="115000"/>
              </a:lnSpc>
              <a:spcBef>
                <a:spcPts val="1600"/>
              </a:spcBef>
              <a:spcAft>
                <a:spcPts val="0"/>
              </a:spcAft>
              <a:buClr>
                <a:schemeClr val="lt1"/>
              </a:buClr>
              <a:buSzPts val="1100"/>
              <a:buChar char="○"/>
              <a:defRPr>
                <a:solidFill>
                  <a:schemeClr val="lt1"/>
                </a:solidFill>
              </a:defRPr>
            </a:lvl2pPr>
            <a:lvl3pPr indent="-298450" lvl="2" marL="1371600" rtl="0" algn="l">
              <a:lnSpc>
                <a:spcPct val="115000"/>
              </a:lnSpc>
              <a:spcBef>
                <a:spcPts val="1600"/>
              </a:spcBef>
              <a:spcAft>
                <a:spcPts val="0"/>
              </a:spcAft>
              <a:buClr>
                <a:schemeClr val="lt1"/>
              </a:buClr>
              <a:buSzPts val="1100"/>
              <a:buChar char="■"/>
              <a:defRPr>
                <a:solidFill>
                  <a:schemeClr val="lt1"/>
                </a:solidFill>
              </a:defRPr>
            </a:lvl3pPr>
            <a:lvl4pPr indent="-298450" lvl="3" marL="1828800" rtl="0" algn="l">
              <a:lnSpc>
                <a:spcPct val="115000"/>
              </a:lnSpc>
              <a:spcBef>
                <a:spcPts val="1600"/>
              </a:spcBef>
              <a:spcAft>
                <a:spcPts val="0"/>
              </a:spcAft>
              <a:buClr>
                <a:schemeClr val="lt1"/>
              </a:buClr>
              <a:buSzPts val="1100"/>
              <a:buChar char="●"/>
              <a:defRPr>
                <a:solidFill>
                  <a:schemeClr val="lt1"/>
                </a:solidFill>
              </a:defRPr>
            </a:lvl4pPr>
            <a:lvl5pPr indent="-298450" lvl="4" marL="2286000" rtl="0" algn="l">
              <a:lnSpc>
                <a:spcPct val="115000"/>
              </a:lnSpc>
              <a:spcBef>
                <a:spcPts val="1600"/>
              </a:spcBef>
              <a:spcAft>
                <a:spcPts val="0"/>
              </a:spcAft>
              <a:buClr>
                <a:schemeClr val="lt1"/>
              </a:buClr>
              <a:buSzPts val="1100"/>
              <a:buChar char="○"/>
              <a:defRPr>
                <a:solidFill>
                  <a:schemeClr val="lt1"/>
                </a:solidFill>
              </a:defRPr>
            </a:lvl5pPr>
            <a:lvl6pPr indent="-298450" lvl="5" marL="2743200" rtl="0" algn="l">
              <a:lnSpc>
                <a:spcPct val="115000"/>
              </a:lnSpc>
              <a:spcBef>
                <a:spcPts val="1600"/>
              </a:spcBef>
              <a:spcAft>
                <a:spcPts val="0"/>
              </a:spcAft>
              <a:buClr>
                <a:schemeClr val="lt1"/>
              </a:buClr>
              <a:buSzPts val="1100"/>
              <a:buChar char="■"/>
              <a:defRPr>
                <a:solidFill>
                  <a:schemeClr val="lt1"/>
                </a:solidFill>
              </a:defRPr>
            </a:lvl6pPr>
            <a:lvl7pPr indent="-298450" lvl="6" marL="3200400" rtl="0" algn="l">
              <a:lnSpc>
                <a:spcPct val="115000"/>
              </a:lnSpc>
              <a:spcBef>
                <a:spcPts val="1600"/>
              </a:spcBef>
              <a:spcAft>
                <a:spcPts val="0"/>
              </a:spcAft>
              <a:buClr>
                <a:schemeClr val="lt1"/>
              </a:buClr>
              <a:buSzPts val="1100"/>
              <a:buChar char="●"/>
              <a:defRPr>
                <a:solidFill>
                  <a:schemeClr val="lt1"/>
                </a:solidFill>
              </a:defRPr>
            </a:lvl7pPr>
            <a:lvl8pPr indent="-298450" lvl="7" marL="3657600" rtl="0" algn="l">
              <a:lnSpc>
                <a:spcPct val="115000"/>
              </a:lnSpc>
              <a:spcBef>
                <a:spcPts val="1600"/>
              </a:spcBef>
              <a:spcAft>
                <a:spcPts val="0"/>
              </a:spcAft>
              <a:buClr>
                <a:schemeClr val="lt1"/>
              </a:buClr>
              <a:buSzPts val="1100"/>
              <a:buChar char="○"/>
              <a:defRPr>
                <a:solidFill>
                  <a:schemeClr val="lt1"/>
                </a:solidFill>
              </a:defRPr>
            </a:lvl8pPr>
            <a:lvl9pPr indent="-298450" lvl="8" marL="4114800" rtl="0" algn="l">
              <a:lnSpc>
                <a:spcPct val="115000"/>
              </a:lnSpc>
              <a:spcBef>
                <a:spcPts val="1600"/>
              </a:spcBef>
              <a:spcAft>
                <a:spcPts val="1600"/>
              </a:spcAft>
              <a:buClr>
                <a:schemeClr val="lt1"/>
              </a:buClr>
              <a:buSzPts val="1100"/>
              <a:buChar char="■"/>
              <a:defRPr>
                <a:solidFill>
                  <a:schemeClr val="lt1"/>
                </a:solidFill>
              </a:defRPr>
            </a:lvl9pPr>
          </a:lstStyle>
          <a:p/>
        </p:txBody>
      </p:sp>
      <p:sp>
        <p:nvSpPr>
          <p:cNvPr id="201" name="Google Shape;201;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2" name="Shape 202"/>
        <p:cNvGrpSpPr/>
        <p:nvPr/>
      </p:nvGrpSpPr>
      <p:grpSpPr>
        <a:xfrm>
          <a:off x="0" y="0"/>
          <a:ext cx="0" cy="0"/>
          <a:chOff x="0" y="0"/>
          <a:chExt cx="0" cy="0"/>
        </a:xfrm>
      </p:grpSpPr>
      <p:sp>
        <p:nvSpPr>
          <p:cNvPr id="203" name="Google Shape;203;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129" name="Google Shape;12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130" name="Google Shape;130;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207" name="Shape 207"/>
        <p:cNvGrpSpPr/>
        <p:nvPr/>
      </p:nvGrpSpPr>
      <p:grpSpPr>
        <a:xfrm>
          <a:off x="0" y="0"/>
          <a:ext cx="0" cy="0"/>
          <a:chOff x="0" y="0"/>
          <a:chExt cx="0" cy="0"/>
        </a:xfrm>
      </p:grpSpPr>
      <p:sp>
        <p:nvSpPr>
          <p:cNvPr id="208" name="Google Shape;208;p37"/>
          <p:cNvSpPr txBox="1"/>
          <p:nvPr>
            <p:ph type="ctrTitle"/>
          </p:nvPr>
        </p:nvSpPr>
        <p:spPr>
          <a:xfrm>
            <a:off x="804675" y="1264700"/>
            <a:ext cx="7688100" cy="17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Moving from a Monolithic Architecture to a Microservices Architecture</a:t>
            </a:r>
            <a:endParaRPr sz="3600"/>
          </a:p>
        </p:txBody>
      </p:sp>
      <p:sp>
        <p:nvSpPr>
          <p:cNvPr id="209" name="Google Shape;209;p37"/>
          <p:cNvSpPr txBox="1"/>
          <p:nvPr>
            <p:ph idx="1" type="subTitle"/>
          </p:nvPr>
        </p:nvSpPr>
        <p:spPr>
          <a:xfrm>
            <a:off x="804677" y="30428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Twiga Foods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Disadvantages</a:t>
            </a:r>
            <a:r>
              <a:rPr lang="en-GB"/>
              <a:t> </a:t>
            </a:r>
            <a:endParaRPr/>
          </a:p>
        </p:txBody>
      </p:sp>
      <p:sp>
        <p:nvSpPr>
          <p:cNvPr id="260" name="Google Shape;260;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Increased risk per commit</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Teams and developers experienced less freedom, flexibility &amp; decreased velocity.</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Inefficient use of resources</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Harder to maintain our codebase </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The system was not stack or language agnostic</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All modules use one</a:t>
            </a:r>
            <a:r>
              <a:rPr lang="en-GB" sz="1600">
                <a:solidFill>
                  <a:srgbClr val="000000"/>
                </a:solidFill>
                <a:highlight>
                  <a:srgbClr val="FFFFFF"/>
                </a:highlight>
                <a:latin typeface="Georgia"/>
                <a:ea typeface="Georgia"/>
                <a:cs typeface="Georgia"/>
                <a:sym typeface="Georgia"/>
              </a:rPr>
              <a:t> database</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Increased risk of system failure</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47"/>
          <p:cNvPicPr preferRelativeResize="0"/>
          <p:nvPr/>
        </p:nvPicPr>
        <p:blipFill>
          <a:blip r:embed="rId3">
            <a:alphaModFix/>
          </a:blip>
          <a:stretch>
            <a:fillRect/>
          </a:stretch>
        </p:blipFill>
        <p:spPr>
          <a:xfrm>
            <a:off x="643600" y="585625"/>
            <a:ext cx="7433676" cy="3995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Question</a:t>
            </a:r>
            <a:endParaRPr/>
          </a:p>
        </p:txBody>
      </p:sp>
      <p:sp>
        <p:nvSpPr>
          <p:cNvPr id="271" name="Google Shape;271;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600">
                <a:solidFill>
                  <a:schemeClr val="dk2"/>
                </a:solidFill>
                <a:latin typeface="Raleway"/>
                <a:ea typeface="Raleway"/>
                <a:cs typeface="Raleway"/>
                <a:sym typeface="Raleway"/>
              </a:rPr>
              <a:t>What approach should we take when redesigning our architecture?</a:t>
            </a:r>
            <a:endParaRPr sz="2600">
              <a:solidFill>
                <a:schemeClr val="dk2"/>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727650" y="2126250"/>
            <a:ext cx="7688700" cy="8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What are Microservices?</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Microservice</a:t>
            </a:r>
            <a:endParaRPr/>
          </a:p>
        </p:txBody>
      </p:sp>
      <p:sp>
        <p:nvSpPr>
          <p:cNvPr id="282" name="Google Shape;282;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2250">
                <a:solidFill>
                  <a:srgbClr val="000000"/>
                </a:solidFill>
                <a:highlight>
                  <a:srgbClr val="FFFFFF"/>
                </a:highlight>
                <a:latin typeface="Georgia"/>
                <a:ea typeface="Georgia"/>
                <a:cs typeface="Georgia"/>
                <a:sym typeface="Georgia"/>
              </a:rPr>
              <a:t>“Small autonomous services that work together, modeled around a business domain.” — Sam Newman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Microservice</a:t>
            </a:r>
            <a:endParaRPr/>
          </a:p>
        </p:txBody>
      </p:sp>
      <p:sp>
        <p:nvSpPr>
          <p:cNvPr id="288" name="Google Shape;288;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It is a modular approach to software architecture that seeks to build services that are independent and loosely coupled. </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While optimizing around the autonomy of teams, increasing developer &amp; team freedom, decentralizing power and creating a sense of ownership.’’’</a:t>
            </a:r>
            <a:endParaRPr i="1" sz="225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Breaking down the monolith functions into </a:t>
            </a:r>
            <a:r>
              <a:rPr lang="en-GB"/>
              <a:t>microservices</a:t>
            </a:r>
            <a:r>
              <a:rPr lang="en-GB"/>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Domain Driven Design </a:t>
            </a:r>
            <a:endParaRPr/>
          </a:p>
        </p:txBody>
      </p:sp>
      <p:sp>
        <p:nvSpPr>
          <p:cNvPr id="299" name="Google Shape;299;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I</a:t>
            </a:r>
            <a:r>
              <a:rPr lang="en-GB" sz="1600">
                <a:solidFill>
                  <a:srgbClr val="000000"/>
                </a:solidFill>
                <a:highlight>
                  <a:srgbClr val="FFFFFF"/>
                </a:highlight>
                <a:latin typeface="Georgia"/>
                <a:ea typeface="Georgia"/>
                <a:cs typeface="Georgia"/>
                <a:sym typeface="Georgia"/>
              </a:rPr>
              <a:t>t is a methodology that discourages teams from focusing primarily on the technology but instead, it encourages teams to look at the business activities that they seek to simplify using technology and then design around that.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Sourcing Domain</a:t>
            </a:r>
            <a:endParaRPr/>
          </a:p>
        </p:txBody>
      </p:sp>
      <p:sp>
        <p:nvSpPr>
          <p:cNvPr id="305" name="Google Shape;305;p54"/>
          <p:cNvSpPr txBox="1"/>
          <p:nvPr>
            <p:ph idx="1" type="body"/>
          </p:nvPr>
        </p:nvSpPr>
        <p:spPr>
          <a:xfrm>
            <a:off x="776475" y="1853850"/>
            <a:ext cx="7263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latin typeface="Georgia"/>
                <a:ea typeface="Georgia"/>
                <a:cs typeface="Georgia"/>
                <a:sym typeface="Georgia"/>
              </a:rPr>
              <a:t>Twiga sources for produce from farmers which is then transported to a different location for processing. </a:t>
            </a:r>
            <a:endParaRPr sz="1600">
              <a:solidFill>
                <a:srgbClr val="000000"/>
              </a:solidFill>
              <a:latin typeface="Georgia"/>
              <a:ea typeface="Georgia"/>
              <a:cs typeface="Georgia"/>
              <a:sym typeface="Georgia"/>
            </a:endParaRPr>
          </a:p>
          <a:p>
            <a:pPr indent="0" lvl="0" marL="0" rtl="0" algn="l">
              <a:spcBef>
                <a:spcPts val="0"/>
              </a:spcBef>
              <a:spcAft>
                <a:spcPts val="0"/>
              </a:spcAft>
              <a:buNone/>
            </a:pPr>
            <a:r>
              <a:t/>
            </a:r>
            <a:endParaRPr sz="1600">
              <a:solidFill>
                <a:srgbClr val="000000"/>
              </a:solidFill>
              <a:latin typeface="Georgia"/>
              <a:ea typeface="Georgia"/>
              <a:cs typeface="Georgia"/>
              <a:sym typeface="Georgia"/>
            </a:endParaRPr>
          </a:p>
        </p:txBody>
      </p:sp>
      <p:pic>
        <p:nvPicPr>
          <p:cNvPr id="306" name="Google Shape;306;p54"/>
          <p:cNvPicPr preferRelativeResize="0"/>
          <p:nvPr/>
        </p:nvPicPr>
        <p:blipFill>
          <a:blip r:embed="rId3">
            <a:alphaModFix/>
          </a:blip>
          <a:stretch>
            <a:fillRect/>
          </a:stretch>
        </p:blipFill>
        <p:spPr>
          <a:xfrm>
            <a:off x="872226" y="2648075"/>
            <a:ext cx="7071800" cy="235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50">
                <a:solidFill>
                  <a:srgbClr val="000000"/>
                </a:solidFill>
                <a:latin typeface="Arial"/>
                <a:ea typeface="Arial"/>
                <a:cs typeface="Arial"/>
                <a:sym typeface="Arial"/>
              </a:rPr>
              <a:t>Technology &amp; Infrastructure</a:t>
            </a:r>
            <a:endParaRPr sz="255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255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12" name="Google Shape;312;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We needed to rearchitect our infrastructure and move to one that is resilient, persistent and can easily scale.</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In addition we needed to </a:t>
            </a:r>
            <a:r>
              <a:rPr lang="en-GB" sz="1600">
                <a:solidFill>
                  <a:srgbClr val="000000"/>
                </a:solidFill>
                <a:highlight>
                  <a:srgbClr val="FFFFFF"/>
                </a:highlight>
                <a:latin typeface="Georgia"/>
                <a:ea typeface="Georgia"/>
                <a:cs typeface="Georgia"/>
                <a:sym typeface="Georgia"/>
              </a:rPr>
              <a:t>figure</a:t>
            </a:r>
            <a:r>
              <a:rPr lang="en-GB" sz="1600">
                <a:solidFill>
                  <a:srgbClr val="000000"/>
                </a:solidFill>
                <a:highlight>
                  <a:srgbClr val="FFFFFF"/>
                </a:highlight>
                <a:latin typeface="Georgia"/>
                <a:ea typeface="Georgia"/>
                <a:cs typeface="Georgia"/>
                <a:sym typeface="Georgia"/>
              </a:rPr>
              <a:t> what technology to use to build our first cohort of microservices.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2458950" y="2036550"/>
            <a:ext cx="4226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Background</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Framework</a:t>
            </a:r>
            <a:endParaRPr/>
          </a:p>
        </p:txBody>
      </p:sp>
      <p:sp>
        <p:nvSpPr>
          <p:cNvPr id="318" name="Google Shape;318;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lang="en-GB" sz="1600">
                <a:solidFill>
                  <a:srgbClr val="000000"/>
                </a:solidFill>
                <a:highlight>
                  <a:srgbClr val="FFFFFF"/>
                </a:highlight>
                <a:latin typeface="Georgia"/>
                <a:ea typeface="Georgia"/>
                <a:cs typeface="Georgia"/>
                <a:sym typeface="Georgia"/>
              </a:rPr>
              <a:t>W</a:t>
            </a:r>
            <a:r>
              <a:rPr lang="en-GB" sz="1600">
                <a:solidFill>
                  <a:srgbClr val="000000"/>
                </a:solidFill>
                <a:highlight>
                  <a:srgbClr val="FFFFFF"/>
                </a:highlight>
                <a:latin typeface="Georgia"/>
                <a:ea typeface="Georgia"/>
                <a:cs typeface="Georgia"/>
                <a:sym typeface="Georgia"/>
              </a:rPr>
              <a:t>e needed a framework that was simple, bare-bones and with out of the box features suited for the architecture.</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Nameko</a:t>
            </a:r>
            <a:endParaRPr/>
          </a:p>
        </p:txBody>
      </p:sp>
      <p:sp>
        <p:nvSpPr>
          <p:cNvPr id="324" name="Google Shape;324;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a:t>
            </a:r>
            <a:r>
              <a:rPr lang="en-GB" sz="1600">
                <a:solidFill>
                  <a:srgbClr val="000000"/>
                </a:solidFill>
                <a:highlight>
                  <a:srgbClr val="FFFFFF"/>
                </a:highlight>
                <a:latin typeface="Georgia"/>
                <a:ea typeface="Georgia"/>
                <a:cs typeface="Georgia"/>
                <a:sym typeface="Georgia"/>
              </a:rPr>
              <a:t>It is an extensible framework that is compatible with almost any protocol, transport or database and </a:t>
            </a:r>
            <a:r>
              <a:rPr lang="en-GB" sz="1600">
                <a:solidFill>
                  <a:srgbClr val="000000"/>
                </a:solidFill>
                <a:highlight>
                  <a:srgbClr val="FFFFFF"/>
                </a:highlight>
                <a:latin typeface="Georgia"/>
                <a:ea typeface="Georgia"/>
                <a:cs typeface="Georgia"/>
                <a:sym typeface="Georgia"/>
              </a:rPr>
              <a:t> helps one focus on business logic by managing connections, transports, and concurrency for you. </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Provides easy concurrency by yielding workers as they wait for I/O</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RPC out of the box</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Infrastructure</a:t>
            </a:r>
            <a:r>
              <a:rPr lang="en-GB"/>
              <a:t> </a:t>
            </a:r>
            <a:endParaRPr/>
          </a:p>
        </p:txBody>
      </p:sp>
      <p:sp>
        <p:nvSpPr>
          <p:cNvPr id="330" name="Google Shape;330;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To be specific the infrastructure needed to;</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Automate deployments and abstract a lot of infrastructure technicalities from developers;</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Provider each microservice with isolation;</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Handle authentication for all micro-services;</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Provide a single entry point to access all microservices;</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Handle load and effortlessly scale applications;</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Ensure code quality and high tests coverage;</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Optimize developer velocity.</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Tools</a:t>
            </a:r>
            <a:endParaRPr/>
          </a:p>
        </p:txBody>
      </p:sp>
      <p:sp>
        <p:nvSpPr>
          <p:cNvPr id="336" name="Google Shape;33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Kong</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GraphQL</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Bitbucket</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a:t>
            </a:r>
            <a:r>
              <a:rPr lang="en-GB" sz="1600">
                <a:solidFill>
                  <a:srgbClr val="000000"/>
                </a:solidFill>
                <a:highlight>
                  <a:srgbClr val="FFFFFF"/>
                </a:highlight>
                <a:latin typeface="Georgia"/>
                <a:ea typeface="Georgia"/>
                <a:cs typeface="Georgia"/>
                <a:sym typeface="Georgia"/>
              </a:rPr>
              <a:t>Docker</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Kubernetes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Bitbucket</a:t>
            </a:r>
            <a:endParaRPr/>
          </a:p>
        </p:txBody>
      </p:sp>
      <p:sp>
        <p:nvSpPr>
          <p:cNvPr id="342" name="Google Shape;342;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We needed to ensure that despite team growth, high code quality would be maintained and that new code would not break anything but at the same time offer a smooth and efficient process that would not negatively impact developer velocity.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Google Shape;347;p61"/>
          <p:cNvPicPr preferRelativeResize="0"/>
          <p:nvPr/>
        </p:nvPicPr>
        <p:blipFill>
          <a:blip r:embed="rId3">
            <a:alphaModFix/>
          </a:blip>
          <a:stretch>
            <a:fillRect/>
          </a:stretch>
        </p:blipFill>
        <p:spPr>
          <a:xfrm>
            <a:off x="396850" y="1393625"/>
            <a:ext cx="8084300" cy="26779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Kong</a:t>
            </a:r>
            <a:endParaRPr/>
          </a:p>
        </p:txBody>
      </p:sp>
      <p:sp>
        <p:nvSpPr>
          <p:cNvPr id="353" name="Google Shape;353;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a:t>
            </a:r>
            <a:r>
              <a:rPr lang="en-GB" sz="1600">
                <a:solidFill>
                  <a:srgbClr val="000000"/>
                </a:solidFill>
                <a:highlight>
                  <a:srgbClr val="FFFFFF"/>
                </a:highlight>
                <a:latin typeface="Georgia"/>
                <a:ea typeface="Georgia"/>
                <a:cs typeface="Georgia"/>
                <a:sym typeface="Georgia"/>
              </a:rPr>
              <a:t>An API gateway built on top of NGINX, like middleware between computing clients and API-based applications.</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Reverse proxy that processes our client requests</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a:t>
            </a:r>
            <a:r>
              <a:rPr lang="en-GB" sz="1600">
                <a:solidFill>
                  <a:srgbClr val="000000"/>
                </a:solidFill>
                <a:highlight>
                  <a:srgbClr val="FFFFFF"/>
                </a:highlight>
                <a:latin typeface="Georgia"/>
                <a:ea typeface="Georgia"/>
                <a:cs typeface="Georgia"/>
                <a:sym typeface="Georgia"/>
              </a:rPr>
              <a:t>Is made up of a server and a data store</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Has plugins such as authentication, security, traffic control, logging, analytics and monitoring.</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63"/>
          <p:cNvSpPr txBox="1"/>
          <p:nvPr>
            <p:ph type="title"/>
          </p:nvPr>
        </p:nvSpPr>
        <p:spPr>
          <a:xfrm>
            <a:off x="1838400" y="1984450"/>
            <a:ext cx="5467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What is GraphQL?</a:t>
            </a:r>
            <a:endParaRPr sz="4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GraphQL</a:t>
            </a:r>
            <a:endParaRPr/>
          </a:p>
        </p:txBody>
      </p:sp>
      <p:sp>
        <p:nvSpPr>
          <p:cNvPr id="364" name="Google Shape;364;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“is a query language for your API, and a server-side runtime for executing queries by using a type system you define for your data. GraphQL isn’t tied to any specific database or storage engine and is instead backed by your existing code and data.” (Source — graphql.org)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GraphQL</a:t>
            </a:r>
            <a:endParaRPr/>
          </a:p>
        </p:txBody>
      </p:sp>
      <p:sp>
        <p:nvSpPr>
          <p:cNvPr id="370" name="Google Shape;370;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-Attempts Marry the best of SOAP and REST</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Reduces Roundtrips </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Easily evolve our API </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Schema </a:t>
            </a:r>
            <a:r>
              <a:rPr lang="en-GB" sz="1600">
                <a:solidFill>
                  <a:srgbClr val="000000"/>
                </a:solidFill>
                <a:highlight>
                  <a:srgbClr val="FFFFFF"/>
                </a:highlight>
                <a:latin typeface="Georgia"/>
                <a:ea typeface="Georgia"/>
                <a:cs typeface="Georgia"/>
                <a:sym typeface="Georgia"/>
              </a:rPr>
              <a:t>stitching</a:t>
            </a:r>
            <a:r>
              <a:rPr lang="en-GB" sz="1600">
                <a:solidFill>
                  <a:srgbClr val="000000"/>
                </a:solidFill>
                <a:highlight>
                  <a:srgbClr val="FFFFFF"/>
                </a:highlight>
                <a:latin typeface="Georgia"/>
                <a:ea typeface="Georgia"/>
                <a:cs typeface="Georgia"/>
                <a:sym typeface="Georgia"/>
              </a:rPr>
              <a:t> </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Social Media Handles</a:t>
            </a:r>
            <a:endParaRPr/>
          </a:p>
        </p:txBody>
      </p:sp>
      <p:sp>
        <p:nvSpPr>
          <p:cNvPr id="220" name="Google Shape;220;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00000"/>
                </a:solidFill>
                <a:latin typeface="Roboto"/>
                <a:ea typeface="Roboto"/>
                <a:cs typeface="Roboto"/>
                <a:sym typeface="Roboto"/>
              </a:rPr>
              <a:t>@TwigaFoods</a:t>
            </a:r>
            <a:endParaRPr b="1" sz="1800">
              <a:solidFill>
                <a:srgbClr val="000000"/>
              </a:solidFill>
              <a:latin typeface="Roboto"/>
              <a:ea typeface="Roboto"/>
              <a:cs typeface="Roboto"/>
              <a:sym typeface="Roboto"/>
            </a:endParaRPr>
          </a:p>
          <a:p>
            <a:pPr indent="0" lvl="0" marL="0" rtl="0" algn="l">
              <a:spcBef>
                <a:spcPts val="0"/>
              </a:spcBef>
              <a:spcAft>
                <a:spcPts val="0"/>
              </a:spcAft>
              <a:buNone/>
            </a:pPr>
            <a:r>
              <a:rPr b="1" lang="en-GB" sz="1800">
                <a:solidFill>
                  <a:srgbClr val="000000"/>
                </a:solidFill>
                <a:latin typeface="Roboto"/>
                <a:ea typeface="Roboto"/>
                <a:cs typeface="Roboto"/>
                <a:sym typeface="Roboto"/>
              </a:rPr>
              <a:t>@thatmarc_</a:t>
            </a:r>
            <a:endParaRPr b="1" sz="1800">
              <a:solidFill>
                <a:srgbClr val="000000"/>
              </a:solidFill>
              <a:latin typeface="Roboto"/>
              <a:ea typeface="Roboto"/>
              <a:cs typeface="Roboto"/>
              <a:sym typeface="Roboto"/>
            </a:endParaRPr>
          </a:p>
          <a:p>
            <a:pPr indent="0" lvl="0" marL="0" rtl="0" algn="l">
              <a:lnSpc>
                <a:spcPct val="131250"/>
              </a:lnSpc>
              <a:spcBef>
                <a:spcPts val="400"/>
              </a:spcBef>
              <a:spcAft>
                <a:spcPts val="0"/>
              </a:spcAft>
              <a:buNone/>
            </a:pPr>
            <a:r>
              <a:rPr b="1" lang="en-GB" sz="1800">
                <a:solidFill>
                  <a:srgbClr val="000000"/>
                </a:solidFill>
                <a:latin typeface="Roboto"/>
                <a:ea typeface="Roboto"/>
                <a:cs typeface="Roboto"/>
                <a:sym typeface="Roboto"/>
              </a:rPr>
              <a:t>@MshindiVic</a:t>
            </a:r>
            <a:endParaRPr b="1" sz="1800">
              <a:solidFill>
                <a:srgbClr val="000000"/>
              </a:solidFill>
              <a:latin typeface="Roboto"/>
              <a:ea typeface="Roboto"/>
              <a:cs typeface="Roboto"/>
              <a:sym typeface="Roboto"/>
            </a:endParaRPr>
          </a:p>
          <a:p>
            <a:pPr indent="0" lvl="0" marL="0" rtl="0" algn="l">
              <a:spcBef>
                <a:spcPts val="800"/>
              </a:spcBef>
              <a:spcAft>
                <a:spcPts val="0"/>
              </a:spcAft>
              <a:buNone/>
            </a:pPr>
            <a:r>
              <a:t/>
            </a:r>
            <a:endParaRPr sz="1150">
              <a:solidFill>
                <a:srgbClr val="8899A6"/>
              </a:solidFill>
              <a:latin typeface="Roboto"/>
              <a:ea typeface="Roboto"/>
              <a:cs typeface="Roboto"/>
              <a:sym typeface="Roboto"/>
            </a:endParaRPr>
          </a:p>
          <a:p>
            <a:pPr indent="0" lvl="0" marL="0" rtl="0" algn="l">
              <a:lnSpc>
                <a:spcPct val="131250"/>
              </a:lnSpc>
              <a:spcBef>
                <a:spcPts val="0"/>
              </a:spcBef>
              <a:spcAft>
                <a:spcPts val="0"/>
              </a:spcAft>
              <a:buNone/>
            </a:pPr>
            <a:r>
              <a:t/>
            </a:r>
            <a:endParaRPr sz="1150">
              <a:solidFill>
                <a:srgbClr val="8899A6"/>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Google Shape;375;p66"/>
          <p:cNvPicPr preferRelativeResize="0"/>
          <p:nvPr/>
        </p:nvPicPr>
        <p:blipFill>
          <a:blip r:embed="rId3">
            <a:alphaModFix/>
          </a:blip>
          <a:stretch>
            <a:fillRect/>
          </a:stretch>
        </p:blipFill>
        <p:spPr>
          <a:xfrm>
            <a:off x="281600" y="1419901"/>
            <a:ext cx="8580800" cy="28316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Docker</a:t>
            </a:r>
            <a:endParaRPr/>
          </a:p>
        </p:txBody>
      </p:sp>
      <p:sp>
        <p:nvSpPr>
          <p:cNvPr id="381" name="Google Shape;381;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a:t>
            </a:r>
            <a:r>
              <a:rPr lang="en-GB" sz="1600">
                <a:solidFill>
                  <a:srgbClr val="000000"/>
                </a:solidFill>
                <a:highlight>
                  <a:srgbClr val="FFFFFF"/>
                </a:highlight>
                <a:latin typeface="Georgia"/>
                <a:ea typeface="Georgia"/>
                <a:cs typeface="Georgia"/>
                <a:sym typeface="Georgia"/>
              </a:rPr>
              <a:t>Docker provides a way to run applications securely &amp; isolated in a container, packaged with all its libraries and dependencies, ensuring that your application works seamlessly in any environment.</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Offer abstraction by which an application can quickly move or be set up with minimal interaction and tinkering.</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Kubernetes</a:t>
            </a:r>
            <a:endParaRPr/>
          </a:p>
        </p:txBody>
      </p:sp>
      <p:sp>
        <p:nvSpPr>
          <p:cNvPr id="387" name="Google Shape;387;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a:t>
            </a:r>
            <a:r>
              <a:rPr lang="en-GB" sz="1600">
                <a:solidFill>
                  <a:srgbClr val="000000"/>
                </a:solidFill>
                <a:highlight>
                  <a:srgbClr val="FFFFFF"/>
                </a:highlight>
                <a:latin typeface="Georgia"/>
                <a:ea typeface="Georgia"/>
                <a:cs typeface="Georgia"/>
                <a:sym typeface="Georgia"/>
              </a:rPr>
              <a:t>Used to orchestrate, deploy and manage container clusters, which are a group of containers. </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Handles load balancing</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Self heals</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 Horizontally scale</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pic>
        <p:nvPicPr>
          <p:cNvPr id="392" name="Google Shape;392;p69"/>
          <p:cNvPicPr preferRelativeResize="0"/>
          <p:nvPr/>
        </p:nvPicPr>
        <p:blipFill>
          <a:blip r:embed="rId3">
            <a:alphaModFix/>
          </a:blip>
          <a:stretch>
            <a:fillRect/>
          </a:stretch>
        </p:blipFill>
        <p:spPr>
          <a:xfrm>
            <a:off x="259638" y="1523674"/>
            <a:ext cx="8624724" cy="28299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Google Shape;397;p70"/>
          <p:cNvPicPr preferRelativeResize="0"/>
          <p:nvPr/>
        </p:nvPicPr>
        <p:blipFill>
          <a:blip r:embed="rId3">
            <a:alphaModFix/>
          </a:blip>
          <a:stretch>
            <a:fillRect/>
          </a:stretch>
        </p:blipFill>
        <p:spPr>
          <a:xfrm>
            <a:off x="524850" y="640401"/>
            <a:ext cx="7496024" cy="41649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71"/>
          <p:cNvSpPr txBox="1"/>
          <p:nvPr>
            <p:ph type="title"/>
          </p:nvPr>
        </p:nvSpPr>
        <p:spPr>
          <a:xfrm>
            <a:off x="2562450" y="1881000"/>
            <a:ext cx="4019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Advantages?</a:t>
            </a:r>
            <a:endParaRPr sz="4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Advantages</a:t>
            </a:r>
            <a:endParaRPr/>
          </a:p>
        </p:txBody>
      </p:sp>
      <p:sp>
        <p:nvSpPr>
          <p:cNvPr id="408" name="Google Shape;408;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latin typeface="Georgia"/>
                <a:ea typeface="Georgia"/>
                <a:cs typeface="Georgia"/>
                <a:sym typeface="Georgia"/>
              </a:rPr>
              <a:t>- Resilience</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DevOps </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Technology flexibility </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Easier to enhance </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Developer freedom and increased velocity</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Reduced Cost and scalability </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Easier on boarding</a:t>
            </a:r>
            <a:endParaRPr sz="1600">
              <a:solidFill>
                <a:srgbClr val="000000"/>
              </a:solidFill>
              <a:latin typeface="Georgia"/>
              <a:ea typeface="Georgia"/>
              <a:cs typeface="Georgia"/>
              <a:sym typeface="Georgia"/>
            </a:endParaRPr>
          </a:p>
          <a:p>
            <a:pPr indent="0" lvl="0" marL="0" rtl="0" algn="l">
              <a:spcBef>
                <a:spcPts val="0"/>
              </a:spcBef>
              <a:spcAft>
                <a:spcPts val="0"/>
              </a:spcAft>
              <a:buNone/>
            </a:pPr>
            <a:r>
              <a:t/>
            </a:r>
            <a:endParaRPr sz="1600">
              <a:solidFill>
                <a:srgbClr val="000000"/>
              </a:solidFill>
              <a:latin typeface="Georgia"/>
              <a:ea typeface="Georgia"/>
              <a:cs typeface="Georgia"/>
              <a:sym typeface="Georgia"/>
            </a:endParaRPr>
          </a:p>
          <a:p>
            <a:pPr indent="0" lvl="0" marL="0" rtl="0" algn="l">
              <a:spcBef>
                <a:spcPts val="0"/>
              </a:spcBef>
              <a:spcAft>
                <a:spcPts val="0"/>
              </a:spcAft>
              <a:buNone/>
            </a:pPr>
            <a:r>
              <a:t/>
            </a:r>
            <a:endParaRPr sz="1600">
              <a:solidFill>
                <a:srgbClr val="000000"/>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73"/>
          <p:cNvSpPr txBox="1"/>
          <p:nvPr>
            <p:ph type="title"/>
          </p:nvPr>
        </p:nvSpPr>
        <p:spPr>
          <a:xfrm>
            <a:off x="2012400" y="1627800"/>
            <a:ext cx="51192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Why you should not to use Microservices?</a:t>
            </a:r>
            <a:endParaRPr sz="4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you should not to use Microservices</a:t>
            </a:r>
            <a:endParaRPr/>
          </a:p>
        </p:txBody>
      </p:sp>
      <p:sp>
        <p:nvSpPr>
          <p:cNvPr id="419" name="Google Shape;419;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latin typeface="Georgia"/>
                <a:ea typeface="Georgia"/>
                <a:cs typeface="Georgia"/>
                <a:sym typeface="Georgia"/>
              </a:rPr>
              <a:t>- You’re starting out </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You don’t have a large team</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Microservices can be distributed monoliths </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Complex service to service relationships </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Too small to break </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Extremely dependant modules </a:t>
            </a:r>
            <a:endParaRPr sz="1600">
              <a:solidFill>
                <a:srgbClr val="000000"/>
              </a:solidFill>
              <a:latin typeface="Georgia"/>
              <a:ea typeface="Georgia"/>
              <a:cs typeface="Georgia"/>
              <a:sym typeface="Georgia"/>
            </a:endParaRPr>
          </a:p>
          <a:p>
            <a:pPr indent="0" lvl="0" marL="0" rtl="0" algn="l">
              <a:spcBef>
                <a:spcPts val="0"/>
              </a:spcBef>
              <a:spcAft>
                <a:spcPts val="0"/>
              </a:spcAft>
              <a:buNone/>
            </a:pPr>
            <a:r>
              <a:rPr lang="en-GB" sz="1600">
                <a:solidFill>
                  <a:srgbClr val="000000"/>
                </a:solidFill>
                <a:latin typeface="Georgia"/>
                <a:ea typeface="Georgia"/>
                <a:cs typeface="Georgia"/>
                <a:sym typeface="Georgia"/>
              </a:rPr>
              <a:t>- There is beauty in simplicity </a:t>
            </a:r>
            <a:endParaRPr sz="1600">
              <a:solidFill>
                <a:srgbClr val="000000"/>
              </a:solidFill>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75"/>
          <p:cNvSpPr txBox="1"/>
          <p:nvPr>
            <p:ph type="title"/>
          </p:nvPr>
        </p:nvSpPr>
        <p:spPr>
          <a:xfrm>
            <a:off x="2428200" y="1778250"/>
            <a:ext cx="42876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Code Session </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302450" y="2098050"/>
            <a:ext cx="6539100" cy="9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What is Twiga Foods?</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7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Questions and Answers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77"/>
          <p:cNvSpPr txBox="1"/>
          <p:nvPr>
            <p:ph type="title"/>
          </p:nvPr>
        </p:nvSpPr>
        <p:spPr>
          <a:xfrm>
            <a:off x="727800" y="20918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Twiga Foods</a:t>
            </a:r>
            <a:endParaRPr/>
          </a:p>
        </p:txBody>
      </p:sp>
      <p:sp>
        <p:nvSpPr>
          <p:cNvPr id="231" name="Google Shape;231;p41"/>
          <p:cNvSpPr txBox="1"/>
          <p:nvPr>
            <p:ph idx="1" type="body"/>
          </p:nvPr>
        </p:nvSpPr>
        <p:spPr>
          <a:xfrm>
            <a:off x="818050" y="1956625"/>
            <a:ext cx="7731600" cy="226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rgbClr val="000000"/>
                </a:solidFill>
                <a:highlight>
                  <a:srgbClr val="FFFFFF"/>
                </a:highlight>
                <a:latin typeface="Georgia"/>
                <a:ea typeface="Georgia"/>
                <a:cs typeface="Georgia"/>
                <a:sym typeface="Georgia"/>
              </a:rPr>
              <a:t>Twiga Foods is a Kenyan B2B business that sources quality produce from farmers, and delivers it to vendors in Urban areas using a mobile-based, cashless supply platform to access distribution into the millions of small and medium-sized vendors in urban markets. We offer better prices to farmers and vendors while providing quality produce.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Twiga Tech</a:t>
            </a:r>
            <a:endParaRPr/>
          </a:p>
        </p:txBody>
      </p:sp>
      <p:sp>
        <p:nvSpPr>
          <p:cNvPr id="237" name="Google Shape;237;p4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rgbClr val="000000"/>
                </a:solidFill>
                <a:highlight>
                  <a:srgbClr val="FFFFFF"/>
                </a:highlight>
                <a:latin typeface="Georgia"/>
                <a:ea typeface="Georgia"/>
                <a:cs typeface="Georgia"/>
                <a:sym typeface="Georgia"/>
              </a:rPr>
              <a:t>Twiga tech is the team that works on supporting all business processes with technology.</a:t>
            </a:r>
            <a:endParaRPr sz="1600">
              <a:solidFill>
                <a:srgbClr val="000000"/>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The Problem</a:t>
            </a:r>
            <a:endParaRPr/>
          </a:p>
        </p:txBody>
      </p:sp>
      <p:sp>
        <p:nvSpPr>
          <p:cNvPr id="243" name="Google Shape;243;p4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6667"/>
              </a:lnSpc>
              <a:spcBef>
                <a:spcPts val="0"/>
              </a:spcBef>
              <a:spcAft>
                <a:spcPts val="0"/>
              </a:spcAft>
              <a:buNone/>
            </a:pPr>
            <a:r>
              <a:rPr lang="en-GB" sz="1800">
                <a:solidFill>
                  <a:srgbClr val="172B4D"/>
                </a:solidFill>
                <a:latin typeface="Roboto"/>
                <a:ea typeface="Roboto"/>
                <a:cs typeface="Roboto"/>
                <a:sym typeface="Roboto"/>
              </a:rPr>
              <a:t>We had a </a:t>
            </a:r>
            <a:r>
              <a:rPr lang="en-GB" sz="1800">
                <a:solidFill>
                  <a:srgbClr val="172B4D"/>
                </a:solidFill>
                <a:latin typeface="Roboto"/>
                <a:ea typeface="Roboto"/>
                <a:cs typeface="Roboto"/>
                <a:sym typeface="Roboto"/>
              </a:rPr>
              <a:t>monolithic</a:t>
            </a:r>
            <a:r>
              <a:rPr lang="en-GB" sz="1800">
                <a:solidFill>
                  <a:srgbClr val="172B4D"/>
                </a:solidFill>
                <a:latin typeface="Roboto"/>
                <a:ea typeface="Roboto"/>
                <a:cs typeface="Roboto"/>
                <a:sym typeface="Roboto"/>
              </a:rPr>
              <a:t> </a:t>
            </a:r>
            <a:r>
              <a:rPr lang="en-GB" sz="1800">
                <a:solidFill>
                  <a:srgbClr val="172B4D"/>
                </a:solidFill>
                <a:latin typeface="Roboto"/>
                <a:ea typeface="Roboto"/>
                <a:cs typeface="Roboto"/>
                <a:sym typeface="Roboto"/>
              </a:rPr>
              <a:t>architecture</a:t>
            </a:r>
            <a:r>
              <a:rPr lang="en-GB" sz="1800">
                <a:solidFill>
                  <a:srgbClr val="172B4D"/>
                </a:solidFill>
                <a:latin typeface="Roboto"/>
                <a:ea typeface="Roboto"/>
                <a:cs typeface="Roboto"/>
                <a:sym typeface="Roboto"/>
              </a:rPr>
              <a:t> that did not allow the team to scale fast enough to meet the business needs in the Twiga context. </a:t>
            </a:r>
            <a:endParaRPr sz="1800">
              <a:solidFill>
                <a:srgbClr val="172B4D"/>
              </a:solidFill>
              <a:latin typeface="Roboto"/>
              <a:ea typeface="Roboto"/>
              <a:cs typeface="Roboto"/>
              <a:sym typeface="Roboto"/>
            </a:endParaRPr>
          </a:p>
          <a:p>
            <a:pPr indent="0" lvl="0" marL="0" rtl="0" algn="l">
              <a:lnSpc>
                <a:spcPct val="116667"/>
              </a:lnSpc>
              <a:spcBef>
                <a:spcPts val="0"/>
              </a:spcBef>
              <a:spcAft>
                <a:spcPts val="0"/>
              </a:spcAft>
              <a:buNone/>
            </a:pPr>
            <a:r>
              <a:t/>
            </a:r>
            <a:endParaRPr b="1" sz="1800">
              <a:solidFill>
                <a:srgbClr val="172B4D"/>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1419900" y="2036550"/>
            <a:ext cx="6304200" cy="8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What is a </a:t>
            </a:r>
            <a:r>
              <a:rPr lang="en-GB" sz="4800">
                <a:solidFill>
                  <a:srgbClr val="000000"/>
                </a:solidFill>
                <a:latin typeface="Arial"/>
                <a:ea typeface="Arial"/>
                <a:cs typeface="Arial"/>
                <a:sym typeface="Arial"/>
              </a:rPr>
              <a:t>Monolith?</a:t>
            </a:r>
            <a:endParaRPr sz="4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Monolith </a:t>
            </a:r>
            <a:endParaRPr/>
          </a:p>
        </p:txBody>
      </p:sp>
      <p:sp>
        <p:nvSpPr>
          <p:cNvPr id="254" name="Google Shape;254;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A monolith is an application where everything is bundled as one, has a single code base with multiple modules and is designed to be self-contained.</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Modules are interconnected and interdependent in a very tightly coupled architecture.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