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f</a:t>
            </a:r>
            <a:r>
              <a:rPr spc="-20" dirty="0"/>
              <a:t>i</a:t>
            </a:r>
            <a:r>
              <a:rPr spc="-5" dirty="0"/>
              <a:t>dent</a:t>
            </a:r>
            <a:r>
              <a:rPr spc="-15" dirty="0"/>
              <a:t>i</a:t>
            </a:r>
            <a:r>
              <a:rPr spc="-5" dirty="0"/>
              <a:t>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f</a:t>
            </a:r>
            <a:r>
              <a:rPr spc="-20" dirty="0"/>
              <a:t>i</a:t>
            </a:r>
            <a:r>
              <a:rPr spc="-5" dirty="0"/>
              <a:t>dent</a:t>
            </a:r>
            <a:r>
              <a:rPr spc="-15" dirty="0"/>
              <a:t>i</a:t>
            </a:r>
            <a:r>
              <a:rPr spc="-5" dirty="0"/>
              <a:t>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f</a:t>
            </a:r>
            <a:r>
              <a:rPr spc="-20" dirty="0"/>
              <a:t>i</a:t>
            </a:r>
            <a:r>
              <a:rPr spc="-5" dirty="0"/>
              <a:t>dent</a:t>
            </a:r>
            <a:r>
              <a:rPr spc="-15" dirty="0"/>
              <a:t>i</a:t>
            </a:r>
            <a:r>
              <a:rPr spc="-5" dirty="0"/>
              <a:t>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f</a:t>
            </a:r>
            <a:r>
              <a:rPr spc="-20" dirty="0"/>
              <a:t>i</a:t>
            </a:r>
            <a:r>
              <a:rPr spc="-5" dirty="0"/>
              <a:t>dent</a:t>
            </a:r>
            <a:r>
              <a:rPr spc="-15" dirty="0"/>
              <a:t>i</a:t>
            </a:r>
            <a:r>
              <a:rPr spc="-5" dirty="0"/>
              <a:t>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3437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5800" y="401226"/>
            <a:ext cx="1337686" cy="604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f</a:t>
            </a:r>
            <a:r>
              <a:rPr spc="-20" dirty="0"/>
              <a:t>i</a:t>
            </a:r>
            <a:r>
              <a:rPr spc="-5" dirty="0"/>
              <a:t>dent</a:t>
            </a:r>
            <a:r>
              <a:rPr spc="-15" dirty="0"/>
              <a:t>i</a:t>
            </a:r>
            <a:r>
              <a:rPr spc="-5" dirty="0"/>
              <a:t>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88452" y="380998"/>
            <a:ext cx="530339" cy="4249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4200" y="775538"/>
            <a:ext cx="543560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244" y="1352926"/>
            <a:ext cx="7779511" cy="200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06257" y="4805408"/>
            <a:ext cx="551179" cy="13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f</a:t>
            </a:r>
            <a:r>
              <a:rPr spc="-20" dirty="0"/>
              <a:t>i</a:t>
            </a:r>
            <a:r>
              <a:rPr spc="-5" dirty="0"/>
              <a:t>dent</a:t>
            </a:r>
            <a:r>
              <a:rPr spc="-15" dirty="0"/>
              <a:t>i</a:t>
            </a:r>
            <a:r>
              <a:rPr spc="-5" dirty="0"/>
              <a:t>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4316" y="4805408"/>
            <a:ext cx="132715" cy="13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68737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data.gov.s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536440"/>
            <a:ext cx="23983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0355" algn="l"/>
              </a:tabLst>
            </a:pPr>
            <a:r>
              <a:rPr lang="en-SG" sz="1200" spc="5">
                <a:solidFill>
                  <a:srgbClr val="687379"/>
                </a:solidFill>
                <a:latin typeface="Verdana"/>
                <a:cs typeface="Verdana"/>
              </a:rPr>
              <a:t>06</a:t>
            </a:r>
            <a:r>
              <a:rPr sz="1200" spc="5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March</a:t>
            </a:r>
            <a:r>
              <a:rPr sz="1200" spc="15" dirty="0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202</a:t>
            </a:r>
            <a:r>
              <a:rPr lang="en-SG" sz="1200" dirty="0">
                <a:solidFill>
                  <a:srgbClr val="687379"/>
                </a:solidFill>
                <a:latin typeface="Verdana"/>
                <a:cs typeface="Verdana"/>
              </a:rPr>
              <a:t>1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	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Innovation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921658"/>
            <a:ext cx="5019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687379"/>
                </a:solidFill>
                <a:latin typeface="Verdana"/>
                <a:cs typeface="Verdana"/>
              </a:rPr>
              <a:t>Polyfintech </a:t>
            </a:r>
            <a:r>
              <a:rPr sz="2800" spc="-5" dirty="0">
                <a:solidFill>
                  <a:srgbClr val="687379"/>
                </a:solidFill>
                <a:latin typeface="Verdana"/>
                <a:cs typeface="Verdana"/>
              </a:rPr>
              <a:t>Hackathon</a:t>
            </a:r>
            <a:r>
              <a:rPr sz="2800" spc="55" dirty="0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687379"/>
                </a:solidFill>
                <a:latin typeface="Verdana"/>
                <a:cs typeface="Verdana"/>
              </a:rPr>
              <a:t>202</a:t>
            </a:r>
            <a:r>
              <a:rPr lang="en-SG" sz="2800" spc="-5" dirty="0">
                <a:solidFill>
                  <a:srgbClr val="687379"/>
                </a:solidFill>
                <a:latin typeface="Verdana"/>
                <a:cs typeface="Verdana"/>
              </a:rPr>
              <a:t>0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725" y="555752"/>
            <a:ext cx="516001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Customer</a:t>
            </a:r>
          </a:p>
          <a:p>
            <a:pPr marL="12700" marR="5080">
              <a:lnSpc>
                <a:spcPct val="100000"/>
              </a:lnSpc>
            </a:pPr>
            <a:r>
              <a:rPr sz="1100" u="none" spc="-5" dirty="0"/>
              <a:t>Prudential would </a:t>
            </a:r>
            <a:r>
              <a:rPr sz="1100" u="none" spc="-10" dirty="0"/>
              <a:t>like </a:t>
            </a:r>
            <a:r>
              <a:rPr sz="1100" u="none" spc="-5" dirty="0"/>
              <a:t>to engage existing </a:t>
            </a:r>
            <a:r>
              <a:rPr sz="1100" u="none" dirty="0"/>
              <a:t>customers </a:t>
            </a:r>
            <a:r>
              <a:rPr sz="1100" u="none" spc="-5" dirty="0"/>
              <a:t>throughout their </a:t>
            </a:r>
            <a:r>
              <a:rPr sz="1100" u="none" spc="-10" dirty="0"/>
              <a:t>life  </a:t>
            </a:r>
            <a:r>
              <a:rPr sz="1100" u="none" spc="-5" dirty="0"/>
              <a:t>events/milestones </a:t>
            </a:r>
            <a:r>
              <a:rPr sz="1100" u="none" dirty="0"/>
              <a:t>and </a:t>
            </a:r>
            <a:r>
              <a:rPr sz="1100" u="none" spc="-5" dirty="0"/>
              <a:t>recommending suitable policies </a:t>
            </a:r>
            <a:r>
              <a:rPr sz="1100" u="none" dirty="0"/>
              <a:t>to them at  </a:t>
            </a:r>
            <a:r>
              <a:rPr sz="1100" u="none" spc="-5" dirty="0"/>
              <a:t>appropriate junctures, instead </a:t>
            </a:r>
            <a:r>
              <a:rPr sz="1100" u="none" dirty="0"/>
              <a:t>of </a:t>
            </a:r>
            <a:r>
              <a:rPr sz="1100" u="none" spc="-5" dirty="0"/>
              <a:t>having </a:t>
            </a:r>
            <a:r>
              <a:rPr sz="1100" u="none" dirty="0"/>
              <a:t>a </a:t>
            </a:r>
            <a:r>
              <a:rPr sz="1100" u="none" spc="-5" dirty="0"/>
              <a:t>transactional relationship with  </a:t>
            </a:r>
            <a:r>
              <a:rPr sz="1100" u="none" dirty="0"/>
              <a:t>our</a:t>
            </a:r>
            <a:r>
              <a:rPr sz="1100" u="none" spc="-15" dirty="0"/>
              <a:t> </a:t>
            </a:r>
            <a:r>
              <a:rPr sz="1100" u="none" dirty="0"/>
              <a:t>customers.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391668" y="521393"/>
            <a:ext cx="1129284" cy="103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7725" y="2120341"/>
            <a:ext cx="4999355" cy="89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687379"/>
                </a:solidFill>
                <a:uFill>
                  <a:solidFill>
                    <a:srgbClr val="687379"/>
                  </a:solidFill>
                </a:uFill>
                <a:latin typeface="Verdana"/>
                <a:cs typeface="Verdana"/>
              </a:rPr>
              <a:t>Data</a:t>
            </a:r>
            <a:r>
              <a:rPr sz="2400" u="heavy" spc="-70" dirty="0">
                <a:solidFill>
                  <a:srgbClr val="687379"/>
                </a:solidFill>
                <a:uFill>
                  <a:solidFill>
                    <a:srgbClr val="687379"/>
                  </a:solidFill>
                </a:uFill>
                <a:latin typeface="Verdana"/>
                <a:cs typeface="Verdana"/>
              </a:rPr>
              <a:t> </a:t>
            </a:r>
            <a:r>
              <a:rPr sz="2400" u="heavy" spc="-5" dirty="0">
                <a:solidFill>
                  <a:srgbClr val="687379"/>
                </a:solidFill>
                <a:uFill>
                  <a:solidFill>
                    <a:srgbClr val="687379"/>
                  </a:solidFill>
                </a:uFill>
                <a:latin typeface="Verdana"/>
                <a:cs typeface="Verdana"/>
              </a:rPr>
              <a:t>analytics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Demographic trends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social listening could help identify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new 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opportunities. Leveraging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on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external data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sources,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to </a:t>
            </a:r>
            <a:r>
              <a:rPr sz="1100" spc="-10" dirty="0">
                <a:solidFill>
                  <a:srgbClr val="687379"/>
                </a:solidFill>
                <a:latin typeface="Verdana"/>
                <a:cs typeface="Verdana"/>
              </a:rPr>
              <a:t>build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test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a 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business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case or a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data model.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3804" y="2051392"/>
            <a:ext cx="1042150" cy="1040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3628" y="3664407"/>
            <a:ext cx="5130800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687379"/>
                </a:solidFill>
                <a:uFill>
                  <a:solidFill>
                    <a:srgbClr val="687379"/>
                  </a:solidFill>
                </a:uFill>
                <a:latin typeface="Verdana"/>
                <a:cs typeface="Verdana"/>
              </a:rPr>
              <a:t>Enterprise</a:t>
            </a:r>
            <a:r>
              <a:rPr sz="2400" u="heavy" spc="20" dirty="0">
                <a:solidFill>
                  <a:srgbClr val="687379"/>
                </a:solidFill>
                <a:uFill>
                  <a:solidFill>
                    <a:srgbClr val="687379"/>
                  </a:solidFill>
                </a:uFill>
                <a:latin typeface="Verdana"/>
                <a:cs typeface="Verdana"/>
              </a:rPr>
              <a:t> </a:t>
            </a:r>
            <a:r>
              <a:rPr sz="2400" u="heavy" dirty="0">
                <a:solidFill>
                  <a:srgbClr val="687379"/>
                </a:solidFill>
                <a:uFill>
                  <a:solidFill>
                    <a:srgbClr val="687379"/>
                  </a:solidFill>
                </a:uFill>
                <a:latin typeface="Verdana"/>
                <a:cs typeface="Verdana"/>
              </a:rPr>
              <a:t>Business</a:t>
            </a:r>
            <a:endParaRPr sz="24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</a:pP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SMEs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are challenged with retaining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good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talent as well as getting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access 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to employee benefits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business services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due </a:t>
            </a:r>
            <a:r>
              <a:rPr sz="1100" spc="-5" dirty="0">
                <a:solidFill>
                  <a:srgbClr val="687379"/>
                </a:solidFill>
                <a:latin typeface="Verdana"/>
                <a:cs typeface="Verdana"/>
              </a:rPr>
              <a:t>to their size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and </a:t>
            </a:r>
            <a:r>
              <a:rPr sz="1100" spc="-10" dirty="0">
                <a:solidFill>
                  <a:srgbClr val="687379"/>
                </a:solidFill>
                <a:latin typeface="Verdana"/>
                <a:cs typeface="Verdana"/>
              </a:rPr>
              <a:t>limited  </a:t>
            </a:r>
            <a:r>
              <a:rPr sz="1100" dirty="0">
                <a:solidFill>
                  <a:srgbClr val="687379"/>
                </a:solidFill>
                <a:latin typeface="Verdana"/>
                <a:cs typeface="Verdana"/>
              </a:rPr>
              <a:t>resources.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1668" y="3646932"/>
            <a:ext cx="1022604" cy="1021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f</a:t>
            </a:r>
            <a:r>
              <a:rPr spc="-20" dirty="0"/>
              <a:t>i</a:t>
            </a:r>
            <a:r>
              <a:rPr spc="-5" dirty="0"/>
              <a:t>dent</a:t>
            </a:r>
            <a:r>
              <a:rPr spc="-15" dirty="0"/>
              <a:t>i</a:t>
            </a:r>
            <a:r>
              <a:rPr spc="-5" dirty="0"/>
              <a:t>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108940"/>
            <a:ext cx="7615555" cy="27952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u="sng" spc="-5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Problem</a:t>
            </a:r>
            <a:r>
              <a:rPr sz="1600" u="sng" spc="25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10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Statement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320"/>
              </a:lnSpc>
              <a:spcBef>
                <a:spcPts val="365"/>
              </a:spcBef>
            </a:pP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How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might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we help young people between the ages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of 17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to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25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years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old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achieve their</a:t>
            </a:r>
            <a:r>
              <a:rPr sz="1200" spc="100" dirty="0">
                <a:solidFill>
                  <a:srgbClr val="EC1B2D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life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320"/>
              </a:lnSpc>
            </a:pP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aspirations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by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making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better decisions in financial protection and</a:t>
            </a:r>
            <a:r>
              <a:rPr sz="1200" spc="160" dirty="0">
                <a:solidFill>
                  <a:srgbClr val="EC1B2D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investments?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Many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people start looking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at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financial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planning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and protection only later in life, and this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limits their 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options because they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are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financially constrained then. Prudential has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identified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3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key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personas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young</a:t>
            </a:r>
            <a:r>
              <a:rPr sz="1200" spc="10" dirty="0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people:</a:t>
            </a:r>
            <a:endParaRPr sz="1200">
              <a:latin typeface="Verdana"/>
              <a:cs typeface="Verdana"/>
            </a:endParaRPr>
          </a:p>
          <a:p>
            <a:pPr marL="463550" indent="-451484">
              <a:lnSpc>
                <a:spcPct val="100000"/>
              </a:lnSpc>
              <a:spcBef>
                <a:spcPts val="600"/>
              </a:spcBef>
              <a:buChar char="-"/>
              <a:tabLst>
                <a:tab pos="463550" algn="l"/>
                <a:tab pos="464184" algn="l"/>
              </a:tabLst>
            </a:pP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Achievers, who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are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focused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on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attaining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career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and material</a:t>
            </a:r>
            <a:r>
              <a:rPr sz="1200" spc="95" dirty="0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success;</a:t>
            </a:r>
            <a:endParaRPr sz="1200">
              <a:latin typeface="Verdana"/>
              <a:cs typeface="Verdana"/>
            </a:endParaRPr>
          </a:p>
          <a:p>
            <a:pPr marL="12700" marR="686435">
              <a:lnSpc>
                <a:spcPct val="100000"/>
              </a:lnSpc>
              <a:spcBef>
                <a:spcPts val="600"/>
              </a:spcBef>
              <a:buChar char="-"/>
              <a:tabLst>
                <a:tab pos="463550" algn="l"/>
                <a:tab pos="464184" algn="l"/>
              </a:tabLst>
            </a:pP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Adventurers, who would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like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to experience more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the world and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have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the personal  philosophy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YOLO;</a:t>
            </a:r>
            <a:r>
              <a:rPr sz="1200" spc="15" dirty="0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12700" marR="887094">
              <a:lnSpc>
                <a:spcPct val="141700"/>
              </a:lnSpc>
              <a:buChar char="-"/>
              <a:tabLst>
                <a:tab pos="463550" algn="l"/>
                <a:tab pos="464184" algn="l"/>
              </a:tabLst>
            </a:pP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Advocates, people who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care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about and serve passionately in their chosen causes.  How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might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Prudential help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each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(or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any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one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these groups)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live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out their</a:t>
            </a:r>
            <a:r>
              <a:rPr sz="1200" spc="195" dirty="0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aspirations?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8000" y="560070"/>
            <a:ext cx="150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5" dirty="0"/>
              <a:t>u</a:t>
            </a:r>
            <a:r>
              <a:rPr dirty="0"/>
              <a:t>stomer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59858"/>
            <a:ext cx="972312" cy="891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f</a:t>
            </a:r>
            <a:r>
              <a:rPr spc="-20" dirty="0"/>
              <a:t>i</a:t>
            </a:r>
            <a:r>
              <a:rPr spc="-5" dirty="0"/>
              <a:t>dent</a:t>
            </a:r>
            <a:r>
              <a:rPr spc="-15" dirty="0"/>
              <a:t>i</a:t>
            </a:r>
            <a:r>
              <a:rPr spc="-5" dirty="0"/>
              <a:t>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105003"/>
            <a:ext cx="7615555" cy="28390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u="sng" spc="-5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Problem</a:t>
            </a:r>
            <a:r>
              <a:rPr sz="1600" u="sng" spc="25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10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Statement</a:t>
            </a:r>
            <a:endParaRPr sz="1600">
              <a:latin typeface="Verdana"/>
              <a:cs typeface="Verdana"/>
            </a:endParaRPr>
          </a:p>
          <a:p>
            <a:pPr marL="12700" marR="270510">
              <a:lnSpc>
                <a:spcPts val="1200"/>
              </a:lnSpc>
              <a:spcBef>
                <a:spcPts val="605"/>
              </a:spcBef>
            </a:pP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How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might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we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leverage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on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key milestones in the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lives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customers and potential customers  (eg.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graduation,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first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job,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etc) to encourage them to consider and purchase relevant insurance/  financial protection</a:t>
            </a:r>
            <a:r>
              <a:rPr sz="1200" spc="25" dirty="0">
                <a:solidFill>
                  <a:srgbClr val="EC1B2D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products?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Many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people start looking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at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financial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planning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and protection only later in life, and this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limits their 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options because they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are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financially constrained then. Prudential has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identified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3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key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personas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young</a:t>
            </a:r>
            <a:r>
              <a:rPr sz="1200" spc="10" dirty="0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people:</a:t>
            </a:r>
            <a:endParaRPr sz="1200">
              <a:latin typeface="Verdana"/>
              <a:cs typeface="Verdana"/>
            </a:endParaRPr>
          </a:p>
          <a:p>
            <a:pPr marL="463550" indent="-451484">
              <a:lnSpc>
                <a:spcPct val="100000"/>
              </a:lnSpc>
              <a:spcBef>
                <a:spcPts val="605"/>
              </a:spcBef>
              <a:buChar char="-"/>
              <a:tabLst>
                <a:tab pos="463550" algn="l"/>
                <a:tab pos="464184" algn="l"/>
              </a:tabLst>
            </a:pP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Achievers, who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are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focused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on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attaining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career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and material</a:t>
            </a:r>
            <a:r>
              <a:rPr sz="1200" spc="95" dirty="0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success;</a:t>
            </a:r>
            <a:endParaRPr sz="1200">
              <a:latin typeface="Verdana"/>
              <a:cs typeface="Verdana"/>
            </a:endParaRPr>
          </a:p>
          <a:p>
            <a:pPr marL="12700" marR="686435">
              <a:lnSpc>
                <a:spcPct val="100000"/>
              </a:lnSpc>
              <a:spcBef>
                <a:spcPts val="600"/>
              </a:spcBef>
              <a:buChar char="-"/>
              <a:tabLst>
                <a:tab pos="463550" algn="l"/>
                <a:tab pos="464184" algn="l"/>
              </a:tabLst>
            </a:pP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Adventurers, who would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like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to experience more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the world and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have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the personal  philosophy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YOLO;</a:t>
            </a:r>
            <a:r>
              <a:rPr sz="1200" spc="15" dirty="0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463550" indent="-451484">
              <a:lnSpc>
                <a:spcPct val="100000"/>
              </a:lnSpc>
              <a:spcBef>
                <a:spcPts val="600"/>
              </a:spcBef>
              <a:buChar char="-"/>
              <a:tabLst>
                <a:tab pos="463550" algn="l"/>
                <a:tab pos="464184" algn="l"/>
              </a:tabLst>
            </a:pP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Advocates, people who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care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about and serve passionately in their chosen</a:t>
            </a:r>
            <a:r>
              <a:rPr sz="1200" spc="145" dirty="0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causes.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How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might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Prudential help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each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(or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any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one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these groups)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live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out their</a:t>
            </a:r>
            <a:r>
              <a:rPr sz="1200" spc="155" dirty="0">
                <a:solidFill>
                  <a:srgbClr val="687379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aspirations?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8000" y="560070"/>
            <a:ext cx="150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5" dirty="0"/>
              <a:t>u</a:t>
            </a:r>
            <a:r>
              <a:rPr dirty="0"/>
              <a:t>stomer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59858"/>
            <a:ext cx="972312" cy="891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f</a:t>
            </a:r>
            <a:r>
              <a:rPr spc="-20" dirty="0"/>
              <a:t>i</a:t>
            </a:r>
            <a:r>
              <a:rPr spc="-5" dirty="0"/>
              <a:t>dent</a:t>
            </a:r>
            <a:r>
              <a:rPr spc="-15" dirty="0"/>
              <a:t>i</a:t>
            </a:r>
            <a:r>
              <a:rPr spc="-5" dirty="0"/>
              <a:t>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276726"/>
            <a:ext cx="7600315" cy="199643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u="sng" spc="-5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Problem</a:t>
            </a:r>
            <a:r>
              <a:rPr sz="1600" u="sng" spc="25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10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Statement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320"/>
              </a:lnSpc>
              <a:spcBef>
                <a:spcPts val="365"/>
              </a:spcBef>
            </a:pP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How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might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we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leverage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external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data to identify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new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customer segments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or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opportunities</a:t>
            </a:r>
            <a:r>
              <a:rPr sz="1200" spc="150" dirty="0">
                <a:solidFill>
                  <a:srgbClr val="EC1B2D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to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320"/>
              </a:lnSpc>
            </a:pP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serve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particular customer segment with new products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or</a:t>
            </a:r>
            <a:r>
              <a:rPr sz="1200" spc="95" dirty="0">
                <a:solidFill>
                  <a:srgbClr val="EC1B2D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processes?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Demographic trends and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social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listening could help identify new opportunities. This project could 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leverage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external data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sources from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1200" spc="-15" dirty="0">
                <a:solidFill>
                  <a:srgbClr val="687379"/>
                </a:solidFill>
                <a:latin typeface="Verdana"/>
                <a:cs typeface="Verdana"/>
                <a:hlinkClick r:id="rId2"/>
              </a:rPr>
              <a:t>www.data.gov.sg,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or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publicly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available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figures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from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the  websites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the Monetary Authority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Singapore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or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the Life Insurance Association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Singapore,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or 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similarly credible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sources,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to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build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and test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business case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or a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data model. Upon request, and 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identification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a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good use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case,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Prudential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can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support with the provision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of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anonymized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internal  data.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4200" y="775538"/>
            <a:ext cx="2198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analytics</a:t>
            </a:r>
          </a:p>
        </p:txBody>
      </p:sp>
      <p:sp>
        <p:nvSpPr>
          <p:cNvPr id="4" name="object 4"/>
          <p:cNvSpPr/>
          <p:nvPr/>
        </p:nvSpPr>
        <p:spPr>
          <a:xfrm>
            <a:off x="782463" y="299355"/>
            <a:ext cx="861281" cy="861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f</a:t>
            </a:r>
            <a:r>
              <a:rPr spc="-20" dirty="0"/>
              <a:t>i</a:t>
            </a:r>
            <a:r>
              <a:rPr spc="-5" dirty="0"/>
              <a:t>dent</a:t>
            </a:r>
            <a:r>
              <a:rPr spc="-15" dirty="0"/>
              <a:t>i</a:t>
            </a:r>
            <a:r>
              <a:rPr spc="-5" dirty="0"/>
              <a:t>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3851249"/>
            <a:ext cx="7587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SMEs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are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challenged with retaining good talent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as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well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as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getting access to employee benefits and  business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services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due to their size and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limited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resources.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Many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SMEs do not even offer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insurance 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to their employees </a:t>
            </a:r>
            <a:r>
              <a:rPr sz="1200" dirty="0">
                <a:solidFill>
                  <a:srgbClr val="687379"/>
                </a:solidFill>
                <a:latin typeface="Verdana"/>
                <a:cs typeface="Verdana"/>
              </a:rPr>
              <a:t>or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have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dedicated HR functions looking after </a:t>
            </a:r>
            <a:r>
              <a:rPr sz="1200" spc="-10" dirty="0">
                <a:solidFill>
                  <a:srgbClr val="687379"/>
                </a:solidFill>
                <a:latin typeface="Verdana"/>
                <a:cs typeface="Verdana"/>
              </a:rPr>
              <a:t>employee </a:t>
            </a:r>
            <a:r>
              <a:rPr sz="1200" spc="-5" dirty="0">
                <a:solidFill>
                  <a:srgbClr val="687379"/>
                </a:solidFill>
                <a:latin typeface="Verdana"/>
                <a:cs typeface="Verdana"/>
              </a:rPr>
              <a:t>benefits and  engagement.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244" y="1352926"/>
            <a:ext cx="7361555" cy="20078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u="sng" spc="-5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Problem</a:t>
            </a:r>
            <a:r>
              <a:rPr sz="1600" u="sng" spc="25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10" dirty="0">
                <a:solidFill>
                  <a:srgbClr val="EC1B2D"/>
                </a:solidFill>
                <a:uFill>
                  <a:solidFill>
                    <a:srgbClr val="EC1B2D"/>
                  </a:solidFill>
                </a:uFill>
                <a:latin typeface="Verdana"/>
                <a:cs typeface="Verdana"/>
              </a:rPr>
              <a:t>Statement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How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might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Prudential better serve the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needs of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the SME</a:t>
            </a:r>
            <a:r>
              <a:rPr sz="1200" spc="95" dirty="0">
                <a:solidFill>
                  <a:srgbClr val="EC1B2D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community?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One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way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is through our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one-stop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digital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platform</a:t>
            </a:r>
            <a:r>
              <a:rPr sz="1200" spc="114" dirty="0">
                <a:solidFill>
                  <a:srgbClr val="EC1B2D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PruWorks.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ts val="1200"/>
              </a:lnSpc>
              <a:spcBef>
                <a:spcPts val="600"/>
              </a:spcBef>
            </a:pPr>
            <a:r>
              <a:rPr sz="1200" spc="-30" dirty="0">
                <a:solidFill>
                  <a:srgbClr val="EC1B2D"/>
                </a:solidFill>
                <a:latin typeface="Verdana"/>
                <a:cs typeface="Verdana"/>
              </a:rPr>
              <a:t>Teams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taking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on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this project will be introduced to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PruWorks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–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Prudential’s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one-stop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digital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shop  that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gives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business owners, HR teams and employees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easy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and convenient access to 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insurance, employee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benefits and business solutions through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seamless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digital</a:t>
            </a:r>
            <a:r>
              <a:rPr sz="1200" spc="250" dirty="0">
                <a:solidFill>
                  <a:srgbClr val="EC1B2D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experience.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Prudential is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open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to different </a:t>
            </a:r>
            <a:r>
              <a:rPr sz="1200" spc="-10" dirty="0">
                <a:solidFill>
                  <a:srgbClr val="EC1B2D"/>
                </a:solidFill>
                <a:latin typeface="Verdana"/>
                <a:cs typeface="Verdana"/>
              </a:rPr>
              <a:t>ways </a:t>
            </a:r>
            <a:r>
              <a:rPr sz="1200" dirty="0">
                <a:solidFill>
                  <a:srgbClr val="EC1B2D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EC1B2D"/>
                </a:solidFill>
                <a:latin typeface="Verdana"/>
                <a:cs typeface="Verdana"/>
              </a:rPr>
              <a:t>delivering solutions to the SME</a:t>
            </a:r>
            <a:r>
              <a:rPr sz="1200" spc="114" dirty="0">
                <a:solidFill>
                  <a:srgbClr val="EC1B2D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EC1B2D"/>
                </a:solidFill>
                <a:latin typeface="Verdana"/>
                <a:cs typeface="Verdana"/>
              </a:rPr>
              <a:t>community.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4200" y="775538"/>
            <a:ext cx="3032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Enterprise</a:t>
            </a:r>
            <a:r>
              <a:rPr spc="-60" dirty="0"/>
              <a:t> </a:t>
            </a:r>
            <a:r>
              <a:rPr dirty="0"/>
              <a:t>Business</a:t>
            </a:r>
          </a:p>
        </p:txBody>
      </p:sp>
      <p:sp>
        <p:nvSpPr>
          <p:cNvPr id="5" name="object 5"/>
          <p:cNvSpPr/>
          <p:nvPr/>
        </p:nvSpPr>
        <p:spPr>
          <a:xfrm>
            <a:off x="685800" y="196595"/>
            <a:ext cx="1022603" cy="1022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f</a:t>
            </a:r>
            <a:r>
              <a:rPr spc="-20" dirty="0"/>
              <a:t>i</a:t>
            </a:r>
            <a:r>
              <a:rPr spc="-5" dirty="0"/>
              <a:t>dent</a:t>
            </a:r>
            <a:r>
              <a:rPr spc="-15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8737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633</Words>
  <Application>Microsoft Office PowerPoint</Application>
  <PresentationFormat>On-screen Show (16:9)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Verdana</vt:lpstr>
      <vt:lpstr>Office Theme</vt:lpstr>
      <vt:lpstr>PowerPoint Presentation</vt:lpstr>
      <vt:lpstr>Customer Prudential would like to engage existing customers throughout their life  events/milestones and recommending suitable policies to them at  appropriate junctures, instead of having a transactional relationship with  our customers.</vt:lpstr>
      <vt:lpstr>Customer</vt:lpstr>
      <vt:lpstr>Customer</vt:lpstr>
      <vt:lpstr>Data analytics</vt:lpstr>
      <vt:lpstr>Enterprise Business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Polyfintech Hackathon 2020</dc:title>
  <dc:creator>Luis JH Aiw</dc:creator>
  <cp:lastModifiedBy>Min Shiung Chai (NYP)</cp:lastModifiedBy>
  <cp:revision>2</cp:revision>
  <dcterms:created xsi:type="dcterms:W3CDTF">2021-02-27T04:57:48Z</dcterms:created>
  <dcterms:modified xsi:type="dcterms:W3CDTF">2021-02-27T05:01:52Z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2021-02-27T00:00:00Z</vt:filetime>
  </property>
</Properties>
</file>