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3/1/2021</a:t>
            </a:fld>
            <a:endParaRPr lang="en-US"/>
          </a:p>
        </p:txBody>
      </p:sp>
      <p:sp>
        <p:nvSpPr>
          <p:cNvPr id="6" name="Holder 6"/>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3/1/2021</a:t>
            </a:fld>
            <a:endParaRPr lang="en-US"/>
          </a:p>
        </p:txBody>
      </p:sp>
      <p:sp>
        <p:nvSpPr>
          <p:cNvPr id="7" name="Holder 7"/>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68737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3/1/2021</a:t>
            </a:fld>
            <a:endParaRPr lang="en-US"/>
          </a:p>
        </p:txBody>
      </p:sp>
      <p:sp>
        <p:nvSpPr>
          <p:cNvPr id="5" name="Holder 5"/>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343758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85800" y="401226"/>
            <a:ext cx="1337686" cy="60466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3/1/2021</a:t>
            </a:fld>
            <a:endParaRPr lang="en-US"/>
          </a:p>
        </p:txBody>
      </p:sp>
      <p:sp>
        <p:nvSpPr>
          <p:cNvPr id="4" name="Holder 4"/>
          <p:cNvSpPr>
            <a:spLocks noGrp="1"/>
          </p:cNvSpPr>
          <p:nvPr>
            <p:ph type="sldNum" sz="quarter" idx="7"/>
          </p:nvPr>
        </p:nvSpPr>
        <p:spPr/>
        <p:txBody>
          <a:bodyPr lIns="0" tIns="0" rIns="0" bIns="0"/>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88452" y="380998"/>
            <a:ext cx="530339" cy="42490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54200" y="775538"/>
            <a:ext cx="5435600" cy="391794"/>
          </a:xfrm>
          <a:prstGeom prst="rect">
            <a:avLst/>
          </a:prstGeom>
        </p:spPr>
        <p:txBody>
          <a:bodyPr wrap="square" lIns="0" tIns="0" rIns="0" bIns="0">
            <a:spAutoFit/>
          </a:bodyPr>
          <a:lstStyle>
            <a:lvl1pPr>
              <a:defRPr sz="2400" b="0" i="0" u="heavy">
                <a:solidFill>
                  <a:srgbClr val="687379"/>
                </a:solidFill>
                <a:latin typeface="Verdana"/>
                <a:cs typeface="Verdana"/>
              </a:defRPr>
            </a:lvl1pPr>
          </a:lstStyle>
          <a:p>
            <a:endParaRPr/>
          </a:p>
        </p:txBody>
      </p:sp>
      <p:sp>
        <p:nvSpPr>
          <p:cNvPr id="3" name="Holder 3"/>
          <p:cNvSpPr>
            <a:spLocks noGrp="1"/>
          </p:cNvSpPr>
          <p:nvPr>
            <p:ph type="body" idx="1"/>
          </p:nvPr>
        </p:nvSpPr>
        <p:spPr>
          <a:xfrm>
            <a:off x="682244" y="1352926"/>
            <a:ext cx="7779511" cy="200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906257" y="4805408"/>
            <a:ext cx="551179"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3/1/2021</a:t>
            </a:fld>
            <a:endParaRPr lang="en-US"/>
          </a:p>
        </p:txBody>
      </p:sp>
      <p:sp>
        <p:nvSpPr>
          <p:cNvPr id="6" name="Holder 6"/>
          <p:cNvSpPr>
            <a:spLocks noGrp="1"/>
          </p:cNvSpPr>
          <p:nvPr>
            <p:ph type="sldNum" sz="quarter" idx="7"/>
          </p:nvPr>
        </p:nvSpPr>
        <p:spPr>
          <a:xfrm>
            <a:off x="8624316" y="4805408"/>
            <a:ext cx="132715" cy="133350"/>
          </a:xfrm>
          <a:prstGeom prst="rect">
            <a:avLst/>
          </a:prstGeom>
        </p:spPr>
        <p:txBody>
          <a:bodyPr wrap="square" lIns="0" tIns="0" rIns="0" bIns="0">
            <a:spAutoFit/>
          </a:bodyPr>
          <a:lstStyle>
            <a:lvl1pPr>
              <a:defRPr sz="700" b="0" i="0">
                <a:solidFill>
                  <a:srgbClr val="687379"/>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100" y="4536440"/>
            <a:ext cx="2398395" cy="197490"/>
          </a:xfrm>
          <a:prstGeom prst="rect">
            <a:avLst/>
          </a:prstGeom>
        </p:spPr>
        <p:txBody>
          <a:bodyPr vert="horz" wrap="square" lIns="0" tIns="12700" rIns="0" bIns="0" rtlCol="0">
            <a:spAutoFit/>
          </a:bodyPr>
          <a:lstStyle/>
          <a:p>
            <a:pPr marL="12700">
              <a:lnSpc>
                <a:spcPct val="100000"/>
              </a:lnSpc>
              <a:spcBef>
                <a:spcPts val="100"/>
              </a:spcBef>
              <a:tabLst>
                <a:tab pos="1570355" algn="l"/>
              </a:tabLst>
            </a:pPr>
            <a:r>
              <a:rPr lang="en-SG" sz="1200" spc="5" dirty="0">
                <a:solidFill>
                  <a:srgbClr val="687379"/>
                </a:solidFill>
                <a:latin typeface="Verdana"/>
                <a:cs typeface="Verdana"/>
              </a:rPr>
              <a:t>12</a:t>
            </a:r>
            <a:r>
              <a:rPr sz="1200" spc="5" dirty="0">
                <a:solidFill>
                  <a:srgbClr val="687379"/>
                </a:solidFill>
                <a:latin typeface="Verdana"/>
                <a:cs typeface="Verdana"/>
              </a:rPr>
              <a:t> </a:t>
            </a:r>
            <a:r>
              <a:rPr sz="1200" spc="-5" dirty="0">
                <a:solidFill>
                  <a:srgbClr val="687379"/>
                </a:solidFill>
                <a:latin typeface="Verdana"/>
                <a:cs typeface="Verdana"/>
              </a:rPr>
              <a:t>March</a:t>
            </a:r>
            <a:r>
              <a:rPr sz="1200" spc="15" dirty="0">
                <a:solidFill>
                  <a:srgbClr val="687379"/>
                </a:solidFill>
                <a:latin typeface="Verdana"/>
                <a:cs typeface="Verdana"/>
              </a:rPr>
              <a:t> </a:t>
            </a:r>
            <a:r>
              <a:rPr sz="1200" dirty="0">
                <a:solidFill>
                  <a:srgbClr val="687379"/>
                </a:solidFill>
                <a:latin typeface="Verdana"/>
                <a:cs typeface="Verdana"/>
              </a:rPr>
              <a:t>202</a:t>
            </a:r>
            <a:r>
              <a:rPr lang="en-SG" sz="1200">
                <a:solidFill>
                  <a:srgbClr val="687379"/>
                </a:solidFill>
                <a:latin typeface="Verdana"/>
                <a:cs typeface="Verdana"/>
              </a:rPr>
              <a:t>1</a:t>
            </a:r>
            <a:r>
              <a:rPr sz="1200" dirty="0">
                <a:solidFill>
                  <a:srgbClr val="687379"/>
                </a:solidFill>
                <a:latin typeface="Verdana"/>
                <a:cs typeface="Verdana"/>
              </a:rPr>
              <a:t>	</a:t>
            </a:r>
            <a:r>
              <a:rPr sz="1200" spc="-10" dirty="0">
                <a:solidFill>
                  <a:srgbClr val="687379"/>
                </a:solidFill>
                <a:latin typeface="Verdana"/>
                <a:cs typeface="Verdana"/>
              </a:rPr>
              <a:t>Innovation</a:t>
            </a:r>
            <a:endParaRPr sz="1200">
              <a:latin typeface="Verdana"/>
              <a:cs typeface="Verdana"/>
            </a:endParaRPr>
          </a:p>
        </p:txBody>
      </p:sp>
      <p:sp>
        <p:nvSpPr>
          <p:cNvPr id="3" name="object 3"/>
          <p:cNvSpPr txBox="1"/>
          <p:nvPr/>
        </p:nvSpPr>
        <p:spPr>
          <a:xfrm>
            <a:off x="673100" y="3921658"/>
            <a:ext cx="5019675"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687379"/>
                </a:solidFill>
                <a:latin typeface="Verdana"/>
                <a:cs typeface="Verdana"/>
              </a:rPr>
              <a:t>Polyfintech </a:t>
            </a:r>
            <a:r>
              <a:rPr sz="2800" spc="-5" dirty="0">
                <a:solidFill>
                  <a:srgbClr val="687379"/>
                </a:solidFill>
                <a:latin typeface="Verdana"/>
                <a:cs typeface="Verdana"/>
              </a:rPr>
              <a:t>Hackathon</a:t>
            </a:r>
            <a:r>
              <a:rPr sz="2800" spc="55" dirty="0">
                <a:solidFill>
                  <a:srgbClr val="687379"/>
                </a:solidFill>
                <a:latin typeface="Verdana"/>
                <a:cs typeface="Verdana"/>
              </a:rPr>
              <a:t> </a:t>
            </a:r>
            <a:r>
              <a:rPr sz="2800" spc="-5" dirty="0">
                <a:solidFill>
                  <a:srgbClr val="687379"/>
                </a:solidFill>
                <a:latin typeface="Verdana"/>
                <a:cs typeface="Verdana"/>
              </a:rPr>
              <a:t>202</a:t>
            </a:r>
            <a:r>
              <a:rPr lang="en-SG" sz="2800" spc="-5" dirty="0">
                <a:solidFill>
                  <a:srgbClr val="687379"/>
                </a:solidFill>
                <a:latin typeface="Verdana"/>
                <a:cs typeface="Verdana"/>
              </a:rPr>
              <a:t>1</a:t>
            </a:r>
            <a:endParaRPr sz="28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8940"/>
            <a:ext cx="7615555" cy="1949252"/>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a:lnSpc>
                <a:spcPts val="1320"/>
              </a:lnSpc>
              <a:spcBef>
                <a:spcPts val="365"/>
              </a:spcBef>
            </a:pPr>
            <a:r>
              <a:rPr lang="en-SG" sz="1200" spc="-5" dirty="0">
                <a:solidFill>
                  <a:srgbClr val="EC1B2D"/>
                </a:solidFill>
                <a:latin typeface="Verdana"/>
                <a:cs typeface="Verdana"/>
              </a:rPr>
              <a:t>How might we curate or develop content or social causes for our communication channels so that it will appeal to the Gen Z, such that they can identify with and relate to our brand?</a:t>
            </a:r>
            <a:endParaRPr sz="1200" dirty="0">
              <a:latin typeface="Verdana"/>
              <a:cs typeface="Verdana"/>
            </a:endParaRPr>
          </a:p>
          <a:p>
            <a:pPr>
              <a:lnSpc>
                <a:spcPct val="100000"/>
              </a:lnSpc>
              <a:spcBef>
                <a:spcPts val="50"/>
              </a:spcBef>
            </a:pPr>
            <a:endParaRPr sz="2000" dirty="0">
              <a:latin typeface="Verdana"/>
              <a:cs typeface="Verdana"/>
            </a:endParaRPr>
          </a:p>
          <a:p>
            <a:pPr marL="12700" marR="5080">
              <a:lnSpc>
                <a:spcPct val="100000"/>
              </a:lnSpc>
            </a:pPr>
            <a:r>
              <a:rPr lang="en-SG" sz="1200" spc="-10" dirty="0">
                <a:solidFill>
                  <a:srgbClr val="687379"/>
                </a:solidFill>
                <a:latin typeface="Verdana"/>
                <a:cs typeface="Verdana"/>
              </a:rPr>
              <a:t>Prudential's </a:t>
            </a:r>
            <a:r>
              <a:rPr lang="en-SG" sz="1200" spc="-10" dirty="0" err="1">
                <a:solidFill>
                  <a:srgbClr val="687379"/>
                </a:solidFill>
                <a:latin typeface="Verdana"/>
                <a:cs typeface="Verdana"/>
              </a:rPr>
              <a:t>communicaton</a:t>
            </a:r>
            <a:r>
              <a:rPr lang="en-SG" sz="1200" spc="-10" dirty="0">
                <a:solidFill>
                  <a:srgbClr val="687379"/>
                </a:solidFill>
                <a:latin typeface="Verdana"/>
                <a:cs typeface="Verdana"/>
              </a:rPr>
              <a:t> channels include email newsletter, Facebook, Instagram, </a:t>
            </a:r>
            <a:r>
              <a:rPr lang="en-SG" sz="1200" spc="-10" dirty="0" err="1">
                <a:solidFill>
                  <a:srgbClr val="687379"/>
                </a:solidFill>
                <a:latin typeface="Verdana"/>
                <a:cs typeface="Verdana"/>
              </a:rPr>
              <a:t>Youtube</a:t>
            </a:r>
            <a:r>
              <a:rPr lang="en-SG" sz="1200" spc="-10" dirty="0">
                <a:solidFill>
                  <a:srgbClr val="687379"/>
                </a:solidFill>
                <a:latin typeface="Verdana"/>
                <a:cs typeface="Verdana"/>
              </a:rPr>
              <a:t>, and LinkedIn pages. We wish to have a deeper understanding on what will resonate amongst the Gen Z, i.e. what will attract them to follow our brand, to interact with us and remain engaged on our platforms, especially when viewed from the Gen Z's perspective. In what ways would the Gen Z like to be associated with a trusted insurer like Prudential?</a:t>
            </a:r>
            <a:endParaRPr sz="1200" dirty="0">
              <a:latin typeface="Verdana"/>
              <a:cs typeface="Verdana"/>
            </a:endParaRPr>
          </a:p>
        </p:txBody>
      </p:sp>
      <p:sp>
        <p:nvSpPr>
          <p:cNvPr id="3" name="object 3"/>
          <p:cNvSpPr txBox="1">
            <a:spLocks noGrp="1"/>
          </p:cNvSpPr>
          <p:nvPr>
            <p:ph type="title"/>
          </p:nvPr>
        </p:nvSpPr>
        <p:spPr>
          <a:xfrm>
            <a:off x="1778000" y="560070"/>
            <a:ext cx="1504315" cy="391160"/>
          </a:xfrm>
          <a:prstGeom prst="rect">
            <a:avLst/>
          </a:prstGeom>
        </p:spPr>
        <p:txBody>
          <a:bodyPr vert="horz" wrap="square" lIns="0" tIns="12700" rIns="0" bIns="0" rtlCol="0">
            <a:spAutoFit/>
          </a:bodyPr>
          <a:lstStyle/>
          <a:p>
            <a:pPr marL="12700">
              <a:lnSpc>
                <a:spcPct val="100000"/>
              </a:lnSpc>
              <a:spcBef>
                <a:spcPts val="100"/>
              </a:spcBef>
            </a:pPr>
            <a:r>
              <a:rPr spc="-5" dirty="0"/>
              <a:t>C</a:t>
            </a:r>
            <a:r>
              <a:rPr spc="5" dirty="0"/>
              <a:t>u</a:t>
            </a:r>
            <a:r>
              <a:rPr dirty="0"/>
              <a:t>stomer</a:t>
            </a:r>
          </a:p>
        </p:txBody>
      </p:sp>
      <p:sp>
        <p:nvSpPr>
          <p:cNvPr id="4" name="object 4"/>
          <p:cNvSpPr/>
          <p:nvPr/>
        </p:nvSpPr>
        <p:spPr>
          <a:xfrm>
            <a:off x="685800" y="159858"/>
            <a:ext cx="972312" cy="8918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644040"/>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be the trusted partner for Gen Z as they make big and small financial decisions in their daily life?</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A recent survey done by </a:t>
            </a:r>
            <a:r>
              <a:rPr lang="en-SG" sz="1200" spc="-10" dirty="0" err="1">
                <a:solidFill>
                  <a:srgbClr val="687379"/>
                </a:solidFill>
                <a:latin typeface="Verdana"/>
                <a:cs typeface="Verdana"/>
              </a:rPr>
              <a:t>SingSaver</a:t>
            </a:r>
            <a:r>
              <a:rPr lang="en-SG" sz="1200" spc="-10" dirty="0">
                <a:solidFill>
                  <a:srgbClr val="687379"/>
                </a:solidFill>
                <a:latin typeface="Verdana"/>
                <a:cs typeface="Verdana"/>
              </a:rPr>
              <a:t> saw a 324% increase in interest for investment-related content among Singaporean Gen </a:t>
            </a:r>
            <a:r>
              <a:rPr lang="en-SG" sz="1200" spc="-10" dirty="0" err="1">
                <a:solidFill>
                  <a:srgbClr val="687379"/>
                </a:solidFill>
                <a:latin typeface="Verdana"/>
                <a:cs typeface="Verdana"/>
              </a:rPr>
              <a:t>Zs</a:t>
            </a:r>
            <a:r>
              <a:rPr lang="en-SG" sz="1200" spc="-10" dirty="0">
                <a:solidFill>
                  <a:srgbClr val="687379"/>
                </a:solidFill>
                <a:latin typeface="Verdana"/>
                <a:cs typeface="Verdana"/>
              </a:rPr>
              <a:t> (aged 18 – 23) millennials (aged 24 – 39). As an insurance company, we’d like to explore how might we be able to better convert Gen Z customers and become your preferred partner when it comes to financial planning and decisions.</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2167260"/>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as an insurance business build an ESG (Environment, Social and Governance) programme that will energize our stakeholders to co-create a better world for our next generation?</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Sustainability has become increasingly more important in our lives (insert definition link). At Prudential, we want to innovate to enable sustainable living for everyone through the solutions we offer (insert 2019/20 sustainability report), the investments we make and the lives we touch today, for future generations. This ESG vision supports our purpose of Innovating to help everyone live well. We look forward to hearing from you that how might we improve our ESG initiatives and engage more people to create a better future.</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39331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44" y="1105003"/>
            <a:ext cx="7615555" cy="1459374"/>
          </a:xfrm>
          <a:prstGeom prst="rect">
            <a:avLst/>
          </a:prstGeom>
        </p:spPr>
        <p:txBody>
          <a:bodyPr vert="horz" wrap="square" lIns="0" tIns="73660" rIns="0" bIns="0" rtlCol="0">
            <a:spAutoFit/>
          </a:bodyPr>
          <a:lstStyle/>
          <a:p>
            <a:pPr marL="12700">
              <a:lnSpc>
                <a:spcPct val="100000"/>
              </a:lnSpc>
              <a:spcBef>
                <a:spcPts val="580"/>
              </a:spcBef>
            </a:pPr>
            <a:r>
              <a:rPr sz="1600" u="sng" spc="-5" dirty="0">
                <a:solidFill>
                  <a:srgbClr val="EC1B2D"/>
                </a:solidFill>
                <a:uFill>
                  <a:solidFill>
                    <a:srgbClr val="EC1B2D"/>
                  </a:solidFill>
                </a:uFill>
                <a:latin typeface="Verdana"/>
                <a:cs typeface="Verdana"/>
              </a:rPr>
              <a:t>Problem</a:t>
            </a:r>
            <a:r>
              <a:rPr sz="1600" u="sng" spc="25" dirty="0">
                <a:solidFill>
                  <a:srgbClr val="EC1B2D"/>
                </a:solidFill>
                <a:uFill>
                  <a:solidFill>
                    <a:srgbClr val="EC1B2D"/>
                  </a:solidFill>
                </a:uFill>
                <a:latin typeface="Verdana"/>
                <a:cs typeface="Verdana"/>
              </a:rPr>
              <a:t> </a:t>
            </a:r>
            <a:r>
              <a:rPr sz="1600" u="sng" spc="-10" dirty="0">
                <a:solidFill>
                  <a:srgbClr val="EC1B2D"/>
                </a:solidFill>
                <a:uFill>
                  <a:solidFill>
                    <a:srgbClr val="EC1B2D"/>
                  </a:solidFill>
                </a:uFill>
                <a:latin typeface="Verdana"/>
                <a:cs typeface="Verdana"/>
              </a:rPr>
              <a:t>Statement</a:t>
            </a:r>
            <a:endParaRPr sz="1600" dirty="0">
              <a:latin typeface="Verdana"/>
              <a:cs typeface="Verdana"/>
            </a:endParaRPr>
          </a:p>
          <a:p>
            <a:pPr marL="12700" marR="270510">
              <a:lnSpc>
                <a:spcPts val="1200"/>
              </a:lnSpc>
              <a:spcBef>
                <a:spcPts val="605"/>
              </a:spcBef>
            </a:pPr>
            <a:r>
              <a:rPr lang="en-SG" sz="1200" spc="-5" dirty="0">
                <a:solidFill>
                  <a:srgbClr val="EC1B2D"/>
                </a:solidFill>
                <a:latin typeface="Verdana"/>
                <a:cs typeface="Verdana"/>
              </a:rPr>
              <a:t>How might we provide Gen Z with content and tools on financial literacy that they will be excited to use and share with their friends about?</a:t>
            </a:r>
            <a:endParaRPr sz="1200" dirty="0">
              <a:latin typeface="Verdana"/>
              <a:cs typeface="Verdana"/>
            </a:endParaRPr>
          </a:p>
          <a:p>
            <a:pPr>
              <a:lnSpc>
                <a:spcPct val="100000"/>
              </a:lnSpc>
              <a:spcBef>
                <a:spcPts val="40"/>
              </a:spcBef>
            </a:pPr>
            <a:endParaRPr sz="1300" dirty="0">
              <a:latin typeface="Verdana"/>
              <a:cs typeface="Verdana"/>
            </a:endParaRPr>
          </a:p>
          <a:p>
            <a:pPr marL="12700" marR="5080">
              <a:lnSpc>
                <a:spcPct val="100000"/>
              </a:lnSpc>
            </a:pPr>
            <a:r>
              <a:rPr lang="en-SG" sz="1200" spc="-10" dirty="0">
                <a:solidFill>
                  <a:srgbClr val="687379"/>
                </a:solidFill>
                <a:latin typeface="Verdana"/>
                <a:cs typeface="Verdana"/>
              </a:rPr>
              <a:t>We’d like to find out Gen Z’s tipping point to be more financial literate, your need around innovative tools that help you to earn, save, spend, donate, or invest, and therefore create better content and tools to empower you.</a:t>
            </a:r>
            <a:endParaRPr sz="1200" dirty="0">
              <a:latin typeface="Verdana"/>
              <a:cs typeface="Verdana"/>
            </a:endParaRPr>
          </a:p>
        </p:txBody>
      </p:sp>
      <p:sp>
        <p:nvSpPr>
          <p:cNvPr id="3" name="object 3"/>
          <p:cNvSpPr txBox="1">
            <a:spLocks noGrp="1"/>
          </p:cNvSpPr>
          <p:nvPr>
            <p:ph type="title"/>
          </p:nvPr>
        </p:nvSpPr>
        <p:spPr>
          <a:xfrm>
            <a:off x="1778000" y="560070"/>
            <a:ext cx="2794000" cy="382156"/>
          </a:xfrm>
          <a:prstGeom prst="rect">
            <a:avLst/>
          </a:prstGeom>
        </p:spPr>
        <p:txBody>
          <a:bodyPr vert="horz" wrap="square" lIns="0" tIns="12700" rIns="0" bIns="0" rtlCol="0">
            <a:spAutoFit/>
          </a:bodyPr>
          <a:lstStyle/>
          <a:p>
            <a:pPr marL="12700">
              <a:lnSpc>
                <a:spcPct val="100000"/>
              </a:lnSpc>
              <a:spcBef>
                <a:spcPts val="100"/>
              </a:spcBef>
            </a:pPr>
            <a:r>
              <a:rPr lang="en-SG" spc="-5" dirty="0"/>
              <a:t>Digital Marketing</a:t>
            </a:r>
            <a:endParaRPr dirty="0"/>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12700">
              <a:lnSpc>
                <a:spcPct val="100000"/>
              </a:lnSpc>
              <a:spcBef>
                <a:spcPts val="100"/>
              </a:spcBef>
            </a:pPr>
            <a:r>
              <a:rPr dirty="0"/>
              <a:t>C</a:t>
            </a:r>
            <a:r>
              <a:rPr spc="-10" dirty="0"/>
              <a:t>o</a:t>
            </a:r>
            <a:r>
              <a:rPr spc="-5" dirty="0"/>
              <a:t>n</a:t>
            </a:r>
            <a:r>
              <a:rPr spc="-10" dirty="0"/>
              <a:t>f</a:t>
            </a:r>
            <a:r>
              <a:rPr spc="-20" dirty="0"/>
              <a:t>i</a:t>
            </a:r>
            <a:r>
              <a:rPr spc="-5" dirty="0"/>
              <a:t>dent</a:t>
            </a:r>
            <a:r>
              <a:rPr spc="-15" dirty="0"/>
              <a:t>i</a:t>
            </a:r>
            <a:r>
              <a:rPr spc="-5" dirty="0"/>
              <a:t>al</a:t>
            </a:r>
          </a:p>
        </p:txBody>
      </p:sp>
      <p:sp>
        <p:nvSpPr>
          <p:cNvPr id="6" name="object 6"/>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r>
              <a:rPr spc="-5" dirty="0"/>
              <a:t>3</a:t>
            </a:r>
          </a:p>
        </p:txBody>
      </p:sp>
      <p:pic>
        <p:nvPicPr>
          <p:cNvPr id="7" name="Picture 6" descr="Icon&#10;&#10;Description automatically generated">
            <a:extLst>
              <a:ext uri="{FF2B5EF4-FFF2-40B4-BE49-F238E27FC236}">
                <a16:creationId xmlns:a16="http://schemas.microsoft.com/office/drawing/2014/main" id="{011F9744-5546-4DA0-8DAB-96561EC8C3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244" y="169003"/>
            <a:ext cx="936000" cy="936000"/>
          </a:xfrm>
          <a:prstGeom prst="rect">
            <a:avLst/>
          </a:prstGeom>
        </p:spPr>
      </p:pic>
    </p:spTree>
    <p:extLst>
      <p:ext uri="{BB962C8B-B14F-4D97-AF65-F5344CB8AC3E}">
        <p14:creationId xmlns:p14="http://schemas.microsoft.com/office/powerpoint/2010/main" val="22832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737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441</Words>
  <Application>Microsoft Office PowerPoint</Application>
  <PresentationFormat>On-screen Show (16:9)</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Verdana</vt:lpstr>
      <vt:lpstr>Office Theme</vt:lpstr>
      <vt:lpstr>PowerPoint Presentation</vt:lpstr>
      <vt:lpstr>Customer</vt:lpstr>
      <vt:lpstr>Digital Marketing</vt:lpstr>
      <vt:lpstr>Digital Marketing</vt:lpstr>
      <vt:lpstr>Digital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Polyfintech Hackathon 2020</dc:title>
  <dc:creator>Luis JH Aiw</dc:creator>
  <cp:lastModifiedBy>Min Shiung Chai (NYP)</cp:lastModifiedBy>
  <cp:revision>9</cp:revision>
  <dcterms:created xsi:type="dcterms:W3CDTF">2021-02-27T04:57:48Z</dcterms:created>
  <dcterms:modified xsi:type="dcterms:W3CDTF">2021-03-01T05:39:46Z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2020-03-09T00:00:00Z</vt:filetime>
  </property>
  <property fmtid="{D5CDD505-2E9C-101B-9397-08002B2CF9AE}" pid="3" name="Creator">
    <vt:lpwstr>Microsoft® PowerPoint® 2016</vt:lpwstr>
  </property>
  <property fmtid="{D5CDD505-2E9C-101B-9397-08002B2CF9AE}" pid="4" name="LastSaved">
    <vt:filetime>2021-02-27T00:00:00Z</vt:filetime>
  </property>
</Properties>
</file>