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60" r:id="rId7"/>
    <p:sldId id="261" r:id="rId8"/>
    <p:sldId id="281" r:id="rId9"/>
    <p:sldId id="280" r:id="rId10"/>
    <p:sldId id="282" r:id="rId11"/>
    <p:sldId id="283" r:id="rId12"/>
    <p:sldId id="284" r:id="rId13"/>
    <p:sldId id="287" r:id="rId14"/>
    <p:sldId id="288" r:id="rId15"/>
    <p:sldId id="289" r:id="rId16"/>
    <p:sldId id="290" r:id="rId17"/>
    <p:sldId id="285" r:id="rId18"/>
    <p:sldId id="291" r:id="rId19"/>
    <p:sldId id="278" r:id="rId20"/>
    <p:sldId id="262" r:id="rId21"/>
    <p:sldId id="264" r:id="rId22"/>
    <p:sldId id="268" r:id="rId23"/>
    <p:sldId id="271" r:id="rId24"/>
    <p:sldId id="272" r:id="rId25"/>
    <p:sldId id="273" r:id="rId26"/>
    <p:sldId id="274" r:id="rId27"/>
    <p:sldId id="275" r:id="rId28"/>
    <p:sldId id="294" r:id="rId29"/>
    <p:sldId id="276" r:id="rId30"/>
    <p:sldId id="295" r:id="rId31"/>
    <p:sldId id="293" r:id="rId32"/>
    <p:sldId id="286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878F43-099D-43ED-979B-F03A81595F1D}" v="48" dt="2025-04-17T20:37:46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89953-3704-46F5-A6CA-B7082D24F0B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1899D7-4696-4B44-87AF-4890FC93AC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 dirty="0"/>
            <a:t>We use </a:t>
          </a:r>
          <a:r>
            <a:rPr lang="en-US" b="1" i="0" baseline="0" dirty="0" err="1"/>
            <a:t>NetworkX</a:t>
          </a:r>
          <a:r>
            <a:rPr lang="en-US" b="1" i="0" baseline="0" dirty="0"/>
            <a:t> </a:t>
          </a:r>
          <a:r>
            <a:rPr lang="en-US" i="0" baseline="0" dirty="0"/>
            <a:t>python module</a:t>
          </a:r>
          <a:r>
            <a:rPr lang="en-US" b="0" i="0" baseline="0" dirty="0"/>
            <a:t> to generate a </a:t>
          </a:r>
          <a:r>
            <a:rPr lang="en-US" b="1" i="0" baseline="0" dirty="0"/>
            <a:t>connected undirected graph</a:t>
          </a:r>
          <a:r>
            <a:rPr lang="en-US" b="0" i="0" baseline="0" dirty="0"/>
            <a:t> with:</a:t>
          </a:r>
          <a:endParaRPr lang="en-US" dirty="0"/>
        </a:p>
      </dgm:t>
    </dgm:pt>
    <dgm:pt modelId="{942B7D01-3E64-4667-94E8-F1D44E49A800}" type="parTrans" cxnId="{2477A000-A7C1-4E48-8342-2C482D6FBA7D}">
      <dgm:prSet/>
      <dgm:spPr/>
      <dgm:t>
        <a:bodyPr/>
        <a:lstStyle/>
        <a:p>
          <a:endParaRPr lang="en-US"/>
        </a:p>
      </dgm:t>
    </dgm:pt>
    <dgm:pt modelId="{61F6F191-89C5-4FE0-B13E-6BDD3A60D421}" type="sibTrans" cxnId="{2477A000-A7C1-4E48-8342-2C482D6FBA7D}">
      <dgm:prSet/>
      <dgm:spPr/>
      <dgm:t>
        <a:bodyPr/>
        <a:lstStyle/>
        <a:p>
          <a:endParaRPr lang="en-US"/>
        </a:p>
      </dgm:t>
    </dgm:pt>
    <dgm:pt modelId="{5B027400-327D-4BAF-9D94-743A5E732F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Nodes (vertices)</a:t>
          </a:r>
          <a:r>
            <a:rPr lang="en-US" b="0" i="0" baseline="0"/>
            <a:t> representing locations.</a:t>
          </a:r>
          <a:endParaRPr lang="en-US"/>
        </a:p>
      </dgm:t>
    </dgm:pt>
    <dgm:pt modelId="{200BF43E-A3C6-4CE6-ADAA-00BE762E45B4}" type="parTrans" cxnId="{92F177E9-36E3-4793-8806-11FDEA3E3243}">
      <dgm:prSet/>
      <dgm:spPr/>
      <dgm:t>
        <a:bodyPr/>
        <a:lstStyle/>
        <a:p>
          <a:endParaRPr lang="en-US"/>
        </a:p>
      </dgm:t>
    </dgm:pt>
    <dgm:pt modelId="{2FD20FA2-48EC-41DB-A665-ABD29FF9452F}" type="sibTrans" cxnId="{92F177E9-36E3-4793-8806-11FDEA3E3243}">
      <dgm:prSet/>
      <dgm:spPr/>
      <dgm:t>
        <a:bodyPr/>
        <a:lstStyle/>
        <a:p>
          <a:endParaRPr lang="en-US"/>
        </a:p>
      </dgm:t>
    </dgm:pt>
    <dgm:pt modelId="{DB7C2755-177A-4DA1-8454-5DB34E6EA8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Edges</a:t>
          </a:r>
          <a:r>
            <a:rPr lang="en-US" b="0" i="0" baseline="0"/>
            <a:t> representing possible paths.</a:t>
          </a:r>
          <a:endParaRPr lang="en-US"/>
        </a:p>
      </dgm:t>
    </dgm:pt>
    <dgm:pt modelId="{A3B58C81-CD65-4086-9F0F-8B51A729EB99}" type="parTrans" cxnId="{882CA380-B344-4853-A2C6-54900F231F55}">
      <dgm:prSet/>
      <dgm:spPr/>
      <dgm:t>
        <a:bodyPr/>
        <a:lstStyle/>
        <a:p>
          <a:endParaRPr lang="en-US"/>
        </a:p>
      </dgm:t>
    </dgm:pt>
    <dgm:pt modelId="{A8063B97-011B-4365-A2A2-ABE73D7CDB27}" type="sibTrans" cxnId="{882CA380-B344-4853-A2C6-54900F231F55}">
      <dgm:prSet/>
      <dgm:spPr/>
      <dgm:t>
        <a:bodyPr/>
        <a:lstStyle/>
        <a:p>
          <a:endParaRPr lang="en-US"/>
        </a:p>
      </dgm:t>
    </dgm:pt>
    <dgm:pt modelId="{301C9008-1C73-4322-9135-444B042D47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baseline="0" dirty="0"/>
            <a:t>The graph is visualized using </a:t>
          </a:r>
          <a:r>
            <a:rPr lang="en-US" b="1" i="0" baseline="0" dirty="0"/>
            <a:t>Matplotlib</a:t>
          </a:r>
          <a:r>
            <a:rPr lang="en-US" b="0" i="0" baseline="0" dirty="0"/>
            <a:t>.</a:t>
          </a:r>
          <a:endParaRPr lang="en-US" dirty="0"/>
        </a:p>
      </dgm:t>
    </dgm:pt>
    <dgm:pt modelId="{09D3B8E8-85BA-4DE6-B85E-E8E6448E0078}" type="parTrans" cxnId="{4C84FE55-B95C-4356-A4B5-3D1DCA85A81F}">
      <dgm:prSet/>
      <dgm:spPr/>
      <dgm:t>
        <a:bodyPr/>
        <a:lstStyle/>
        <a:p>
          <a:endParaRPr lang="en-US"/>
        </a:p>
      </dgm:t>
    </dgm:pt>
    <dgm:pt modelId="{117DB90A-52BE-4823-8037-492B07590FB7}" type="sibTrans" cxnId="{4C84FE55-B95C-4356-A4B5-3D1DCA85A81F}">
      <dgm:prSet/>
      <dgm:spPr/>
      <dgm:t>
        <a:bodyPr/>
        <a:lstStyle/>
        <a:p>
          <a:endParaRPr lang="en-US"/>
        </a:p>
      </dgm:t>
    </dgm:pt>
    <dgm:pt modelId="{3B3000FD-8496-4283-B604-0E82FBE73F91}" type="pres">
      <dgm:prSet presAssocID="{F8289953-3704-46F5-A6CA-B7082D24F0B1}" presName="root" presStyleCnt="0">
        <dgm:presLayoutVars>
          <dgm:dir/>
          <dgm:resizeHandles val="exact"/>
        </dgm:presLayoutVars>
      </dgm:prSet>
      <dgm:spPr/>
    </dgm:pt>
    <dgm:pt modelId="{0BF9C361-9629-4C3F-B564-71F7AB8D75B2}" type="pres">
      <dgm:prSet presAssocID="{B21899D7-4696-4B44-87AF-4890FC93ACDC}" presName="compNode" presStyleCnt="0"/>
      <dgm:spPr/>
    </dgm:pt>
    <dgm:pt modelId="{53464988-3F97-4FC5-8F2B-2DC2EDC8A635}" type="pres">
      <dgm:prSet presAssocID="{B21899D7-4696-4B44-87AF-4890FC93AC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D8E7EC4-E830-4B60-A150-CD42D5F34410}" type="pres">
      <dgm:prSet presAssocID="{B21899D7-4696-4B44-87AF-4890FC93ACDC}" presName="iconSpace" presStyleCnt="0"/>
      <dgm:spPr/>
    </dgm:pt>
    <dgm:pt modelId="{483AD2F2-71C1-4A58-AC79-DEAD448D521E}" type="pres">
      <dgm:prSet presAssocID="{B21899D7-4696-4B44-87AF-4890FC93ACDC}" presName="parTx" presStyleLbl="revTx" presStyleIdx="0" presStyleCnt="4">
        <dgm:presLayoutVars>
          <dgm:chMax val="0"/>
          <dgm:chPref val="0"/>
        </dgm:presLayoutVars>
      </dgm:prSet>
      <dgm:spPr/>
    </dgm:pt>
    <dgm:pt modelId="{DBF30281-351E-41FB-B8B3-2614F3D004D6}" type="pres">
      <dgm:prSet presAssocID="{B21899D7-4696-4B44-87AF-4890FC93ACDC}" presName="txSpace" presStyleCnt="0"/>
      <dgm:spPr/>
    </dgm:pt>
    <dgm:pt modelId="{DD3AC6F2-BDAA-4419-99C4-F22515ABF0E4}" type="pres">
      <dgm:prSet presAssocID="{B21899D7-4696-4B44-87AF-4890FC93ACDC}" presName="desTx" presStyleLbl="revTx" presStyleIdx="1" presStyleCnt="4">
        <dgm:presLayoutVars/>
      </dgm:prSet>
      <dgm:spPr/>
    </dgm:pt>
    <dgm:pt modelId="{B1EEB4B5-2B76-4091-977F-5DC9EA59CC42}" type="pres">
      <dgm:prSet presAssocID="{61F6F191-89C5-4FE0-B13E-6BDD3A60D421}" presName="sibTrans" presStyleCnt="0"/>
      <dgm:spPr/>
    </dgm:pt>
    <dgm:pt modelId="{DFD0BE33-D711-4607-B148-44C2C4E62D95}" type="pres">
      <dgm:prSet presAssocID="{301C9008-1C73-4322-9135-444B042D470C}" presName="compNode" presStyleCnt="0"/>
      <dgm:spPr/>
    </dgm:pt>
    <dgm:pt modelId="{581BC63B-1C90-48EC-A828-FEF221BD39C9}" type="pres">
      <dgm:prSet presAssocID="{301C9008-1C73-4322-9135-444B042D47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1ED125-1E7E-4143-95D1-DD337F4348E6}" type="pres">
      <dgm:prSet presAssocID="{301C9008-1C73-4322-9135-444B042D470C}" presName="iconSpace" presStyleCnt="0"/>
      <dgm:spPr/>
    </dgm:pt>
    <dgm:pt modelId="{4599176E-54FF-43E2-8413-7160B8EB61A9}" type="pres">
      <dgm:prSet presAssocID="{301C9008-1C73-4322-9135-444B042D470C}" presName="parTx" presStyleLbl="revTx" presStyleIdx="2" presStyleCnt="4" custLinFactNeighborX="-8738" custLinFactNeighborY="-5417">
        <dgm:presLayoutVars>
          <dgm:chMax val="0"/>
          <dgm:chPref val="0"/>
        </dgm:presLayoutVars>
      </dgm:prSet>
      <dgm:spPr/>
    </dgm:pt>
    <dgm:pt modelId="{805E0AC3-546E-46E6-8C6A-036BCDA8773E}" type="pres">
      <dgm:prSet presAssocID="{301C9008-1C73-4322-9135-444B042D470C}" presName="txSpace" presStyleCnt="0"/>
      <dgm:spPr/>
    </dgm:pt>
    <dgm:pt modelId="{C270867F-E0AB-466F-8246-5D67BD5AD28D}" type="pres">
      <dgm:prSet presAssocID="{301C9008-1C73-4322-9135-444B042D470C}" presName="desTx" presStyleLbl="revTx" presStyleIdx="3" presStyleCnt="4">
        <dgm:presLayoutVars/>
      </dgm:prSet>
      <dgm:spPr/>
    </dgm:pt>
  </dgm:ptLst>
  <dgm:cxnLst>
    <dgm:cxn modelId="{2477A000-A7C1-4E48-8342-2C482D6FBA7D}" srcId="{F8289953-3704-46F5-A6CA-B7082D24F0B1}" destId="{B21899D7-4696-4B44-87AF-4890FC93ACDC}" srcOrd="0" destOrd="0" parTransId="{942B7D01-3E64-4667-94E8-F1D44E49A800}" sibTransId="{61F6F191-89C5-4FE0-B13E-6BDD3A60D421}"/>
    <dgm:cxn modelId="{A330E623-412E-44B4-B6B0-79712E55A5EC}" type="presOf" srcId="{5B027400-327D-4BAF-9D94-743A5E732FA8}" destId="{DD3AC6F2-BDAA-4419-99C4-F22515ABF0E4}" srcOrd="0" destOrd="0" presId="urn:microsoft.com/office/officeart/2018/2/layout/IconLabelDescriptionList"/>
    <dgm:cxn modelId="{01C88C32-EF3A-484F-A1F4-0D7278282342}" type="presOf" srcId="{F8289953-3704-46F5-A6CA-B7082D24F0B1}" destId="{3B3000FD-8496-4283-B604-0E82FBE73F91}" srcOrd="0" destOrd="0" presId="urn:microsoft.com/office/officeart/2018/2/layout/IconLabelDescriptionList"/>
    <dgm:cxn modelId="{4C84FE55-B95C-4356-A4B5-3D1DCA85A81F}" srcId="{F8289953-3704-46F5-A6CA-B7082D24F0B1}" destId="{301C9008-1C73-4322-9135-444B042D470C}" srcOrd="1" destOrd="0" parTransId="{09D3B8E8-85BA-4DE6-B85E-E8E6448E0078}" sibTransId="{117DB90A-52BE-4823-8037-492B07590FB7}"/>
    <dgm:cxn modelId="{882CA380-B344-4853-A2C6-54900F231F55}" srcId="{B21899D7-4696-4B44-87AF-4890FC93ACDC}" destId="{DB7C2755-177A-4DA1-8454-5DB34E6EA81F}" srcOrd="1" destOrd="0" parTransId="{A3B58C81-CD65-4086-9F0F-8B51A729EB99}" sibTransId="{A8063B97-011B-4365-A2A2-ABE73D7CDB27}"/>
    <dgm:cxn modelId="{9297F9B2-E583-4166-8A37-7A8292A409F0}" type="presOf" srcId="{DB7C2755-177A-4DA1-8454-5DB34E6EA81F}" destId="{DD3AC6F2-BDAA-4419-99C4-F22515ABF0E4}" srcOrd="0" destOrd="1" presId="urn:microsoft.com/office/officeart/2018/2/layout/IconLabelDescriptionList"/>
    <dgm:cxn modelId="{DF0BC2DA-1F30-44C7-BA7F-9EE4A04CB4CE}" type="presOf" srcId="{B21899D7-4696-4B44-87AF-4890FC93ACDC}" destId="{483AD2F2-71C1-4A58-AC79-DEAD448D521E}" srcOrd="0" destOrd="0" presId="urn:microsoft.com/office/officeart/2018/2/layout/IconLabelDescriptionList"/>
    <dgm:cxn modelId="{92F177E9-36E3-4793-8806-11FDEA3E3243}" srcId="{B21899D7-4696-4B44-87AF-4890FC93ACDC}" destId="{5B027400-327D-4BAF-9D94-743A5E732FA8}" srcOrd="0" destOrd="0" parTransId="{200BF43E-A3C6-4CE6-ADAA-00BE762E45B4}" sibTransId="{2FD20FA2-48EC-41DB-A665-ABD29FF9452F}"/>
    <dgm:cxn modelId="{9BC2F0EC-1A8B-419D-B725-D6545E64B51A}" type="presOf" srcId="{301C9008-1C73-4322-9135-444B042D470C}" destId="{4599176E-54FF-43E2-8413-7160B8EB61A9}" srcOrd="0" destOrd="0" presId="urn:microsoft.com/office/officeart/2018/2/layout/IconLabelDescriptionList"/>
    <dgm:cxn modelId="{73E6FB54-6C99-490A-818A-B3F0A996FD42}" type="presParOf" srcId="{3B3000FD-8496-4283-B604-0E82FBE73F91}" destId="{0BF9C361-9629-4C3F-B564-71F7AB8D75B2}" srcOrd="0" destOrd="0" presId="urn:microsoft.com/office/officeart/2018/2/layout/IconLabelDescriptionList"/>
    <dgm:cxn modelId="{D2BEFA59-6D6B-48C3-B4E2-BC17F5A9584E}" type="presParOf" srcId="{0BF9C361-9629-4C3F-B564-71F7AB8D75B2}" destId="{53464988-3F97-4FC5-8F2B-2DC2EDC8A635}" srcOrd="0" destOrd="0" presId="urn:microsoft.com/office/officeart/2018/2/layout/IconLabelDescriptionList"/>
    <dgm:cxn modelId="{35F7EB9B-30B3-464B-B787-A4660EE2E6C7}" type="presParOf" srcId="{0BF9C361-9629-4C3F-B564-71F7AB8D75B2}" destId="{9D8E7EC4-E830-4B60-A150-CD42D5F34410}" srcOrd="1" destOrd="0" presId="urn:microsoft.com/office/officeart/2018/2/layout/IconLabelDescriptionList"/>
    <dgm:cxn modelId="{807AB67B-AB39-489A-A76E-FFA4C011A0E3}" type="presParOf" srcId="{0BF9C361-9629-4C3F-B564-71F7AB8D75B2}" destId="{483AD2F2-71C1-4A58-AC79-DEAD448D521E}" srcOrd="2" destOrd="0" presId="urn:microsoft.com/office/officeart/2018/2/layout/IconLabelDescriptionList"/>
    <dgm:cxn modelId="{011FE14D-4F62-44C7-A641-817E93D8E560}" type="presParOf" srcId="{0BF9C361-9629-4C3F-B564-71F7AB8D75B2}" destId="{DBF30281-351E-41FB-B8B3-2614F3D004D6}" srcOrd="3" destOrd="0" presId="urn:microsoft.com/office/officeart/2018/2/layout/IconLabelDescriptionList"/>
    <dgm:cxn modelId="{D35C0B15-BD15-43D6-BF93-7E4396C4CCAF}" type="presParOf" srcId="{0BF9C361-9629-4C3F-B564-71F7AB8D75B2}" destId="{DD3AC6F2-BDAA-4419-99C4-F22515ABF0E4}" srcOrd="4" destOrd="0" presId="urn:microsoft.com/office/officeart/2018/2/layout/IconLabelDescriptionList"/>
    <dgm:cxn modelId="{EFDA377F-3DA0-4F9F-B96A-4325CF0E5AC7}" type="presParOf" srcId="{3B3000FD-8496-4283-B604-0E82FBE73F91}" destId="{B1EEB4B5-2B76-4091-977F-5DC9EA59CC42}" srcOrd="1" destOrd="0" presId="urn:microsoft.com/office/officeart/2018/2/layout/IconLabelDescriptionList"/>
    <dgm:cxn modelId="{C3C3B088-6F0D-4A65-9B7F-D24CEE932A85}" type="presParOf" srcId="{3B3000FD-8496-4283-B604-0E82FBE73F91}" destId="{DFD0BE33-D711-4607-B148-44C2C4E62D95}" srcOrd="2" destOrd="0" presId="urn:microsoft.com/office/officeart/2018/2/layout/IconLabelDescriptionList"/>
    <dgm:cxn modelId="{B94DCE0E-7AA4-474C-B642-AA125FC6496C}" type="presParOf" srcId="{DFD0BE33-D711-4607-B148-44C2C4E62D95}" destId="{581BC63B-1C90-48EC-A828-FEF221BD39C9}" srcOrd="0" destOrd="0" presId="urn:microsoft.com/office/officeart/2018/2/layout/IconLabelDescriptionList"/>
    <dgm:cxn modelId="{96D9894C-6444-42C6-B2B0-FEF3CFDB397C}" type="presParOf" srcId="{DFD0BE33-D711-4607-B148-44C2C4E62D95}" destId="{BD1ED125-1E7E-4143-95D1-DD337F4348E6}" srcOrd="1" destOrd="0" presId="urn:microsoft.com/office/officeart/2018/2/layout/IconLabelDescriptionList"/>
    <dgm:cxn modelId="{64AEAC06-DCB6-4852-9338-050D2625F757}" type="presParOf" srcId="{DFD0BE33-D711-4607-B148-44C2C4E62D95}" destId="{4599176E-54FF-43E2-8413-7160B8EB61A9}" srcOrd="2" destOrd="0" presId="urn:microsoft.com/office/officeart/2018/2/layout/IconLabelDescriptionList"/>
    <dgm:cxn modelId="{F4BECE12-7FF5-4EF9-8C15-7CB64658AAFC}" type="presParOf" srcId="{DFD0BE33-D711-4607-B148-44C2C4E62D95}" destId="{805E0AC3-546E-46E6-8C6A-036BCDA8773E}" srcOrd="3" destOrd="0" presId="urn:microsoft.com/office/officeart/2018/2/layout/IconLabelDescriptionList"/>
    <dgm:cxn modelId="{E9218C20-B7AE-4C33-9BDE-FCAE5EDDC895}" type="presParOf" srcId="{DFD0BE33-D711-4607-B148-44C2C4E62D95}" destId="{C270867F-E0AB-466F-8246-5D67BD5AD28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64988-3F97-4FC5-8F2B-2DC2EDC8A635}">
      <dsp:nvSpPr>
        <dsp:cNvPr id="0" name=""/>
        <dsp:cNvSpPr/>
      </dsp:nvSpPr>
      <dsp:spPr>
        <a:xfrm>
          <a:off x="223361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AD2F2-71C1-4A58-AC79-DEAD448D521E}">
      <dsp:nvSpPr>
        <dsp:cNvPr id="0" name=""/>
        <dsp:cNvSpPr/>
      </dsp:nvSpPr>
      <dsp:spPr>
        <a:xfrm>
          <a:off x="223361" y="1634083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 baseline="0" dirty="0"/>
            <a:t>We use </a:t>
          </a:r>
          <a:r>
            <a:rPr lang="en-US" sz="1700" b="1" i="0" kern="1200" baseline="0" dirty="0" err="1"/>
            <a:t>NetworkX</a:t>
          </a:r>
          <a:r>
            <a:rPr lang="en-US" sz="1700" b="1" i="0" kern="1200" baseline="0" dirty="0"/>
            <a:t> </a:t>
          </a:r>
          <a:r>
            <a:rPr lang="en-US" sz="1700" i="0" kern="1200" baseline="0" dirty="0"/>
            <a:t>python module</a:t>
          </a:r>
          <a:r>
            <a:rPr lang="en-US" sz="1700" b="0" i="0" kern="1200" baseline="0" dirty="0"/>
            <a:t> to generate a </a:t>
          </a:r>
          <a:r>
            <a:rPr lang="en-US" sz="1700" b="1" i="0" kern="1200" baseline="0" dirty="0"/>
            <a:t>connected undirected graph</a:t>
          </a:r>
          <a:r>
            <a:rPr lang="en-US" sz="1700" b="0" i="0" kern="1200" baseline="0" dirty="0"/>
            <a:t> with:</a:t>
          </a:r>
          <a:endParaRPr lang="en-US" sz="1700" kern="1200" dirty="0"/>
        </a:p>
      </dsp:txBody>
      <dsp:txXfrm>
        <a:off x="223361" y="1634083"/>
        <a:ext cx="4315781" cy="647367"/>
      </dsp:txXfrm>
    </dsp:sp>
    <dsp:sp modelId="{DD3AC6F2-BDAA-4419-99C4-F22515ABF0E4}">
      <dsp:nvSpPr>
        <dsp:cNvPr id="0" name=""/>
        <dsp:cNvSpPr/>
      </dsp:nvSpPr>
      <dsp:spPr>
        <a:xfrm>
          <a:off x="223361" y="2338920"/>
          <a:ext cx="4315781" cy="534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Nodes (vertices)</a:t>
          </a:r>
          <a:r>
            <a:rPr lang="en-US" sz="1300" b="0" i="0" kern="1200" baseline="0"/>
            <a:t> representing locations.</a:t>
          </a:r>
          <a:endParaRPr lang="en-US" sz="1300" kern="1200"/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Edges</a:t>
          </a:r>
          <a:r>
            <a:rPr lang="en-US" sz="1300" b="0" i="0" kern="1200" baseline="0"/>
            <a:t> representing possible paths.</a:t>
          </a:r>
          <a:endParaRPr lang="en-US" sz="1300" kern="1200"/>
        </a:p>
      </dsp:txBody>
      <dsp:txXfrm>
        <a:off x="223361" y="2338920"/>
        <a:ext cx="4315781" cy="534563"/>
      </dsp:txXfrm>
    </dsp:sp>
    <dsp:sp modelId="{581BC63B-1C90-48EC-A828-FEF221BD39C9}">
      <dsp:nvSpPr>
        <dsp:cNvPr id="0" name=""/>
        <dsp:cNvSpPr/>
      </dsp:nvSpPr>
      <dsp:spPr>
        <a:xfrm>
          <a:off x="5294404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9176E-54FF-43E2-8413-7160B8EB61A9}">
      <dsp:nvSpPr>
        <dsp:cNvPr id="0" name=""/>
        <dsp:cNvSpPr/>
      </dsp:nvSpPr>
      <dsp:spPr>
        <a:xfrm>
          <a:off x="4917291" y="1599015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0" i="0" kern="1200" baseline="0" dirty="0"/>
            <a:t>The graph is visualized using </a:t>
          </a:r>
          <a:r>
            <a:rPr lang="en-US" sz="1700" b="1" i="0" kern="1200" baseline="0" dirty="0"/>
            <a:t>Matplotlib</a:t>
          </a:r>
          <a:r>
            <a:rPr lang="en-US" sz="1700" b="0" i="0" kern="1200" baseline="0" dirty="0"/>
            <a:t>.</a:t>
          </a:r>
          <a:endParaRPr lang="en-US" sz="1700" kern="1200" dirty="0"/>
        </a:p>
      </dsp:txBody>
      <dsp:txXfrm>
        <a:off x="4917291" y="1599015"/>
        <a:ext cx="4315781" cy="647367"/>
      </dsp:txXfrm>
    </dsp:sp>
    <dsp:sp modelId="{C270867F-E0AB-466F-8246-5D67BD5AD28D}">
      <dsp:nvSpPr>
        <dsp:cNvPr id="0" name=""/>
        <dsp:cNvSpPr/>
      </dsp:nvSpPr>
      <dsp:spPr>
        <a:xfrm>
          <a:off x="5294404" y="2338920"/>
          <a:ext cx="4315781" cy="534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24C9-65E1-4105-B7A2-FB6F0B64D1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1C2E8-926F-4A18-BCF6-CFE4060AC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1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C2E8-926F-4A18-BCF6-CFE4060AC66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90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edges = nc2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C2E8-926F-4A18-BCF6-CFE4060AC66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6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821F-1E01-8BE4-61F6-7005AE62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2072C-A9BB-AABE-2B32-4E8ADB905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B0064-8F07-0A42-9610-633D97DE9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edges = nc2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62A96-5041-5010-873F-E3B1CF9B8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1C2E8-926F-4A18-BCF6-CFE4060AC66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9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D50F-E952-77F1-6B74-CEC774534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614A95-A689-53B1-04EA-4E226CB79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90C7A-ED01-93B3-AFBE-1CD71416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Max edges = nc2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573E1-5D7B-C283-E0EE-64BE770A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31C2E8-926F-4A18-BCF6-CFE4060AC66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4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Manhattan heuristic for A* search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C2E8-926F-4A18-BCF6-CFE4060AC66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07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explain how A* work. Also explain Dijkstra while speaking. Dijkstra: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C2E8-926F-4A18-BCF6-CFE4060AC66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1C2E8-926F-4A18-BCF6-CFE4060AC66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1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887F-2362-9A1D-BA76-3AA10276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DCFE-6EE0-6022-2BA5-C9C653123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F941-4791-3998-5C5E-06718AAF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39A9A-BD84-0C06-E9BB-4DFF790C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53E5-AFB4-9581-5A80-001D19C6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A974-FE2E-61AF-4D06-9494AD5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82F52-44E1-FCB7-2EF9-EBEFBA359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14DCF-8183-8744-26B9-046C065A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06DE-F8E6-D511-B76B-A510688F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A7076-AC6A-AD44-E2C4-43127936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0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7D460-8BF4-7DC4-1BEA-2E9A60C4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E9046-21A9-92FC-692E-3717C62A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C1FC-E083-809D-4B00-96F7AC93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01B7-DBB0-580A-7135-AD069B2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2F18-8C25-F7AB-EE6A-E4B5CB5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2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5508-4621-12D1-39D1-BF6CF04B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E90A-AE96-4C8F-576E-1C264EA2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61BD-1BD4-24EC-AAB5-4DF098E2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EAFD-0724-DAA2-816B-80B2E4D6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81269-0AA5-2177-0FF7-74DC35EA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7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A476-A184-0CB7-5344-202DFB9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B161-DA36-C404-547C-80444BC7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F0A4-9BA1-1D85-9385-3C3103B8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DF24-2C0C-8B0F-E12E-3907717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24AC-7A66-6188-C466-A2FC74B7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2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1DEC-99F5-B6B0-0719-D16A89B6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20F9-D00A-C878-FC85-D4B184A8B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B39DB-CC4B-B3FD-BFE5-0A58CF506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3DBFE-5FAC-D921-D1CE-985F691E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EADB-FA4F-4FBE-1228-BF69F5A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FA9E8-C83A-B9EE-5B92-E1BDEB05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56CE-9B43-86B2-01EC-D0ECEA71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91CF-21D2-B162-BA0F-0A9959BE7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F879-A127-173D-B476-02061C783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843B2-22E0-E569-2329-151BE6CB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D6346-88BA-04C1-CEAF-9D2C2436B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87FAB-BF3D-9C17-785A-6123514D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78683-F98C-5214-CAD9-823A5CD3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5EFBE-7597-5DAC-2295-EB423BEA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A005-B51C-1D77-929D-78106CF8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0DD53-1F34-0AC9-7392-02941B2E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674D8-3DBB-7E1B-7439-8EE8819D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176B3-A99C-B8B2-B8E9-81D32D6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4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67D44-A8B3-E5C1-2576-D7717D7E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7F61B-C34E-32AD-F78E-BC15D335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87411-EC4E-8122-AAED-CE729A43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56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E81-4DAF-FFD1-D641-BA1CBEE4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370F-A9C2-F663-A49D-CB919F57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26F1-560B-1758-FFCA-A16C7441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4E0BD-A461-6F4E-3004-9F31FA7E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4F5D7-E0A4-C079-F850-83BAE294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EC156-C0D3-5FD9-B7A1-A3590DBD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9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F720-4DFF-7B67-1E5A-09D0E962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B354C-68D6-2452-1A97-A74FA7C19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70404-3E28-4CAB-B6D6-C7CA66DA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47A3-0494-A621-6087-4881CD7A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3AA2-3EE3-D0B7-1FC2-68644134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7C277-2005-290D-871C-7F16F88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2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7E1A2-B488-8004-36B6-40B25B98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31768-DAF5-EECF-9762-92172E647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6222-7C32-89F1-6AA5-82DB274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828B1-32F1-4852-BD91-16B8F1467F36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1ACA-C233-8416-1554-6C2EA6A13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0D49-BA38-7965-4C63-5FAC6336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079E5-F9FD-41F2-B6DF-62177C2D9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3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C854E-9990-C6C1-56A3-37CFA451F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4307" y="583345"/>
            <a:ext cx="9976481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7400" b="1" dirty="0">
                <a:solidFill>
                  <a:srgbClr val="FFFFFF"/>
                </a:solidFill>
              </a:rPr>
              <a:t>Multi-Agent Coordinated </a:t>
            </a:r>
            <a:br>
              <a:rPr lang="en-GB" sz="7400" b="1" dirty="0">
                <a:solidFill>
                  <a:srgbClr val="FFFFFF"/>
                </a:solidFill>
              </a:rPr>
            </a:br>
            <a:r>
              <a:rPr lang="en-GB" sz="7400" b="1" dirty="0">
                <a:solidFill>
                  <a:srgbClr val="FFFFFF"/>
                </a:solidFill>
              </a:rPr>
              <a:t>Cops and Robber  Game</a:t>
            </a:r>
            <a:endParaRPr lang="en-IN" sz="7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6C213-7E50-C03A-F57B-EA191AFA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9" y="5441430"/>
            <a:ext cx="1963316" cy="1244183"/>
          </a:xfrm>
        </p:spPr>
        <p:txBody>
          <a:bodyPr>
            <a:noAutofit/>
          </a:bodyPr>
          <a:lstStyle/>
          <a:p>
            <a:pPr algn="l"/>
            <a:r>
              <a:rPr lang="en-GB" sz="2100" dirty="0">
                <a:solidFill>
                  <a:srgbClr val="FFFFFF"/>
                </a:solidFill>
              </a:rPr>
              <a:t>Submitted by: </a:t>
            </a:r>
          </a:p>
          <a:p>
            <a:pPr algn="l"/>
            <a:r>
              <a:rPr lang="en-GB" sz="2100" dirty="0">
                <a:solidFill>
                  <a:srgbClr val="FFFFFF"/>
                </a:solidFill>
              </a:rPr>
              <a:t>Shivam Kumar</a:t>
            </a:r>
          </a:p>
          <a:p>
            <a:pPr algn="l"/>
            <a:r>
              <a:rPr lang="en-GB" sz="2100" dirty="0">
                <a:solidFill>
                  <a:srgbClr val="FFFFFF"/>
                </a:solidFill>
              </a:rPr>
              <a:t>24210094</a:t>
            </a:r>
          </a:p>
          <a:p>
            <a:pPr algn="l"/>
            <a:r>
              <a:rPr lang="en-GB" sz="2100" dirty="0">
                <a:solidFill>
                  <a:srgbClr val="FFFFFF"/>
                </a:solidFill>
              </a:rPr>
              <a:t>		</a:t>
            </a:r>
            <a:endParaRPr lang="en-IN" sz="21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05B48F3-4FA8-DC2E-3DCF-97814B0116EF}"/>
              </a:ext>
            </a:extLst>
          </p:cNvPr>
          <p:cNvSpPr txBox="1">
            <a:spLocks/>
          </p:cNvSpPr>
          <p:nvPr/>
        </p:nvSpPr>
        <p:spPr>
          <a:xfrm>
            <a:off x="8784240" y="5474667"/>
            <a:ext cx="2460935" cy="12441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100" dirty="0">
                <a:solidFill>
                  <a:srgbClr val="FFFFFF"/>
                </a:solidFill>
              </a:rPr>
              <a:t>Submitted to: </a:t>
            </a:r>
          </a:p>
          <a:p>
            <a:pPr algn="l"/>
            <a:r>
              <a:rPr lang="en-GB" sz="2100" dirty="0">
                <a:solidFill>
                  <a:srgbClr val="FFFFFF"/>
                </a:solidFill>
              </a:rPr>
              <a:t>Prof. Jyoti Krishnan</a:t>
            </a:r>
          </a:p>
          <a:p>
            <a:pPr algn="l"/>
            <a:r>
              <a:rPr lang="en-GB" sz="2100" dirty="0">
                <a:solidFill>
                  <a:srgbClr val="FFFFFF"/>
                </a:solidFill>
              </a:rPr>
              <a:t>		</a:t>
            </a:r>
            <a:endParaRPr lang="en-IN" sz="2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0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0430A-0BBE-1E9C-DF0E-32EBF3640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DF7B-6B9F-6684-9E21-6608F29C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of Case Analysis (0/3)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1B920-9556-57A1-4ED3-9F6E94BA31E6}"/>
              </a:ext>
            </a:extLst>
          </p:cNvPr>
          <p:cNvSpPr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Robber’s Initial Position: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(0,14)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endParaRPr kumimoji="0" lang="en-US" sz="2000" b="1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Cops Initial Positions: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(10,12)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(6,7)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(3, 11)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7A07E7-A679-276B-B102-C4759CB5E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3" t="8101" r="3589" b="32758"/>
          <a:stretch/>
        </p:blipFill>
        <p:spPr>
          <a:xfrm>
            <a:off x="4987672" y="1018716"/>
            <a:ext cx="6389346" cy="482987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B3BD615-377C-EFAC-FAC4-F16B5F674850}"/>
              </a:ext>
            </a:extLst>
          </p:cNvPr>
          <p:cNvSpPr txBox="1">
            <a:spLocks/>
          </p:cNvSpPr>
          <p:nvPr/>
        </p:nvSpPr>
        <p:spPr>
          <a:xfrm>
            <a:off x="431272" y="60731"/>
            <a:ext cx="11328132" cy="466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solidFill>
                  <a:schemeClr val="tx2"/>
                </a:solidFill>
                <a:latin typeface="Comic Sans MS" panose="030F0702030302020204" pitchFamily="66" charset="0"/>
              </a:rPr>
              <a:t>Case Analysis :</a:t>
            </a:r>
            <a:r>
              <a:rPr lang="en-IN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IN" sz="2200" dirty="0">
                <a:solidFill>
                  <a:schemeClr val="tx2"/>
                </a:solidFill>
                <a:latin typeface="+mn-lt"/>
              </a:rPr>
              <a:t># nodes=22, # edges=44, #cops=3 -&gt; Robber win in 3 steps </a:t>
            </a:r>
          </a:p>
        </p:txBody>
      </p:sp>
    </p:spTree>
    <p:extLst>
      <p:ext uri="{BB962C8B-B14F-4D97-AF65-F5344CB8AC3E}">
        <p14:creationId xmlns:p14="http://schemas.microsoft.com/office/powerpoint/2010/main" val="154892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0CA30-30FA-2ADB-A6C5-F1879619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0F5E-C4A2-A09F-A90F-96B96C38C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of Case Analysis (1/3)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0F249-2DD4-0D7D-8BE2-326645F89DB7}"/>
              </a:ext>
            </a:extLst>
          </p:cNvPr>
          <p:cNvSpPr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Robber’s Move: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(0,14) -&gt; (13,14)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Cops Move: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(10,12) -&gt; (12,15)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(6,7) -&gt; NULL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(3,11) -&gt; 11,13)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78456B5E-66AC-3847-0CD1-8784EA9D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0" t="6876" r="3633" b="32865"/>
          <a:stretch/>
        </p:blipFill>
        <p:spPr>
          <a:xfrm>
            <a:off x="4987672" y="932659"/>
            <a:ext cx="6389346" cy="500199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E8772C2-D511-1A9B-4EA3-5722D2F3DF6A}"/>
              </a:ext>
            </a:extLst>
          </p:cNvPr>
          <p:cNvSpPr txBox="1">
            <a:spLocks/>
          </p:cNvSpPr>
          <p:nvPr/>
        </p:nvSpPr>
        <p:spPr>
          <a:xfrm>
            <a:off x="431272" y="60731"/>
            <a:ext cx="11328132" cy="466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solidFill>
                  <a:schemeClr val="tx2"/>
                </a:solidFill>
                <a:latin typeface="Comic Sans MS" panose="030F0702030302020204" pitchFamily="66" charset="0"/>
              </a:rPr>
              <a:t>Case Analysis :</a:t>
            </a:r>
            <a:r>
              <a:rPr lang="en-IN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IN" sz="2200" dirty="0">
                <a:solidFill>
                  <a:schemeClr val="tx2"/>
                </a:solidFill>
                <a:latin typeface="+mn-lt"/>
              </a:rPr>
              <a:t># nodes=22, # edges=44, #cops=3 -&gt; Robber win in 3 steps </a:t>
            </a:r>
          </a:p>
        </p:txBody>
      </p:sp>
    </p:spTree>
    <p:extLst>
      <p:ext uri="{BB962C8B-B14F-4D97-AF65-F5344CB8AC3E}">
        <p14:creationId xmlns:p14="http://schemas.microsoft.com/office/powerpoint/2010/main" val="95678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F7A1D-1E22-3B28-F771-462A763C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8553-130D-F238-DA58-39BFCF57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of Case Analysis (2/3)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D1F91-0FE8-5E1D-5937-8B658B908E78}"/>
              </a:ext>
            </a:extLst>
          </p:cNvPr>
          <p:cNvSpPr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Robber’s Move: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(13,14)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-&gt; 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(3,14)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Cops Move: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(12,15) -&gt; (3, 15)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(6,7)-&gt; NULL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(11,13)-&gt; (3, 11)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DD3EA5-1798-F4BD-3D58-D4E0A1E29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8" t="8182" r="3634" b="32865"/>
          <a:stretch/>
        </p:blipFill>
        <p:spPr>
          <a:xfrm>
            <a:off x="4987672" y="997049"/>
            <a:ext cx="6389346" cy="487321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ED396ED8-B720-438F-0698-ACFB6DCF8ADA}"/>
              </a:ext>
            </a:extLst>
          </p:cNvPr>
          <p:cNvSpPr txBox="1">
            <a:spLocks/>
          </p:cNvSpPr>
          <p:nvPr/>
        </p:nvSpPr>
        <p:spPr>
          <a:xfrm>
            <a:off x="431272" y="60731"/>
            <a:ext cx="11328132" cy="466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solidFill>
                  <a:schemeClr val="tx2"/>
                </a:solidFill>
                <a:latin typeface="Comic Sans MS" panose="030F0702030302020204" pitchFamily="66" charset="0"/>
              </a:rPr>
              <a:t>Case Analysis :</a:t>
            </a:r>
            <a:r>
              <a:rPr lang="en-IN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IN" sz="2200" dirty="0">
                <a:solidFill>
                  <a:schemeClr val="tx2"/>
                </a:solidFill>
                <a:latin typeface="+mn-lt"/>
              </a:rPr>
              <a:t># nodes=22, # edges=44, #cops=3 -&gt; Robber win in 3 steps </a:t>
            </a:r>
          </a:p>
        </p:txBody>
      </p:sp>
    </p:spTree>
    <p:extLst>
      <p:ext uri="{BB962C8B-B14F-4D97-AF65-F5344CB8AC3E}">
        <p14:creationId xmlns:p14="http://schemas.microsoft.com/office/powerpoint/2010/main" val="106861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357A6-59EA-FCE5-ACB3-57AF4B07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0312-6AD3-29C2-991F-FFB90BBC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of Case Analysis (3/3)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E244DE-3858-6FF4-686F-AE8233A00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7" t="8182" r="3633" b="32865"/>
          <a:stretch/>
        </p:blipFill>
        <p:spPr>
          <a:xfrm>
            <a:off x="4987672" y="989855"/>
            <a:ext cx="6389346" cy="48876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E83DA3A-9573-8F94-5AFE-2FA7A748CCAD}"/>
              </a:ext>
            </a:extLst>
          </p:cNvPr>
          <p:cNvSpPr txBox="1">
            <a:spLocks/>
          </p:cNvSpPr>
          <p:nvPr/>
        </p:nvSpPr>
        <p:spPr>
          <a:xfrm>
            <a:off x="431272" y="60731"/>
            <a:ext cx="11328132" cy="466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 dirty="0">
                <a:solidFill>
                  <a:schemeClr val="tx2"/>
                </a:solidFill>
                <a:latin typeface="Comic Sans MS" panose="030F0702030302020204" pitchFamily="66" charset="0"/>
              </a:rPr>
              <a:t>Case Analysis :</a:t>
            </a:r>
            <a:r>
              <a:rPr lang="en-IN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 </a:t>
            </a:r>
            <a:r>
              <a:rPr lang="en-IN" sz="2200" dirty="0">
                <a:solidFill>
                  <a:schemeClr val="tx2"/>
                </a:solidFill>
                <a:latin typeface="+mn-lt"/>
              </a:rPr>
              <a:t># nodes=22, # edges=44, #cops=3 -&gt; Robber win in 3 steps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F04A3-4430-85E0-9A57-D550F5ED1D93}"/>
              </a:ext>
            </a:extLst>
          </p:cNvPr>
          <p:cNvSpPr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Robber’s Move: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(3,14)</a:t>
            </a:r>
            <a:r>
              <a:rPr kumimoji="0" lang="en-US" sz="2000" b="0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-&gt; </a:t>
            </a:r>
            <a:r>
              <a:rPr kumimoji="0" lang="en-US" sz="2000" b="1" i="0" u="none" strike="noStrike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Robber Win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Cops Move: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(3, 15) -&gt; NULL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(6, 7) -&gt; NULL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Comic Sans MS" panose="030F0702030302020204" pitchFamily="66" charset="0"/>
              </a:rPr>
              <a:t> (3, 11) -&gt; NULL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398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AD8F8-DE65-1DF3-79CC-1D92B3734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1E4C18-323C-E755-21B5-A8BC99A16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D0396-D414-305F-B6DB-1AFB5BA1A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2FC06-92A8-95A5-4017-62424CB6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9" y="1640621"/>
            <a:ext cx="9833548" cy="870244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Real-World Applications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140670-D79D-D5EB-E351-39B5DCF6F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6A32345-1D10-E137-CCDE-2AADAB18B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60506D-9BA7-7D96-B189-319F2F5BD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70FEB8-0072-C1A5-8F56-F6AB92C50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530E0D-7BD8-3166-D0BE-1BA1B7E8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5436FD-CD82-5957-366B-16ABEB42C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07F155-7990-913B-B3F2-1BAA89A61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8F5342-E29F-9EB7-FD58-DEF586FBF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7EA0D4-1DB7-F538-EAFA-3F6779335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2FCA1E-ED82-47EC-008E-813F18D01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B1CCEF9-0D79-27E1-C7BA-FF7ED460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964" y="3111267"/>
            <a:ext cx="8173065" cy="1949962"/>
          </a:xfrm>
        </p:spPr>
        <p:txBody>
          <a:bodyPr>
            <a:normAutofit/>
          </a:bodyPr>
          <a:lstStyle/>
          <a:p>
            <a:r>
              <a:rPr lang="en-GB" sz="1800" b="1" dirty="0"/>
              <a:t>Network Security</a:t>
            </a:r>
            <a:r>
              <a:rPr lang="en-GB" sz="1800" dirty="0"/>
              <a:t>: Modelling hacker evasion in communication networks</a:t>
            </a:r>
          </a:p>
          <a:p>
            <a:r>
              <a:rPr lang="en-GB" sz="1800" b="1" dirty="0"/>
              <a:t>Robotics</a:t>
            </a:r>
            <a:r>
              <a:rPr lang="en-GB" sz="1800" dirty="0"/>
              <a:t>: Path planning for autonomous agents in pursuit scenarios</a:t>
            </a:r>
          </a:p>
          <a:p>
            <a:r>
              <a:rPr lang="en-GB" sz="1800" b="1" dirty="0"/>
              <a:t>Urban Planning</a:t>
            </a:r>
            <a:r>
              <a:rPr lang="en-GB" sz="1800" dirty="0"/>
              <a:t>: Optimizing patrol routes in city graphs</a:t>
            </a:r>
          </a:p>
          <a:p>
            <a:endParaRPr lang="en-IN" sz="1800" dirty="0"/>
          </a:p>
          <a:p>
            <a:r>
              <a:rPr lang="en-GB" sz="1800" b="1" dirty="0"/>
              <a:t>Example</a:t>
            </a:r>
            <a:r>
              <a:rPr lang="en-GB" sz="1800" dirty="0"/>
              <a:t>: Drone surveillance systems tracking targets</a:t>
            </a:r>
          </a:p>
        </p:txBody>
      </p:sp>
    </p:spTree>
    <p:extLst>
      <p:ext uri="{BB962C8B-B14F-4D97-AF65-F5344CB8AC3E}">
        <p14:creationId xmlns:p14="http://schemas.microsoft.com/office/powerpoint/2010/main" val="18653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C7B12-1682-A844-AFDA-0E6B9EAA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DB7672-7AEC-9FE1-4F66-7F1BF4C38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5B67A-A424-F176-2B69-A92F8B52E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DD8AB-6E7F-5E94-83D9-3CCF0D2D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1272154"/>
            <a:ext cx="9833548" cy="870244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Game Implementation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244AA5-6E63-9C40-5C6F-06BE66526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CC1307-6B80-06EB-4777-EED9CA92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69B456-6C43-469F-A805-75F03F946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296215-66CD-9C6F-C013-A0FDD25E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FCEB52-8699-CB43-4D49-FF911100D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D1EBA5-F9F6-92C7-C01D-0689B80F5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D16670-47E7-CB91-356F-E9B5233A8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DB48CD-7ED2-79FF-F080-EFDEE6EC0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7CA7A20-A689-B0AE-E16B-7419F6817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443348-B10F-0CE0-CC27-0922E16D8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A56F8D4-6DD6-753A-58CF-43682B4D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291" y="2421377"/>
            <a:ext cx="10515600" cy="4351338"/>
          </a:xfrm>
        </p:spPr>
        <p:txBody>
          <a:bodyPr>
            <a:normAutofit/>
          </a:bodyPr>
          <a:lstStyle/>
          <a:p>
            <a:endParaRPr lang="en-IN" sz="1800" dirty="0"/>
          </a:p>
          <a:p>
            <a:r>
              <a:rPr lang="en-IN" sz="1800" dirty="0"/>
              <a:t>User inputs:</a:t>
            </a:r>
          </a:p>
          <a:p>
            <a:pPr lvl="1"/>
            <a:r>
              <a:rPr lang="en-IN" sz="1400" dirty="0"/>
              <a:t>n = number of nodes</a:t>
            </a:r>
          </a:p>
          <a:p>
            <a:pPr lvl="1"/>
            <a:r>
              <a:rPr lang="en-IN" sz="1400" dirty="0"/>
              <a:t>e = Choose sparse (edges = 2n) or dense graph (edges = nc2  = complete graph). Type s or d / sparse or dense</a:t>
            </a:r>
          </a:p>
          <a:p>
            <a:pPr lvl="1"/>
            <a:r>
              <a:rPr lang="en-IN" sz="1400" dirty="0"/>
              <a:t>K = number of cops &lt;= floor(n/2)</a:t>
            </a:r>
          </a:p>
          <a:p>
            <a:r>
              <a:rPr lang="en-IN" sz="1800" dirty="0"/>
              <a:t>Graph visuals:</a:t>
            </a:r>
          </a:p>
          <a:p>
            <a:pPr lvl="1"/>
            <a:r>
              <a:rPr lang="en-IN" sz="1400" dirty="0"/>
              <a:t>Red sphere -&gt; Cop</a:t>
            </a:r>
          </a:p>
          <a:p>
            <a:pPr lvl="1"/>
            <a:r>
              <a:rPr lang="en-IN" sz="1400" dirty="0"/>
              <a:t>Black sphere -&gt; Robber</a:t>
            </a:r>
          </a:p>
          <a:p>
            <a:pPr lvl="1"/>
            <a:r>
              <a:rPr lang="en-IN" sz="1400" dirty="0"/>
              <a:t>Yellow sphere -&gt; Goal </a:t>
            </a:r>
          </a:p>
          <a:p>
            <a:pPr marL="0" indent="0" rtl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27397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A67D8-062C-FAA6-554B-83BF886F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7DC0-1B18-9CD1-6F25-37B492EBE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278" y="63411"/>
            <a:ext cx="3345569" cy="545372"/>
          </a:xfrm>
        </p:spPr>
        <p:txBody>
          <a:bodyPr anchor="b">
            <a:noAutofit/>
          </a:bodyPr>
          <a:lstStyle/>
          <a:p>
            <a:pPr algn="ctr"/>
            <a:r>
              <a:rPr lang="en-IN" sz="3000" u="sng" dirty="0">
                <a:solidFill>
                  <a:schemeClr val="tx2"/>
                </a:solidFill>
                <a:latin typeface="Comic Sans MS" panose="030F0702030302020204" pitchFamily="66" charset="0"/>
              </a:rPr>
              <a:t>Flow 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9C2E7F-6C45-C845-D538-CFBB0E8B9F31}"/>
              </a:ext>
            </a:extLst>
          </p:cNvPr>
          <p:cNvSpPr/>
          <p:nvPr/>
        </p:nvSpPr>
        <p:spPr>
          <a:xfrm>
            <a:off x="3346102" y="675183"/>
            <a:ext cx="1860079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EBB5EF-226C-6313-3AF6-16BE2E2F5B8C}"/>
              </a:ext>
            </a:extLst>
          </p:cNvPr>
          <p:cNvSpPr/>
          <p:nvPr/>
        </p:nvSpPr>
        <p:spPr>
          <a:xfrm>
            <a:off x="3177387" y="1275501"/>
            <a:ext cx="2197510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 Inputs (n, e, k)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B1B717A-BB11-CE8C-13B0-C1CFCEB69931}"/>
              </a:ext>
            </a:extLst>
          </p:cNvPr>
          <p:cNvSpPr/>
          <p:nvPr/>
        </p:nvSpPr>
        <p:spPr>
          <a:xfrm>
            <a:off x="2934039" y="1837311"/>
            <a:ext cx="2684206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Generate Random Graph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E8D653-3094-3B0E-F3A4-24CF7A994291}"/>
              </a:ext>
            </a:extLst>
          </p:cNvPr>
          <p:cNvSpPr/>
          <p:nvPr/>
        </p:nvSpPr>
        <p:spPr>
          <a:xfrm>
            <a:off x="2750278" y="2397293"/>
            <a:ext cx="3057326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Assign Cops, Robber, Goal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205B61-3857-C2A1-4BB7-2BA009476198}"/>
              </a:ext>
            </a:extLst>
          </p:cNvPr>
          <p:cNvSpPr/>
          <p:nvPr/>
        </p:nvSpPr>
        <p:spPr>
          <a:xfrm>
            <a:off x="2466333" y="2960358"/>
            <a:ext cx="3786984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Game Loop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7F4022-4E59-AA91-7A5F-9760C7E8D4DB}"/>
              </a:ext>
            </a:extLst>
          </p:cNvPr>
          <p:cNvSpPr/>
          <p:nvPr/>
        </p:nvSpPr>
        <p:spPr>
          <a:xfrm>
            <a:off x="2934039" y="3522643"/>
            <a:ext cx="2873565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Draw Graph &amp; Show Moves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5F4F34D-7129-7AE8-59DB-2EEC4CA20019}"/>
              </a:ext>
            </a:extLst>
          </p:cNvPr>
          <p:cNvSpPr/>
          <p:nvPr/>
        </p:nvSpPr>
        <p:spPr>
          <a:xfrm>
            <a:off x="2921301" y="4087955"/>
            <a:ext cx="2886303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Robber Moves (User Input)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08BB1C-829A-BCDA-25DE-35987998954A}"/>
              </a:ext>
            </a:extLst>
          </p:cNvPr>
          <p:cNvSpPr/>
          <p:nvPr/>
        </p:nvSpPr>
        <p:spPr>
          <a:xfrm>
            <a:off x="2921301" y="4718446"/>
            <a:ext cx="3122633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Robber Reached Goal?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3DAFF5-461D-40FE-3403-8E8A54781898}"/>
              </a:ext>
            </a:extLst>
          </p:cNvPr>
          <p:cNvSpPr/>
          <p:nvPr/>
        </p:nvSpPr>
        <p:spPr>
          <a:xfrm>
            <a:off x="3051236" y="5295419"/>
            <a:ext cx="2823409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Cops Move(A</a:t>
            </a:r>
            <a:r>
              <a:rPr lang="en-GB" sz="2400" dirty="0"/>
              <a:t>* </a:t>
            </a:r>
            <a:r>
              <a:rPr lang="en-GB" dirty="0"/>
              <a:t>Search</a:t>
            </a:r>
            <a:r>
              <a:rPr lang="en-GB" sz="2400" dirty="0"/>
              <a:t>)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8B1E5F-24D8-FCDA-7B05-4221F656A118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043934" y="4895427"/>
            <a:ext cx="858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F148AED-C343-EFA6-3D26-951503C74DCC}"/>
              </a:ext>
            </a:extLst>
          </p:cNvPr>
          <p:cNvSpPr/>
          <p:nvPr/>
        </p:nvSpPr>
        <p:spPr>
          <a:xfrm>
            <a:off x="3053421" y="5812830"/>
            <a:ext cx="2823409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Cop Caught Robber?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B88BED-4408-81EF-9FBF-78D8B1F0663A}"/>
              </a:ext>
            </a:extLst>
          </p:cNvPr>
          <p:cNvCxnSpPr>
            <a:cxnSpLocks/>
          </p:cNvCxnSpPr>
          <p:nvPr/>
        </p:nvCxnSpPr>
        <p:spPr>
          <a:xfrm>
            <a:off x="5885052" y="5989811"/>
            <a:ext cx="1017193" cy="33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AF92E1F-2451-53E3-11EA-C2C6F3D33FC0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>
            <a:off x="898593" y="3120949"/>
            <a:ext cx="2154829" cy="28688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DA8B7F7-A451-819D-5BEB-222D707D755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9558" y="3137339"/>
            <a:ext cx="1556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0C31D5A-7B97-700B-3CF3-3AD268D9699A}"/>
              </a:ext>
            </a:extLst>
          </p:cNvPr>
          <p:cNvSpPr/>
          <p:nvPr/>
        </p:nvSpPr>
        <p:spPr>
          <a:xfrm>
            <a:off x="3346101" y="6376271"/>
            <a:ext cx="1860079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IN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BB9B06-AAC8-B895-1C84-FFB3F4AD684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276142" y="1029145"/>
            <a:ext cx="0" cy="24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A59D84-158F-8CBC-BF69-2AC0B88B0C22}"/>
              </a:ext>
            </a:extLst>
          </p:cNvPr>
          <p:cNvCxnSpPr/>
          <p:nvPr/>
        </p:nvCxnSpPr>
        <p:spPr>
          <a:xfrm>
            <a:off x="4276142" y="1629463"/>
            <a:ext cx="0" cy="24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C75641-2988-84BB-CA39-D5604BD463E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76141" y="2191273"/>
            <a:ext cx="1" cy="206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2AD8ED-6E9A-E145-E094-73D3E6E0465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276141" y="2751255"/>
            <a:ext cx="2800" cy="20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7FD1B16-B051-0A07-BD31-4C7FD161B2C9}"/>
              </a:ext>
            </a:extLst>
          </p:cNvPr>
          <p:cNvCxnSpPr/>
          <p:nvPr/>
        </p:nvCxnSpPr>
        <p:spPr>
          <a:xfrm>
            <a:off x="4265418" y="3305822"/>
            <a:ext cx="0" cy="24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BD21F9-F516-4498-BAF1-3388F7F4B210}"/>
              </a:ext>
            </a:extLst>
          </p:cNvPr>
          <p:cNvCxnSpPr/>
          <p:nvPr/>
        </p:nvCxnSpPr>
        <p:spPr>
          <a:xfrm>
            <a:off x="4243971" y="3876605"/>
            <a:ext cx="0" cy="24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0848FD5-CB2A-6DC6-92F9-0B6B4576C9D4}"/>
              </a:ext>
            </a:extLst>
          </p:cNvPr>
          <p:cNvCxnSpPr>
            <a:cxnSpLocks/>
          </p:cNvCxnSpPr>
          <p:nvPr/>
        </p:nvCxnSpPr>
        <p:spPr>
          <a:xfrm>
            <a:off x="4243971" y="4441917"/>
            <a:ext cx="0" cy="2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EE63A72-4B05-E8B2-138C-29F6F4CCBCF0}"/>
              </a:ext>
            </a:extLst>
          </p:cNvPr>
          <p:cNvCxnSpPr>
            <a:cxnSpLocks/>
          </p:cNvCxnSpPr>
          <p:nvPr/>
        </p:nvCxnSpPr>
        <p:spPr>
          <a:xfrm>
            <a:off x="4243971" y="5072408"/>
            <a:ext cx="0" cy="2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089AAA-BB53-CB7B-B74E-88A66930C67B}"/>
              </a:ext>
            </a:extLst>
          </p:cNvPr>
          <p:cNvCxnSpPr>
            <a:cxnSpLocks/>
          </p:cNvCxnSpPr>
          <p:nvPr/>
        </p:nvCxnSpPr>
        <p:spPr>
          <a:xfrm>
            <a:off x="4243971" y="5649381"/>
            <a:ext cx="0" cy="163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1113D1C-F539-FE8E-B277-70F31AAA6D24}"/>
              </a:ext>
            </a:extLst>
          </p:cNvPr>
          <p:cNvCxnSpPr>
            <a:cxnSpLocks/>
          </p:cNvCxnSpPr>
          <p:nvPr/>
        </p:nvCxnSpPr>
        <p:spPr>
          <a:xfrm>
            <a:off x="4265418" y="6113214"/>
            <a:ext cx="0" cy="276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itle 1">
            <a:extLst>
              <a:ext uri="{FF2B5EF4-FFF2-40B4-BE49-F238E27FC236}">
                <a16:creationId xmlns:a16="http://schemas.microsoft.com/office/drawing/2014/main" id="{C7129029-DE0F-827D-BCE6-92B0E19DB534}"/>
              </a:ext>
            </a:extLst>
          </p:cNvPr>
          <p:cNvSpPr txBox="1">
            <a:spLocks/>
          </p:cNvSpPr>
          <p:nvPr/>
        </p:nvSpPr>
        <p:spPr>
          <a:xfrm>
            <a:off x="6095847" y="4441917"/>
            <a:ext cx="1057732" cy="494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3040920-6E0A-6FA9-4A42-9F1DBE4AB8F7}"/>
              </a:ext>
            </a:extLst>
          </p:cNvPr>
          <p:cNvSpPr/>
          <p:nvPr/>
        </p:nvSpPr>
        <p:spPr>
          <a:xfrm>
            <a:off x="7010548" y="4718446"/>
            <a:ext cx="1860079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Robber Wins</a:t>
            </a:r>
            <a:endParaRPr lang="en-IN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529FA9B4-184F-A2CB-43D5-99B036C02236}"/>
              </a:ext>
            </a:extLst>
          </p:cNvPr>
          <p:cNvSpPr txBox="1">
            <a:spLocks/>
          </p:cNvSpPr>
          <p:nvPr/>
        </p:nvSpPr>
        <p:spPr>
          <a:xfrm>
            <a:off x="4112178" y="4874242"/>
            <a:ext cx="1057732" cy="494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700" dirty="0">
                <a:solidFill>
                  <a:schemeClr val="tx2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2B172E3-C583-84A8-15A9-DB8D48B33E6D}"/>
              </a:ext>
            </a:extLst>
          </p:cNvPr>
          <p:cNvSpPr txBox="1">
            <a:spLocks/>
          </p:cNvSpPr>
          <p:nvPr/>
        </p:nvSpPr>
        <p:spPr>
          <a:xfrm>
            <a:off x="6024005" y="5528604"/>
            <a:ext cx="1057732" cy="494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solidFill>
                  <a:schemeClr val="tx2"/>
                </a:solidFill>
                <a:latin typeface="Comic Sans MS" panose="030F0702030302020204" pitchFamily="66" charset="0"/>
              </a:rPr>
              <a:t>Yes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A6D6D2D-6577-1799-BCF4-569CE46A4526}"/>
              </a:ext>
            </a:extLst>
          </p:cNvPr>
          <p:cNvSpPr/>
          <p:nvPr/>
        </p:nvSpPr>
        <p:spPr>
          <a:xfrm>
            <a:off x="6958598" y="5829606"/>
            <a:ext cx="1860079" cy="3539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Cops Wins</a:t>
            </a:r>
            <a:endParaRPr lang="en-IN" dirty="0"/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E2E8F2F-1139-6556-9345-1A71A8302604}"/>
              </a:ext>
            </a:extLst>
          </p:cNvPr>
          <p:cNvSpPr txBox="1">
            <a:spLocks/>
          </p:cNvSpPr>
          <p:nvPr/>
        </p:nvSpPr>
        <p:spPr>
          <a:xfrm>
            <a:off x="4084861" y="5976279"/>
            <a:ext cx="1057732" cy="494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700" dirty="0">
                <a:solidFill>
                  <a:schemeClr val="tx2"/>
                </a:solidFill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C6892B-1550-036D-AAB0-7C862D3F8444}"/>
              </a:ext>
            </a:extLst>
          </p:cNvPr>
          <p:cNvSpPr txBox="1">
            <a:spLocks/>
          </p:cNvSpPr>
          <p:nvPr/>
        </p:nvSpPr>
        <p:spPr>
          <a:xfrm>
            <a:off x="592473" y="4441917"/>
            <a:ext cx="1057732" cy="4947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1700" dirty="0">
                <a:solidFill>
                  <a:schemeClr val="tx2"/>
                </a:solidFill>
                <a:latin typeface="Comic Sans MS" panose="030F0702030302020204" pitchFamily="66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6590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28A66-CACE-A870-42AA-F82F757A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8327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>
                <a:solidFill>
                  <a:schemeClr val="tx2"/>
                </a:solidFill>
                <a:latin typeface="Comic Sans MS" panose="030F0702030302020204" pitchFamily="66" charset="0"/>
              </a:rPr>
              <a:t>Graph Structure &amp; Design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3" cy="2510866"/>
            <a:chOff x="-305" y="-1"/>
            <a:chExt cx="3832880" cy="2876136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5" name="Rectangle 3">
            <a:extLst>
              <a:ext uri="{FF2B5EF4-FFF2-40B4-BE49-F238E27FC236}">
                <a16:creationId xmlns:a16="http://schemas.microsoft.com/office/drawing/2014/main" id="{5F280583-D803-2410-9264-E3DC1D99F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87682"/>
              </p:ext>
            </p:extLst>
          </p:nvPr>
        </p:nvGraphicFramePr>
        <p:xfrm>
          <a:off x="1178564" y="2730903"/>
          <a:ext cx="9833548" cy="2873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31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9FFC5-55D3-3EB3-661F-ECCF5FAA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  <a:latin typeface="Comic Sans MS" panose="030F0702030302020204" pitchFamily="66" charset="0"/>
              </a:rPr>
              <a:t>Algorithms Used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199CC84-7253-5370-28EC-0F6F217BC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355630"/>
              </p:ext>
            </p:extLst>
          </p:nvPr>
        </p:nvGraphicFramePr>
        <p:xfrm>
          <a:off x="1434527" y="2497127"/>
          <a:ext cx="10119361" cy="302046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42990">
                  <a:extLst>
                    <a:ext uri="{9D8B030D-6E8A-4147-A177-3AD203B41FA5}">
                      <a16:colId xmlns:a16="http://schemas.microsoft.com/office/drawing/2014/main" val="3852644144"/>
                    </a:ext>
                  </a:extLst>
                </a:gridCol>
                <a:gridCol w="7276371">
                  <a:extLst>
                    <a:ext uri="{9D8B030D-6E8A-4147-A177-3AD203B41FA5}">
                      <a16:colId xmlns:a16="http://schemas.microsoft.com/office/drawing/2014/main" val="1054930697"/>
                    </a:ext>
                  </a:extLst>
                </a:gridCol>
              </a:tblGrid>
              <a:tr h="567142">
                <a:tc>
                  <a:txBody>
                    <a:bodyPr/>
                    <a:lstStyle/>
                    <a:p>
                      <a:r>
                        <a:rPr lang="en-GB" sz="2000" b="1" u="sng" cap="all" spc="60" dirty="0">
                          <a:solidFill>
                            <a:schemeClr val="tx1"/>
                          </a:solidFill>
                          <a:latin typeface="+mn-lt"/>
                        </a:rPr>
                        <a:t>Algorithm</a:t>
                      </a:r>
                      <a:endParaRPr lang="en-IN" sz="2000" b="1" u="sng" cap="all" spc="6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8896" marR="128896" marT="128896" marB="12889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 cap="all" spc="60" dirty="0">
                          <a:solidFill>
                            <a:schemeClr val="tx1"/>
                          </a:solidFill>
                          <a:latin typeface="+mn-lt"/>
                        </a:rPr>
                        <a:t>Purpose</a:t>
                      </a:r>
                      <a:endParaRPr lang="en-IN" sz="2000" b="1" u="sng" cap="all" spc="6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8896" marR="128896" marT="128896" marB="128896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57644"/>
                  </a:ext>
                </a:extLst>
              </a:tr>
              <a:tr h="588625">
                <a:tc>
                  <a:txBody>
                    <a:bodyPr/>
                    <a:lstStyle/>
                    <a:p>
                      <a:r>
                        <a:rPr lang="en-GB" sz="180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A* Search</a:t>
                      </a:r>
                      <a:endParaRPr lang="en-IN" sz="1800" cap="none" spc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8896" marR="128896" marT="64448" marB="128896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Cops use it to chase the robber </a:t>
                      </a:r>
                    </a:p>
                  </a:txBody>
                  <a:tcPr marL="128896" marR="128896" marT="64448" marB="1288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654881"/>
                  </a:ext>
                </a:extLst>
              </a:tr>
              <a:tr h="932347">
                <a:tc>
                  <a:txBody>
                    <a:bodyPr/>
                    <a:lstStyle/>
                    <a:p>
                      <a:r>
                        <a:rPr lang="en-IN" sz="18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Voronoi Partitioning</a:t>
                      </a:r>
                    </a:p>
                  </a:txBody>
                  <a:tcPr marL="128896" marR="128896" marT="64448" marB="1288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Cops divide the graph into their respective regions</a:t>
                      </a:r>
                    </a:p>
                  </a:txBody>
                  <a:tcPr marL="128896" marR="128896" marT="64448" marB="1288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93363"/>
                  </a:ext>
                </a:extLst>
              </a:tr>
              <a:tr h="932347">
                <a:tc>
                  <a:txBody>
                    <a:bodyPr/>
                    <a:lstStyle/>
                    <a:p>
                      <a:r>
                        <a:rPr lang="en-IN" sz="1800" b="0" cap="none" spc="0" dirty="0" err="1">
                          <a:solidFill>
                            <a:schemeClr val="tx1"/>
                          </a:solidFill>
                          <a:latin typeface="+mn-lt"/>
                        </a:rPr>
                        <a:t>NetworkX</a:t>
                      </a:r>
                      <a:r>
                        <a:rPr lang="en-IN" sz="1800" b="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 Graph</a:t>
                      </a:r>
                    </a:p>
                  </a:txBody>
                  <a:tcPr marL="128896" marR="128896" marT="64448" marB="128896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cap="none" spc="0" dirty="0">
                          <a:solidFill>
                            <a:schemeClr val="tx1"/>
                          </a:solidFill>
                          <a:latin typeface="+mn-lt"/>
                        </a:rPr>
                        <a:t>Used to build the undirected graph based on user inputs</a:t>
                      </a:r>
                    </a:p>
                  </a:txBody>
                  <a:tcPr marL="128896" marR="128896" marT="64448" marB="1288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5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03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DE348-6ABE-F996-5B9A-044965B8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E84118-84E9-3B18-E5DA-323745591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53302-9268-935D-28EF-AE08EA52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D4EF4-35F8-E9E3-E110-3E5E2C7C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i="1" dirty="0">
                <a:latin typeface="Comic Sans MS" panose="030F0702030302020204" pitchFamily="66" charset="0"/>
              </a:rPr>
              <a:t>Why A* Search Algorithm?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7F5C41-A5A0-039D-8E5B-4B711E7E9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A325A5-78D1-2B3F-D493-1DD473F01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A8949C2-F9B9-93C3-BF54-284F4AE2A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27CDC5-8B9E-635D-E85C-0DEA151D5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E364CC-A3BA-2C13-6E1F-EA7FAFB9D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583CA489-A579-A71A-2714-B7471BC52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8564" y="3201629"/>
            <a:ext cx="9833548" cy="2457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i="1" dirty="0"/>
              <a:t>A* is an informed search algorithm</a:t>
            </a:r>
            <a:r>
              <a:rPr lang="en-GB" sz="1800" dirty="0"/>
              <a:t> used for shortest pathfinding.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It is chosen because: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It is fast in terms of computation therefore allows to play game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It </a:t>
            </a:r>
            <a:r>
              <a:rPr lang="en-GB" sz="1800" b="1" dirty="0"/>
              <a:t>avoids unnecessary explorations</a:t>
            </a:r>
            <a:r>
              <a:rPr lang="en-GB" sz="1800" dirty="0"/>
              <a:t>, making it efficient for the cops.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The </a:t>
            </a:r>
            <a:r>
              <a:rPr lang="en-GB" sz="1800" b="1" dirty="0"/>
              <a:t>heuristic function</a:t>
            </a:r>
            <a:r>
              <a:rPr lang="en-GB" sz="1800" dirty="0"/>
              <a:t>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h(n)=Manhattan Distance(current position, target position)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6C9BFE-F00D-E700-CC44-9651C379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29F8A69-5193-542F-8C89-6C6B1ED40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0638EF-2080-C7BF-77AB-257E7D01C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6BF219-A53A-DC39-3990-F462093FD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5CA747-5126-AA20-818E-9A06F5E0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99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76DE1-DDA7-2FAA-E9CB-9D642E9B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9866-994E-2B69-7C93-7B367C306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Overview of the Game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A strategic pursuit-evasion game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 played on a </a:t>
            </a: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randomly generated graph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Objective: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 The </a:t>
            </a: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cops try to capture the robber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 before they reach the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Multi-agent system: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 </a:t>
            </a: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Multiple cops coordinate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 using optimal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Robber's challenge: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 Navigate through the graph </a:t>
            </a:r>
            <a:r>
              <a:rPr lang="en-GB" sz="1800" b="1" dirty="0">
                <a:solidFill>
                  <a:schemeClr val="tx2"/>
                </a:solidFill>
                <a:ea typeface="Verdana" panose="020B0604030504040204" pitchFamily="34" charset="0"/>
              </a:rPr>
              <a:t>while avoiding capture</a:t>
            </a:r>
            <a:r>
              <a:rPr lang="en-GB" sz="1800" dirty="0">
                <a:solidFill>
                  <a:schemeClr val="tx2"/>
                </a:solidFill>
                <a:ea typeface="Verdana" panose="020B0604030504040204" pitchFamily="34" charset="0"/>
              </a:rPr>
              <a:t>.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A network of dots and lines&#10;&#10;AI-generated content may be incorrect.">
            <a:extLst>
              <a:ext uri="{FF2B5EF4-FFF2-40B4-BE49-F238E27FC236}">
                <a16:creationId xmlns:a16="http://schemas.microsoft.com/office/drawing/2014/main" id="{8B3D8285-2E56-3776-C580-6218CE05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2580968"/>
            <a:ext cx="4959978" cy="24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3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C32A3-76FB-2CE6-6590-D0CE7CCB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06CA6F-039D-425F-F43E-8219D1367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6454B-6745-6093-9469-31D377CF1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2E0C8-E2DE-6103-A142-8C5CE79F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4399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latin typeface="Comic Sans MS" panose="030F0702030302020204" pitchFamily="66" charset="0"/>
              </a:rPr>
              <a:t>Why Voronoi Partitioning Algorithm?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7FB49-702D-26A0-8B87-2C6CF996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07A887-84AE-992C-F937-00FED35F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3ACB19-C2BD-D624-3941-79F336F53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294CE3-F123-EF3D-154D-909EE073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0908B6C-71B7-2D63-6F75-2DE59839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9FA6C21-7027-4B28-1FD4-2091182E6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726426"/>
            <a:ext cx="9833548" cy="41625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GB" sz="1800" dirty="0"/>
              <a:t>Voronoi Partitioning is used to divide the graph into territories controlled by each cop.</a:t>
            </a:r>
          </a:p>
          <a:p>
            <a:r>
              <a:rPr lang="en-GB" sz="1800" dirty="0"/>
              <a:t>This ensures each cop is responsible for a distinct region, minimizing redundant movement.</a:t>
            </a:r>
          </a:p>
          <a:p>
            <a:r>
              <a:rPr lang="en-GB" sz="1800" dirty="0"/>
              <a:t>Key Benefits:</a:t>
            </a:r>
          </a:p>
          <a:p>
            <a:pPr lvl="1">
              <a:lnSpc>
                <a:spcPct val="100000"/>
              </a:lnSpc>
            </a:pPr>
            <a:r>
              <a:rPr lang="en-GB" sz="1700" b="1" dirty="0"/>
              <a:t>Maximizes coverage:</a:t>
            </a:r>
            <a:r>
              <a:rPr lang="en-GB" sz="1700" dirty="0"/>
              <a:t> Each cop patrols its assigned zone.</a:t>
            </a:r>
          </a:p>
          <a:p>
            <a:pPr lvl="1">
              <a:lnSpc>
                <a:spcPct val="100000"/>
              </a:lnSpc>
            </a:pPr>
            <a:r>
              <a:rPr lang="en-GB" sz="1700" b="1" dirty="0"/>
              <a:t>Minimizes reaction time:</a:t>
            </a:r>
            <a:r>
              <a:rPr lang="en-GB" sz="1700" dirty="0"/>
              <a:t> Cops move towards robber in their region faster.</a:t>
            </a:r>
          </a:p>
          <a:p>
            <a:pPr lvl="1">
              <a:lnSpc>
                <a:spcPct val="100000"/>
              </a:lnSpc>
            </a:pPr>
            <a:r>
              <a:rPr lang="en-GB" sz="1700" b="1" dirty="0"/>
              <a:t>Reduces coordination complexity:</a:t>
            </a:r>
            <a:r>
              <a:rPr lang="en-GB" sz="1700" dirty="0"/>
              <a:t> Instead of all cops chasing the robber</a:t>
            </a:r>
            <a:br>
              <a:rPr lang="en-GB" sz="1700" dirty="0"/>
            </a:br>
            <a:r>
              <a:rPr lang="en-GB" sz="1700" dirty="0"/>
              <a:t> blindly, each cop protects its region optimally.</a:t>
            </a:r>
          </a:p>
          <a:p>
            <a:r>
              <a:rPr lang="en-GB" sz="1800" dirty="0"/>
              <a:t>Why Not Other Methods?</a:t>
            </a:r>
          </a:p>
          <a:p>
            <a:pPr lvl="1">
              <a:lnSpc>
                <a:spcPct val="100000"/>
              </a:lnSpc>
            </a:pPr>
            <a:r>
              <a:rPr lang="en-GB" sz="1700" dirty="0"/>
              <a:t>Random patrols lack coordination and may leave gaps.</a:t>
            </a:r>
          </a:p>
          <a:p>
            <a:pPr lvl="1">
              <a:lnSpc>
                <a:spcPct val="100000"/>
              </a:lnSpc>
            </a:pPr>
            <a:r>
              <a:rPr lang="en-GB" sz="1700" dirty="0"/>
              <a:t>Uniform spread doesn’t work well on irregular graphs.</a:t>
            </a:r>
          </a:p>
          <a:p>
            <a:pPr lvl="1">
              <a:lnSpc>
                <a:spcPct val="100000"/>
              </a:lnSpc>
            </a:pPr>
            <a:r>
              <a:rPr lang="en-GB" sz="1700" dirty="0"/>
              <a:t>Voronoi adapts dynamically to graph structure.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9723F1-717A-7E3B-046A-1D517C1C7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D97F38-54A3-9520-3CA1-E34E4381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674B13-4E84-1534-CADE-27CE60D7A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B1D9C3-58F4-F421-326A-72D0F3E2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345736E-0078-EB3B-6E65-328E732EC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12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7519D-6C0D-F78C-E2F0-34B77C15F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58F97D-89A4-D507-1BEB-3238B5F3E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CF37B-9931-A058-608F-4F4857427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E08E1-5961-B0B0-DF91-037FAE02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07" y="1839174"/>
            <a:ext cx="9833548" cy="94594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latin typeface="Comic Sans MS" panose="030F0702030302020204" pitchFamily="66" charset="0"/>
              </a:rPr>
              <a:t>Why Graph Shortest Paths needed?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C99F94-9122-734E-2C57-F26DA73D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6E6362-D3BD-64F2-E529-93C750826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AADD6F-E0AC-625D-2457-A9588D33E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AE1807D-A3FA-4B13-6054-D622451B4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325DB4-1EE8-E5C7-0C27-7C1B0EE9D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F5B24AC-31A0-8824-4A08-635F82654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8564" y="2979335"/>
            <a:ext cx="9833548" cy="4512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GB" sz="1800" dirty="0"/>
              <a:t>Shortest path algorithms ensure the cops take the fastest route to the robber.</a:t>
            </a:r>
          </a:p>
          <a:p>
            <a:r>
              <a:rPr lang="en-GB" sz="1800" dirty="0"/>
              <a:t>We use </a:t>
            </a:r>
            <a:r>
              <a:rPr lang="en-GB" sz="1800" dirty="0" err="1"/>
              <a:t>NetworkX’s</a:t>
            </a:r>
            <a:r>
              <a:rPr lang="en-GB" sz="1800" dirty="0"/>
              <a:t> shortest path functions to:</a:t>
            </a:r>
          </a:p>
          <a:p>
            <a:pPr lvl="1"/>
            <a:r>
              <a:rPr lang="en-GB" sz="1700" dirty="0"/>
              <a:t>Determine which cop is closest to the robber.</a:t>
            </a:r>
          </a:p>
          <a:p>
            <a:pPr lvl="1"/>
            <a:r>
              <a:rPr lang="en-GB" sz="1700" dirty="0"/>
              <a:t>Plan optimal movement toward the robber's edge.</a:t>
            </a:r>
          </a:p>
          <a:p>
            <a:r>
              <a:rPr lang="en-GB" sz="1800" dirty="0"/>
              <a:t>Why Not Greedy Movement?</a:t>
            </a:r>
          </a:p>
          <a:p>
            <a:pPr lvl="1"/>
            <a:r>
              <a:rPr lang="en-GB" sz="1700" dirty="0"/>
              <a:t>A naive greedy approach may lead to traps or longer paths.</a:t>
            </a:r>
          </a:p>
          <a:p>
            <a:pPr lvl="1"/>
            <a:r>
              <a:rPr lang="en-GB" sz="1700" dirty="0"/>
              <a:t>Shortest paths guarantee efficiency while considering obstacles.</a:t>
            </a:r>
          </a:p>
          <a:p>
            <a:r>
              <a:rPr lang="en-GB" sz="1800" dirty="0"/>
              <a:t>Alternative Algorithms Considered:</a:t>
            </a:r>
          </a:p>
          <a:p>
            <a:pPr lvl="1"/>
            <a:r>
              <a:rPr lang="en-GB" sz="1700" dirty="0"/>
              <a:t>Dijkstra's Algorithm (too slow for large graphs).</a:t>
            </a:r>
          </a:p>
          <a:p>
            <a:pPr lvl="1"/>
            <a:r>
              <a:rPr lang="en-GB" sz="1700" dirty="0"/>
              <a:t>Breadth-First Search (BFS) (works but less efficient than A*).</a:t>
            </a:r>
          </a:p>
          <a:p>
            <a:pPr lvl="1"/>
            <a:r>
              <a:rPr lang="en-GB" sz="1700" dirty="0"/>
              <a:t>Floyd-</a:t>
            </a:r>
            <a:r>
              <a:rPr lang="en-GB" sz="1700" dirty="0" err="1"/>
              <a:t>Warshall</a:t>
            </a:r>
            <a:r>
              <a:rPr lang="en-GB" sz="1700" dirty="0"/>
              <a:t> (too computationally expensive).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1C68A-C314-9BCE-A277-46C9B4E8E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DAD892C-E2A4-C67A-9A75-777E139EC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773524-EE1C-D5BE-BE22-515F71C1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BE6E-A91E-9C54-CF93-79CEA091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A5572C-B86A-E74D-F894-AFF447DF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951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88B0D-A50B-9D7D-2363-69D542A3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D19A05-9318-85F5-7DC5-CE9648244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5C380-59A8-3B5D-8769-197741C9F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4E172-C06D-29CE-2A7A-505BD6A7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43" y="1824963"/>
            <a:ext cx="9833548" cy="901695"/>
          </a:xfrm>
        </p:spPr>
        <p:txBody>
          <a:bodyPr anchor="b">
            <a:normAutofit/>
          </a:bodyPr>
          <a:lstStyle/>
          <a:p>
            <a:pPr algn="ctr"/>
            <a:r>
              <a:rPr lang="en-GB" sz="3600" i="1" dirty="0">
                <a:latin typeface="Comic Sans MS" panose="030F0702030302020204" pitchFamily="66" charset="0"/>
              </a:rPr>
              <a:t>Logical Implementation of A* Search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CC4384-AA5A-B5F2-A8D8-C9136972A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471932-CA6E-2601-9149-D848368A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63F785-E426-3422-8565-36548B69A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CAF215-4AA2-4BDB-6F75-819512E8D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550061-BACF-01D5-FE4C-DE2E6343F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85BF9CE7-A14E-4724-A830-A11F4430F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9510" y="2911012"/>
            <a:ext cx="9833548" cy="37700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GB" sz="1700" dirty="0"/>
              <a:t>How A Works in Our Game?*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700" dirty="0"/>
              <a:t>Graph Representation:</a:t>
            </a:r>
          </a:p>
          <a:p>
            <a:pPr lvl="1"/>
            <a:r>
              <a:rPr lang="en-GB" sz="1700" dirty="0"/>
              <a:t>The game graph is represented as an undirected weighted graph using </a:t>
            </a:r>
            <a:r>
              <a:rPr lang="en-GB" sz="1700" dirty="0" err="1"/>
              <a:t>NetworkX</a:t>
            </a:r>
            <a:r>
              <a:rPr lang="en-GB" sz="1700" dirty="0"/>
              <a:t>.</a:t>
            </a:r>
          </a:p>
          <a:p>
            <a:pPr lvl="1"/>
            <a:r>
              <a:rPr lang="en-GB" sz="1700" dirty="0"/>
              <a:t>Each edge is a valid movement path.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700" dirty="0"/>
              <a:t>Heuristic Function:</a:t>
            </a:r>
          </a:p>
          <a:p>
            <a:pPr lvl="1"/>
            <a:r>
              <a:rPr lang="en-GB" sz="1700" dirty="0"/>
              <a:t>A* requires a heuristic function to estimate distance.</a:t>
            </a:r>
          </a:p>
          <a:p>
            <a:pPr lvl="1"/>
            <a:r>
              <a:rPr lang="en-GB" sz="1700" dirty="0"/>
              <a:t>We use Manhattan Distance (sum of absolute differences in node indices).</a:t>
            </a:r>
          </a:p>
          <a:p>
            <a:pPr lvl="1"/>
            <a:r>
              <a:rPr lang="en-GB" sz="1700" dirty="0"/>
              <a:t>h(edge1, edge2) = |edge1[0] - edge2[0]| + |edge1[1] - edge2[1]|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700" dirty="0"/>
              <a:t>Priority Queue &amp; Pathfinding:</a:t>
            </a:r>
          </a:p>
          <a:p>
            <a:pPr lvl="1"/>
            <a:r>
              <a:rPr lang="en-GB" sz="1700" dirty="0"/>
              <a:t>A priority queue stores potential paths.</a:t>
            </a:r>
          </a:p>
          <a:p>
            <a:pPr lvl="1"/>
            <a:r>
              <a:rPr lang="en-GB" sz="1700" dirty="0"/>
              <a:t>We expand the cheapest node first (lowest cost + heuristic).</a:t>
            </a:r>
          </a:p>
          <a:p>
            <a:pPr lvl="1"/>
            <a:r>
              <a:rPr lang="en-GB" sz="1700" dirty="0"/>
              <a:t>If a path to the robber's edge is found, it is returned as the cop’s chase route.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E81CB-1C26-F261-37B8-CC657DE61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A023048-7C99-BDEC-20B8-6383C2E2B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1ADB8E-52D3-929F-110A-923F7DBA4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FB0E23-7413-E2CB-E7F2-BAFB96DD7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8D7CCF-92EC-D630-D647-0D3C356D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244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39881-2C1D-7590-A43D-D22165D9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DF308B-DA3E-EAF8-AAE0-9CE8A46F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F8268-E2D8-EA39-8EB5-BC1BEA6B9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EED53-2B54-FBC8-B76A-398CD54E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25" y="2198179"/>
            <a:ext cx="10132787" cy="935300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latin typeface="Comic Sans MS" panose="030F0702030302020204" pitchFamily="66" charset="0"/>
              </a:rPr>
              <a:t>Logical Implementation of Voronoi Partitioning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8D22F4-AE96-306B-9D2E-C9D44B95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4AD2B1-9BAB-DE34-BECD-14730E3B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5B817A-57DD-97AA-BA71-92763DD75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68BEB0-8098-DC3C-7035-AA694AFC9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4F7D8B-C615-2720-3F08-F2D860A85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48B93B0A-45FD-D0FC-519B-DCE978C5E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6993" y="3309072"/>
            <a:ext cx="9833548" cy="40115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Comic Sans MS" panose="030F0702030302020204" pitchFamily="66" charset="0"/>
              </a:rPr>
              <a:t>How Voronoi Works in Our Game?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Comic Sans MS" panose="030F0702030302020204" pitchFamily="66" charset="0"/>
              </a:rPr>
              <a:t>Graph Partitioning:</a:t>
            </a:r>
          </a:p>
          <a:p>
            <a:pPr lvl="1"/>
            <a:r>
              <a:rPr lang="en-GB" sz="1400" dirty="0">
                <a:latin typeface="Comic Sans MS" panose="030F0702030302020204" pitchFamily="66" charset="0"/>
              </a:rPr>
              <a:t>The graph is split into regions, each controlled by a cop.</a:t>
            </a:r>
          </a:p>
          <a:p>
            <a:pPr lvl="1"/>
            <a:r>
              <a:rPr lang="en-GB" sz="1400" dirty="0">
                <a:latin typeface="Comic Sans MS" panose="030F0702030302020204" pitchFamily="66" charset="0"/>
              </a:rPr>
              <a:t>Each node belongs to the closest cop based on the shortest path.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Comic Sans MS" panose="030F0702030302020204" pitchFamily="66" charset="0"/>
              </a:rPr>
              <a:t>Assigning Territories to Cops:</a:t>
            </a:r>
          </a:p>
          <a:p>
            <a:pPr lvl="1"/>
            <a:r>
              <a:rPr lang="en-GB" sz="1400" dirty="0">
                <a:latin typeface="Comic Sans MS" panose="030F0702030302020204" pitchFamily="66" charset="0"/>
              </a:rPr>
              <a:t>For each node, we determine which cop can reach it the fastest using </a:t>
            </a:r>
            <a:r>
              <a:rPr lang="en-GB" sz="1400" dirty="0" err="1">
                <a:latin typeface="Comic Sans MS" panose="030F0702030302020204" pitchFamily="66" charset="0"/>
              </a:rPr>
              <a:t>NetworkX</a:t>
            </a:r>
            <a:r>
              <a:rPr lang="en-GB" sz="1400" dirty="0">
                <a:latin typeface="Comic Sans MS" panose="030F0702030302020204" pitchFamily="66" charset="0"/>
              </a:rPr>
              <a:t> shortest</a:t>
            </a:r>
            <a:br>
              <a:rPr lang="en-GB" sz="1400" dirty="0">
                <a:latin typeface="Comic Sans MS" panose="030F0702030302020204" pitchFamily="66" charset="0"/>
              </a:rPr>
            </a:br>
            <a:r>
              <a:rPr lang="en-GB" sz="1400" dirty="0">
                <a:latin typeface="Comic Sans MS" panose="030F0702030302020204" pitchFamily="66" charset="0"/>
              </a:rPr>
              <a:t> path length.</a:t>
            </a:r>
          </a:p>
          <a:p>
            <a:pPr lvl="1"/>
            <a:r>
              <a:rPr lang="en-GB" sz="1400" dirty="0">
                <a:latin typeface="Comic Sans MS" panose="030F0702030302020204" pitchFamily="66" charset="0"/>
              </a:rPr>
              <a:t>The cop with the shortest distance to a node claims that node.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>
                <a:latin typeface="Comic Sans MS" panose="030F0702030302020204" pitchFamily="66" charset="0"/>
              </a:rPr>
              <a:t>Preventing Overlaps:</a:t>
            </a:r>
          </a:p>
          <a:p>
            <a:pPr lvl="1"/>
            <a:r>
              <a:rPr lang="en-GB" sz="1400" dirty="0">
                <a:latin typeface="Comic Sans MS" panose="030F0702030302020204" pitchFamily="66" charset="0"/>
              </a:rPr>
              <a:t>Each cop's region is separate to avoid redundant chasing.</a:t>
            </a:r>
          </a:p>
          <a:p>
            <a:pPr lvl="1"/>
            <a:r>
              <a:rPr lang="en-GB" sz="1400" dirty="0">
                <a:latin typeface="Comic Sans MS" panose="030F0702030302020204" pitchFamily="66" charset="0"/>
              </a:rPr>
              <a:t>A cop only intervenes in its assigned area.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326344-B657-B075-60BF-58E7F3DA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99C497-8402-8F2D-F199-B3F9DFAF0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3645AE-1081-C863-988F-A12315735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A1B69D-7B0B-7140-3D03-E6F01B61E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0167AA4-5EBE-B321-25EC-D08B777F7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21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663E5-D0B5-6F3E-1507-32746B12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DEEF0-7403-6DE3-CA6C-E183CD38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1353B-4DBD-CE9F-F02B-055D26391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172EA-EA78-7691-23E1-CDE50B52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622" y="2502666"/>
            <a:ext cx="12073480" cy="66164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Proof of Cops Playing Optimally in Multi-Agent System (1/4)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5A517-BE6E-8AC9-AC0B-128A1F645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2EDC99-2078-9A8A-F211-8C97AC3EA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2792DD-94C2-46BA-803F-8B5174431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A044D-A81D-6156-8DA1-C0BAD4C41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607986-8693-51D8-DBC8-D871F20B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D35E35B-ECFA-4415-113D-602D1446F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7344" y="3532863"/>
            <a:ext cx="9833548" cy="29856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GB" sz="1800" dirty="0"/>
              <a:t>1. What does playing optimally mean?</a:t>
            </a:r>
          </a:p>
          <a:p>
            <a:pPr lvl="1"/>
            <a:r>
              <a:rPr lang="en-GB" sz="1700" dirty="0"/>
              <a:t>The cops’ goal is to capture the robber in the shortest time possible.</a:t>
            </a:r>
          </a:p>
          <a:p>
            <a:pPr lvl="1"/>
            <a:r>
              <a:rPr lang="en-GB" sz="1700" dirty="0"/>
              <a:t>They divide the search space efficiently using Voronoi Partitioning.</a:t>
            </a:r>
          </a:p>
          <a:p>
            <a:pPr lvl="1"/>
            <a:r>
              <a:rPr lang="en-GB" sz="1700" dirty="0"/>
              <a:t>Each cop follows an optimal pursuit strategy using A* search.</a:t>
            </a:r>
          </a:p>
          <a:p>
            <a:pPr>
              <a:buNone/>
            </a:pPr>
            <a:r>
              <a:rPr lang="en-GB" sz="1800" dirty="0"/>
              <a:t>2. Why is this strategy optimal?</a:t>
            </a:r>
          </a:p>
          <a:p>
            <a:pPr lvl="1"/>
            <a:r>
              <a:rPr lang="en-GB" sz="1700" dirty="0"/>
              <a:t>Minimum Distance to the Robber</a:t>
            </a:r>
          </a:p>
          <a:p>
            <a:pPr lvl="2"/>
            <a:r>
              <a:rPr lang="en-GB" sz="1700" dirty="0"/>
              <a:t>The Voronoi partitioning ensures each cop controls its closest region.</a:t>
            </a:r>
          </a:p>
          <a:p>
            <a:pPr lvl="2"/>
            <a:r>
              <a:rPr lang="en-GB" sz="1700" dirty="0"/>
              <a:t>This reduces redundant movements and prevents multiple cops from</a:t>
            </a:r>
            <a:br>
              <a:rPr lang="en-GB" sz="1700" dirty="0"/>
            </a:br>
            <a:r>
              <a:rPr lang="en-GB" sz="1700" dirty="0"/>
              <a:t> chasing the same region.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2C7F18-BC6D-C3AE-FFB1-FE7039F9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16605E8-5BEC-FD1B-E874-D69ADC49B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F6A17F-693E-1080-42EF-2C54E092C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0F1B37-CF90-8A4D-2D47-95C679CC7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405992-4E5B-34EA-59F9-F85B61C6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2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F2B7C-1C23-563A-E3E4-BDDE9E87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D76223-F53C-D5DB-C5D1-F8C1EEAE6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7BCD0-68CC-8F2E-BA7A-2FCD261F9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DB1C-8CD0-4E74-0DCF-B868BED2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622" y="2415209"/>
            <a:ext cx="12073480" cy="66164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GB" sz="3600" dirty="0">
                <a:latin typeface="Comic Sans MS" panose="030F0702030302020204" pitchFamily="66" charset="0"/>
              </a:rPr>
              <a:t>Proof of Cops Playing Optimally in Multi-Agent System (2/4)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32C50B-672F-A59C-1551-2CF44844E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1BF153-80D7-9B3A-D43F-7CBEB1BE0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B40090-6673-F17F-75AB-9F34B022C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42CDB4-0A02-10B0-4DE5-64C9C4E3D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AE484DF-AD45-179F-DAC6-99531630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54269E29-5EE4-0F49-BDB6-70D8991C5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7344" y="3640981"/>
            <a:ext cx="9833548" cy="26094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GB" sz="1800" dirty="0"/>
              <a:t>2. Why Is This Strategy Optimal?</a:t>
            </a:r>
            <a:endParaRPr lang="en-GB" sz="1400" dirty="0"/>
          </a:p>
          <a:p>
            <a:pPr lvl="1"/>
            <a:r>
              <a:rPr lang="en-GB" sz="1700" dirty="0"/>
              <a:t>A* Guarantees Shortest Path</a:t>
            </a:r>
          </a:p>
          <a:p>
            <a:pPr lvl="2"/>
            <a:r>
              <a:rPr lang="en-GB" sz="1700" dirty="0"/>
              <a:t>A* chooses the fastest route for each cop to move towards the robber.</a:t>
            </a:r>
          </a:p>
          <a:p>
            <a:pPr lvl="2"/>
            <a:r>
              <a:rPr lang="en-GB" sz="1700" dirty="0"/>
              <a:t>The heuristic function guides the cops towards their target efficiently.</a:t>
            </a:r>
          </a:p>
          <a:p>
            <a:pPr lvl="1"/>
            <a:r>
              <a:rPr lang="en-GB" sz="1700" dirty="0"/>
              <a:t>Dynamic Adaptation to the Robber’s Moves</a:t>
            </a:r>
          </a:p>
          <a:p>
            <a:pPr lvl="2"/>
            <a:r>
              <a:rPr lang="en-GB" sz="1700" dirty="0"/>
              <a:t>Each cop recalculates its path after every robber move.</a:t>
            </a:r>
          </a:p>
          <a:p>
            <a:pPr lvl="2"/>
            <a:r>
              <a:rPr lang="en-GB" sz="1700" dirty="0"/>
              <a:t>Cops switch strategies if the robber moves into another cop's region.</a:t>
            </a:r>
          </a:p>
          <a:p>
            <a:pPr marL="0" indent="0">
              <a:buNone/>
            </a:pPr>
            <a:endParaRPr lang="en-GB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2A3AC-1BAB-820A-4626-DB8D9CEA1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85845A7-35FD-5F49-67D4-069210F23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7A5FAD-F124-DDEB-6BA7-FE05FD0DD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5BA4A7-8E53-339B-E769-432A2560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7375DB-D451-5D3C-11F6-8E1D1E81C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0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35357-4EF5-1B0B-2468-A05F9E5C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AA58CD-4BF3-60EA-07B0-EBA7DF2ED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DD7510-8D18-16CD-2FE7-7BD80EB21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F82AC-188D-9562-14D5-6E258508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07" y="2417504"/>
            <a:ext cx="12073480" cy="661647"/>
          </a:xfrm>
        </p:spPr>
        <p:txBody>
          <a:bodyPr anchor="b">
            <a:normAutofit/>
          </a:bodyPr>
          <a:lstStyle/>
          <a:p>
            <a:pPr algn="ctr"/>
            <a:r>
              <a:rPr lang="en-GB" sz="3000" dirty="0">
                <a:latin typeface="Comic Sans MS" panose="030F0702030302020204" pitchFamily="66" charset="0"/>
              </a:rPr>
              <a:t>Proof of Cops Playing Optimally in Multi-Agent System (3/4)</a:t>
            </a:r>
            <a:endParaRPr lang="en-IN" sz="3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5A3957-56FB-E121-BABB-C52139572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F1D71C3-D3C3-E10C-D8E0-F87BB3B8F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DB8B7F-7AB1-C9EE-9BB6-25DF0B93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597C32-C22B-98E1-3C6E-C01B24E6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7BEEF4-2E90-0F93-50E5-F32CE048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8E7AF43-2C07-5E94-4766-A400FC302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3881" y="3095706"/>
            <a:ext cx="9833548" cy="38426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GB" sz="1600" b="1" dirty="0"/>
              <a:t>3. Mathematical Justification</a:t>
            </a:r>
          </a:p>
          <a:p>
            <a:pPr lvl="1"/>
            <a:r>
              <a:rPr lang="en-GB" sz="1600" b="1" dirty="0"/>
              <a:t>Graph-Theoretic Approach:</a:t>
            </a:r>
            <a:endParaRPr lang="en-GB" sz="1600" dirty="0"/>
          </a:p>
          <a:p>
            <a:pPr marL="1200150" lvl="2" indent="-285750"/>
            <a:r>
              <a:rPr lang="en-GB" sz="1600" dirty="0"/>
              <a:t>Let </a:t>
            </a:r>
            <a:r>
              <a:rPr lang="en-GB" sz="1600" b="1" dirty="0"/>
              <a:t>G(V, E)</a:t>
            </a:r>
            <a:r>
              <a:rPr lang="en-GB" sz="1600" dirty="0"/>
              <a:t> be the game graph.</a:t>
            </a:r>
          </a:p>
          <a:p>
            <a:pPr marL="1200150" lvl="2" indent="-285750"/>
            <a:r>
              <a:rPr lang="en-GB" sz="1600" dirty="0"/>
              <a:t>Let </a:t>
            </a:r>
            <a:r>
              <a:rPr lang="en-GB" sz="1600" b="1" dirty="0"/>
              <a:t>R(t)</a:t>
            </a:r>
            <a:r>
              <a:rPr lang="en-GB" sz="1600" dirty="0"/>
              <a:t> be the robber’s edge at time </a:t>
            </a:r>
            <a:r>
              <a:rPr lang="en-GB" sz="1600" b="1" dirty="0"/>
              <a:t>t</a:t>
            </a:r>
            <a:r>
              <a:rPr lang="en-GB" sz="1600" dirty="0"/>
              <a:t>, and </a:t>
            </a:r>
            <a:r>
              <a:rPr lang="en-GB" sz="1600" b="1" dirty="0" err="1"/>
              <a:t>C_i</a:t>
            </a:r>
            <a:r>
              <a:rPr lang="en-GB" sz="1600" b="1" dirty="0"/>
              <a:t>(t)</a:t>
            </a:r>
            <a:r>
              <a:rPr lang="en-GB" sz="1600" dirty="0"/>
              <a:t> be cop </a:t>
            </a:r>
            <a:r>
              <a:rPr lang="en-GB" sz="1600" b="1" dirty="0"/>
              <a:t>i</a:t>
            </a:r>
            <a:r>
              <a:rPr lang="en-GB" sz="1600" dirty="0"/>
              <a:t>’s position at time </a:t>
            </a:r>
            <a:r>
              <a:rPr lang="en-GB" sz="1600" b="1" dirty="0"/>
              <a:t>t</a:t>
            </a:r>
            <a:r>
              <a:rPr lang="en-GB" sz="1600" dirty="0"/>
              <a:t>.</a:t>
            </a:r>
          </a:p>
          <a:p>
            <a:pPr marL="1200150" lvl="2" indent="-285750"/>
            <a:r>
              <a:rPr lang="en-GB" sz="1600" dirty="0"/>
              <a:t>The </a:t>
            </a:r>
            <a:r>
              <a:rPr lang="en-GB" sz="1600" b="1" dirty="0"/>
              <a:t>chasing strategy ensures</a:t>
            </a:r>
            <a:r>
              <a:rPr lang="en-GB" sz="1600" dirty="0"/>
              <a:t> that for each time step:</a:t>
            </a:r>
          </a:p>
          <a:p>
            <a:pPr marL="1200150" lvl="2" indent="-285750"/>
            <a:r>
              <a:rPr lang="en-GB" sz="1600" dirty="0"/>
              <a:t>d(Ci(t+1),R(t+1))≤d(Ci(t),R(t))</a:t>
            </a:r>
          </a:p>
          <a:p>
            <a:pPr marL="1200150" lvl="2" indent="-285750"/>
            <a:r>
              <a:rPr lang="en-GB" sz="1600" dirty="0"/>
              <a:t> Meaning the </a:t>
            </a:r>
            <a:r>
              <a:rPr lang="en-GB" sz="1600" b="1" dirty="0"/>
              <a:t>cop always moves closer</a:t>
            </a:r>
            <a:r>
              <a:rPr lang="en-GB" sz="1600" dirty="0"/>
              <a:t> to the robber.</a:t>
            </a:r>
          </a:p>
          <a:p>
            <a:pPr marL="1200150" lvl="2" indent="-285750"/>
            <a:endParaRPr lang="en-GB" sz="1600" dirty="0"/>
          </a:p>
          <a:p>
            <a:pPr lvl="1"/>
            <a:r>
              <a:rPr lang="en-GB" sz="1600" b="1" dirty="0"/>
              <a:t>Optimal Capture Condition:</a:t>
            </a:r>
            <a:endParaRPr lang="en-GB" sz="1600" dirty="0"/>
          </a:p>
          <a:p>
            <a:pPr marL="1200150" lvl="2" indent="-285750"/>
            <a:r>
              <a:rPr lang="en-GB" sz="1600" dirty="0"/>
              <a:t>If a cop </a:t>
            </a:r>
            <a:r>
              <a:rPr lang="en-GB" sz="1600" b="1" dirty="0"/>
              <a:t>reaches the robber’s edge</a:t>
            </a:r>
            <a:r>
              <a:rPr lang="en-GB" sz="1600" dirty="0"/>
              <a:t>, capture happens.</a:t>
            </a:r>
          </a:p>
          <a:p>
            <a:pPr marL="1200150" lvl="2" indent="-285750"/>
            <a:r>
              <a:rPr lang="en-GB" sz="1600" dirty="0"/>
              <a:t>Given </a:t>
            </a:r>
            <a:r>
              <a:rPr lang="en-GB" sz="1600" i="1" dirty="0"/>
              <a:t>A search is optimal</a:t>
            </a:r>
            <a:r>
              <a:rPr lang="en-GB" sz="1600" dirty="0"/>
              <a:t>*, the </a:t>
            </a:r>
            <a:r>
              <a:rPr lang="en-GB" sz="1600" b="1" dirty="0"/>
              <a:t>first cop to reach the robber does so in </a:t>
            </a:r>
            <a:br>
              <a:rPr lang="en-GB" sz="1600" b="1" dirty="0"/>
            </a:br>
            <a:r>
              <a:rPr lang="en-GB" sz="1600" b="1" dirty="0"/>
              <a:t>the shortest possible time</a:t>
            </a:r>
            <a:r>
              <a:rPr lang="en-GB" sz="1600" dirty="0"/>
              <a:t>.</a:t>
            </a:r>
          </a:p>
          <a:p>
            <a:pPr marL="1200150" lvl="2" indent="-285750"/>
            <a:r>
              <a:rPr lang="en-GB" sz="1600" dirty="0"/>
              <a:t>Therefore, the </a:t>
            </a:r>
            <a:r>
              <a:rPr lang="en-GB" sz="1600" b="1" dirty="0"/>
              <a:t>cops always play optimally given the robber's moves</a:t>
            </a:r>
            <a:r>
              <a:rPr lang="en-GB" sz="1600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59B8A2-3473-003C-213B-EFFC40B4F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B5A9B9-C926-7DC4-6993-4370E36F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29EC72-63D8-CC6D-36FE-7401304B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C2C405-E6CE-4B6D-693F-77FF6DB56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3A9651-C6B0-98CD-6427-1D68B44D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20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B5EE0-AEEE-F888-6051-AD0CE0765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5E7EAD-E0EF-0B70-B6C5-410C275BC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D90B31-AECB-FA83-299C-9EAFFA6EC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87EFF-0A05-2F71-E121-55C88037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7" y="2448112"/>
            <a:ext cx="12073480" cy="661647"/>
          </a:xfrm>
        </p:spPr>
        <p:txBody>
          <a:bodyPr anchor="b">
            <a:normAutofit/>
          </a:bodyPr>
          <a:lstStyle/>
          <a:p>
            <a:pPr algn="ctr"/>
            <a:r>
              <a:rPr lang="en-GB" sz="3000" dirty="0">
                <a:latin typeface="Comic Sans MS" panose="030F0702030302020204" pitchFamily="66" charset="0"/>
              </a:rPr>
              <a:t>Proof of Cops Playing Optimally in Multi-Agent System (4/4)</a:t>
            </a:r>
            <a:endParaRPr lang="en-IN" sz="3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99F86F-0179-D96A-DFEF-152031504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2DB416-08CE-BF87-C370-4A2BD7A7E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4B7603-725B-2C19-3E7B-5DEE025D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725428-3C97-4FD7-6BF6-C966EEA3D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27863F-05AC-2E50-D820-69654B97C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F4DE681-B114-B523-7249-C2ABC51ED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8564" y="3571005"/>
            <a:ext cx="9833548" cy="2695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GB" sz="1800" b="1" dirty="0"/>
              <a:t>4. Why This Strategy Works in Any Graph?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i="1" dirty="0"/>
              <a:t>We find the best move in the graphs using A*.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Voronoi ensures optimal territory division</a:t>
            </a:r>
            <a:r>
              <a:rPr lang="en-GB" sz="1800" dirty="0"/>
              <a:t> in any connected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If the robber is </a:t>
            </a:r>
            <a:r>
              <a:rPr lang="en-GB" sz="1800" b="1" dirty="0"/>
              <a:t>trapped between regions</a:t>
            </a:r>
            <a:r>
              <a:rPr lang="en-GB" sz="1800" dirty="0"/>
              <a:t>, cops </a:t>
            </a:r>
            <a:r>
              <a:rPr lang="en-GB" sz="1800" b="1" dirty="0"/>
              <a:t>close in optimally</a:t>
            </a:r>
            <a:r>
              <a:rPr lang="en-GB" sz="1800" dirty="0"/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9ACEBB-4E9C-7A77-F0F5-CAB63E16F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E8B3621-28B6-9512-3A6B-7B4CD20B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85BDB0-9724-FFEE-6124-1100042C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D24855-4661-A731-A7A0-9F3887470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6EAF702-F568-29FA-C21C-4E461DC3C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34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48F8E-5C6E-8752-1A13-560E8E87B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8CAFC-7E7A-BD66-1C5A-E577B165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play the game</a:t>
            </a:r>
          </a:p>
        </p:txBody>
      </p:sp>
      <p:sp>
        <p:nvSpPr>
          <p:cNvPr id="8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6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89C9F-146B-BE74-7015-E4C347C2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51EB5B-8E5F-DE57-C593-3F446D63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33E1A-8C29-94D5-F32A-8C7DF818B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82857-9E5C-FCFD-E5FE-BE18BB93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A545F7-810F-296E-D884-5AF25ED2A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57A14E-DE2B-FBDC-3846-7178A8D31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58F271-7F96-6878-868A-8D45178E4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DFB535-C6F2-0CFB-91AD-89A6FFD8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6982A7-E6C2-740D-0599-E31C74FF1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07FD-1730-6631-FE97-B1D39A8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en-GB" sz="1800" dirty="0"/>
              <a:t>Gibbons, R. (1992). </a:t>
            </a:r>
            <a:r>
              <a:rPr lang="en-GB" sz="1800" i="1" dirty="0"/>
              <a:t>Game Theory for Applied Economists</a:t>
            </a:r>
            <a:endParaRPr lang="en-GB" sz="1800" dirty="0"/>
          </a:p>
          <a:p>
            <a:r>
              <a:rPr lang="fr-FR" sz="1800" dirty="0" err="1"/>
              <a:t>NetworkX</a:t>
            </a:r>
            <a:r>
              <a:rPr lang="fr-FR" sz="1800" dirty="0"/>
              <a:t> Documentation: https://networkx.org</a:t>
            </a:r>
          </a:p>
          <a:p>
            <a:r>
              <a:rPr lang="en-IN" sz="1800" dirty="0"/>
              <a:t>A* Algorithm: </a:t>
            </a:r>
            <a:r>
              <a:rPr lang="en-IN" sz="1800" dirty="0" err="1"/>
              <a:t>Cormen</a:t>
            </a:r>
            <a:r>
              <a:rPr lang="en-IN" sz="1800" dirty="0"/>
              <a:t> et al., </a:t>
            </a:r>
            <a:r>
              <a:rPr lang="en-IN" sz="1800" i="1" dirty="0"/>
              <a:t>Introduction to Algorithms</a:t>
            </a:r>
            <a:endParaRPr lang="en-IN" sz="1800" dirty="0"/>
          </a:p>
          <a:p>
            <a:r>
              <a:rPr lang="en-IN" sz="1800" dirty="0"/>
              <a:t>Matplotlib Documentation: https://matplotlib.org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56C2F0-C0EC-991D-466D-3DA628BAA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8C690A-1E44-BE9A-9640-9BCB008A9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F806BB5-788D-F911-9245-468504981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29C2D4-AA91-2A59-EEEB-2DD21F12A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2BC5F7E-C32A-0DC4-0813-F8406B518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86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325F6-19FF-71CE-D4CF-681C6F2E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090" y="1142209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Introduction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7865-37C3-D312-2D81-D904F312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his game is a variant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Cops and Robber Game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, a well-known pursuit-evasion game played on a graph.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The goal is to analyze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optimal coordination strategies of multiple cops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to capture the robber.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We simulate the game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graph theory, path-planning algorithms, and multi-agent coordination techniques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network of dots and lines&#10;&#10;AI-generated content may be incorrect.">
            <a:extLst>
              <a:ext uri="{FF2B5EF4-FFF2-40B4-BE49-F238E27FC236}">
                <a16:creationId xmlns:a16="http://schemas.microsoft.com/office/drawing/2014/main" id="{5FEBDD2B-2583-BA97-E9A3-EAB308B9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38" y="2676795"/>
            <a:ext cx="5453180" cy="26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DA635-E702-FCE4-48D2-7F3CC055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A29C9-853D-A9CD-556C-E183064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4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98B7B-78C0-C3E2-3688-8B8D7B78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Rules of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BD32-7BB3-AE24-D8F0-C2846C2A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The game is played on a </a:t>
            </a:r>
            <a:r>
              <a:rPr lang="en-GB" sz="1800" b="1" dirty="0">
                <a:solidFill>
                  <a:schemeClr val="tx2"/>
                </a:solidFill>
              </a:rPr>
              <a:t>randomly generated connected graph</a:t>
            </a:r>
            <a:r>
              <a:rPr lang="en-GB" sz="1800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There are </a:t>
            </a:r>
            <a:r>
              <a:rPr lang="en-GB" sz="1800" b="1" dirty="0">
                <a:solidFill>
                  <a:schemeClr val="tx2"/>
                </a:solidFill>
              </a:rPr>
              <a:t>one or multiple cops</a:t>
            </a:r>
            <a:r>
              <a:rPr lang="en-GB" sz="1800" dirty="0">
                <a:solidFill>
                  <a:schemeClr val="tx2"/>
                </a:solidFill>
              </a:rPr>
              <a:t> and </a:t>
            </a:r>
            <a:r>
              <a:rPr lang="en-GB" sz="1800" b="1" dirty="0">
                <a:solidFill>
                  <a:schemeClr val="tx2"/>
                </a:solidFill>
              </a:rPr>
              <a:t>one robber</a:t>
            </a:r>
            <a:r>
              <a:rPr lang="en-GB" sz="1800" dirty="0">
                <a:solidFill>
                  <a:schemeClr val="tx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The </a:t>
            </a:r>
            <a:r>
              <a:rPr lang="en-GB" sz="1800" b="1" dirty="0">
                <a:solidFill>
                  <a:schemeClr val="tx2"/>
                </a:solidFill>
              </a:rPr>
              <a:t>robber moves first</a:t>
            </a:r>
            <a:r>
              <a:rPr lang="en-GB" sz="1800" dirty="0">
                <a:solidFill>
                  <a:schemeClr val="tx2"/>
                </a:solidFill>
              </a:rPr>
              <a:t>, selecting an adjacent 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Cops move </a:t>
            </a:r>
            <a:r>
              <a:rPr lang="en-GB" sz="1800" b="1" dirty="0">
                <a:solidFill>
                  <a:schemeClr val="tx2"/>
                </a:solidFill>
              </a:rPr>
              <a:t>simultaneously and optimally</a:t>
            </a:r>
            <a:r>
              <a:rPr lang="en-GB" sz="1800" dirty="0">
                <a:solidFill>
                  <a:schemeClr val="tx2"/>
                </a:solidFill>
              </a:rPr>
              <a:t>, aiming to capture the robber.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The game ends when: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The </a:t>
            </a:r>
            <a:r>
              <a:rPr lang="en-GB" sz="1800" b="1" dirty="0">
                <a:solidFill>
                  <a:schemeClr val="tx2"/>
                </a:solidFill>
              </a:rPr>
              <a:t>robber reaches the goal</a:t>
            </a:r>
            <a:r>
              <a:rPr lang="en-GB" sz="1800" dirty="0">
                <a:solidFill>
                  <a:schemeClr val="tx2"/>
                </a:solidFill>
              </a:rPr>
              <a:t> → Robber Wins.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2"/>
                </a:solidFill>
              </a:rPr>
              <a:t>The </a:t>
            </a:r>
            <a:r>
              <a:rPr lang="en-GB" sz="1800" b="1" dirty="0">
                <a:solidFill>
                  <a:schemeClr val="tx2"/>
                </a:solidFill>
              </a:rPr>
              <a:t>cops capture the robber</a:t>
            </a:r>
            <a:r>
              <a:rPr lang="en-GB" sz="1800" dirty="0">
                <a:solidFill>
                  <a:schemeClr val="tx2"/>
                </a:solidFill>
              </a:rPr>
              <a:t> by reaching the same edge → Cops Win.</a:t>
            </a: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98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5C0DF-C94A-DED7-A812-51BA8B71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FB49D-5206-04A1-4F96-99F8B54A4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96ABD-F520-A16E-8DE3-0A820BB41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C0C5B-44EE-58C4-A4BC-97D0927E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Game Mechanics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FF00EE-218A-7D66-AFE1-17D7D3429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05BEF7-4C20-609D-02DB-9C605CC71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74AA10-1B47-D8AB-965F-66BE6F545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5C1FE9-7E7C-A0E1-A49A-44C045F7C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A41C4F-71A9-12A8-9604-83C3A382C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F9F9-7156-FBD5-00B3-05FF700F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329677"/>
            <a:ext cx="10221277" cy="2835149"/>
          </a:xfrm>
        </p:spPr>
        <p:txBody>
          <a:bodyPr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GB" sz="1800" b="1" dirty="0"/>
              <a:t>How it works?</a:t>
            </a:r>
          </a:p>
          <a:p>
            <a:pPr lvl="1">
              <a:lnSpc>
                <a:spcPct val="150000"/>
              </a:lnSpc>
            </a:pPr>
            <a:r>
              <a:rPr lang="en-GB" sz="1800" b="1" dirty="0"/>
              <a:t>Robber:</a:t>
            </a:r>
            <a:r>
              <a:rPr lang="en-GB" sz="1800" dirty="0"/>
              <a:t> User selects next edge from adjacent edges</a:t>
            </a:r>
          </a:p>
          <a:p>
            <a:pPr lvl="1">
              <a:lnSpc>
                <a:spcPct val="150000"/>
              </a:lnSpc>
            </a:pPr>
            <a:r>
              <a:rPr lang="en-GB" sz="1800" b="1" dirty="0"/>
              <a:t>Cops:</a:t>
            </a:r>
            <a:r>
              <a:rPr lang="en-GB" sz="1800" dirty="0"/>
              <a:t> Move toward robber using A* pathfinding if robber is in their Voronoi region</a:t>
            </a:r>
          </a:p>
          <a:p>
            <a:pPr lvl="1">
              <a:lnSpc>
                <a:spcPct val="150000"/>
              </a:lnSpc>
            </a:pPr>
            <a:r>
              <a:rPr lang="en-GB" sz="1800" b="1" dirty="0"/>
              <a:t>Goal:</a:t>
            </a:r>
            <a:r>
              <a:rPr lang="en-GB" sz="1800" dirty="0"/>
              <a:t> Fixed edge; robber wins if reached</a:t>
            </a:r>
          </a:p>
          <a:p>
            <a:pPr lvl="1">
              <a:lnSpc>
                <a:spcPct val="150000"/>
              </a:lnSpc>
            </a:pPr>
            <a:r>
              <a:rPr lang="en-GB" sz="1800" b="1" dirty="0"/>
              <a:t>Game Ends:</a:t>
            </a:r>
            <a:r>
              <a:rPr lang="en-GB" sz="1800" dirty="0"/>
              <a:t> When cops catch robber (cop wins), or robber reaches goal (robber wins)</a:t>
            </a:r>
          </a:p>
          <a:p>
            <a:pPr lvl="1">
              <a:lnSpc>
                <a:spcPct val="150000"/>
              </a:lnSpc>
            </a:pPr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3767FE-0308-CA4B-E088-2F491BEB8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A4DC08-54C7-2633-F2C0-A5A737F14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D84932-FF34-7BBE-10A4-B37BA11F3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4A3D8A-5CC4-6F45-B791-DEDF2DC86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D2FAF0-76AA-C492-5FD1-2ED1EAAA8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5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E1244-66E2-218B-94C9-8D664C546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6E3ADA-4B8D-69E4-F798-8BA1576D1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A72350-1F5E-89D9-1CF2-8176FBCFE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19BB8-BD36-8675-C7DB-E8604575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Model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912F2E-08BA-23E5-E227-05FE9C9C0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739642D-9134-B9F6-5880-92AF0E1E4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64FA85-B85C-12F8-3D4F-29135CDB7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843F7E-C2A4-5738-A1EA-7A00DEC5C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5C2339-C255-15FA-CE8F-42E854662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E35C-6FC7-6C67-24FD-E9B6B5BD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Autofit/>
          </a:bodyPr>
          <a:lstStyle/>
          <a:p>
            <a:pPr rtl="0">
              <a:lnSpc>
                <a:spcPct val="100000"/>
              </a:lnSpc>
            </a:pPr>
            <a:r>
              <a:rPr lang="en-GB" sz="1800" b="1" dirty="0"/>
              <a:t>Graph generation: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User inputs: number of nodes (n) and graph type</a:t>
            </a:r>
          </a:p>
          <a:p>
            <a:pPr lvl="1">
              <a:lnSpc>
                <a:spcPct val="100000"/>
              </a:lnSpc>
            </a:pPr>
            <a:r>
              <a:rPr lang="en-GB" sz="1800" dirty="0"/>
              <a:t>Graph type: </a:t>
            </a:r>
            <a:r>
              <a:rPr lang="en-IN" sz="1800" dirty="0"/>
              <a:t>Sparse (</a:t>
            </a:r>
            <a:r>
              <a:rPr lang="en-IN" sz="1800" i="1" dirty="0"/>
              <a:t>e = 2n  edges</a:t>
            </a:r>
            <a:r>
              <a:rPr lang="en-IN" sz="1800" dirty="0"/>
              <a:t>) or dense (</a:t>
            </a:r>
            <a:r>
              <a:rPr lang="en-IN" sz="1800" i="1" dirty="0"/>
              <a:t>e = max possible edges</a:t>
            </a:r>
            <a:r>
              <a:rPr lang="en-IN" sz="1800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800" dirty="0"/>
          </a:p>
          <a:p>
            <a:pPr>
              <a:lnSpc>
                <a:spcPct val="100000"/>
              </a:lnSpc>
            </a:pPr>
            <a:r>
              <a:rPr lang="en-IN" sz="1800" b="1" dirty="0"/>
              <a:t>Player Strategies</a:t>
            </a:r>
            <a:r>
              <a:rPr lang="en-IN" sz="1800" dirty="0"/>
              <a:t>:</a:t>
            </a:r>
            <a:endParaRPr lang="en-GB" sz="1800" dirty="0"/>
          </a:p>
          <a:p>
            <a:pPr lvl="1"/>
            <a:r>
              <a:rPr lang="en-GB" sz="1800" dirty="0"/>
              <a:t>Robber: Manual moves (user input)</a:t>
            </a:r>
          </a:p>
          <a:p>
            <a:pPr lvl="1"/>
            <a:r>
              <a:rPr lang="en-GB" sz="1800" dirty="0"/>
              <a:t>Cops: </a:t>
            </a:r>
            <a:r>
              <a:rPr lang="en-IN" sz="1800" dirty="0"/>
              <a:t>Voronoi regions partitioning </a:t>
            </a:r>
            <a:r>
              <a:rPr lang="en-GB" sz="1800" dirty="0"/>
              <a:t>A* chase using Manhattan distance heuristic </a:t>
            </a:r>
          </a:p>
          <a:p>
            <a:pPr lvl="1">
              <a:lnSpc>
                <a:spcPct val="100000"/>
              </a:lnSpc>
            </a:pPr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2E3D51-560D-46A6-54C3-DFA7F346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ACBEB9-1036-05DF-B09D-6B0FDD79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BE8286-4C61-C92F-16D0-B0258E842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67B22A7-399E-6622-F6FC-274F2FC6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0D5E67-4B7E-9E6A-E763-A66F186B0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97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7280B-4B05-281E-C976-FEC7EA8B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ED386-669D-A863-0D2D-F9E24ACC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CC7EBD-4BE8-2827-AEFC-BEC5372E7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E238A-51F0-2B89-4E03-ADB0BC2F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17" y="50526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Comic Sans MS" panose="030F0702030302020204" pitchFamily="66" charset="0"/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30F000-A8B2-5A82-38B1-D5EC544B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760ECE0-A688-536A-E926-93EACFF0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43923D-9FB6-9D5F-A4CB-CB3E7C92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0D950B-DE52-9754-0FBE-5688D540A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D80794-4057-FDD6-6DB5-5F8EC974F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B874-6964-93E1-71CC-921408C1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17" y="2311677"/>
            <a:ext cx="8154465" cy="4041058"/>
          </a:xfrm>
        </p:spPr>
        <p:txBody>
          <a:bodyPr>
            <a:normAutofit lnSpcReduction="10000"/>
          </a:bodyPr>
          <a:lstStyle/>
          <a:p>
            <a:pPr rtl="0"/>
            <a:r>
              <a:rPr lang="en-IN" sz="1800" b="1" dirty="0"/>
              <a:t>Strategic Insights</a:t>
            </a:r>
            <a:r>
              <a:rPr lang="en-IN" sz="1800" dirty="0"/>
              <a:t>:</a:t>
            </a:r>
          </a:p>
          <a:p>
            <a:pPr lvl="1"/>
            <a:r>
              <a:rPr lang="en-GB" sz="1800" dirty="0"/>
              <a:t>Robber’s strategy:</a:t>
            </a:r>
          </a:p>
          <a:p>
            <a:pPr lvl="2"/>
            <a:r>
              <a:rPr lang="en-GB" sz="1700" dirty="0"/>
              <a:t>Move away from the nearest cop.</a:t>
            </a:r>
          </a:p>
          <a:p>
            <a:pPr lvl="2"/>
            <a:r>
              <a:rPr lang="en-GB" sz="1700" dirty="0"/>
              <a:t>Head toward edges less likely to be occupied by cops.</a:t>
            </a:r>
          </a:p>
          <a:p>
            <a:pPr lvl="2"/>
            <a:r>
              <a:rPr lang="en-GB" sz="1700" dirty="0"/>
              <a:t>By doing this try to reduce the distance between robber and goal</a:t>
            </a:r>
          </a:p>
          <a:p>
            <a:pPr lvl="2"/>
            <a:endParaRPr lang="en-GB" sz="1400" dirty="0"/>
          </a:p>
          <a:p>
            <a:pPr lvl="1"/>
            <a:r>
              <a:rPr lang="en-IN" sz="1800" dirty="0"/>
              <a:t>Cops’ strategy: </a:t>
            </a:r>
          </a:p>
          <a:p>
            <a:pPr lvl="2"/>
            <a:r>
              <a:rPr lang="en-IN" sz="1700" dirty="0"/>
              <a:t>Cooperative pursuit via Voronoi partitioning and A* paths to catch </a:t>
            </a:r>
            <a:br>
              <a:rPr lang="en-IN" sz="1700" dirty="0"/>
            </a:br>
            <a:r>
              <a:rPr lang="en-IN" sz="1700" dirty="0"/>
              <a:t>the robber</a:t>
            </a:r>
          </a:p>
          <a:p>
            <a:pPr lvl="1"/>
            <a:endParaRPr lang="en-GB" sz="1800" dirty="0"/>
          </a:p>
          <a:p>
            <a:pPr rtl="0"/>
            <a:r>
              <a:rPr lang="en-IN" sz="1800" b="1" dirty="0"/>
              <a:t>Outcomes:</a:t>
            </a:r>
            <a:endParaRPr lang="en-IN" sz="1800" dirty="0"/>
          </a:p>
          <a:p>
            <a:pPr lvl="1"/>
            <a:r>
              <a:rPr lang="en-GB" sz="1800" dirty="0"/>
              <a:t>Robber wins if path to goal is at short distance and cop placement is</a:t>
            </a:r>
            <a:br>
              <a:rPr lang="en-GB" sz="1800" dirty="0"/>
            </a:br>
            <a:r>
              <a:rPr lang="en-GB" sz="1800" dirty="0"/>
              <a:t>suboptimal</a:t>
            </a:r>
          </a:p>
          <a:p>
            <a:pPr lvl="1"/>
            <a:r>
              <a:rPr lang="en-GB" sz="1800" dirty="0"/>
              <a:t>Cops win if they trap robber between their regions</a:t>
            </a:r>
          </a:p>
          <a:p>
            <a:pPr lvl="1"/>
            <a:endParaRPr lang="en-GB" sz="1800" dirty="0"/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449AA7-11CF-B5BF-CEB8-DAAC9BCDA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19730A-E9C3-5574-C547-62D2E3A2A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F4A741-4891-7DD1-9208-633E49AA0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2FDBC6-2CD3-A35A-A452-EE86C8EF0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91167B-DD77-F7DB-1766-01D6F6A0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54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ADAAD1-784C-FBCD-F0FC-BC97A7225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99F03B-1191-FFF3-FEF2-00E2905B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0B2BA-B824-195A-C074-5BF5AF36A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E2108-6C70-F664-B666-93CBC32A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3600" b="1" dirty="0">
                <a:latin typeface="Comic Sans MS" panose="030F0702030302020204" pitchFamily="66" charset="0"/>
              </a:rPr>
              <a:t>Findings</a:t>
            </a:r>
            <a:r>
              <a:rPr lang="en-IN" sz="3600" dirty="0">
                <a:latin typeface="Comic Sans MS" panose="030F0702030302020204" pitchFamily="66" charset="0"/>
              </a:rPr>
              <a:t>:</a:t>
            </a:r>
            <a:endParaRPr lang="en-IN" sz="3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304EEF-1A32-B5E6-8B72-695A7A2F7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DE9630A-3F31-6659-CDD6-B2AC60789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3710A6-63D6-4504-3A81-1D2FDD41D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D730B5-1D30-451D-8AAC-4E7AD3C6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D64071-740D-FD94-13C9-7D67AFE4F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468C-209A-7DB1-0C04-0BEF5CCF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10870206" cy="24572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300" dirty="0">
                <a:latin typeface="Comic Sans MS" panose="030F0702030302020204" pitchFamily="66" charset="0"/>
              </a:rPr>
              <a:t>Dense graphs favour cops (more edges = more interception points = dense cop regions)</a:t>
            </a:r>
          </a:p>
          <a:p>
            <a:pPr>
              <a:lnSpc>
                <a:spcPct val="150000"/>
              </a:lnSpc>
            </a:pPr>
            <a:r>
              <a:rPr lang="en-GB" sz="2300" dirty="0">
                <a:latin typeface="Comic Sans MS" panose="030F0702030302020204" pitchFamily="66" charset="0"/>
              </a:rPr>
              <a:t>Sparse graphs and a smaller number of cops favour robber (fewer paths = easier evasion)</a:t>
            </a:r>
          </a:p>
          <a:p>
            <a:pPr marL="457200" lvl="1" indent="0">
              <a:buNone/>
            </a:pPr>
            <a:endParaRPr lang="en-GB" sz="1800" dirty="0">
              <a:latin typeface="Comic Sans MS" panose="030F0702030302020204" pitchFamily="66" charset="0"/>
            </a:endParaRPr>
          </a:p>
          <a:p>
            <a:endParaRPr lang="en-IN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76F50C-A13E-3B93-5997-82FB2227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BF85A6-0D33-C103-1224-764D6CB60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BF04A0-7E25-ACEA-E68F-09E7B5F70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5B96FB-932A-7DB8-0913-743096669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9DE6F83-E209-843C-C38B-2F23A8E40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45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5DC4E7-57B5-D59B-6ACB-C53B9DDF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C37647-7899-AB1A-B96C-455A844E6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A74BA-3453-F864-8B95-431691151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51F88-631D-2A73-59B0-B7796339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72" y="60731"/>
            <a:ext cx="11328132" cy="466538"/>
          </a:xfrm>
        </p:spPr>
        <p:txBody>
          <a:bodyPr anchor="b">
            <a:normAutofit fontScale="90000"/>
          </a:bodyPr>
          <a:lstStyle/>
          <a:p>
            <a:r>
              <a:rPr lang="en-IN" sz="3300" b="1" dirty="0">
                <a:solidFill>
                  <a:schemeClr val="tx2"/>
                </a:solidFill>
                <a:latin typeface="Comic Sans MS" panose="030F0702030302020204" pitchFamily="66" charset="0"/>
              </a:rPr>
              <a:t>Case:</a:t>
            </a:r>
            <a:r>
              <a:rPr lang="en-IN" sz="2200" dirty="0">
                <a:solidFill>
                  <a:schemeClr val="tx2"/>
                </a:solidFill>
                <a:latin typeface="Comic Sans MS" panose="030F0702030302020204" pitchFamily="66" charset="0"/>
              </a:rPr>
              <a:t> # nodes=22, # edges=44, #cops=3 -&gt; Robber win in 3 steps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623F05-0E3A-097B-01FB-84449369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54F0A2-5473-6893-66F2-1005DE2C2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E629A7-938A-43D4-4EBD-FDAE15276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BFCAFA-06C8-5F20-E69E-38B775FAC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83D3ED-CA6C-967E-8CF6-B25E1248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79C55A-C595-63DA-9BC9-3D603C62F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E678B7C-61D3-E843-A489-95C70B278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86FA7C3-C285-390C-0A3C-185D11B09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247CF3-3FDB-0996-0CA1-CB5C18E79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F17DD1-77CB-7435-A53B-E8520C5B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0BA880-B324-CB6A-D0E2-751DE0BF3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924609"/>
              </p:ext>
            </p:extLst>
          </p:nvPr>
        </p:nvGraphicFramePr>
        <p:xfrm>
          <a:off x="431272" y="587998"/>
          <a:ext cx="11328132" cy="5944873"/>
        </p:xfrm>
        <a:graphic>
          <a:graphicData uri="http://schemas.openxmlformats.org/drawingml/2006/table">
            <a:tbl>
              <a:tblPr/>
              <a:tblGrid>
                <a:gridCol w="1888022">
                  <a:extLst>
                    <a:ext uri="{9D8B030D-6E8A-4147-A177-3AD203B41FA5}">
                      <a16:colId xmlns:a16="http://schemas.microsoft.com/office/drawing/2014/main" val="3816182346"/>
                    </a:ext>
                  </a:extLst>
                </a:gridCol>
                <a:gridCol w="1888022">
                  <a:extLst>
                    <a:ext uri="{9D8B030D-6E8A-4147-A177-3AD203B41FA5}">
                      <a16:colId xmlns:a16="http://schemas.microsoft.com/office/drawing/2014/main" val="198809941"/>
                    </a:ext>
                  </a:extLst>
                </a:gridCol>
                <a:gridCol w="1888022">
                  <a:extLst>
                    <a:ext uri="{9D8B030D-6E8A-4147-A177-3AD203B41FA5}">
                      <a16:colId xmlns:a16="http://schemas.microsoft.com/office/drawing/2014/main" val="1442413134"/>
                    </a:ext>
                  </a:extLst>
                </a:gridCol>
                <a:gridCol w="1888022">
                  <a:extLst>
                    <a:ext uri="{9D8B030D-6E8A-4147-A177-3AD203B41FA5}">
                      <a16:colId xmlns:a16="http://schemas.microsoft.com/office/drawing/2014/main" val="2330046424"/>
                    </a:ext>
                  </a:extLst>
                </a:gridCol>
                <a:gridCol w="1888022">
                  <a:extLst>
                    <a:ext uri="{9D8B030D-6E8A-4147-A177-3AD203B41FA5}">
                      <a16:colId xmlns:a16="http://schemas.microsoft.com/office/drawing/2014/main" val="4025920612"/>
                    </a:ext>
                  </a:extLst>
                </a:gridCol>
                <a:gridCol w="1888022">
                  <a:extLst>
                    <a:ext uri="{9D8B030D-6E8A-4147-A177-3AD203B41FA5}">
                      <a16:colId xmlns:a16="http://schemas.microsoft.com/office/drawing/2014/main" val="660332298"/>
                    </a:ext>
                  </a:extLst>
                </a:gridCol>
              </a:tblGrid>
              <a:tr h="453103">
                <a:tc>
                  <a:txBody>
                    <a:bodyPr/>
                    <a:lstStyle/>
                    <a:p>
                      <a:r>
                        <a:rPr lang="en-IN" sz="1800" b="1" u="sng" dirty="0">
                          <a:latin typeface="Comic Sans MS" panose="030F0702030302020204" pitchFamily="66" charset="0"/>
                        </a:rPr>
                        <a:t>Move #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sng" dirty="0">
                          <a:latin typeface="Comic Sans MS" panose="030F0702030302020204" pitchFamily="66" charset="0"/>
                        </a:rPr>
                        <a:t>Robber Position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sng" dirty="0">
                          <a:latin typeface="Comic Sans MS" panose="030F0702030302020204" pitchFamily="66" charset="0"/>
                        </a:rPr>
                        <a:t>Cops Positions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sng" dirty="0">
                          <a:latin typeface="Comic Sans MS" panose="030F0702030302020204" pitchFamily="66" charset="0"/>
                        </a:rPr>
                        <a:t>Goal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sng" dirty="0">
                          <a:latin typeface="Comic Sans MS" panose="030F0702030302020204" pitchFamily="66" charset="0"/>
                        </a:rPr>
                        <a:t>Available Moves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u="sng" dirty="0">
                          <a:latin typeface="Comic Sans MS" panose="030F0702030302020204" pitchFamily="66" charset="0"/>
                        </a:rPr>
                        <a:t>Robber Action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380174"/>
                  </a:ext>
                </a:extLst>
              </a:tr>
              <a:tr h="841477"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(0, 14)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[(10, 12), (6, 7), (3, 11)]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(3, 18)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{(13, 14), (3, 14), (14, 17), (0, 19), (0, 6), (0, 21), (4, 14)}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Comic Sans MS" panose="030F0702030302020204" pitchFamily="66" charset="0"/>
                        </a:rPr>
                        <a:t>(0, 14) → (13, 14)</a:t>
                      </a:r>
                    </a:p>
                    <a:p>
                      <a:endParaRPr lang="en-IN" sz="1800" dirty="0">
                        <a:latin typeface="Comic Sans MS" panose="030F0702030302020204" pitchFamily="66" charset="0"/>
                      </a:endParaRP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397661"/>
                  </a:ext>
                </a:extLst>
              </a:tr>
              <a:tr h="1035665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(13, 14)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[(12, 15), (6, 7), (11, 13)]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(3, 18)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{(3, 14), (14, 17), (11, 13), (7, 13), (5, 13), (4, 14), (13, 15), (0, 14)}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(13, 14) → (3, 14)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0650"/>
                  </a:ext>
                </a:extLst>
              </a:tr>
              <a:tr h="1035665"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(3, 14)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[(3, 15), (6, 7), (3, 11)]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(3, 18)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{(13, 14), (14, 17), (3, 9), (4, 14), (3, 18), (0, 14), (3, 15), (3, 11)}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(3, 14) → (3, 18)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97069"/>
                  </a:ext>
                </a:extLst>
              </a:tr>
              <a:tr h="1035665"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(3, 18)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-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(3, 18)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{(13, 14), (14, 17), (3, 9), (4, 14), (3, 18), (0, 14), (3, 15), (3, 11)}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Robber wins!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01200"/>
                  </a:ext>
                </a:extLst>
              </a:tr>
              <a:tr h="258915"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omic Sans MS" panose="030F0702030302020204" pitchFamily="66" charset="0"/>
                        </a:rPr>
                        <a:t>-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-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-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omic Sans MS" panose="030F0702030302020204" pitchFamily="66" charset="0"/>
                        </a:rPr>
                        <a:t>-</a:t>
                      </a: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omic Sans MS" panose="030F0702030302020204" pitchFamily="66" charset="0"/>
                      </a:endParaRPr>
                    </a:p>
                  </a:txBody>
                  <a:tcPr marL="55937" marR="55937" marT="27969" marB="2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>
                        <a:alpha val="9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01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7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A0C708F7D24D8BB5459235250176" ma:contentTypeVersion="9" ma:contentTypeDescription="Create a new document." ma:contentTypeScope="" ma:versionID="1258b400929e1884716371dc543e5840">
  <xsd:schema xmlns:xsd="http://www.w3.org/2001/XMLSchema" xmlns:xs="http://www.w3.org/2001/XMLSchema" xmlns:p="http://schemas.microsoft.com/office/2006/metadata/properties" xmlns:ns3="9c60d9f0-b125-43ca-ac8c-70ac0f3d154a" targetNamespace="http://schemas.microsoft.com/office/2006/metadata/properties" ma:root="true" ma:fieldsID="84bae14f9b5ad102a1cfcb43839308b0" ns3:_="">
    <xsd:import namespace="9c60d9f0-b125-43ca-ac8c-70ac0f3d154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0d9f0-b125-43ca-ac8c-70ac0f3d154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C56B0B-B7DB-4206-9E72-3FB0ECCFD6E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B89F24-3C68-41DC-9A1A-36CB71D765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0d9f0-b125-43ca-ac8c-70ac0f3d1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37FBAF-8F33-4740-8175-EA007D12A20E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9c60d9f0-b125-43ca-ac8c-70ac0f3d154a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2225</Words>
  <Application>Microsoft Office PowerPoint</Application>
  <PresentationFormat>Widescreen</PresentationFormat>
  <Paragraphs>281</Paragraphs>
  <Slides>30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Comic Sans MS</vt:lpstr>
      <vt:lpstr>Verdana</vt:lpstr>
      <vt:lpstr>Office Theme</vt:lpstr>
      <vt:lpstr>Multi-Agent Coordinated  Cops and Robber  Game</vt:lpstr>
      <vt:lpstr>Introduction</vt:lpstr>
      <vt:lpstr>Introduction</vt:lpstr>
      <vt:lpstr>Rules of the Game</vt:lpstr>
      <vt:lpstr>Game Mechanics</vt:lpstr>
      <vt:lpstr>Model Setup</vt:lpstr>
      <vt:lpstr>Analysis</vt:lpstr>
      <vt:lpstr>Findings:</vt:lpstr>
      <vt:lpstr>Case: # nodes=22, # edges=44, #cops=3 -&gt; Robber win in 3 steps </vt:lpstr>
      <vt:lpstr>Visualization of Case Analysis (0/3)</vt:lpstr>
      <vt:lpstr>Visualization of Case Analysis (1/3)</vt:lpstr>
      <vt:lpstr>Visualization of Case Analysis (2/3)</vt:lpstr>
      <vt:lpstr>Visualization of Case Analysis (3/3)</vt:lpstr>
      <vt:lpstr>Real-World Applications</vt:lpstr>
      <vt:lpstr>Game Implementation</vt:lpstr>
      <vt:lpstr>Flow Chart</vt:lpstr>
      <vt:lpstr>Graph Structure &amp; Design</vt:lpstr>
      <vt:lpstr>Algorithms Used</vt:lpstr>
      <vt:lpstr>Why A* Search Algorithm?</vt:lpstr>
      <vt:lpstr>Why Voronoi Partitioning Algorithm?</vt:lpstr>
      <vt:lpstr>Why Graph Shortest Paths needed?</vt:lpstr>
      <vt:lpstr>Logical Implementation of A* Search</vt:lpstr>
      <vt:lpstr>Logical Implementation of Voronoi Partitioning</vt:lpstr>
      <vt:lpstr>Proof of Cops Playing Optimally in Multi-Agent System (1/4)</vt:lpstr>
      <vt:lpstr>Proof of Cops Playing Optimally in Multi-Agent System (2/4)</vt:lpstr>
      <vt:lpstr>Proof of Cops Playing Optimally in Multi-Agent System (3/4)</vt:lpstr>
      <vt:lpstr>Proof of Cops Playing Optimally in Multi-Agent System (4/4)</vt:lpstr>
      <vt:lpstr>Let’s play the game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Kumar 24210094</dc:creator>
  <cp:lastModifiedBy>Shivam Kumar 24210094</cp:lastModifiedBy>
  <cp:revision>4</cp:revision>
  <dcterms:created xsi:type="dcterms:W3CDTF">2025-04-01T23:17:51Z</dcterms:created>
  <dcterms:modified xsi:type="dcterms:W3CDTF">2025-04-17T20:39:02Z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0x010100A75EA0C708F7D24D8BB5459235250176</vt:lpwstr>
  </property>
</Properties>
</file>