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8"/>
  </p:notesMasterIdLst>
  <p:handoutMasterIdLst>
    <p:handoutMasterId r:id="rId19"/>
  </p:handoutMasterIdLst>
  <p:sldIdLst>
    <p:sldId id="256" r:id="rId5"/>
    <p:sldId id="259" r:id="rId6"/>
    <p:sldId id="271" r:id="rId7"/>
    <p:sldId id="272" r:id="rId8"/>
    <p:sldId id="273" r:id="rId9"/>
    <p:sldId id="269" r:id="rId10"/>
    <p:sldId id="274" r:id="rId11"/>
    <p:sldId id="275" r:id="rId12"/>
    <p:sldId id="276" r:id="rId13"/>
    <p:sldId id="277" r:id="rId14"/>
    <p:sldId id="278" r:id="rId15"/>
    <p:sldId id="279"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2/21/2024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447675" y="1129552"/>
            <a:ext cx="10957480" cy="652810"/>
          </a:xfrm>
        </p:spPr>
        <p:txBody>
          <a:bodyPr/>
          <a:lstStyle/>
          <a:p>
            <a:pPr algn="ctr"/>
            <a:r>
              <a:rPr lang="en-US" dirty="0"/>
              <a:t>Brain Tumor Detector</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447675" y="1936376"/>
            <a:ext cx="11127065" cy="1027303"/>
          </a:xfrm>
        </p:spPr>
        <p:txBody>
          <a:bodyPr>
            <a:normAutofit/>
          </a:bodyPr>
          <a:lstStyle/>
          <a:p>
            <a:pPr algn="ctr"/>
            <a:r>
              <a:rPr lang="en-US" sz="1400" dirty="0"/>
              <a:t>Presented By - Shivam Mishra </a:t>
            </a:r>
          </a:p>
          <a:p>
            <a:pPr algn="ctr"/>
            <a:r>
              <a:rPr lang="en-US" sz="1400" dirty="0"/>
              <a:t>Supervised By – Mr. Rithik Raj Vaishya</a:t>
            </a:r>
          </a:p>
        </p:txBody>
      </p:sp>
      <p:pic>
        <p:nvPicPr>
          <p:cNvPr id="6" name="Picture 2" descr="Don't Panic Yet: Learn the Real Symptoms of a Brain Tumor, Straight From a  Neuro-Oncologist | Hartford Hospital | Hartford, CT">
            <a:extLst>
              <a:ext uri="{FF2B5EF4-FFF2-40B4-BE49-F238E27FC236}">
                <a16:creationId xmlns:a16="http://schemas.microsoft.com/office/drawing/2014/main" id="{DDD41C31-CDE3-E652-D9C0-1E430FC55B4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27890" b="27890"/>
          <a:stretch>
            <a:fillRect/>
          </a:stretch>
        </p:blipFill>
        <p:spPr bwMode="auto">
          <a:xfrm>
            <a:off x="447675" y="3081338"/>
            <a:ext cx="11266488" cy="33099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B4A64B-4382-65EF-A594-701166B35051}"/>
              </a:ext>
            </a:extLst>
          </p:cNvPr>
          <p:cNvSpPr txBox="1"/>
          <p:nvPr/>
        </p:nvSpPr>
        <p:spPr>
          <a:xfrm>
            <a:off x="4724400" y="672353"/>
            <a:ext cx="2231701" cy="369332"/>
          </a:xfrm>
          <a:prstGeom prst="rect">
            <a:avLst/>
          </a:prstGeom>
          <a:noFill/>
        </p:spPr>
        <p:txBody>
          <a:bodyPr wrap="none" rtlCol="0">
            <a:spAutoFit/>
          </a:bodyPr>
          <a:lstStyle/>
          <a:p>
            <a:r>
              <a:rPr lang="en-IN" dirty="0"/>
              <a:t>Capstone Project On</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BFCE2-BE0A-4742-AE53-D32E1DDBB86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F3B2BF-8DF0-39DB-FDD7-DEEE64E443A1}"/>
              </a:ext>
            </a:extLst>
          </p:cNvPr>
          <p:cNvCxnSpPr/>
          <p:nvPr/>
        </p:nvCxnSpPr>
        <p:spPr>
          <a:xfrm>
            <a:off x="6194612" y="806824"/>
            <a:ext cx="0" cy="586291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F374E45-4256-295D-660B-1C321D9F38F7}"/>
              </a:ext>
            </a:extLst>
          </p:cNvPr>
          <p:cNvSpPr/>
          <p:nvPr/>
        </p:nvSpPr>
        <p:spPr>
          <a:xfrm>
            <a:off x="1335741" y="806824"/>
            <a:ext cx="3200399" cy="4930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Before</a:t>
            </a:r>
          </a:p>
        </p:txBody>
      </p:sp>
      <p:sp>
        <p:nvSpPr>
          <p:cNvPr id="10" name="Rectangle: Rounded Corners 9">
            <a:extLst>
              <a:ext uri="{FF2B5EF4-FFF2-40B4-BE49-F238E27FC236}">
                <a16:creationId xmlns:a16="http://schemas.microsoft.com/office/drawing/2014/main" id="{C8D3063B-6C76-B4CB-EE5D-262098C7173E}"/>
              </a:ext>
            </a:extLst>
          </p:cNvPr>
          <p:cNvSpPr/>
          <p:nvPr/>
        </p:nvSpPr>
        <p:spPr>
          <a:xfrm>
            <a:off x="7853085" y="806824"/>
            <a:ext cx="3200399" cy="4930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After</a:t>
            </a:r>
          </a:p>
        </p:txBody>
      </p:sp>
      <p:sp>
        <p:nvSpPr>
          <p:cNvPr id="11" name="Footer Placeholder 3">
            <a:extLst>
              <a:ext uri="{FF2B5EF4-FFF2-40B4-BE49-F238E27FC236}">
                <a16:creationId xmlns:a16="http://schemas.microsoft.com/office/drawing/2014/main" id="{D3412AF2-8B7B-16CE-A3C2-50B460B40E9C}"/>
              </a:ext>
            </a:extLst>
          </p:cNvPr>
          <p:cNvSpPr>
            <a:spLocks noGrp="1"/>
          </p:cNvSpPr>
          <p:nvPr>
            <p:ph type="ftr" sz="quarter" idx="11"/>
          </p:nvPr>
        </p:nvSpPr>
        <p:spPr>
          <a:xfrm>
            <a:off x="581192" y="6423914"/>
            <a:ext cx="6917210" cy="365125"/>
          </a:xfrm>
        </p:spPr>
        <p:txBody>
          <a:bodyPr/>
          <a:lstStyle/>
          <a:p>
            <a:r>
              <a:rPr lang="en-US" dirty="0"/>
              <a:t>-BY SHIVAM MISHRA</a:t>
            </a:r>
          </a:p>
        </p:txBody>
      </p:sp>
      <p:sp>
        <p:nvSpPr>
          <p:cNvPr id="12" name="Slide Number Placeholder 4">
            <a:extLst>
              <a:ext uri="{FF2B5EF4-FFF2-40B4-BE49-F238E27FC236}">
                <a16:creationId xmlns:a16="http://schemas.microsoft.com/office/drawing/2014/main" id="{6D1A71B0-DCA3-277E-AB9C-83DDE266368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10</a:t>
            </a:fld>
            <a:endParaRPr lang="en-US" dirty="0"/>
          </a:p>
        </p:txBody>
      </p:sp>
      <p:pic>
        <p:nvPicPr>
          <p:cNvPr id="2054" name="Picture 6">
            <a:extLst>
              <a:ext uri="{FF2B5EF4-FFF2-40B4-BE49-F238E27FC236}">
                <a16:creationId xmlns:a16="http://schemas.microsoft.com/office/drawing/2014/main" id="{8FC7066C-32F8-EFAB-6820-CEB102FE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594" y="2556528"/>
            <a:ext cx="5741845" cy="3273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0F7EA7D-B011-6AD5-8356-61CB4A48F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61" y="2556528"/>
            <a:ext cx="5821827" cy="327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31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CD624-8011-05BF-B6D8-F849332395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1BFF593-1228-DD27-5A6E-E327731F4656}"/>
              </a:ext>
            </a:extLst>
          </p:cNvPr>
          <p:cNvSpPr txBox="1"/>
          <p:nvPr/>
        </p:nvSpPr>
        <p:spPr>
          <a:xfrm>
            <a:off x="581193" y="797860"/>
            <a:ext cx="11029618" cy="523220"/>
          </a:xfrm>
          <a:prstGeom prst="rect">
            <a:avLst/>
          </a:prstGeom>
          <a:noFill/>
        </p:spPr>
        <p:txBody>
          <a:bodyPr wrap="square" rtlCol="0">
            <a:spAutoFit/>
          </a:bodyPr>
          <a:lstStyle/>
          <a:p>
            <a:pPr>
              <a:spcBef>
                <a:spcPct val="0"/>
              </a:spcBef>
            </a:pPr>
            <a:r>
              <a:rPr lang="en-IN" sz="2800" cap="all" dirty="0">
                <a:solidFill>
                  <a:schemeClr val="tx1">
                    <a:lumMod val="75000"/>
                    <a:lumOff val="25000"/>
                  </a:schemeClr>
                </a:solidFill>
                <a:latin typeface="+mj-lt"/>
                <a:ea typeface="+mj-ea"/>
                <a:cs typeface="+mj-cs"/>
              </a:rPr>
              <a:t>TRAIN LOSS VS VALIDATION LOSS</a:t>
            </a:r>
          </a:p>
        </p:txBody>
      </p:sp>
      <p:sp>
        <p:nvSpPr>
          <p:cNvPr id="5" name="Footer Placeholder 3">
            <a:extLst>
              <a:ext uri="{FF2B5EF4-FFF2-40B4-BE49-F238E27FC236}">
                <a16:creationId xmlns:a16="http://schemas.microsoft.com/office/drawing/2014/main" id="{4D7409EF-E99A-3899-93EE-A2331677D41E}"/>
              </a:ext>
            </a:extLst>
          </p:cNvPr>
          <p:cNvSpPr>
            <a:spLocks noGrp="1"/>
          </p:cNvSpPr>
          <p:nvPr>
            <p:ph type="ftr" sz="quarter" idx="11"/>
          </p:nvPr>
        </p:nvSpPr>
        <p:spPr>
          <a:xfrm>
            <a:off x="581192" y="6423914"/>
            <a:ext cx="6917210" cy="365125"/>
          </a:xfrm>
        </p:spPr>
        <p:txBody>
          <a:bodyPr/>
          <a:lstStyle/>
          <a:p>
            <a:r>
              <a:rPr lang="en-US" dirty="0"/>
              <a:t>-BY SHIVAM MISHRA</a:t>
            </a:r>
          </a:p>
        </p:txBody>
      </p:sp>
      <p:sp>
        <p:nvSpPr>
          <p:cNvPr id="6" name="Slide Number Placeholder 4">
            <a:extLst>
              <a:ext uri="{FF2B5EF4-FFF2-40B4-BE49-F238E27FC236}">
                <a16:creationId xmlns:a16="http://schemas.microsoft.com/office/drawing/2014/main" id="{E2681EF9-1BAB-487A-229D-A0FC57BBAA99}"/>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t>11</a:t>
            </a:fld>
            <a:endParaRPr lang="en-US" dirty="0"/>
          </a:p>
        </p:txBody>
      </p:sp>
      <p:pic>
        <p:nvPicPr>
          <p:cNvPr id="3078" name="Picture 6">
            <a:extLst>
              <a:ext uri="{FF2B5EF4-FFF2-40B4-BE49-F238E27FC236}">
                <a16:creationId xmlns:a16="http://schemas.microsoft.com/office/drawing/2014/main" id="{C3CE0356-8ADC-FC75-4823-4B8DF53D0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86" y="1624022"/>
            <a:ext cx="8258455" cy="479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53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3851-8520-DA7E-EEA9-27352E1889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019DC19-5C1F-1BF8-5AE9-9FBC47BE8DD0}"/>
              </a:ext>
            </a:extLst>
          </p:cNvPr>
          <p:cNvSpPr>
            <a:spLocks noGrp="1"/>
          </p:cNvSpPr>
          <p:nvPr>
            <p:ph idx="1"/>
          </p:nvPr>
        </p:nvSpPr>
        <p:spPr>
          <a:xfrm>
            <a:off x="581192" y="2340863"/>
            <a:ext cx="11029615" cy="2231137"/>
          </a:xfrm>
        </p:spPr>
        <p:txBody>
          <a:bodyPr/>
          <a:lstStyle/>
          <a:p>
            <a:pPr>
              <a:buFont typeface="Wingdings" panose="05000000000000000000" pitchFamily="2" charset="2"/>
              <a:buChar char="v"/>
            </a:pPr>
            <a:r>
              <a:rPr lang="en-US" b="0" i="0" dirty="0">
                <a:solidFill>
                  <a:srgbClr val="0D0D0D"/>
                </a:solidFill>
                <a:effectLst/>
                <a:latin typeface="Söhne"/>
              </a:rPr>
              <a:t>Based on the provided results, it seems that the training loss consistently decreases over epochs, indicating that the model is learning from the training data. Similarly, the validation loss initially decreases but then stabilizes and starts to increase slightly after a certain point.</a:t>
            </a:r>
          </a:p>
          <a:p>
            <a:pPr>
              <a:buFont typeface="Wingdings" panose="05000000000000000000" pitchFamily="2" charset="2"/>
              <a:buChar char="v"/>
            </a:pPr>
            <a:r>
              <a:rPr lang="en-US" b="0" i="0" dirty="0">
                <a:solidFill>
                  <a:srgbClr val="0D0D0D"/>
                </a:solidFill>
                <a:effectLst/>
                <a:latin typeface="Söhne"/>
              </a:rPr>
              <a:t> </a:t>
            </a:r>
            <a:r>
              <a:rPr lang="en-US" dirty="0"/>
              <a:t>As per the accuracy also it shows the model is overfitting model.</a:t>
            </a:r>
          </a:p>
          <a:p>
            <a:pPr>
              <a:buFont typeface="Wingdings" panose="05000000000000000000" pitchFamily="2" charset="2"/>
              <a:buChar char="v"/>
            </a:pPr>
            <a:r>
              <a:rPr lang="en-US" dirty="0"/>
              <a:t>To avoid this overfitting problem I have to do some hyper parameter tunning (have to work on number of layers, networks, filters).</a:t>
            </a:r>
            <a:endParaRPr lang="en-IN" dirty="0"/>
          </a:p>
        </p:txBody>
      </p:sp>
      <p:sp>
        <p:nvSpPr>
          <p:cNvPr id="4" name="Footer Placeholder 3">
            <a:extLst>
              <a:ext uri="{FF2B5EF4-FFF2-40B4-BE49-F238E27FC236}">
                <a16:creationId xmlns:a16="http://schemas.microsoft.com/office/drawing/2014/main" id="{7F906097-10D2-1D51-2BFC-31DCDBD35AA3}"/>
              </a:ext>
            </a:extLst>
          </p:cNvPr>
          <p:cNvSpPr>
            <a:spLocks noGrp="1"/>
          </p:cNvSpPr>
          <p:nvPr>
            <p:ph type="ftr" sz="quarter" idx="11"/>
          </p:nvPr>
        </p:nvSpPr>
        <p:spPr/>
        <p:txBody>
          <a:bodyPr/>
          <a:lstStyle/>
          <a:p>
            <a:r>
              <a:rPr lang="en-US" dirty="0"/>
              <a:t>-by SHIVAM Mishra</a:t>
            </a:r>
          </a:p>
        </p:txBody>
      </p:sp>
      <p:sp>
        <p:nvSpPr>
          <p:cNvPr id="5" name="Slide Number Placeholder 4">
            <a:extLst>
              <a:ext uri="{FF2B5EF4-FFF2-40B4-BE49-F238E27FC236}">
                <a16:creationId xmlns:a16="http://schemas.microsoft.com/office/drawing/2014/main" id="{CA8D868D-52A5-A6DF-16F7-19D86862677F}"/>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22712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179294" y="2014030"/>
            <a:ext cx="4249271" cy="2829939"/>
          </a:xfrm>
        </p:spPr>
        <p:txBody>
          <a:bodyPr>
            <a:normAutofit/>
          </a:bodyPr>
          <a:lstStyle/>
          <a:p>
            <a:r>
              <a:rPr lang="en-US" sz="8800" dirty="0">
                <a:solidFill>
                  <a:srgbClr val="0070C0"/>
                </a:solidFill>
              </a:rPr>
              <a:t>Thank you!!!</a:t>
            </a:r>
          </a:p>
        </p:txBody>
      </p:sp>
      <p:sp>
        <p:nvSpPr>
          <p:cNvPr id="4" name="Slide Number Placeholder 3">
            <a:extLst>
              <a:ext uri="{FF2B5EF4-FFF2-40B4-BE49-F238E27FC236}">
                <a16:creationId xmlns:a16="http://schemas.microsoft.com/office/drawing/2014/main" id="{5947942D-0E12-44A9-B67B-FD75E0E41F25}"/>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146" name="Picture 2" descr="What is neuroplasticity and how can we promote it? | South China Morning  Post">
            <a:extLst>
              <a:ext uri="{FF2B5EF4-FFF2-40B4-BE49-F238E27FC236}">
                <a16:creationId xmlns:a16="http://schemas.microsoft.com/office/drawing/2014/main" id="{01404E6C-2483-16B1-865A-7BFB465D976D}"/>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4488" b="448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id="{6C5305CA-40D5-F56D-F245-8B17E0B0A82C}"/>
              </a:ext>
            </a:extLst>
          </p:cNvPr>
          <p:cNvSpPr>
            <a:spLocks noGrp="1"/>
          </p:cNvSpPr>
          <p:nvPr>
            <p:ph type="ftr" sz="quarter" idx="11"/>
          </p:nvPr>
        </p:nvSpPr>
        <p:spPr>
          <a:xfrm>
            <a:off x="581192" y="6423914"/>
            <a:ext cx="6917210" cy="365125"/>
          </a:xfrm>
        </p:spPr>
        <p:txBody>
          <a:bodyPr/>
          <a:lstStyle/>
          <a:p>
            <a:r>
              <a:rPr lang="en-US" dirty="0"/>
              <a:t>-BY SHIVAM MISHRA</a:t>
            </a:r>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1"/>
            <a:ext cx="7465211" cy="1150554"/>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7307749" cy="4192872"/>
          </a:xfrm>
        </p:spPr>
        <p:txBody>
          <a:bodyPr>
            <a:normAutofit fontScale="92500" lnSpcReduction="20000"/>
          </a:bodyPr>
          <a:lstStyle/>
          <a:p>
            <a:pPr marL="285750" indent="-285750">
              <a:buFont typeface="Wingdings" panose="05000000000000000000" pitchFamily="2" charset="2"/>
              <a:buChar char="v"/>
            </a:pPr>
            <a:r>
              <a:rPr lang="en-US" sz="1600" dirty="0"/>
              <a:t>Normal cells grow in a controlled manner as new cells replace old or damaged ones. For reasons not fully understood, tumor cells reproduce uncontrollably.</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A primary brain tumor is an abnormal growth that starts in the brain and usually does not spread to other parts of the body. Primary brain tumors may be benign or malignant.</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A benign brain tumor grows slowly, has distinct boundaries, and rarely spreads. Although its cells are not malignant, benign tumors can be life threatening if located in a vital area.</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A malignant brain tumor grows quickly, has irregular boundaries, and spreads to nearby brain areas. Although they are often called brain cancer, malignant brain tumors do not fit the definition of cancer because they do not spread to organs outside the brain and spine.</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Metastatic (secondary) brain tumors begin as cancer elsewhere in the body and spread to the brain. They form when cancer cells are carried in the blood stream. The most common cancers that spread to the brain are lung and breast.</a:t>
            </a:r>
          </a:p>
        </p:txBody>
      </p:sp>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-By Shivam Mishra</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pic>
        <p:nvPicPr>
          <p:cNvPr id="2050" name="Picture 2" descr="Brain Cancer Screening | Moffitt">
            <a:extLst>
              <a:ext uri="{FF2B5EF4-FFF2-40B4-BE49-F238E27FC236}">
                <a16:creationId xmlns:a16="http://schemas.microsoft.com/office/drawing/2014/main" id="{AAE68017-DC08-CF35-4EEC-8E0DCF280D9D}"/>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111" b="111"/>
          <a:stretch>
            <a:fillRect/>
          </a:stretch>
        </p:blipFill>
        <p:spPr bwMode="auto">
          <a:xfrm>
            <a:off x="8046403" y="1881284"/>
            <a:ext cx="3703637" cy="21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5E48-DE38-D747-2536-604AB6D35BFA}"/>
              </a:ext>
            </a:extLst>
          </p:cNvPr>
          <p:cNvSpPr>
            <a:spLocks noGrp="1"/>
          </p:cNvSpPr>
          <p:nvPr>
            <p:ph type="title"/>
          </p:nvPr>
        </p:nvSpPr>
        <p:spPr/>
        <p:txBody>
          <a:bodyPr/>
          <a:lstStyle/>
          <a:p>
            <a:r>
              <a:rPr lang="en-IN" dirty="0"/>
              <a:t>Types of Brain </a:t>
            </a:r>
            <a:r>
              <a:rPr lang="en-IN" dirty="0" err="1"/>
              <a:t>Tumor</a:t>
            </a:r>
            <a:endParaRPr lang="en-IN" dirty="0"/>
          </a:p>
        </p:txBody>
      </p:sp>
      <p:sp>
        <p:nvSpPr>
          <p:cNvPr id="3" name="Content Placeholder 2">
            <a:extLst>
              <a:ext uri="{FF2B5EF4-FFF2-40B4-BE49-F238E27FC236}">
                <a16:creationId xmlns:a16="http://schemas.microsoft.com/office/drawing/2014/main" id="{FAED2FF7-52D9-6181-1284-B89B4493AA65}"/>
              </a:ext>
            </a:extLst>
          </p:cNvPr>
          <p:cNvSpPr>
            <a:spLocks noGrp="1"/>
          </p:cNvSpPr>
          <p:nvPr>
            <p:ph idx="1"/>
          </p:nvPr>
        </p:nvSpPr>
        <p:spPr>
          <a:xfrm>
            <a:off x="581192" y="1810871"/>
            <a:ext cx="7540832" cy="4164479"/>
          </a:xfrm>
        </p:spPr>
        <p:txBody>
          <a:bodyPr>
            <a:normAutofit fontScale="85000" lnSpcReduction="10000"/>
          </a:bodyPr>
          <a:lstStyle/>
          <a:p>
            <a:r>
              <a:rPr lang="en-US" dirty="0">
                <a:solidFill>
                  <a:srgbClr val="0070C0"/>
                </a:solidFill>
              </a:rPr>
              <a:t>Gliomas and related brain tumors. </a:t>
            </a:r>
            <a:r>
              <a:rPr lang="en-US" dirty="0"/>
              <a:t>Gliomas are growths of cells that look like glial cells. The glial cells surround and support nerve cells in the brain tissue. Types of gliomas and related brain tumors include </a:t>
            </a:r>
            <a:r>
              <a:rPr lang="en-US" b="1" dirty="0"/>
              <a:t>astrocytoma, glioblastoma, oligodendroglioma and ependymoma</a:t>
            </a:r>
            <a:r>
              <a:rPr lang="en-US" dirty="0"/>
              <a:t>. Gliomas can be benign, but most are malignant. Glioblastoma is the most common type of malignant brain tumor.</a:t>
            </a:r>
          </a:p>
          <a:p>
            <a:r>
              <a:rPr lang="en-US" dirty="0">
                <a:solidFill>
                  <a:srgbClr val="0070C0"/>
                </a:solidFill>
              </a:rPr>
              <a:t>Choroid plexus tumors. </a:t>
            </a:r>
            <a:r>
              <a:rPr lang="en-US" dirty="0"/>
              <a:t>Choroid plexus tumors start in cells that make the fluid that surrounds the brain and spinal cord. Choroid plexus tumors can be benign or malignant. Choroid plexus carcinoma is the malignant form of this type of brain tumor. It's more common in children.</a:t>
            </a:r>
          </a:p>
          <a:p>
            <a:r>
              <a:rPr lang="en-US" dirty="0">
                <a:solidFill>
                  <a:srgbClr val="0070C0"/>
                </a:solidFill>
              </a:rPr>
              <a:t>Embryonal tumors.</a:t>
            </a:r>
            <a:r>
              <a:rPr lang="en-US" dirty="0"/>
              <a:t> Embryonal tumors begin in cells that are left over from fetal development. Embryonal tumors are malignant brain tumors that happen most often in babies and young children. The most common type of embryonal tumor is medulloblastoma. It's usually located in the lower back part of the brain, called the cerebellum.</a:t>
            </a:r>
          </a:p>
          <a:p>
            <a:r>
              <a:rPr lang="en-US" dirty="0">
                <a:solidFill>
                  <a:srgbClr val="0070C0"/>
                </a:solidFill>
              </a:rPr>
              <a:t>Germ cell tumors. </a:t>
            </a:r>
            <a:r>
              <a:rPr lang="en-US" dirty="0"/>
              <a:t>Germ cell tumors start in reproductive cells, called germ cells, that go on to become the sperm and egg cells.. When germ cell tumors happen in the brain, they're often located near the pineal gland or the pituitary gland. Germ cell tumors are mostly benign. They're more common in children.</a:t>
            </a:r>
          </a:p>
        </p:txBody>
      </p:sp>
      <p:sp>
        <p:nvSpPr>
          <p:cNvPr id="4" name="Footer Placeholder 3">
            <a:extLst>
              <a:ext uri="{FF2B5EF4-FFF2-40B4-BE49-F238E27FC236}">
                <a16:creationId xmlns:a16="http://schemas.microsoft.com/office/drawing/2014/main" id="{865B1B75-6658-EE55-685D-FB9AC48E3B50}"/>
              </a:ext>
            </a:extLst>
          </p:cNvPr>
          <p:cNvSpPr>
            <a:spLocks noGrp="1"/>
          </p:cNvSpPr>
          <p:nvPr>
            <p:ph type="ftr" sz="quarter" idx="11"/>
          </p:nvPr>
        </p:nvSpPr>
        <p:spPr/>
        <p:txBody>
          <a:bodyPr/>
          <a:lstStyle/>
          <a:p>
            <a:r>
              <a:rPr lang="en-US" dirty="0"/>
              <a:t>-By SHIVAM Mishra</a:t>
            </a:r>
          </a:p>
        </p:txBody>
      </p:sp>
      <p:sp>
        <p:nvSpPr>
          <p:cNvPr id="5" name="Slide Number Placeholder 4">
            <a:extLst>
              <a:ext uri="{FF2B5EF4-FFF2-40B4-BE49-F238E27FC236}">
                <a16:creationId xmlns:a16="http://schemas.microsoft.com/office/drawing/2014/main" id="{F31CBCC9-7C34-7B5C-8D16-667EDAA2C8C3}"/>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3078" name="Picture 6" descr="Brain Tumor Types, Glioblastoma, Meningioma &amp; More">
            <a:extLst>
              <a:ext uri="{FF2B5EF4-FFF2-40B4-BE49-F238E27FC236}">
                <a16:creationId xmlns:a16="http://schemas.microsoft.com/office/drawing/2014/main" id="{E67C2046-66DC-FCC6-2852-7B3139AF6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24" y="2023320"/>
            <a:ext cx="3714765" cy="311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62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8E26-A302-B8A6-75F7-B8BEF25125CD}"/>
              </a:ext>
            </a:extLst>
          </p:cNvPr>
          <p:cNvSpPr>
            <a:spLocks noGrp="1"/>
          </p:cNvSpPr>
          <p:nvPr>
            <p:ph type="title"/>
          </p:nvPr>
        </p:nvSpPr>
        <p:spPr/>
        <p:txBody>
          <a:bodyPr/>
          <a:lstStyle/>
          <a:p>
            <a:r>
              <a:rPr lang="en-IN" dirty="0"/>
              <a:t>Types of Brain </a:t>
            </a:r>
            <a:r>
              <a:rPr lang="en-IN" dirty="0" err="1"/>
              <a:t>Tumor</a:t>
            </a:r>
            <a:endParaRPr lang="en-IN" dirty="0"/>
          </a:p>
        </p:txBody>
      </p:sp>
      <p:sp>
        <p:nvSpPr>
          <p:cNvPr id="3" name="Content Placeholder 2">
            <a:extLst>
              <a:ext uri="{FF2B5EF4-FFF2-40B4-BE49-F238E27FC236}">
                <a16:creationId xmlns:a16="http://schemas.microsoft.com/office/drawing/2014/main" id="{F25C47DC-939D-6783-D3D0-30B14E28A1E8}"/>
              </a:ext>
            </a:extLst>
          </p:cNvPr>
          <p:cNvSpPr>
            <a:spLocks noGrp="1"/>
          </p:cNvSpPr>
          <p:nvPr>
            <p:ph idx="1"/>
          </p:nvPr>
        </p:nvSpPr>
        <p:spPr>
          <a:xfrm>
            <a:off x="581192" y="1837765"/>
            <a:ext cx="11029616" cy="4137585"/>
          </a:xfrm>
        </p:spPr>
        <p:txBody>
          <a:bodyPr>
            <a:normAutofit fontScale="92500" lnSpcReduction="20000"/>
          </a:bodyPr>
          <a:lstStyle/>
          <a:p>
            <a:r>
              <a:rPr lang="en-US" dirty="0">
                <a:solidFill>
                  <a:srgbClr val="0070C0"/>
                </a:solidFill>
              </a:rPr>
              <a:t>Pineal tumors. </a:t>
            </a:r>
            <a:r>
              <a:rPr lang="en-US" dirty="0"/>
              <a:t>Pineal tumors start in and around the brain's pineal gland. The pineal gland is located in the center of the brain. It makes a hormone called melatonin that helps with sleep. Pineal tumors can be benign or malignant. </a:t>
            </a:r>
            <a:r>
              <a:rPr lang="en-US" dirty="0" err="1"/>
              <a:t>Pineoblastoma</a:t>
            </a:r>
            <a:r>
              <a:rPr lang="en-US" dirty="0"/>
              <a:t> is a malignant type of pineal tumor that's most common in children.</a:t>
            </a:r>
          </a:p>
          <a:p>
            <a:r>
              <a:rPr lang="en-US" dirty="0">
                <a:solidFill>
                  <a:srgbClr val="0070C0"/>
                </a:solidFill>
              </a:rPr>
              <a:t>Meningiomas</a:t>
            </a:r>
            <a:r>
              <a:rPr lang="en-US" dirty="0"/>
              <a:t>. Meningiomas are brain tumors that start in the membranes around the brain and spinal cord. Meningiomas are usually benign, but sometimes they can be malignant. Meningiomas are the most common type of benign brain tumor.</a:t>
            </a:r>
          </a:p>
          <a:p>
            <a:r>
              <a:rPr lang="en-US" dirty="0">
                <a:solidFill>
                  <a:srgbClr val="0070C0"/>
                </a:solidFill>
              </a:rPr>
              <a:t>Nerve tumors. </a:t>
            </a:r>
            <a:r>
              <a:rPr lang="en-US" dirty="0"/>
              <a:t>Nerve tumors are growths that happen in and around nerves. The most common type that happens in the head is acoustic neuroma, also called schwannoma. This benign tumor is located on the main nerve that connects the inner ear to the brain.</a:t>
            </a:r>
          </a:p>
          <a:p>
            <a:r>
              <a:rPr lang="en-US" dirty="0">
                <a:solidFill>
                  <a:srgbClr val="0070C0"/>
                </a:solidFill>
              </a:rPr>
              <a:t>Pituitary tumors. </a:t>
            </a:r>
            <a:r>
              <a:rPr lang="en-US" dirty="0"/>
              <a:t>Brain tumors can begin in and around the pituitary gland. This small gland is located near the base of the brain. Most tumors that happen in and around the pituitary gland are benign. Pituitary tumors happen in the pituitary gland itself. Craniopharyngioma is a type of brain tumor that happens near the pituitary gland.</a:t>
            </a:r>
          </a:p>
          <a:p>
            <a:r>
              <a:rPr lang="en-US" dirty="0">
                <a:solidFill>
                  <a:srgbClr val="0070C0"/>
                </a:solidFill>
              </a:rPr>
              <a:t>Other brain tumors. </a:t>
            </a:r>
            <a:r>
              <a:rPr lang="en-US" dirty="0"/>
              <a:t>Many other types of rare tumors can happen in and around the brain. Tumors can start in the muscles, blood vessels and connective tissue around the brain. Tumors can form in the bones of the skull. Malignant brain tumors can start from the germ-fighting immune system cells in the brain. This type of brain cancer is called primary central nervous system lymphoma.</a:t>
            </a:r>
            <a:endParaRPr lang="en-IN" dirty="0"/>
          </a:p>
          <a:p>
            <a:endParaRPr lang="en-IN" dirty="0"/>
          </a:p>
        </p:txBody>
      </p:sp>
      <p:sp>
        <p:nvSpPr>
          <p:cNvPr id="4" name="Footer Placeholder 3">
            <a:extLst>
              <a:ext uri="{FF2B5EF4-FFF2-40B4-BE49-F238E27FC236}">
                <a16:creationId xmlns:a16="http://schemas.microsoft.com/office/drawing/2014/main" id="{E5895D4A-FCD5-B55D-326A-0C521681B23C}"/>
              </a:ext>
            </a:extLst>
          </p:cNvPr>
          <p:cNvSpPr>
            <a:spLocks noGrp="1"/>
          </p:cNvSpPr>
          <p:nvPr>
            <p:ph type="ftr" sz="quarter" idx="11"/>
          </p:nvPr>
        </p:nvSpPr>
        <p:spPr/>
        <p:txBody>
          <a:bodyPr/>
          <a:lstStyle/>
          <a:p>
            <a:r>
              <a:rPr lang="en-US" dirty="0"/>
              <a:t>-By SHIVAM Mishra</a:t>
            </a:r>
          </a:p>
        </p:txBody>
      </p:sp>
      <p:sp>
        <p:nvSpPr>
          <p:cNvPr id="5" name="Slide Number Placeholder 4">
            <a:extLst>
              <a:ext uri="{FF2B5EF4-FFF2-40B4-BE49-F238E27FC236}">
                <a16:creationId xmlns:a16="http://schemas.microsoft.com/office/drawing/2014/main" id="{C772C281-0E56-5EAF-C65C-7EF78F64506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61859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95A8-DD2B-F15D-7C6B-3C5C1523EC2C}"/>
              </a:ext>
            </a:extLst>
          </p:cNvPr>
          <p:cNvSpPr>
            <a:spLocks noGrp="1"/>
          </p:cNvSpPr>
          <p:nvPr>
            <p:ph type="title"/>
          </p:nvPr>
        </p:nvSpPr>
        <p:spPr>
          <a:xfrm>
            <a:off x="581192" y="636688"/>
            <a:ext cx="11029616" cy="987552"/>
          </a:xfrm>
        </p:spPr>
        <p:txBody>
          <a:bodyPr/>
          <a:lstStyle/>
          <a:p>
            <a:r>
              <a:rPr lang="en-IN" dirty="0"/>
              <a:t>Symptoms</a:t>
            </a:r>
          </a:p>
        </p:txBody>
      </p:sp>
      <p:sp>
        <p:nvSpPr>
          <p:cNvPr id="3" name="Content Placeholder 2">
            <a:extLst>
              <a:ext uri="{FF2B5EF4-FFF2-40B4-BE49-F238E27FC236}">
                <a16:creationId xmlns:a16="http://schemas.microsoft.com/office/drawing/2014/main" id="{88944D9C-6A62-8260-EADB-255D6CDAEA4B}"/>
              </a:ext>
            </a:extLst>
          </p:cNvPr>
          <p:cNvSpPr>
            <a:spLocks noGrp="1"/>
          </p:cNvSpPr>
          <p:nvPr>
            <p:ph idx="1"/>
          </p:nvPr>
        </p:nvSpPr>
        <p:spPr>
          <a:xfrm>
            <a:off x="581192" y="1719072"/>
            <a:ext cx="11029615" cy="4610010"/>
          </a:xfrm>
        </p:spPr>
        <p:txBody>
          <a:bodyPr>
            <a:noAutofit/>
          </a:bodyPr>
          <a:lstStyle/>
          <a:p>
            <a:pPr marL="0" indent="0">
              <a:buNone/>
            </a:pPr>
            <a:r>
              <a:rPr lang="en-US" sz="1500" dirty="0"/>
              <a:t>The signs and symptoms of a brain tumor depend on the brain tumor's size and location. Symptoms also might depend on how fast the brain tumor is growing, which is also called the tumor grade.</a:t>
            </a:r>
          </a:p>
          <a:p>
            <a:pPr>
              <a:buFont typeface="Wingdings" panose="05000000000000000000" pitchFamily="2" charset="2"/>
              <a:buChar char="v"/>
            </a:pPr>
            <a:r>
              <a:rPr lang="en-US" sz="1500" dirty="0"/>
              <a:t>General signs and symptoms caused by brain tumors may include:</a:t>
            </a:r>
          </a:p>
          <a:p>
            <a:pPr>
              <a:buFont typeface="Wingdings" panose="05000000000000000000" pitchFamily="2" charset="2"/>
              <a:buChar char="v"/>
            </a:pPr>
            <a:r>
              <a:rPr lang="en-US" sz="1500" dirty="0"/>
              <a:t>Headache or pressure in the head that is worse in the morning.</a:t>
            </a:r>
          </a:p>
          <a:p>
            <a:pPr>
              <a:buFont typeface="Wingdings" panose="05000000000000000000" pitchFamily="2" charset="2"/>
              <a:buChar char="v"/>
            </a:pPr>
            <a:r>
              <a:rPr lang="en-US" sz="1500" dirty="0"/>
              <a:t>Headaches that happen more often and seem more severe.</a:t>
            </a:r>
          </a:p>
          <a:p>
            <a:pPr>
              <a:buFont typeface="Wingdings" panose="05000000000000000000" pitchFamily="2" charset="2"/>
              <a:buChar char="v"/>
            </a:pPr>
            <a:r>
              <a:rPr lang="en-US" sz="1500" dirty="0"/>
              <a:t>Headaches that are sometimes described as tension headaches or migraines.</a:t>
            </a:r>
          </a:p>
          <a:p>
            <a:pPr>
              <a:buFont typeface="Wingdings" panose="05000000000000000000" pitchFamily="2" charset="2"/>
              <a:buChar char="v"/>
            </a:pPr>
            <a:r>
              <a:rPr lang="en-US" sz="1500" dirty="0"/>
              <a:t>Eye problems, such as blurry vision, seeing double or losing sight on the sides of your vision.</a:t>
            </a:r>
          </a:p>
          <a:p>
            <a:pPr>
              <a:buFont typeface="Wingdings" panose="05000000000000000000" pitchFamily="2" charset="2"/>
              <a:buChar char="v"/>
            </a:pPr>
            <a:r>
              <a:rPr lang="en-US" sz="1500" dirty="0"/>
              <a:t>Losing feeling or movement in an arm or a leg,  Trouble with balance.</a:t>
            </a:r>
          </a:p>
          <a:p>
            <a:pPr>
              <a:buFont typeface="Wingdings" panose="05000000000000000000" pitchFamily="2" charset="2"/>
              <a:buChar char="v"/>
            </a:pPr>
            <a:r>
              <a:rPr lang="en-US" sz="1500" dirty="0"/>
              <a:t>Speech problems, Feeling very tired, Confusion in everyday matters, Memory problems, Hearing problems, Nausea or vomiting, Feeling very hungry and gaining weight..</a:t>
            </a:r>
          </a:p>
          <a:p>
            <a:pPr>
              <a:buFont typeface="Wingdings" panose="05000000000000000000" pitchFamily="2" charset="2"/>
              <a:buChar char="v"/>
            </a:pPr>
            <a:r>
              <a:rPr lang="en-US" sz="1500" dirty="0"/>
              <a:t>Having trouble following simple commands.</a:t>
            </a:r>
          </a:p>
          <a:p>
            <a:pPr>
              <a:buFont typeface="Wingdings" panose="05000000000000000000" pitchFamily="2" charset="2"/>
              <a:buChar char="v"/>
            </a:pPr>
            <a:r>
              <a:rPr lang="en-US" sz="1500" dirty="0"/>
              <a:t>Personality or behavior changes.</a:t>
            </a:r>
          </a:p>
          <a:p>
            <a:pPr>
              <a:buFont typeface="Wingdings" panose="05000000000000000000" pitchFamily="2" charset="2"/>
              <a:buChar char="v"/>
            </a:pPr>
            <a:r>
              <a:rPr lang="en-US" sz="1500" dirty="0"/>
              <a:t>Seizures, especially if there is no history of seizures.</a:t>
            </a:r>
          </a:p>
          <a:p>
            <a:pPr>
              <a:buFont typeface="Wingdings" panose="05000000000000000000" pitchFamily="2" charset="2"/>
              <a:buChar char="v"/>
            </a:pPr>
            <a:r>
              <a:rPr lang="en-US" sz="1500" dirty="0"/>
              <a:t>Dizziness or a sense that the world is spinning, also called vertigo.</a:t>
            </a:r>
          </a:p>
        </p:txBody>
      </p:sp>
      <p:sp>
        <p:nvSpPr>
          <p:cNvPr id="4" name="Footer Placeholder 3">
            <a:extLst>
              <a:ext uri="{FF2B5EF4-FFF2-40B4-BE49-F238E27FC236}">
                <a16:creationId xmlns:a16="http://schemas.microsoft.com/office/drawing/2014/main" id="{CB616F16-B8FD-A7F8-1985-F58627BB4EF1}"/>
              </a:ext>
            </a:extLst>
          </p:cNvPr>
          <p:cNvSpPr>
            <a:spLocks noGrp="1"/>
          </p:cNvSpPr>
          <p:nvPr>
            <p:ph type="ftr" sz="quarter" idx="11"/>
          </p:nvPr>
        </p:nvSpPr>
        <p:spPr/>
        <p:txBody>
          <a:bodyPr/>
          <a:lstStyle/>
          <a:p>
            <a:r>
              <a:rPr lang="en-US" dirty="0"/>
              <a:t>-by SHIVAM Mishra</a:t>
            </a:r>
          </a:p>
        </p:txBody>
      </p:sp>
      <p:sp>
        <p:nvSpPr>
          <p:cNvPr id="5" name="Slide Number Placeholder 4">
            <a:extLst>
              <a:ext uri="{FF2B5EF4-FFF2-40B4-BE49-F238E27FC236}">
                <a16:creationId xmlns:a16="http://schemas.microsoft.com/office/drawing/2014/main" id="{59487708-C0AF-8D85-4D3D-3BEDF29ED0AC}"/>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32605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853193"/>
          </a:xfrm>
        </p:spPr>
        <p:txBody>
          <a:bodyPr anchor="ctr" anchorCtr="0"/>
          <a:lstStyle/>
          <a:p>
            <a:r>
              <a:rPr lang="en-US" dirty="0"/>
              <a:t>Objective</a:t>
            </a:r>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581193" y="1966527"/>
            <a:ext cx="5703066" cy="4457387"/>
          </a:xfrm>
        </p:spPr>
        <p:txBody>
          <a:bodyPr/>
          <a:lstStyle/>
          <a:p>
            <a:pPr marL="285750" indent="-285750">
              <a:buFont typeface="Wingdings" panose="05000000000000000000" pitchFamily="2" charset="2"/>
              <a:buChar char="v"/>
            </a:pPr>
            <a:r>
              <a:rPr lang="en-US" dirty="0"/>
              <a:t>To develop an accurate and efficient model capable of automatically detecting and localizing brain tumors from MRI images. </a:t>
            </a:r>
          </a:p>
          <a:p>
            <a:pPr marL="285750" indent="-285750">
              <a:buFont typeface="Wingdings" panose="05000000000000000000" pitchFamily="2" charset="2"/>
              <a:buChar char="v"/>
            </a:pPr>
            <a:r>
              <a:rPr lang="en-US" dirty="0"/>
              <a:t>This model aims to assist medical professionals in the timely diagnosis and treatment planning for patients with brain tumors by providing a reliable tool for automated detection and segmentation of tumors.</a:t>
            </a:r>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t>-by Shivam Mishra</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pic>
        <p:nvPicPr>
          <p:cNvPr id="4098" name="Picture 2" descr="Convolutional neural networks for brain tumour segmentation | Insights into  Imaging | Full Text">
            <a:extLst>
              <a:ext uri="{FF2B5EF4-FFF2-40B4-BE49-F238E27FC236}">
                <a16:creationId xmlns:a16="http://schemas.microsoft.com/office/drawing/2014/main" id="{AAC53691-C500-F467-54A8-E20E6E6D3EC9}"/>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19791" b="19791"/>
          <a:stretch>
            <a:fillRect/>
          </a:stretch>
        </p:blipFill>
        <p:spPr bwMode="auto">
          <a:xfrm>
            <a:off x="6284259" y="2493705"/>
            <a:ext cx="5486400" cy="331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3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3729-E41B-4AC9-32CE-6FBCC0141AF4}"/>
              </a:ext>
            </a:extLst>
          </p:cNvPr>
          <p:cNvSpPr>
            <a:spLocks noGrp="1"/>
          </p:cNvSpPr>
          <p:nvPr>
            <p:ph type="ctrTitle"/>
          </p:nvPr>
        </p:nvSpPr>
        <p:spPr>
          <a:xfrm>
            <a:off x="581191" y="704088"/>
            <a:ext cx="10993549" cy="658547"/>
          </a:xfrm>
        </p:spPr>
        <p:txBody>
          <a:bodyPr/>
          <a:lstStyle/>
          <a:p>
            <a:r>
              <a:rPr lang="en-IN" dirty="0"/>
              <a:t>Methodology</a:t>
            </a:r>
          </a:p>
        </p:txBody>
      </p:sp>
      <p:sp>
        <p:nvSpPr>
          <p:cNvPr id="5" name="Rectangle: Rounded Corners 4">
            <a:extLst>
              <a:ext uri="{FF2B5EF4-FFF2-40B4-BE49-F238E27FC236}">
                <a16:creationId xmlns:a16="http://schemas.microsoft.com/office/drawing/2014/main" id="{1BA6F103-C730-D3F4-C51C-11CE2DE6E335}"/>
              </a:ext>
            </a:extLst>
          </p:cNvPr>
          <p:cNvSpPr/>
          <p:nvPr/>
        </p:nvSpPr>
        <p:spPr>
          <a:xfrm>
            <a:off x="581191" y="1792941"/>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8" name="Arrow: Right 7">
            <a:extLst>
              <a:ext uri="{FF2B5EF4-FFF2-40B4-BE49-F238E27FC236}">
                <a16:creationId xmlns:a16="http://schemas.microsoft.com/office/drawing/2014/main" id="{4A342168-C3FB-F99B-982D-FBC5C597551C}"/>
              </a:ext>
            </a:extLst>
          </p:cNvPr>
          <p:cNvSpPr/>
          <p:nvPr/>
        </p:nvSpPr>
        <p:spPr>
          <a:xfrm>
            <a:off x="2447364" y="197196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88C6621-9361-6AB2-B83E-B05705720817}"/>
              </a:ext>
            </a:extLst>
          </p:cNvPr>
          <p:cNvSpPr/>
          <p:nvPr/>
        </p:nvSpPr>
        <p:spPr>
          <a:xfrm>
            <a:off x="3534863" y="1792941"/>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11" name="Arrow: Right 10">
            <a:extLst>
              <a:ext uri="{FF2B5EF4-FFF2-40B4-BE49-F238E27FC236}">
                <a16:creationId xmlns:a16="http://schemas.microsoft.com/office/drawing/2014/main" id="{3EBAE459-8657-5A32-9995-B59E3E14EDF1}"/>
              </a:ext>
            </a:extLst>
          </p:cNvPr>
          <p:cNvSpPr/>
          <p:nvPr/>
        </p:nvSpPr>
        <p:spPr>
          <a:xfrm>
            <a:off x="5401036" y="197196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82EE5D7-9AD6-C03A-5BF1-2F3475F9D6BA}"/>
              </a:ext>
            </a:extLst>
          </p:cNvPr>
          <p:cNvSpPr/>
          <p:nvPr/>
        </p:nvSpPr>
        <p:spPr>
          <a:xfrm>
            <a:off x="6488535" y="1792941"/>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Split Dataset</a:t>
            </a:r>
          </a:p>
        </p:txBody>
      </p:sp>
      <p:sp>
        <p:nvSpPr>
          <p:cNvPr id="13" name="Arrow: Right 12">
            <a:extLst>
              <a:ext uri="{FF2B5EF4-FFF2-40B4-BE49-F238E27FC236}">
                <a16:creationId xmlns:a16="http://schemas.microsoft.com/office/drawing/2014/main" id="{8B6CA088-4ABF-5655-3589-CB72FE74DACF}"/>
              </a:ext>
            </a:extLst>
          </p:cNvPr>
          <p:cNvSpPr/>
          <p:nvPr/>
        </p:nvSpPr>
        <p:spPr>
          <a:xfrm>
            <a:off x="8354708" y="197196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6F974E9-39C8-3644-79A6-52AED150EA40}"/>
              </a:ext>
            </a:extLst>
          </p:cNvPr>
          <p:cNvSpPr/>
          <p:nvPr/>
        </p:nvSpPr>
        <p:spPr>
          <a:xfrm>
            <a:off x="9442207" y="1792941"/>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Selection</a:t>
            </a:r>
          </a:p>
        </p:txBody>
      </p:sp>
      <p:sp>
        <p:nvSpPr>
          <p:cNvPr id="15" name="Arrow: Down 14">
            <a:extLst>
              <a:ext uri="{FF2B5EF4-FFF2-40B4-BE49-F238E27FC236}">
                <a16:creationId xmlns:a16="http://schemas.microsoft.com/office/drawing/2014/main" id="{ADF6B12C-7152-8788-57F2-99805769BE11}"/>
              </a:ext>
            </a:extLst>
          </p:cNvPr>
          <p:cNvSpPr/>
          <p:nvPr/>
        </p:nvSpPr>
        <p:spPr>
          <a:xfrm>
            <a:off x="10078432" y="276112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8EF8FD84-2131-402A-4601-E7CF7AF168A7}"/>
              </a:ext>
            </a:extLst>
          </p:cNvPr>
          <p:cNvSpPr/>
          <p:nvPr/>
        </p:nvSpPr>
        <p:spPr>
          <a:xfrm>
            <a:off x="9442207" y="3865043"/>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Development</a:t>
            </a:r>
          </a:p>
        </p:txBody>
      </p:sp>
      <p:sp>
        <p:nvSpPr>
          <p:cNvPr id="17" name="Arrow: Left 16">
            <a:extLst>
              <a:ext uri="{FF2B5EF4-FFF2-40B4-BE49-F238E27FC236}">
                <a16:creationId xmlns:a16="http://schemas.microsoft.com/office/drawing/2014/main" id="{1609DE3A-497C-57F5-EBE3-03A2073D0E5A}"/>
              </a:ext>
            </a:extLst>
          </p:cNvPr>
          <p:cNvSpPr/>
          <p:nvPr/>
        </p:nvSpPr>
        <p:spPr>
          <a:xfrm>
            <a:off x="8354708" y="4044068"/>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169A39EC-C75E-028A-D9C3-89F2E98B80E9}"/>
              </a:ext>
            </a:extLst>
          </p:cNvPr>
          <p:cNvSpPr/>
          <p:nvPr/>
        </p:nvSpPr>
        <p:spPr>
          <a:xfrm>
            <a:off x="6488535" y="3861188"/>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a:t>
            </a:r>
          </a:p>
        </p:txBody>
      </p:sp>
      <p:sp>
        <p:nvSpPr>
          <p:cNvPr id="19" name="Arrow: Left 18">
            <a:extLst>
              <a:ext uri="{FF2B5EF4-FFF2-40B4-BE49-F238E27FC236}">
                <a16:creationId xmlns:a16="http://schemas.microsoft.com/office/drawing/2014/main" id="{60F689B1-0833-6CEE-142A-697C9408CA70}"/>
              </a:ext>
            </a:extLst>
          </p:cNvPr>
          <p:cNvSpPr/>
          <p:nvPr/>
        </p:nvSpPr>
        <p:spPr>
          <a:xfrm>
            <a:off x="5401036" y="4040213"/>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631B878-16CF-99F8-1B10-FEA2759C0BDD}"/>
              </a:ext>
            </a:extLst>
          </p:cNvPr>
          <p:cNvSpPr/>
          <p:nvPr/>
        </p:nvSpPr>
        <p:spPr>
          <a:xfrm>
            <a:off x="3534863" y="3861188"/>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Evaluating</a:t>
            </a:r>
          </a:p>
        </p:txBody>
      </p:sp>
      <p:sp>
        <p:nvSpPr>
          <p:cNvPr id="21" name="Arrow: Left 20">
            <a:extLst>
              <a:ext uri="{FF2B5EF4-FFF2-40B4-BE49-F238E27FC236}">
                <a16:creationId xmlns:a16="http://schemas.microsoft.com/office/drawing/2014/main" id="{F02A4FE0-FC63-D58C-61F8-A65B3ABB59AC}"/>
              </a:ext>
            </a:extLst>
          </p:cNvPr>
          <p:cNvSpPr/>
          <p:nvPr/>
        </p:nvSpPr>
        <p:spPr>
          <a:xfrm>
            <a:off x="2447364" y="4040213"/>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7111CB5-5630-25F4-84DA-C223882CBCA2}"/>
              </a:ext>
            </a:extLst>
          </p:cNvPr>
          <p:cNvSpPr/>
          <p:nvPr/>
        </p:nvSpPr>
        <p:spPr>
          <a:xfrm>
            <a:off x="581191" y="3861188"/>
            <a:ext cx="1757082" cy="8426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Results</a:t>
            </a:r>
          </a:p>
        </p:txBody>
      </p:sp>
      <p:sp>
        <p:nvSpPr>
          <p:cNvPr id="23" name="Footer Placeholder 3">
            <a:extLst>
              <a:ext uri="{FF2B5EF4-FFF2-40B4-BE49-F238E27FC236}">
                <a16:creationId xmlns:a16="http://schemas.microsoft.com/office/drawing/2014/main" id="{76FCD667-9DAF-F994-D018-A12E82700ABE}"/>
              </a:ext>
            </a:extLst>
          </p:cNvPr>
          <p:cNvSpPr txBox="1">
            <a:spLocks/>
          </p:cNvSpPr>
          <p:nvPr/>
        </p:nvSpPr>
        <p:spPr>
          <a:xfrm>
            <a:off x="581192" y="6423914"/>
            <a:ext cx="691721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dirty="0"/>
              <a:t>-BY SHIVAM MISHRA</a:t>
            </a:r>
          </a:p>
        </p:txBody>
      </p:sp>
      <p:sp>
        <p:nvSpPr>
          <p:cNvPr id="24" name="Slide Number Placeholder 4">
            <a:extLst>
              <a:ext uri="{FF2B5EF4-FFF2-40B4-BE49-F238E27FC236}">
                <a16:creationId xmlns:a16="http://schemas.microsoft.com/office/drawing/2014/main" id="{1DF53ED1-1DC8-80A6-2946-1AA50934BB61}"/>
              </a:ext>
            </a:extLst>
          </p:cNvPr>
          <p:cNvSpPr txBox="1">
            <a:spLocks/>
          </p:cNvSpPr>
          <p:nvPr/>
        </p:nvSpPr>
        <p:spPr>
          <a:xfrm>
            <a:off x="10558300" y="6423914"/>
            <a:ext cx="105251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z="900" smtClean="0"/>
              <a:pPr/>
              <a:t>7</a:t>
            </a:fld>
            <a:endParaRPr lang="en-US" sz="900" dirty="0"/>
          </a:p>
        </p:txBody>
      </p:sp>
    </p:spTree>
    <p:extLst>
      <p:ext uri="{BB962C8B-B14F-4D97-AF65-F5344CB8AC3E}">
        <p14:creationId xmlns:p14="http://schemas.microsoft.com/office/powerpoint/2010/main" val="262334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A3701-3C92-5B43-D022-A838022FE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52171-7953-D736-2C62-4CF06576B0DB}"/>
              </a:ext>
            </a:extLst>
          </p:cNvPr>
          <p:cNvSpPr>
            <a:spLocks noGrp="1"/>
          </p:cNvSpPr>
          <p:nvPr>
            <p:ph type="title"/>
          </p:nvPr>
        </p:nvSpPr>
        <p:spPr>
          <a:xfrm>
            <a:off x="581509" y="619132"/>
            <a:ext cx="11181585" cy="1150554"/>
          </a:xfrm>
        </p:spPr>
        <p:txBody>
          <a:bodyPr/>
          <a:lstStyle/>
          <a:p>
            <a:r>
              <a:rPr lang="en-US" dirty="0"/>
              <a:t>Models &amp; Frame works used in this project</a:t>
            </a:r>
          </a:p>
        </p:txBody>
      </p:sp>
      <p:sp>
        <p:nvSpPr>
          <p:cNvPr id="3" name="Content Placeholder 2">
            <a:extLst>
              <a:ext uri="{FF2B5EF4-FFF2-40B4-BE49-F238E27FC236}">
                <a16:creationId xmlns:a16="http://schemas.microsoft.com/office/drawing/2014/main" id="{ECB2E4D1-641F-D095-7AA2-F890A01A58BE}"/>
              </a:ext>
            </a:extLst>
          </p:cNvPr>
          <p:cNvSpPr>
            <a:spLocks noGrp="1"/>
          </p:cNvSpPr>
          <p:nvPr>
            <p:ph idx="1"/>
          </p:nvPr>
        </p:nvSpPr>
        <p:spPr>
          <a:xfrm>
            <a:off x="581192" y="1931832"/>
            <a:ext cx="11610808" cy="2174004"/>
          </a:xfrm>
        </p:spPr>
        <p:txBody>
          <a:bodyPr>
            <a:normAutofit/>
          </a:bodyPr>
          <a:lstStyle/>
          <a:p>
            <a:pPr marL="285750" indent="-285750">
              <a:buFont typeface="Wingdings" panose="05000000000000000000" pitchFamily="2" charset="2"/>
              <a:buChar char="v"/>
            </a:pPr>
            <a:r>
              <a:rPr lang="en-US" sz="1600" dirty="0">
                <a:solidFill>
                  <a:schemeClr val="accent1">
                    <a:lumMod val="75000"/>
                  </a:schemeClr>
                </a:solidFill>
              </a:rPr>
              <a:t>CNN:  </a:t>
            </a:r>
            <a:r>
              <a:rPr lang="en-US" sz="1600" dirty="0"/>
              <a:t>CNNs can automatically learn and extract meaningful features from MRI images, such as edges, textures, and shapes, which are crucial for accurate tumor detection. CNN architectures are capable of automatically learning and adapting to different variations and complexities present in MRI scans, making them a powerful tool for detecting brain tumors with high accuracy and efficiency.</a:t>
            </a:r>
          </a:p>
          <a:p>
            <a:pPr marL="285750" indent="-285750">
              <a:buFont typeface="Wingdings" panose="05000000000000000000" pitchFamily="2" charset="2"/>
              <a:buChar char="v"/>
            </a:pPr>
            <a:r>
              <a:rPr lang="en-US" sz="1600" dirty="0" err="1">
                <a:solidFill>
                  <a:schemeClr val="accent1">
                    <a:lumMod val="75000"/>
                  </a:schemeClr>
                </a:solidFill>
              </a:rPr>
              <a:t>PyTorch</a:t>
            </a:r>
            <a:r>
              <a:rPr lang="en-US" sz="1600" dirty="0">
                <a:solidFill>
                  <a:schemeClr val="accent1">
                    <a:lumMod val="75000"/>
                  </a:schemeClr>
                </a:solidFill>
              </a:rPr>
              <a:t>: </a:t>
            </a:r>
            <a:r>
              <a:rPr lang="en-US" sz="1600" dirty="0" err="1"/>
              <a:t>PyTorch</a:t>
            </a:r>
            <a:r>
              <a:rPr lang="en-US" sz="1600" dirty="0"/>
              <a:t>, a popular deep learning framework, is well-suited for MRI brain tumor detection tasks with CNNs due to its flexibility, ease of use, and strong support for building complex neural network architectures. </a:t>
            </a:r>
            <a:r>
              <a:rPr lang="en-US" sz="1600" dirty="0" err="1"/>
              <a:t>PyTorch</a:t>
            </a:r>
            <a:r>
              <a:rPr lang="en-US" sz="1600" dirty="0"/>
              <a:t> offers efficient GPU acceleration and CPU, allowing for faster training and inference of deep learning models, which is beneficial when working with large MRI datasets.</a:t>
            </a:r>
          </a:p>
        </p:txBody>
      </p:sp>
      <p:sp>
        <p:nvSpPr>
          <p:cNvPr id="14" name="Footer Placeholder 13">
            <a:extLst>
              <a:ext uri="{FF2B5EF4-FFF2-40B4-BE49-F238E27FC236}">
                <a16:creationId xmlns:a16="http://schemas.microsoft.com/office/drawing/2014/main" id="{E17F4EA1-C8DE-D5BA-1A44-A8B326A9BFDC}"/>
              </a:ext>
            </a:extLst>
          </p:cNvPr>
          <p:cNvSpPr>
            <a:spLocks noGrp="1"/>
          </p:cNvSpPr>
          <p:nvPr>
            <p:ph type="ftr" sz="quarter" idx="11"/>
          </p:nvPr>
        </p:nvSpPr>
        <p:spPr>
          <a:xfrm>
            <a:off x="581192" y="6423914"/>
            <a:ext cx="6917210" cy="365125"/>
          </a:xfrm>
        </p:spPr>
        <p:txBody>
          <a:bodyPr/>
          <a:lstStyle/>
          <a:p>
            <a:r>
              <a:rPr lang="en-US" dirty="0"/>
              <a:t>-By Shivam Mishra</a:t>
            </a:r>
          </a:p>
        </p:txBody>
      </p:sp>
      <p:sp>
        <p:nvSpPr>
          <p:cNvPr id="15" name="Slide Number Placeholder 14">
            <a:extLst>
              <a:ext uri="{FF2B5EF4-FFF2-40B4-BE49-F238E27FC236}">
                <a16:creationId xmlns:a16="http://schemas.microsoft.com/office/drawing/2014/main" id="{7E0FF63A-45DF-D694-91BB-06425D01F7DE}"/>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pic>
        <p:nvPicPr>
          <p:cNvPr id="2054" name="Picture 6" descr="PyTorch: Training your first Convolutional Neural Network (CNN) -  PyImageSearch">
            <a:extLst>
              <a:ext uri="{FF2B5EF4-FFF2-40B4-BE49-F238E27FC236}">
                <a16:creationId xmlns:a16="http://schemas.microsoft.com/office/drawing/2014/main" id="{63327F67-17D9-A6B3-4769-548F988D8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 y="3886721"/>
            <a:ext cx="5713951" cy="25371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asic CNN Architecture: Explaining 5 Layers of Convolutional Neural Network  | upGrad blog">
            <a:extLst>
              <a:ext uri="{FF2B5EF4-FFF2-40B4-BE49-F238E27FC236}">
                <a16:creationId xmlns:a16="http://schemas.microsoft.com/office/drawing/2014/main" id="{16EBEF17-43D4-C6DD-8C21-B0E569CEC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069" y="3898038"/>
            <a:ext cx="5534025" cy="27336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9061CCC-5135-6176-90AD-3EA9F76AD714}"/>
              </a:ext>
            </a:extLst>
          </p:cNvPr>
          <p:cNvSpPr txBox="1">
            <a:spLocks/>
          </p:cNvSpPr>
          <p:nvPr/>
        </p:nvSpPr>
        <p:spPr>
          <a:xfrm>
            <a:off x="10710700" y="6576314"/>
            <a:ext cx="105251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222747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247C-0A3A-AD3B-9522-E87B77C3F01D}"/>
              </a:ext>
            </a:extLst>
          </p:cNvPr>
          <p:cNvSpPr>
            <a:spLocks noGrp="1"/>
          </p:cNvSpPr>
          <p:nvPr>
            <p:ph type="title"/>
          </p:nvPr>
        </p:nvSpPr>
        <p:spPr>
          <a:xfrm>
            <a:off x="581192" y="731520"/>
            <a:ext cx="11029616" cy="640080"/>
          </a:xfrm>
        </p:spPr>
        <p:txBody>
          <a:bodyPr/>
          <a:lstStyle/>
          <a:p>
            <a:r>
              <a:rPr lang="en-IN" dirty="0"/>
              <a:t>Result</a:t>
            </a:r>
          </a:p>
        </p:txBody>
      </p:sp>
      <p:sp>
        <p:nvSpPr>
          <p:cNvPr id="4" name="Footer Placeholder 3">
            <a:extLst>
              <a:ext uri="{FF2B5EF4-FFF2-40B4-BE49-F238E27FC236}">
                <a16:creationId xmlns:a16="http://schemas.microsoft.com/office/drawing/2014/main" id="{36640AB5-6B30-99CF-EEA0-2781198D5DCF}"/>
              </a:ext>
            </a:extLst>
          </p:cNvPr>
          <p:cNvSpPr>
            <a:spLocks noGrp="1"/>
          </p:cNvSpPr>
          <p:nvPr>
            <p:ph type="ftr" sz="quarter" idx="11"/>
          </p:nvPr>
        </p:nvSpPr>
        <p:spPr/>
        <p:txBody>
          <a:bodyPr/>
          <a:lstStyle/>
          <a:p>
            <a:r>
              <a:rPr lang="en-US" dirty="0"/>
              <a:t>-BY SHIVAM MISHRA</a:t>
            </a:r>
          </a:p>
        </p:txBody>
      </p:sp>
      <p:sp>
        <p:nvSpPr>
          <p:cNvPr id="5" name="Slide Number Placeholder 4">
            <a:extLst>
              <a:ext uri="{FF2B5EF4-FFF2-40B4-BE49-F238E27FC236}">
                <a16:creationId xmlns:a16="http://schemas.microsoft.com/office/drawing/2014/main" id="{FF37A31F-B47C-C7F0-639F-8690CAD33BBD}"/>
              </a:ext>
            </a:extLst>
          </p:cNvPr>
          <p:cNvSpPr>
            <a:spLocks noGrp="1"/>
          </p:cNvSpPr>
          <p:nvPr>
            <p:ph type="sldNum" sz="quarter" idx="12"/>
          </p:nvPr>
        </p:nvSpPr>
        <p:spPr/>
        <p:txBody>
          <a:bodyPr/>
          <a:lstStyle/>
          <a:p>
            <a:fld id="{3A98EE3D-8CD1-4C3F-BD1C-C98C9596463C}" type="slidenum">
              <a:rPr lang="en-US" smtClean="0"/>
              <a:t>9</a:t>
            </a:fld>
            <a:endParaRPr lang="en-US" dirty="0"/>
          </a:p>
        </p:txBody>
      </p:sp>
      <p:graphicFrame>
        <p:nvGraphicFramePr>
          <p:cNvPr id="7" name="Table 6">
            <a:extLst>
              <a:ext uri="{FF2B5EF4-FFF2-40B4-BE49-F238E27FC236}">
                <a16:creationId xmlns:a16="http://schemas.microsoft.com/office/drawing/2014/main" id="{647DF144-9EB2-22B3-534C-3C8B6D38F771}"/>
              </a:ext>
            </a:extLst>
          </p:cNvPr>
          <p:cNvGraphicFramePr>
            <a:graphicFrameLocks noGrp="1"/>
          </p:cNvGraphicFramePr>
          <p:nvPr>
            <p:extLst>
              <p:ext uri="{D42A27DB-BD31-4B8C-83A1-F6EECF244321}">
                <p14:modId xmlns:p14="http://schemas.microsoft.com/office/powerpoint/2010/main" val="2592550094"/>
              </p:ext>
            </p:extLst>
          </p:nvPr>
        </p:nvGraphicFramePr>
        <p:xfrm>
          <a:off x="581192" y="1613647"/>
          <a:ext cx="11359796" cy="1272987"/>
        </p:xfrm>
        <a:graphic>
          <a:graphicData uri="http://schemas.openxmlformats.org/drawingml/2006/table">
            <a:tbl>
              <a:tblPr firstRow="1" bandRow="1">
                <a:tableStyleId>{5C22544A-7EE6-4342-B048-85BDC9FD1C3A}</a:tableStyleId>
              </a:tblPr>
              <a:tblGrid>
                <a:gridCol w="5679898">
                  <a:extLst>
                    <a:ext uri="{9D8B030D-6E8A-4147-A177-3AD203B41FA5}">
                      <a16:colId xmlns:a16="http://schemas.microsoft.com/office/drawing/2014/main" val="3346176"/>
                    </a:ext>
                  </a:extLst>
                </a:gridCol>
                <a:gridCol w="5679898">
                  <a:extLst>
                    <a:ext uri="{9D8B030D-6E8A-4147-A177-3AD203B41FA5}">
                      <a16:colId xmlns:a16="http://schemas.microsoft.com/office/drawing/2014/main" val="305703154"/>
                    </a:ext>
                  </a:extLst>
                </a:gridCol>
              </a:tblGrid>
              <a:tr h="485461">
                <a:tc gridSpan="2">
                  <a:txBody>
                    <a:bodyPr/>
                    <a:lstStyle/>
                    <a:p>
                      <a:pPr algn="ctr"/>
                      <a:r>
                        <a:rPr lang="en-IN" sz="2400" b="1" dirty="0"/>
                        <a:t>Accuracy</a:t>
                      </a:r>
                    </a:p>
                  </a:txBody>
                  <a:tcPr/>
                </a:tc>
                <a:tc hMerge="1">
                  <a:txBody>
                    <a:bodyPr/>
                    <a:lstStyle/>
                    <a:p>
                      <a:endParaRPr lang="en-IN"/>
                    </a:p>
                  </a:txBody>
                  <a:tcPr/>
                </a:tc>
                <a:extLst>
                  <a:ext uri="{0D108BD9-81ED-4DB2-BD59-A6C34878D82A}">
                    <a16:rowId xmlns:a16="http://schemas.microsoft.com/office/drawing/2014/main" val="4098473721"/>
                  </a:ext>
                </a:extLst>
              </a:tr>
              <a:tr h="393763">
                <a:tc>
                  <a:txBody>
                    <a:bodyPr/>
                    <a:lstStyle/>
                    <a:p>
                      <a:pPr algn="ctr"/>
                      <a:r>
                        <a:rPr lang="en-IN" dirty="0"/>
                        <a:t>Before</a:t>
                      </a:r>
                    </a:p>
                  </a:txBody>
                  <a:tcPr/>
                </a:tc>
                <a:tc>
                  <a:txBody>
                    <a:bodyPr/>
                    <a:lstStyle/>
                    <a:p>
                      <a:pPr algn="ctr"/>
                      <a:r>
                        <a:rPr lang="en-IN" dirty="0"/>
                        <a:t>After</a:t>
                      </a:r>
                    </a:p>
                  </a:txBody>
                  <a:tcPr/>
                </a:tc>
                <a:extLst>
                  <a:ext uri="{0D108BD9-81ED-4DB2-BD59-A6C34878D82A}">
                    <a16:rowId xmlns:a16="http://schemas.microsoft.com/office/drawing/2014/main" val="3308718213"/>
                  </a:ext>
                </a:extLst>
              </a:tr>
              <a:tr h="393763">
                <a:tc>
                  <a:txBody>
                    <a:bodyPr/>
                    <a:lstStyle/>
                    <a:p>
                      <a:pPr algn="ctr"/>
                      <a:r>
                        <a:rPr lang="en-IN" dirty="0"/>
                        <a:t>50%</a:t>
                      </a:r>
                    </a:p>
                  </a:txBody>
                  <a:tcPr/>
                </a:tc>
                <a:tc>
                  <a:txBody>
                    <a:bodyPr/>
                    <a:lstStyle/>
                    <a:p>
                      <a:pPr algn="ctr"/>
                      <a:r>
                        <a:rPr lang="en-IN" dirty="0"/>
                        <a:t>99%</a:t>
                      </a:r>
                    </a:p>
                  </a:txBody>
                  <a:tcPr/>
                </a:tc>
                <a:extLst>
                  <a:ext uri="{0D108BD9-81ED-4DB2-BD59-A6C34878D82A}">
                    <a16:rowId xmlns:a16="http://schemas.microsoft.com/office/drawing/2014/main" val="759232966"/>
                  </a:ext>
                </a:extLst>
              </a:tr>
            </a:tbl>
          </a:graphicData>
        </a:graphic>
      </p:graphicFrame>
      <p:pic>
        <p:nvPicPr>
          <p:cNvPr id="1030" name="Picture 6">
            <a:extLst>
              <a:ext uri="{FF2B5EF4-FFF2-40B4-BE49-F238E27FC236}">
                <a16:creationId xmlns:a16="http://schemas.microsoft.com/office/drawing/2014/main" id="{1C4D8467-301F-B9FF-3981-0A32F8175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348" y="3140869"/>
            <a:ext cx="5454640" cy="35360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16303EB-153A-7214-2D36-B703433FD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864" y="2939075"/>
            <a:ext cx="5327171" cy="353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8104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design" id="{9B7A93B0-7E75-4B33-9362-9C4D614AECA1}" vid="{3CF9A9D3-49E8-47CC-B06C-73362BD111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EB89B-922A-4F66-97DB-EDD8F270360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714</TotalTime>
  <Words>1297</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Söhne</vt:lpstr>
      <vt:lpstr>Wingdings</vt:lpstr>
      <vt:lpstr>Wingdings 2</vt:lpstr>
      <vt:lpstr>DividendVTI</vt:lpstr>
      <vt:lpstr>Brain Tumor Detector</vt:lpstr>
      <vt:lpstr>Introduction</vt:lpstr>
      <vt:lpstr>Types of Brain Tumor</vt:lpstr>
      <vt:lpstr>Types of Brain Tumor</vt:lpstr>
      <vt:lpstr>Symptoms</vt:lpstr>
      <vt:lpstr>Objective</vt:lpstr>
      <vt:lpstr>Methodology</vt:lpstr>
      <vt:lpstr>Models &amp; Frame works used in this project</vt:lpstr>
      <vt:lpstr>Result</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Detector</dc:title>
  <dc:creator>Shivam Mishra</dc:creator>
  <cp:lastModifiedBy>Shivam Mishra</cp:lastModifiedBy>
  <cp:revision>3</cp:revision>
  <dcterms:created xsi:type="dcterms:W3CDTF">2024-02-13T17:40:48Z</dcterms:created>
  <dcterms:modified xsi:type="dcterms:W3CDTF">2024-02-21T17:58:21Z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