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8"/>
  </p:notesMasterIdLst>
  <p:sldIdLst>
    <p:sldId id="278" r:id="rId5"/>
    <p:sldId id="279" r:id="rId6"/>
    <p:sldId id="280" r:id="rId7"/>
    <p:sldId id="281" r:id="rId8"/>
    <p:sldId id="28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290" r:id="rId25"/>
    <p:sldId id="292" r:id="rId26"/>
    <p:sldId id="293" r:id="rId2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5" d="100"/>
          <a:sy n="85" d="100"/>
        </p:scale>
        <p:origin x="590" y="6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b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457200"/>
            <a:ext cx="987552" cy="274320"/>
          </a:xfrm>
        </p:spPr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183341"/>
            <a:ext cx="5385816" cy="2026203"/>
          </a:xfrm>
        </p:spPr>
        <p:txBody>
          <a:bodyPr/>
          <a:lstStyle/>
          <a:p>
            <a:r>
              <a:rPr lang="en-US" dirty="0"/>
              <a:t>Loan Defaulter  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SHIVAM MISHRA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Name family status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9AA499-B210-1242-BEC6-279308D26B0F}"/>
              </a:ext>
            </a:extLst>
          </p:cNvPr>
          <p:cNvSpPr txBox="1"/>
          <p:nvPr/>
        </p:nvSpPr>
        <p:spPr>
          <a:xfrm>
            <a:off x="758952" y="5302047"/>
            <a:ext cx="1096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Married people are safe to targe, default rate is 8%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BFF0640-9159-A146-6100-DCA0BE867D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9750" y="2468880"/>
            <a:ext cx="11118850" cy="2348535"/>
          </a:xfrm>
        </p:spPr>
      </p:pic>
    </p:spTree>
    <p:extLst>
      <p:ext uri="{BB962C8B-B14F-4D97-AF65-F5344CB8AC3E}">
        <p14:creationId xmlns:p14="http://schemas.microsoft.com/office/powerpoint/2010/main" val="2096286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Name housing type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9AA499-B210-1242-BEC6-279308D26B0F}"/>
              </a:ext>
            </a:extLst>
          </p:cNvPr>
          <p:cNvSpPr txBox="1"/>
          <p:nvPr/>
        </p:nvSpPr>
        <p:spPr>
          <a:xfrm>
            <a:off x="758952" y="5302047"/>
            <a:ext cx="1096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People having house/apartment are safe to give the loan with default rate of ~8%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286FF3-7330-BF21-8DF6-AEAE32F982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74323" y="2202073"/>
            <a:ext cx="10440305" cy="2453853"/>
          </a:xfrm>
        </p:spPr>
      </p:pic>
    </p:spTree>
    <p:extLst>
      <p:ext uri="{BB962C8B-B14F-4D97-AF65-F5344CB8AC3E}">
        <p14:creationId xmlns:p14="http://schemas.microsoft.com/office/powerpoint/2010/main" val="1622874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Occupation type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C222142-F2B9-F95F-B0F1-91DC1858C7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29230" y="2382980"/>
            <a:ext cx="10824175" cy="252033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4CFF69-1AFB-A1FA-09FE-9C57DDC12830}"/>
              </a:ext>
            </a:extLst>
          </p:cNvPr>
          <p:cNvSpPr txBox="1"/>
          <p:nvPr/>
        </p:nvSpPr>
        <p:spPr>
          <a:xfrm>
            <a:off x="832109" y="5449107"/>
            <a:ext cx="10821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Low- Skill Laborers and drivers are highest defaulters</a:t>
            </a:r>
          </a:p>
          <a:p>
            <a:r>
              <a:rPr lang="en-IN" dirty="0"/>
              <a:t>Accountants are less defaulters </a:t>
            </a:r>
          </a:p>
          <a:p>
            <a:r>
              <a:rPr lang="en-IN" dirty="0"/>
              <a:t>Core staff, Managers and Laborers are safer to target with a defaulter rate of &lt;=7.5% to 10%</a:t>
            </a:r>
          </a:p>
        </p:txBody>
      </p:sp>
    </p:spTree>
    <p:extLst>
      <p:ext uri="{BB962C8B-B14F-4D97-AF65-F5344CB8AC3E}">
        <p14:creationId xmlns:p14="http://schemas.microsoft.com/office/powerpoint/2010/main" val="1839272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Organization type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4CFF69-1AFB-A1FA-09FE-9C57DDC12830}"/>
              </a:ext>
            </a:extLst>
          </p:cNvPr>
          <p:cNvSpPr txBox="1"/>
          <p:nvPr/>
        </p:nvSpPr>
        <p:spPr>
          <a:xfrm>
            <a:off x="832109" y="5449107"/>
            <a:ext cx="10821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Transport type 3 highest defaulter </a:t>
            </a:r>
          </a:p>
          <a:p>
            <a:r>
              <a:rPr lang="en-IN" dirty="0"/>
              <a:t>Others, Business Entity Type 3, Self Employed are good to go with default rate around 10%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5282EEE-D1E1-E06C-3220-968B78B866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2109" y="2432371"/>
            <a:ext cx="10894453" cy="2568612"/>
          </a:xfrm>
        </p:spPr>
      </p:pic>
    </p:spTree>
    <p:extLst>
      <p:ext uri="{BB962C8B-B14F-4D97-AF65-F5344CB8AC3E}">
        <p14:creationId xmlns:p14="http://schemas.microsoft.com/office/powerpoint/2010/main" val="3943375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1129" y="2613750"/>
            <a:ext cx="6400800" cy="2916936"/>
          </a:xfrm>
        </p:spPr>
        <p:txBody>
          <a:bodyPr/>
          <a:lstStyle/>
          <a:p>
            <a:r>
              <a:rPr lang="en-US" dirty="0"/>
              <a:t>Univariate Numeric Variable Analysis</a:t>
            </a:r>
          </a:p>
        </p:txBody>
      </p:sp>
    </p:spTree>
    <p:extLst>
      <p:ext uri="{BB962C8B-B14F-4D97-AF65-F5344CB8AC3E}">
        <p14:creationId xmlns:p14="http://schemas.microsoft.com/office/powerpoint/2010/main" val="3668555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4CFF69-1AFB-A1FA-09FE-9C57DDC12830}"/>
              </a:ext>
            </a:extLst>
          </p:cNvPr>
          <p:cNvSpPr txBox="1"/>
          <p:nvPr/>
        </p:nvSpPr>
        <p:spPr>
          <a:xfrm>
            <a:off x="685352" y="5239520"/>
            <a:ext cx="10821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Most of the loans were given for the goods price ranging between 0 to 1 million</a:t>
            </a:r>
          </a:p>
          <a:p>
            <a:r>
              <a:rPr lang="en-IN" dirty="0"/>
              <a:t>Most of the loans were given for the credit amount of 0 to 1 million</a:t>
            </a:r>
          </a:p>
          <a:p>
            <a:r>
              <a:rPr lang="en-IN" dirty="0"/>
              <a:t>Most of the customers are paying annuity of 0 to 50K</a:t>
            </a:r>
          </a:p>
          <a:p>
            <a:r>
              <a:rPr lang="en-IN" dirty="0"/>
              <a:t>Mostly the customers have income between 0 to 1 million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1CEF50-82CA-7B4A-53B3-17CCC596106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250" y="731520"/>
            <a:ext cx="7616967" cy="423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996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1129" y="2613750"/>
            <a:ext cx="6400800" cy="2916936"/>
          </a:xfrm>
        </p:spPr>
        <p:txBody>
          <a:bodyPr/>
          <a:lstStyle/>
          <a:p>
            <a:r>
              <a:rPr lang="en-US" dirty="0"/>
              <a:t>bivariate Numeric Variable Analysis</a:t>
            </a:r>
          </a:p>
        </p:txBody>
      </p:sp>
    </p:spTree>
    <p:extLst>
      <p:ext uri="{BB962C8B-B14F-4D97-AF65-F5344CB8AC3E}">
        <p14:creationId xmlns:p14="http://schemas.microsoft.com/office/powerpoint/2010/main" val="4116701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09A7A8D-4133-B9CA-8BD4-378178D1F6D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" y="731520"/>
            <a:ext cx="6349225" cy="590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29802A-1BCD-559C-E2AA-AAC885E2F9B9}"/>
              </a:ext>
            </a:extLst>
          </p:cNvPr>
          <p:cNvSpPr txBox="1"/>
          <p:nvPr/>
        </p:nvSpPr>
        <p:spPr>
          <a:xfrm>
            <a:off x="7162800" y="914400"/>
            <a:ext cx="47701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AMT_CREDIT and AMT_GOODS_PRICE are linearly corelated, if the AMT_CREDIT increases the defaulters are decreasing.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People having income less than or equals to 1 million, are more like to take loans out of which who are taking loans less than 1.5 million, could turn out to be defaulters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People having children 1 to less than 5 are safer to give the loan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People who can pay the annuity of 100k are more like to get the loan and that’s </a:t>
            </a:r>
            <a:r>
              <a:rPr lang="en-IN" dirty="0" err="1"/>
              <a:t>upto</a:t>
            </a:r>
            <a:r>
              <a:rPr lang="en-IN" dirty="0"/>
              <a:t> less than 2 million(safer segment)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4030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177" y="2837867"/>
            <a:ext cx="6400800" cy="1994109"/>
          </a:xfrm>
        </p:spPr>
        <p:txBody>
          <a:bodyPr/>
          <a:lstStyle/>
          <a:p>
            <a:r>
              <a:rPr lang="en-US" dirty="0"/>
              <a:t>Analysis On Merged Data</a:t>
            </a:r>
          </a:p>
        </p:txBody>
      </p:sp>
    </p:spTree>
    <p:extLst>
      <p:ext uri="{BB962C8B-B14F-4D97-AF65-F5344CB8AC3E}">
        <p14:creationId xmlns:p14="http://schemas.microsoft.com/office/powerpoint/2010/main" val="277949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57920DD-0B98-7C04-5DDE-0768AF7E331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992" y="594360"/>
            <a:ext cx="7616967" cy="423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7433D7-82F5-F919-872F-BD242A4F9E47}"/>
              </a:ext>
            </a:extLst>
          </p:cNvPr>
          <p:cNvSpPr txBox="1"/>
          <p:nvPr/>
        </p:nvSpPr>
        <p:spPr>
          <a:xfrm>
            <a:off x="735106" y="4828040"/>
            <a:ext cx="1087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 the repairing purpose customers had applied mostly previous and the same purpose has most number of cancelations.</a:t>
            </a:r>
          </a:p>
          <a:p>
            <a:r>
              <a:rPr lang="en-IN" dirty="0"/>
              <a:t>Most of the applications which were previous either cancelled or refused 80% - 90% of them are repaired in the current data</a:t>
            </a:r>
          </a:p>
          <a:p>
            <a:r>
              <a:rPr lang="en-IN" dirty="0"/>
              <a:t>Others which were unused prev. now have max number of defaulters despite of having high income band customers</a:t>
            </a:r>
          </a:p>
        </p:txBody>
      </p:sp>
    </p:spTree>
    <p:extLst>
      <p:ext uri="{BB962C8B-B14F-4D97-AF65-F5344CB8AC3E}">
        <p14:creationId xmlns:p14="http://schemas.microsoft.com/office/powerpoint/2010/main" val="1599250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710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Introduction​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Univariate Numeric Variable Analysis</a:t>
            </a:r>
          </a:p>
          <a:p>
            <a:r>
              <a:rPr lang="en-US" dirty="0"/>
              <a:t>Bivariate Numeric Variable Analysis</a:t>
            </a:r>
          </a:p>
          <a:p>
            <a:r>
              <a:rPr lang="en-US" dirty="0"/>
              <a:t>Analysis On Merged Data</a:t>
            </a:r>
          </a:p>
          <a:p>
            <a:r>
              <a:rPr lang="en-US" dirty="0"/>
              <a:t>​​Conclusion</a:t>
            </a:r>
          </a:p>
          <a:p>
            <a:r>
              <a:rPr lang="en-US" dirty="0"/>
              <a:t>Precautions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094" y="2431945"/>
            <a:ext cx="6400800" cy="1994109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23653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38282" y="1481865"/>
            <a:ext cx="8122920" cy="41210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Bank should target the customers –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Having low income i.e. below 1 million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Working in Others, Business Entity Type 3, Self Employed org. type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Working as Accountants, Core Staff, Managers and Laborers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Having house/apt and are married and having children not more than 5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Highly educated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Preferably female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Unaccompanied people can be safer – default rate is  ~8.5%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Amount segment recommended –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The credit amount should not be more than 1 million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Annuity can be made of 50 k (depending on the eligibility)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Income bracket could be below 1 million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80% - 90% of the customer who were prev. canceled/ refused, are repayors. Bank can do the analysis and can consider to give loan to these segments</a:t>
            </a:r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precautions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Org. Transport Type 3 should be avoided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Low-Skill Laborers and Drivers should be avoided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Offers prev. unused and high income customers should be avoided</a:t>
            </a: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5306" y="2504021"/>
            <a:ext cx="4685494" cy="144045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Defaulting on a loan happens when you miss payments for a specified period of time. When a loan defaults, it’s sent to a debt collection agency whose job is to collect the unpaid funds from you.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Example –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Student Loans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Credit Cards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Mortgages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Auto Loans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Other Types of Loans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analysis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On the basis of charts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Name contract type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E9D7778-3A5C-A9BC-E8D2-2E30DA3319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8952" y="2111052"/>
            <a:ext cx="11118850" cy="2209329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A9AA499-B210-1242-BEC6-279308D26B0F}"/>
              </a:ext>
            </a:extLst>
          </p:cNvPr>
          <p:cNvSpPr txBox="1"/>
          <p:nvPr/>
        </p:nvSpPr>
        <p:spPr>
          <a:xfrm>
            <a:off x="968188" y="4939553"/>
            <a:ext cx="1096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Most of the customers have taken cash loan</a:t>
            </a:r>
          </a:p>
          <a:p>
            <a:r>
              <a:rPr lang="en-IN" dirty="0"/>
              <a:t>Customers who have taken cash loans are less likely to default</a:t>
            </a:r>
          </a:p>
        </p:txBody>
      </p: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Code gender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9AA499-B210-1242-BEC6-279308D26B0F}"/>
              </a:ext>
            </a:extLst>
          </p:cNvPr>
          <p:cNvSpPr txBox="1"/>
          <p:nvPr/>
        </p:nvSpPr>
        <p:spPr>
          <a:xfrm>
            <a:off x="758952" y="4995517"/>
            <a:ext cx="1096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Most of the loans are taken by Females</a:t>
            </a:r>
          </a:p>
          <a:p>
            <a:r>
              <a:rPr lang="en-IN" dirty="0"/>
              <a:t>Default rate for females are just ~7% which is safer and lesser than male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D1EE140-215D-3155-1CF1-A0C83B733C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8952" y="2106706"/>
            <a:ext cx="10671048" cy="2307143"/>
          </a:xfrm>
        </p:spPr>
      </p:pic>
    </p:spTree>
    <p:extLst>
      <p:ext uri="{BB962C8B-B14F-4D97-AF65-F5344CB8AC3E}">
        <p14:creationId xmlns:p14="http://schemas.microsoft.com/office/powerpoint/2010/main" val="100004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Name type suit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9AA499-B210-1242-BEC6-279308D26B0F}"/>
              </a:ext>
            </a:extLst>
          </p:cNvPr>
          <p:cNvSpPr txBox="1"/>
          <p:nvPr/>
        </p:nvSpPr>
        <p:spPr>
          <a:xfrm>
            <a:off x="749987" y="4995517"/>
            <a:ext cx="1096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Unaccompanied people had take most of the loans and the default rate is ~8.5% which is still okay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43FEACB-DDBB-3492-AF36-41FC111B60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68096" y="2055966"/>
            <a:ext cx="10671048" cy="2619586"/>
          </a:xfrm>
        </p:spPr>
      </p:pic>
    </p:spTree>
    <p:extLst>
      <p:ext uri="{BB962C8B-B14F-4D97-AF65-F5344CB8AC3E}">
        <p14:creationId xmlns:p14="http://schemas.microsoft.com/office/powerpoint/2010/main" val="2753995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Name income type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9AA499-B210-1242-BEC6-279308D26B0F}"/>
              </a:ext>
            </a:extLst>
          </p:cNvPr>
          <p:cNvSpPr txBox="1"/>
          <p:nvPr/>
        </p:nvSpPr>
        <p:spPr>
          <a:xfrm>
            <a:off x="758952" y="5272516"/>
            <a:ext cx="1096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safest segments are working, commercial associates and pensioners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9F63B85-D724-9B77-A155-AF01F790F9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8952" y="1984248"/>
            <a:ext cx="10671048" cy="2803439"/>
          </a:xfrm>
        </p:spPr>
      </p:pic>
    </p:spTree>
    <p:extLst>
      <p:ext uri="{BB962C8B-B14F-4D97-AF65-F5344CB8AC3E}">
        <p14:creationId xmlns:p14="http://schemas.microsoft.com/office/powerpoint/2010/main" val="271707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Name education type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9AA499-B210-1242-BEC6-279308D26B0F}"/>
              </a:ext>
            </a:extLst>
          </p:cNvPr>
          <p:cNvSpPr txBox="1"/>
          <p:nvPr/>
        </p:nvSpPr>
        <p:spPr>
          <a:xfrm>
            <a:off x="758952" y="5389057"/>
            <a:ext cx="1096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Higher education is the safest segment to give the loan with  a default rate of less than 5%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DDE33C0-F7FF-0719-016B-A1D059ADAD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5051" y="2164412"/>
            <a:ext cx="11118850" cy="2927939"/>
          </a:xfrm>
        </p:spPr>
      </p:pic>
    </p:spTree>
    <p:extLst>
      <p:ext uri="{BB962C8B-B14F-4D97-AF65-F5344CB8AC3E}">
        <p14:creationId xmlns:p14="http://schemas.microsoft.com/office/powerpoint/2010/main" val="2413338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438558_Win32_v2" id="{4C05A457-285D-454C-A9EA-F338443A797C}" vid="{298C0BDB-2F83-41C5-B87D-3BE7246FD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7EB4D8-2DC8-4900-B296-3F8E8CD9E6A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1D2ED2F-BDEE-47B8-82AA-B088E838B0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2982D6-A655-4F26-86D7-B5C32A625E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{76DEF282-0FD3-4282-951A-D5310191C64A}tf78438558_win32</Template>
  <TotalTime>105</TotalTime>
  <Words>721</Words>
  <Application>Microsoft Office PowerPoint</Application>
  <PresentationFormat>Widescreen</PresentationFormat>
  <Paragraphs>107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 Black</vt:lpstr>
      <vt:lpstr>Sabon Next LT</vt:lpstr>
      <vt:lpstr>Wingdings</vt:lpstr>
      <vt:lpstr>Office Theme</vt:lpstr>
      <vt:lpstr>Loan Defaulter  Segmentation</vt:lpstr>
      <vt:lpstr>AGENDA</vt:lpstr>
      <vt:lpstr>Introduction</vt:lpstr>
      <vt:lpstr>analysis</vt:lpstr>
      <vt:lpstr>Name contract type</vt:lpstr>
      <vt:lpstr>Code gender</vt:lpstr>
      <vt:lpstr>Name type suit</vt:lpstr>
      <vt:lpstr>Name income type</vt:lpstr>
      <vt:lpstr>Name education type</vt:lpstr>
      <vt:lpstr>Name family status</vt:lpstr>
      <vt:lpstr>Name housing type</vt:lpstr>
      <vt:lpstr>Occupation type </vt:lpstr>
      <vt:lpstr>Organization type</vt:lpstr>
      <vt:lpstr>Univariate Numeric Variable Analysis</vt:lpstr>
      <vt:lpstr>PowerPoint Presentation</vt:lpstr>
      <vt:lpstr>bivariate Numeric Variable Analysis</vt:lpstr>
      <vt:lpstr>PowerPoint Presentation</vt:lpstr>
      <vt:lpstr>Analysis On Merged Data</vt:lpstr>
      <vt:lpstr>PowerPoint Presentation</vt:lpstr>
      <vt:lpstr>conclusion</vt:lpstr>
      <vt:lpstr>PowerPoint Presentation</vt:lpstr>
      <vt:lpstr>precautions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Defaulter  Segmentation</dc:title>
  <dc:subject/>
  <dc:creator>Shivam Mishra</dc:creator>
  <cp:lastModifiedBy>Shivam Mishra</cp:lastModifiedBy>
  <cp:revision>1</cp:revision>
  <dcterms:created xsi:type="dcterms:W3CDTF">2023-09-14T20:28:56Z</dcterms:created>
  <dcterms:modified xsi:type="dcterms:W3CDTF">2023-09-14T22:14:44Z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