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24"/>
  </p:notesMasterIdLst>
  <p:handoutMasterIdLst>
    <p:handoutMasterId r:id="rId25"/>
  </p:handoutMasterIdLst>
  <p:sldIdLst>
    <p:sldId id="256" r:id="rId5"/>
    <p:sldId id="280" r:id="rId6"/>
    <p:sldId id="263" r:id="rId7"/>
    <p:sldId id="264" r:id="rId8"/>
    <p:sldId id="268" r:id="rId9"/>
    <p:sldId id="269" r:id="rId10"/>
    <p:sldId id="270" r:id="rId11"/>
    <p:sldId id="265" r:id="rId12"/>
    <p:sldId id="266" r:id="rId13"/>
    <p:sldId id="279" r:id="rId14"/>
    <p:sldId id="271" r:id="rId15"/>
    <p:sldId id="272" r:id="rId16"/>
    <p:sldId id="274" r:id="rId17"/>
    <p:sldId id="275" r:id="rId18"/>
    <p:sldId id="276" r:id="rId19"/>
    <p:sldId id="278" r:id="rId20"/>
    <p:sldId id="273" r:id="rId21"/>
    <p:sldId id="277" r:id="rId22"/>
    <p:sldId id="26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3E77"/>
    <a:srgbClr val="2A55A2"/>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48"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10/2/2023</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10/2/2023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19</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10/2/2023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10/2/2023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10/2/2023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10/2/2023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10/2/2023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10/2/2023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4000" dirty="0">
                <a:solidFill>
                  <a:schemeClr val="bg1"/>
                </a:solidFill>
              </a:rPr>
              <a:t>Fitness tracker e-commerce Product</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pPr algn="r"/>
            <a:r>
              <a:rPr lang="en-US" dirty="0">
                <a:solidFill>
                  <a:srgbClr val="7CEBFF"/>
                </a:solidFill>
              </a:rPr>
              <a:t>-  By SHIVAM Mishra</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C38EF-2D30-CC86-363B-4AF2A384C638}"/>
              </a:ext>
            </a:extLst>
          </p:cNvPr>
          <p:cNvSpPr>
            <a:spLocks noGrp="1"/>
          </p:cNvSpPr>
          <p:nvPr>
            <p:ph type="title"/>
          </p:nvPr>
        </p:nvSpPr>
        <p:spPr/>
        <p:txBody>
          <a:bodyPr anchor="ctr"/>
          <a:lstStyle/>
          <a:p>
            <a:pPr algn="ctr"/>
            <a:r>
              <a:rPr lang="en-IN" dirty="0"/>
              <a:t>ANOVA TEST</a:t>
            </a:r>
          </a:p>
        </p:txBody>
      </p:sp>
      <p:sp>
        <p:nvSpPr>
          <p:cNvPr id="3" name="Content Placeholder 2">
            <a:extLst>
              <a:ext uri="{FF2B5EF4-FFF2-40B4-BE49-F238E27FC236}">
                <a16:creationId xmlns:a16="http://schemas.microsoft.com/office/drawing/2014/main" id="{6A3CB542-79A3-575A-24D2-54A90B8ADDC4}"/>
              </a:ext>
            </a:extLst>
          </p:cNvPr>
          <p:cNvSpPr>
            <a:spLocks noGrp="1"/>
          </p:cNvSpPr>
          <p:nvPr>
            <p:ph idx="1"/>
          </p:nvPr>
        </p:nvSpPr>
        <p:spPr>
          <a:xfrm>
            <a:off x="581193" y="1938449"/>
            <a:ext cx="11029615" cy="3678303"/>
          </a:xfrm>
        </p:spPr>
        <p:txBody>
          <a:bodyPr/>
          <a:lstStyle/>
          <a:p>
            <a:r>
              <a:rPr lang="en-US" dirty="0">
                <a:latin typeface="Source Sans Pro" panose="020B0503030403020204" pitchFamily="34" charset="0"/>
                <a:ea typeface="Source Sans Pro" panose="020B0503030403020204" pitchFamily="34" charset="0"/>
              </a:rPr>
              <a:t>Analysis of variance, or ANOVA, is a statistical method that separates observed variance data into different components to use for additional tests.</a:t>
            </a:r>
          </a:p>
          <a:p>
            <a:r>
              <a:rPr lang="en-US" dirty="0">
                <a:latin typeface="Source Sans Pro" panose="020B0503030403020204" pitchFamily="34" charset="0"/>
                <a:ea typeface="Source Sans Pro" panose="020B0503030403020204" pitchFamily="34" charset="0"/>
              </a:rPr>
              <a:t>A </a:t>
            </a:r>
            <a:r>
              <a:rPr lang="en-US" b="1" dirty="0">
                <a:latin typeface="Source Sans Pro" panose="020B0503030403020204" pitchFamily="34" charset="0"/>
                <a:ea typeface="Source Sans Pro" panose="020B0503030403020204" pitchFamily="34" charset="0"/>
              </a:rPr>
              <a:t>one-way ANOVA </a:t>
            </a:r>
            <a:r>
              <a:rPr lang="en-US" dirty="0">
                <a:latin typeface="Source Sans Pro" panose="020B0503030403020204" pitchFamily="34" charset="0"/>
                <a:ea typeface="Source Sans Pro" panose="020B0503030403020204" pitchFamily="34" charset="0"/>
              </a:rPr>
              <a:t>is used for three or more groups of data, to gain information about the relationship between the dependent and independent variables.</a:t>
            </a:r>
          </a:p>
          <a:p>
            <a:r>
              <a:rPr lang="en-US" dirty="0">
                <a:latin typeface="Source Sans Pro" panose="020B0503030403020204" pitchFamily="34" charset="0"/>
                <a:ea typeface="Source Sans Pro" panose="020B0503030403020204" pitchFamily="34" charset="0"/>
              </a:rPr>
              <a:t>If no true variance exists between the groups, the ANOVA's F-ratio should equal close to 1.</a:t>
            </a:r>
          </a:p>
          <a:p>
            <a:endParaRPr lang="en-US" dirty="0">
              <a:latin typeface="Source Sans Pro" panose="020B0503030403020204" pitchFamily="34" charset="0"/>
              <a:ea typeface="Source Sans Pro" panose="020B0503030403020204" pitchFamily="34" charset="0"/>
            </a:endParaRPr>
          </a:p>
          <a:p>
            <a:endParaRPr lang="en-US" dirty="0">
              <a:latin typeface="Source Sans Pro" panose="020B0503030403020204" pitchFamily="34" charset="0"/>
              <a:ea typeface="Source Sans Pro" panose="020B0503030403020204" pitchFamily="34" charset="0"/>
            </a:endParaRPr>
          </a:p>
          <a:p>
            <a:endParaRPr lang="en-US" dirty="0">
              <a:latin typeface="Source Sans Pro" panose="020B0503030403020204" pitchFamily="34" charset="0"/>
              <a:ea typeface="Source Sans Pro" panose="020B0503030403020204" pitchFamily="34" charset="0"/>
            </a:endParaRPr>
          </a:p>
          <a:p>
            <a:endParaRPr lang="en-US" dirty="0">
              <a:latin typeface="Source Sans Pro" panose="020B0503030403020204" pitchFamily="34" charset="0"/>
              <a:ea typeface="Source Sans Pro" panose="020B0503030403020204" pitchFamily="34" charset="0"/>
            </a:endParaRPr>
          </a:p>
          <a:p>
            <a:endParaRPr lang="en-IN" dirty="0">
              <a:latin typeface="Source Sans Pro" panose="020B0503030403020204" pitchFamily="34" charset="0"/>
              <a:ea typeface="Source Sans Pro" panose="020B0503030403020204" pitchFamily="34" charset="0"/>
            </a:endParaRPr>
          </a:p>
        </p:txBody>
      </p:sp>
      <p:pic>
        <p:nvPicPr>
          <p:cNvPr id="5" name="Picture 4">
            <a:extLst>
              <a:ext uri="{FF2B5EF4-FFF2-40B4-BE49-F238E27FC236}">
                <a16:creationId xmlns:a16="http://schemas.microsoft.com/office/drawing/2014/main" id="{0C8018A2-55F7-9CE9-92E7-DA9221518B4D}"/>
              </a:ext>
            </a:extLst>
          </p:cNvPr>
          <p:cNvPicPr>
            <a:picLocks noChangeAspect="1"/>
          </p:cNvPicPr>
          <p:nvPr/>
        </p:nvPicPr>
        <p:blipFill>
          <a:blip r:embed="rId2"/>
          <a:stretch>
            <a:fillRect/>
          </a:stretch>
        </p:blipFill>
        <p:spPr>
          <a:xfrm>
            <a:off x="6413607" y="3702424"/>
            <a:ext cx="5778393" cy="3155576"/>
          </a:xfrm>
          <a:prstGeom prst="rect">
            <a:avLst/>
          </a:prstGeom>
        </p:spPr>
      </p:pic>
    </p:spTree>
    <p:extLst>
      <p:ext uri="{BB962C8B-B14F-4D97-AF65-F5344CB8AC3E}">
        <p14:creationId xmlns:p14="http://schemas.microsoft.com/office/powerpoint/2010/main" val="1799417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D4D7B-44B4-41F3-F449-895580366B5A}"/>
              </a:ext>
            </a:extLst>
          </p:cNvPr>
          <p:cNvSpPr>
            <a:spLocks noGrp="1"/>
          </p:cNvSpPr>
          <p:nvPr>
            <p:ph type="title"/>
          </p:nvPr>
        </p:nvSpPr>
        <p:spPr/>
        <p:txBody>
          <a:bodyPr anchor="ctr"/>
          <a:lstStyle/>
          <a:p>
            <a:pPr algn="ctr"/>
            <a:r>
              <a:rPr lang="en-IN" dirty="0"/>
              <a:t>What is outlier?</a:t>
            </a:r>
            <a:br>
              <a:rPr lang="en-IN" dirty="0"/>
            </a:br>
            <a:r>
              <a:rPr lang="en-IN" dirty="0"/>
              <a:t>Why outlier analysis?</a:t>
            </a:r>
          </a:p>
        </p:txBody>
      </p:sp>
      <p:sp>
        <p:nvSpPr>
          <p:cNvPr id="3" name="Content Placeholder 2">
            <a:extLst>
              <a:ext uri="{FF2B5EF4-FFF2-40B4-BE49-F238E27FC236}">
                <a16:creationId xmlns:a16="http://schemas.microsoft.com/office/drawing/2014/main" id="{4C891E32-D318-364F-1DD2-C1541647936D}"/>
              </a:ext>
            </a:extLst>
          </p:cNvPr>
          <p:cNvSpPr>
            <a:spLocks noGrp="1"/>
          </p:cNvSpPr>
          <p:nvPr>
            <p:ph idx="1"/>
          </p:nvPr>
        </p:nvSpPr>
        <p:spPr/>
        <p:txBody>
          <a:bodyPr/>
          <a:lstStyle/>
          <a:p>
            <a:r>
              <a:rPr lang="en-US" dirty="0">
                <a:latin typeface="Source Sans Pro" panose="020B0503030403020204" pitchFamily="34" charset="0"/>
                <a:ea typeface="Source Sans Pro" panose="020B0503030403020204" pitchFamily="34" charset="0"/>
              </a:rPr>
              <a:t>An outlier is an object that deviates significantly from the rest of the objects. They can be caused by measurement or execution error. The analysis of outlier data is referred to as outlier analysis or outlier mining.</a:t>
            </a:r>
          </a:p>
          <a:p>
            <a:r>
              <a:rPr lang="en-US" dirty="0">
                <a:latin typeface="Source Sans Pro" panose="020B0503030403020204" pitchFamily="34" charset="0"/>
                <a:ea typeface="Source Sans Pro" panose="020B0503030403020204" pitchFamily="34" charset="0"/>
              </a:rPr>
              <a:t>Most data mining methods discard outliers noise or exceptions, however, in some applications such as fraud detection, the rare events can be more interesting than the more regularly occurring one and hence, the outlier analysis becomes important in such case.</a:t>
            </a:r>
          </a:p>
          <a:p>
            <a:r>
              <a:rPr lang="en-US" dirty="0">
                <a:latin typeface="Source Sans Pro" panose="020B0503030403020204" pitchFamily="34" charset="0"/>
                <a:ea typeface="Source Sans Pro" panose="020B0503030403020204" pitchFamily="34" charset="0"/>
              </a:rPr>
              <a:t>I have used IQR to remove Outlier – </a:t>
            </a:r>
          </a:p>
          <a:p>
            <a:endParaRPr lang="en-US" dirty="0">
              <a:latin typeface="Source Sans Pro" panose="020B0503030403020204" pitchFamily="34" charset="0"/>
              <a:ea typeface="Source Sans Pro" panose="020B0503030403020204" pitchFamily="34" charset="0"/>
            </a:endParaRPr>
          </a:p>
          <a:p>
            <a:endParaRPr lang="en-US" dirty="0">
              <a:latin typeface="Source Sans Pro" panose="020B0503030403020204" pitchFamily="34" charset="0"/>
              <a:ea typeface="Source Sans Pro" panose="020B0503030403020204" pitchFamily="34" charset="0"/>
            </a:endParaRPr>
          </a:p>
          <a:p>
            <a:endParaRPr lang="en-US" dirty="0">
              <a:latin typeface="Source Sans Pro" panose="020B0503030403020204" pitchFamily="34" charset="0"/>
              <a:ea typeface="Source Sans Pro" panose="020B0503030403020204" pitchFamily="34" charset="0"/>
            </a:endParaRPr>
          </a:p>
          <a:p>
            <a:endParaRPr lang="en-IN" dirty="0">
              <a:latin typeface="Source Sans Pro" panose="020B0503030403020204" pitchFamily="34" charset="0"/>
              <a:ea typeface="Source Sans Pro" panose="020B0503030403020204" pitchFamily="34" charset="0"/>
            </a:endParaRPr>
          </a:p>
        </p:txBody>
      </p:sp>
      <p:pic>
        <p:nvPicPr>
          <p:cNvPr id="7182" name="Picture 14" descr="Box plot with outliers detection range | Download Scientific Diagram">
            <a:extLst>
              <a:ext uri="{FF2B5EF4-FFF2-40B4-BE49-F238E27FC236}">
                <a16:creationId xmlns:a16="http://schemas.microsoft.com/office/drawing/2014/main" id="{2AE5481C-866B-4E63-5511-05927F71C2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8445" y="3626222"/>
            <a:ext cx="6463555" cy="3231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6320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FDB95-8640-F816-167E-C1613A2A7BAC}"/>
              </a:ext>
            </a:extLst>
          </p:cNvPr>
          <p:cNvSpPr>
            <a:spLocks noGrp="1"/>
          </p:cNvSpPr>
          <p:nvPr>
            <p:ph type="title"/>
          </p:nvPr>
        </p:nvSpPr>
        <p:spPr/>
        <p:txBody>
          <a:bodyPr anchor="ctr"/>
          <a:lstStyle/>
          <a:p>
            <a:pPr algn="ctr"/>
            <a:r>
              <a:rPr lang="en-IN" dirty="0"/>
              <a:t>Decision Tree regression</a:t>
            </a:r>
          </a:p>
        </p:txBody>
      </p:sp>
      <p:sp>
        <p:nvSpPr>
          <p:cNvPr id="3" name="Content Placeholder 2">
            <a:extLst>
              <a:ext uri="{FF2B5EF4-FFF2-40B4-BE49-F238E27FC236}">
                <a16:creationId xmlns:a16="http://schemas.microsoft.com/office/drawing/2014/main" id="{74D9BFFE-6D8B-0D06-3533-77B4AD38B2E5}"/>
              </a:ext>
            </a:extLst>
          </p:cNvPr>
          <p:cNvSpPr>
            <a:spLocks noGrp="1"/>
          </p:cNvSpPr>
          <p:nvPr>
            <p:ph idx="1"/>
          </p:nvPr>
        </p:nvSpPr>
        <p:spPr>
          <a:xfrm>
            <a:off x="581192" y="1859144"/>
            <a:ext cx="11029615" cy="3999655"/>
          </a:xfrm>
        </p:spPr>
        <p:txBody>
          <a:bodyPr/>
          <a:lstStyle/>
          <a:p>
            <a:r>
              <a:rPr lang="en-US" dirty="0">
                <a:latin typeface="Source Sans Pro" panose="020B0503030403020204" pitchFamily="34" charset="0"/>
                <a:ea typeface="Source Sans Pro" panose="020B0503030403020204" pitchFamily="34" charset="0"/>
              </a:rPr>
              <a:t>Decision trees is a type of supervised machine learning algorithm that is used by the Train Using </a:t>
            </a:r>
            <a:r>
              <a:rPr lang="en-US" dirty="0" err="1">
                <a:latin typeface="Source Sans Pro" panose="020B0503030403020204" pitchFamily="34" charset="0"/>
                <a:ea typeface="Source Sans Pro" panose="020B0503030403020204" pitchFamily="34" charset="0"/>
              </a:rPr>
              <a:t>AutoML</a:t>
            </a:r>
            <a:r>
              <a:rPr lang="en-US" dirty="0">
                <a:latin typeface="Source Sans Pro" panose="020B0503030403020204" pitchFamily="34" charset="0"/>
                <a:ea typeface="Source Sans Pro" panose="020B0503030403020204" pitchFamily="34" charset="0"/>
              </a:rPr>
              <a:t> tool and classifies or regresses the data using true or false answers to certain questions. </a:t>
            </a:r>
          </a:p>
          <a:p>
            <a:r>
              <a:rPr lang="en-US" dirty="0">
                <a:latin typeface="Source Sans Pro" panose="020B0503030403020204" pitchFamily="34" charset="0"/>
                <a:ea typeface="Source Sans Pro" panose="020B0503030403020204" pitchFamily="34" charset="0"/>
              </a:rPr>
              <a:t>Decision Tree Regressor tries to predict a continuous target variable by cutting the feature variables into small zones, and each zone will have one prediction. We will begin with one continuous variable and then two continuous variables.</a:t>
            </a:r>
          </a:p>
          <a:p>
            <a:r>
              <a:rPr lang="en-US" b="0" i="0" dirty="0">
                <a:solidFill>
                  <a:srgbClr val="242424"/>
                </a:solidFill>
                <a:effectLst/>
                <a:latin typeface="Source Sans Pro" panose="020B0503030403020204" pitchFamily="34" charset="0"/>
                <a:ea typeface="Source Sans Pro" panose="020B0503030403020204" pitchFamily="34" charset="0"/>
              </a:rPr>
              <a:t>We will not use categorical variables since for decision trees, continuous variables are ultimately treated like categorical data when the splits are made.</a:t>
            </a:r>
            <a:endParaRPr lang="en-US" dirty="0">
              <a:solidFill>
                <a:srgbClr val="242424"/>
              </a:solidFill>
              <a:latin typeface="Source Sans Pro" panose="020B0503030403020204" pitchFamily="34" charset="0"/>
              <a:ea typeface="Source Sans Pro" panose="020B0503030403020204" pitchFamily="34" charset="0"/>
            </a:endParaRPr>
          </a:p>
          <a:p>
            <a:endParaRPr lang="en-US" dirty="0">
              <a:solidFill>
                <a:srgbClr val="242424"/>
              </a:solidFill>
              <a:latin typeface="Source Sans Pro" panose="020B0503030403020204" pitchFamily="34" charset="0"/>
              <a:ea typeface="Source Sans Pro" panose="020B0503030403020204" pitchFamily="34" charset="0"/>
            </a:endParaRPr>
          </a:p>
          <a:p>
            <a:endParaRPr lang="en-US" dirty="0">
              <a:solidFill>
                <a:srgbClr val="242424"/>
              </a:solidFill>
              <a:latin typeface="Source Sans Pro" panose="020B0503030403020204" pitchFamily="34" charset="0"/>
              <a:ea typeface="Source Sans Pro" panose="020B0503030403020204" pitchFamily="34" charset="0"/>
            </a:endParaRPr>
          </a:p>
          <a:p>
            <a:endParaRPr lang="en-US" dirty="0">
              <a:solidFill>
                <a:srgbClr val="242424"/>
              </a:solidFill>
              <a:latin typeface="Source Sans Pro" panose="020B0503030403020204" pitchFamily="34" charset="0"/>
              <a:ea typeface="Source Sans Pro" panose="020B0503030403020204" pitchFamily="34" charset="0"/>
            </a:endParaRPr>
          </a:p>
          <a:p>
            <a:endParaRPr lang="en-IN" dirty="0">
              <a:latin typeface="Source Sans Pro" panose="020B0503030403020204" pitchFamily="34" charset="0"/>
              <a:ea typeface="Source Sans Pro" panose="020B0503030403020204" pitchFamily="34" charset="0"/>
            </a:endParaRPr>
          </a:p>
        </p:txBody>
      </p:sp>
      <p:pic>
        <p:nvPicPr>
          <p:cNvPr id="5" name="Picture 4">
            <a:extLst>
              <a:ext uri="{FF2B5EF4-FFF2-40B4-BE49-F238E27FC236}">
                <a16:creationId xmlns:a16="http://schemas.microsoft.com/office/drawing/2014/main" id="{471B90B4-8F77-A763-0B93-280C26368255}"/>
              </a:ext>
            </a:extLst>
          </p:cNvPr>
          <p:cNvPicPr>
            <a:picLocks noChangeAspect="1"/>
          </p:cNvPicPr>
          <p:nvPr/>
        </p:nvPicPr>
        <p:blipFill>
          <a:blip r:embed="rId2"/>
          <a:stretch>
            <a:fillRect/>
          </a:stretch>
        </p:blipFill>
        <p:spPr>
          <a:xfrm>
            <a:off x="5488420" y="3836894"/>
            <a:ext cx="4912962" cy="3021105"/>
          </a:xfrm>
          <a:prstGeom prst="rect">
            <a:avLst/>
          </a:prstGeom>
        </p:spPr>
      </p:pic>
    </p:spTree>
    <p:extLst>
      <p:ext uri="{BB962C8B-B14F-4D97-AF65-F5344CB8AC3E}">
        <p14:creationId xmlns:p14="http://schemas.microsoft.com/office/powerpoint/2010/main" val="385438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B0849-CA4B-B855-43BB-9019EDB57E0E}"/>
              </a:ext>
            </a:extLst>
          </p:cNvPr>
          <p:cNvSpPr>
            <a:spLocks noGrp="1"/>
          </p:cNvSpPr>
          <p:nvPr>
            <p:ph type="title"/>
          </p:nvPr>
        </p:nvSpPr>
        <p:spPr/>
        <p:txBody>
          <a:bodyPr anchor="ctr"/>
          <a:lstStyle/>
          <a:p>
            <a:pPr algn="ctr"/>
            <a:r>
              <a:rPr lang="en-IN" dirty="0"/>
              <a:t>What is XGBoost?</a:t>
            </a:r>
          </a:p>
        </p:txBody>
      </p:sp>
      <p:sp>
        <p:nvSpPr>
          <p:cNvPr id="3" name="Content Placeholder 2">
            <a:extLst>
              <a:ext uri="{FF2B5EF4-FFF2-40B4-BE49-F238E27FC236}">
                <a16:creationId xmlns:a16="http://schemas.microsoft.com/office/drawing/2014/main" id="{5D94B010-00F2-F8DC-D5DD-38FB158F9214}"/>
              </a:ext>
            </a:extLst>
          </p:cNvPr>
          <p:cNvSpPr>
            <a:spLocks noGrp="1"/>
          </p:cNvSpPr>
          <p:nvPr>
            <p:ph idx="1"/>
          </p:nvPr>
        </p:nvSpPr>
        <p:spPr>
          <a:xfrm>
            <a:off x="581193" y="2196353"/>
            <a:ext cx="5840896" cy="4545106"/>
          </a:xfrm>
        </p:spPr>
        <p:txBody>
          <a:bodyPr>
            <a:normAutofit/>
          </a:bodyPr>
          <a:lstStyle/>
          <a:p>
            <a:r>
              <a:rPr lang="en-US" dirty="0">
                <a:latin typeface="Source Sans Pro" panose="020B0503030403020204" pitchFamily="34" charset="0"/>
                <a:ea typeface="Source Sans Pro" panose="020B0503030403020204" pitchFamily="34" charset="0"/>
              </a:rPr>
              <a:t>Stands for:</a:t>
            </a:r>
          </a:p>
          <a:p>
            <a:pPr marL="324000" lvl="1" indent="0">
              <a:buNone/>
            </a:pPr>
            <a:r>
              <a:rPr lang="en-US" sz="1800" dirty="0" err="1">
                <a:latin typeface="Source Sans Pro" panose="020B0503030403020204" pitchFamily="34" charset="0"/>
                <a:ea typeface="Source Sans Pro" panose="020B0503030403020204" pitchFamily="34" charset="0"/>
              </a:rPr>
              <a:t>e</a:t>
            </a:r>
            <a:r>
              <a:rPr lang="en-US" sz="1800" b="1" dirty="0" err="1">
                <a:latin typeface="Source Sans Pro" panose="020B0503030403020204" pitchFamily="34" charset="0"/>
                <a:ea typeface="Source Sans Pro" panose="020B0503030403020204" pitchFamily="34" charset="0"/>
              </a:rPr>
              <a:t>X</a:t>
            </a:r>
            <a:r>
              <a:rPr lang="en-US" sz="1800" dirty="0" err="1">
                <a:latin typeface="Source Sans Pro" panose="020B0503030403020204" pitchFamily="34" charset="0"/>
                <a:ea typeface="Source Sans Pro" panose="020B0503030403020204" pitchFamily="34" charset="0"/>
              </a:rPr>
              <a:t>treme</a:t>
            </a:r>
            <a:r>
              <a:rPr lang="en-US" sz="1800" dirty="0">
                <a:latin typeface="Source Sans Pro" panose="020B0503030403020204" pitchFamily="34" charset="0"/>
                <a:ea typeface="Source Sans Pro" panose="020B0503030403020204" pitchFamily="34" charset="0"/>
              </a:rPr>
              <a:t> </a:t>
            </a:r>
            <a:r>
              <a:rPr lang="en-US" sz="1800" b="1" dirty="0">
                <a:latin typeface="Source Sans Pro" panose="020B0503030403020204" pitchFamily="34" charset="0"/>
                <a:ea typeface="Source Sans Pro" panose="020B0503030403020204" pitchFamily="34" charset="0"/>
              </a:rPr>
              <a:t>G</a:t>
            </a:r>
            <a:r>
              <a:rPr lang="en-US" sz="1800" dirty="0">
                <a:latin typeface="Source Sans Pro" panose="020B0503030403020204" pitchFamily="34" charset="0"/>
                <a:ea typeface="Source Sans Pro" panose="020B0503030403020204" pitchFamily="34" charset="0"/>
              </a:rPr>
              <a:t>radient </a:t>
            </a:r>
            <a:r>
              <a:rPr lang="en-US" sz="1800" b="1" dirty="0">
                <a:latin typeface="Source Sans Pro" panose="020B0503030403020204" pitchFamily="34" charset="0"/>
                <a:ea typeface="Source Sans Pro" panose="020B0503030403020204" pitchFamily="34" charset="0"/>
              </a:rPr>
              <a:t>B</a:t>
            </a:r>
            <a:r>
              <a:rPr lang="en-US" sz="1800" dirty="0">
                <a:latin typeface="Source Sans Pro" panose="020B0503030403020204" pitchFamily="34" charset="0"/>
                <a:ea typeface="Source Sans Pro" panose="020B0503030403020204" pitchFamily="34" charset="0"/>
              </a:rPr>
              <a:t>oosting.</a:t>
            </a:r>
          </a:p>
          <a:p>
            <a:r>
              <a:rPr lang="en-US" dirty="0" err="1">
                <a:solidFill>
                  <a:srgbClr val="13294B"/>
                </a:solidFill>
                <a:latin typeface="Source Sans Pro" panose="020B0503030403020204" pitchFamily="34" charset="0"/>
                <a:ea typeface="Source Sans Pro" panose="020B0503030403020204" pitchFamily="34" charset="0"/>
                <a:cs typeface="Calibri" charset="0"/>
              </a:rPr>
              <a:t>XGBoost</a:t>
            </a:r>
            <a:r>
              <a:rPr lang="en-US" dirty="0">
                <a:solidFill>
                  <a:srgbClr val="13294B"/>
                </a:solidFill>
                <a:latin typeface="Source Sans Pro" panose="020B0503030403020204" pitchFamily="34" charset="0"/>
                <a:ea typeface="Source Sans Pro" panose="020B0503030403020204" pitchFamily="34" charset="0"/>
                <a:cs typeface="Calibri" charset="0"/>
              </a:rPr>
              <a:t> is a powerful iterative learning algorithm based on gradient boosting.</a:t>
            </a:r>
          </a:p>
          <a:p>
            <a:r>
              <a:rPr lang="en-US" dirty="0" err="1">
                <a:solidFill>
                  <a:srgbClr val="13294B"/>
                </a:solidFill>
                <a:latin typeface="Source Sans Pro" panose="020B0503030403020204" pitchFamily="34" charset="0"/>
                <a:ea typeface="Source Sans Pro" panose="020B0503030403020204" pitchFamily="34" charset="0"/>
                <a:cs typeface="Calibri" charset="0"/>
              </a:rPr>
              <a:t>XGBoost</a:t>
            </a:r>
            <a:r>
              <a:rPr lang="en-US" dirty="0">
                <a:solidFill>
                  <a:srgbClr val="13294B"/>
                </a:solidFill>
                <a:latin typeface="Source Sans Pro" panose="020B0503030403020204" pitchFamily="34" charset="0"/>
                <a:ea typeface="Source Sans Pro" panose="020B0503030403020204" pitchFamily="34" charset="0"/>
                <a:cs typeface="Calibri" charset="0"/>
              </a:rPr>
              <a:t> is an efficient implementation of gradient boosting that can be used for regression predictive modeling.</a:t>
            </a:r>
          </a:p>
          <a:p>
            <a:r>
              <a:rPr lang="en-US" dirty="0">
                <a:solidFill>
                  <a:srgbClr val="13294B"/>
                </a:solidFill>
                <a:latin typeface="Source Sans Pro" panose="020B0503030403020204" pitchFamily="34" charset="0"/>
                <a:ea typeface="Source Sans Pro" panose="020B0503030403020204" pitchFamily="34" charset="0"/>
                <a:cs typeface="Calibri" charset="0"/>
              </a:rPr>
              <a:t>Robust and highly versatile, with custom objective loss function compatibility.</a:t>
            </a:r>
          </a:p>
          <a:p>
            <a:endParaRPr lang="en-IN" dirty="0">
              <a:latin typeface="Source Sans Pro" panose="020B0503030403020204" pitchFamily="34" charset="0"/>
              <a:ea typeface="Source Sans Pro" panose="020B0503030403020204" pitchFamily="34" charset="0"/>
            </a:endParaRPr>
          </a:p>
        </p:txBody>
      </p:sp>
      <p:pic>
        <p:nvPicPr>
          <p:cNvPr id="4" name="Picture 3" descr="Image result for xgboost explained">
            <a:extLst>
              <a:ext uri="{FF2B5EF4-FFF2-40B4-BE49-F238E27FC236}">
                <a16:creationId xmlns:a16="http://schemas.microsoft.com/office/drawing/2014/main" id="{858B279F-DB8A-4F31-9D67-6B3936D0A6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8376" y="2551397"/>
            <a:ext cx="5683624" cy="43066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4658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E0464-B52E-183A-6BB4-F67932E7388A}"/>
              </a:ext>
            </a:extLst>
          </p:cNvPr>
          <p:cNvSpPr>
            <a:spLocks noGrp="1"/>
          </p:cNvSpPr>
          <p:nvPr>
            <p:ph type="title"/>
          </p:nvPr>
        </p:nvSpPr>
        <p:spPr/>
        <p:txBody>
          <a:bodyPr anchor="ctr"/>
          <a:lstStyle/>
          <a:p>
            <a:pPr algn="ctr"/>
            <a:r>
              <a:rPr lang="en-IN" dirty="0"/>
              <a:t>Random forest regressor </a:t>
            </a:r>
          </a:p>
        </p:txBody>
      </p:sp>
      <p:sp>
        <p:nvSpPr>
          <p:cNvPr id="3" name="Content Placeholder 2">
            <a:extLst>
              <a:ext uri="{FF2B5EF4-FFF2-40B4-BE49-F238E27FC236}">
                <a16:creationId xmlns:a16="http://schemas.microsoft.com/office/drawing/2014/main" id="{A7BFFDF6-1D63-BB3F-008A-462253CB6E3A}"/>
              </a:ext>
            </a:extLst>
          </p:cNvPr>
          <p:cNvSpPr>
            <a:spLocks noGrp="1"/>
          </p:cNvSpPr>
          <p:nvPr>
            <p:ph idx="1"/>
          </p:nvPr>
        </p:nvSpPr>
        <p:spPr>
          <a:xfrm>
            <a:off x="581192" y="1948226"/>
            <a:ext cx="11029615" cy="1439004"/>
          </a:xfrm>
        </p:spPr>
        <p:txBody>
          <a:bodyPr/>
          <a:lstStyle/>
          <a:p>
            <a:r>
              <a:rPr lang="en-US" dirty="0">
                <a:latin typeface="Source Sans Pro" panose="020B0503030403020204" pitchFamily="34" charset="0"/>
                <a:ea typeface="Source Sans Pro" panose="020B0503030403020204" pitchFamily="34" charset="0"/>
              </a:rPr>
              <a:t>Random forest regression is a supervised learning algorithm and bagging technique that uses an ensemble learning method for regression in machine learning. </a:t>
            </a:r>
          </a:p>
          <a:p>
            <a:r>
              <a:rPr lang="en-US" dirty="0">
                <a:latin typeface="Source Sans Pro" panose="020B0503030403020204" pitchFamily="34" charset="0"/>
                <a:ea typeface="Source Sans Pro" panose="020B0503030403020204" pitchFamily="34" charset="0"/>
              </a:rPr>
              <a:t>The trees in random forests run in parallel, meaning there is no interaction between these trees while building the trees.</a:t>
            </a:r>
            <a:endParaRPr lang="en-IN" dirty="0">
              <a:latin typeface="Source Sans Pro" panose="020B0503030403020204" pitchFamily="34" charset="0"/>
              <a:ea typeface="Source Sans Pro" panose="020B0503030403020204" pitchFamily="34" charset="0"/>
            </a:endParaRPr>
          </a:p>
        </p:txBody>
      </p:sp>
      <p:pic>
        <p:nvPicPr>
          <p:cNvPr id="2050" name="Picture 2" descr="random-forest-python">
            <a:extLst>
              <a:ext uri="{FF2B5EF4-FFF2-40B4-BE49-F238E27FC236}">
                <a16:creationId xmlns:a16="http://schemas.microsoft.com/office/drawing/2014/main" id="{923ECB6C-E8A2-A5CA-045D-29D36353BF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200" y="3619500"/>
            <a:ext cx="4876800" cy="323850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DC82D54B-80EA-E171-60E7-9E423B238779}"/>
              </a:ext>
            </a:extLst>
          </p:cNvPr>
          <p:cNvSpPr txBox="1">
            <a:spLocks/>
          </p:cNvSpPr>
          <p:nvPr/>
        </p:nvSpPr>
        <p:spPr>
          <a:xfrm>
            <a:off x="581192" y="3774141"/>
            <a:ext cx="6734008" cy="300317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000" b="1" u="sng" dirty="0">
                <a:latin typeface="Gill Sans MT (Headings)"/>
                <a:ea typeface="Source Sans Pro" panose="020B0503030403020204" pitchFamily="34" charset="0"/>
              </a:rPr>
              <a:t>How Does Random Forest Regression Work?</a:t>
            </a:r>
          </a:p>
          <a:p>
            <a:endParaRPr lang="en-US" sz="2000" b="1" u="sng" dirty="0">
              <a:latin typeface="Source Sans Pro" panose="020B0503030403020204" pitchFamily="34" charset="0"/>
              <a:ea typeface="Source Sans Pro" panose="020B0503030403020204" pitchFamily="34" charset="0"/>
            </a:endParaRPr>
          </a:p>
          <a:p>
            <a:r>
              <a:rPr lang="en-US" dirty="0">
                <a:latin typeface="Source Sans Pro" panose="020B0503030403020204" pitchFamily="34" charset="0"/>
                <a:ea typeface="Source Sans Pro" panose="020B0503030403020204" pitchFamily="34" charset="0"/>
              </a:rPr>
              <a:t>Random forest operates by constructing a multitude of decision trees at training time and outputting the class that’s the mode of the classes (classification) or mean prediction (regression) of the individual trees.</a:t>
            </a:r>
            <a:endParaRPr lang="en-IN" dirty="0">
              <a:latin typeface="Source Sans Pro" panose="020B0503030403020204" pitchFamily="34" charset="0"/>
              <a:ea typeface="Source Sans Pro" panose="020B0503030403020204" pitchFamily="34" charset="0"/>
            </a:endParaRPr>
          </a:p>
        </p:txBody>
      </p:sp>
      <p:pic>
        <p:nvPicPr>
          <p:cNvPr id="9" name="Picture 8">
            <a:extLst>
              <a:ext uri="{FF2B5EF4-FFF2-40B4-BE49-F238E27FC236}">
                <a16:creationId xmlns:a16="http://schemas.microsoft.com/office/drawing/2014/main" id="{2DFF139C-8384-21C3-7863-CEE4AC043FCE}"/>
              </a:ext>
            </a:extLst>
          </p:cNvPr>
          <p:cNvPicPr>
            <a:picLocks noChangeAspect="1"/>
          </p:cNvPicPr>
          <p:nvPr/>
        </p:nvPicPr>
        <p:blipFill>
          <a:blip r:embed="rId3"/>
          <a:stretch>
            <a:fillRect/>
          </a:stretch>
        </p:blipFill>
        <p:spPr>
          <a:xfrm>
            <a:off x="0" y="5378655"/>
            <a:ext cx="956744" cy="1439004"/>
          </a:xfrm>
          <a:prstGeom prst="rect">
            <a:avLst/>
          </a:prstGeom>
        </p:spPr>
      </p:pic>
    </p:spTree>
    <p:extLst>
      <p:ext uri="{BB962C8B-B14F-4D97-AF65-F5344CB8AC3E}">
        <p14:creationId xmlns:p14="http://schemas.microsoft.com/office/powerpoint/2010/main" val="4132336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6AF9C-D548-EFAD-E24D-92A15B9C38FC}"/>
              </a:ext>
            </a:extLst>
          </p:cNvPr>
          <p:cNvSpPr>
            <a:spLocks noGrp="1"/>
          </p:cNvSpPr>
          <p:nvPr>
            <p:ph type="title"/>
          </p:nvPr>
        </p:nvSpPr>
        <p:spPr/>
        <p:txBody>
          <a:bodyPr anchor="ctr"/>
          <a:lstStyle/>
          <a:p>
            <a:pPr algn="ctr"/>
            <a:r>
              <a:rPr lang="en-IN" dirty="0"/>
              <a:t>gridsearchcv</a:t>
            </a:r>
          </a:p>
        </p:txBody>
      </p:sp>
      <p:sp>
        <p:nvSpPr>
          <p:cNvPr id="3" name="Content Placeholder 2">
            <a:extLst>
              <a:ext uri="{FF2B5EF4-FFF2-40B4-BE49-F238E27FC236}">
                <a16:creationId xmlns:a16="http://schemas.microsoft.com/office/drawing/2014/main" id="{B6A1CC01-D0CB-29F8-5A6E-81EE891AC45A}"/>
              </a:ext>
            </a:extLst>
          </p:cNvPr>
          <p:cNvSpPr>
            <a:spLocks noGrp="1"/>
          </p:cNvSpPr>
          <p:nvPr>
            <p:ph idx="1"/>
          </p:nvPr>
        </p:nvSpPr>
        <p:spPr>
          <a:xfrm>
            <a:off x="581192" y="1909482"/>
            <a:ext cx="11029616" cy="3949318"/>
          </a:xfrm>
        </p:spPr>
        <p:txBody>
          <a:bodyPr/>
          <a:lstStyle/>
          <a:p>
            <a:r>
              <a:rPr lang="en-US" b="1" dirty="0">
                <a:latin typeface="Source Sans Pro" panose="020B0503030403020204" pitchFamily="34" charset="0"/>
                <a:ea typeface="Source Sans Pro" panose="020B0503030403020204" pitchFamily="34" charset="0"/>
              </a:rPr>
              <a:t>Define :- </a:t>
            </a:r>
            <a:r>
              <a:rPr lang="en-US" dirty="0">
                <a:latin typeface="Source Sans Pro" panose="020B0503030403020204" pitchFamily="34" charset="0"/>
                <a:ea typeface="Source Sans Pro" panose="020B0503030403020204" pitchFamily="34" charset="0"/>
              </a:rPr>
              <a:t>GridSearchCV is the process of performing hyperparameter tuning in order to determine the optimal values for a given model.</a:t>
            </a:r>
          </a:p>
          <a:p>
            <a:r>
              <a:rPr lang="en-US" b="1" dirty="0">
                <a:latin typeface="Source Sans Pro" panose="020B0503030403020204" pitchFamily="34" charset="0"/>
                <a:ea typeface="Source Sans Pro" panose="020B0503030403020204" pitchFamily="34" charset="0"/>
              </a:rPr>
              <a:t>What is GridSearchCV used for?</a:t>
            </a:r>
          </a:p>
          <a:p>
            <a:pPr marL="0" indent="0">
              <a:buNone/>
            </a:pPr>
            <a:r>
              <a:rPr lang="en-US" dirty="0">
                <a:latin typeface="Source Sans Pro" panose="020B0503030403020204" pitchFamily="34" charset="0"/>
                <a:ea typeface="Source Sans Pro" panose="020B0503030403020204" pitchFamily="34" charset="0"/>
              </a:rPr>
              <a:t> 	GridSearchCV is a technique for finding the optimal parameter values from a given set of parameters in a grid. It’s essentially a cross-validation technique. The model as well as the parameters must be entered. After extracting the best parameter values, predictions are made.</a:t>
            </a:r>
          </a:p>
          <a:p>
            <a:pPr marL="0" indent="0">
              <a:buNone/>
            </a:pPr>
            <a:endParaRPr lang="en-US" dirty="0">
              <a:latin typeface="Source Sans Pro" panose="020B0503030403020204" pitchFamily="34" charset="0"/>
              <a:ea typeface="Source Sans Pro" panose="020B0503030403020204" pitchFamily="34" charset="0"/>
            </a:endParaRPr>
          </a:p>
          <a:p>
            <a:pPr marL="0" indent="0">
              <a:buNone/>
            </a:pPr>
            <a:endParaRPr lang="en-US" dirty="0">
              <a:latin typeface="Source Sans Pro" panose="020B0503030403020204" pitchFamily="34" charset="0"/>
              <a:ea typeface="Source Sans Pro" panose="020B0503030403020204" pitchFamily="34" charset="0"/>
            </a:endParaRPr>
          </a:p>
          <a:p>
            <a:pPr marL="0" indent="0">
              <a:buNone/>
            </a:pPr>
            <a:endParaRPr lang="en-US" dirty="0">
              <a:latin typeface="Source Sans Pro" panose="020B0503030403020204" pitchFamily="34" charset="0"/>
              <a:ea typeface="Source Sans Pro" panose="020B0503030403020204" pitchFamily="34" charset="0"/>
            </a:endParaRPr>
          </a:p>
          <a:p>
            <a:pPr marL="0" indent="0">
              <a:buNone/>
            </a:pPr>
            <a:endParaRPr lang="en-US" dirty="0">
              <a:latin typeface="Source Sans Pro" panose="020B0503030403020204" pitchFamily="34" charset="0"/>
              <a:ea typeface="Source Sans Pro" panose="020B0503030403020204" pitchFamily="34" charset="0"/>
            </a:endParaRPr>
          </a:p>
        </p:txBody>
      </p:sp>
      <p:pic>
        <p:nvPicPr>
          <p:cNvPr id="10244" name="Picture 4" descr="Hyperparameter Tuning Using GridSearchCV and RandomSearchCV! | by Priya  Chaurasiya | Medium">
            <a:extLst>
              <a:ext uri="{FF2B5EF4-FFF2-40B4-BE49-F238E27FC236}">
                <a16:creationId xmlns:a16="http://schemas.microsoft.com/office/drawing/2014/main" id="{B9F63E90-12B9-B4BB-ECF7-79EA158738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2988" y="4013527"/>
            <a:ext cx="6965577" cy="2686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10310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9D1CD-A4C0-782C-4964-F0855CCA1729}"/>
              </a:ext>
            </a:extLst>
          </p:cNvPr>
          <p:cNvSpPr>
            <a:spLocks noGrp="1"/>
          </p:cNvSpPr>
          <p:nvPr>
            <p:ph type="title"/>
          </p:nvPr>
        </p:nvSpPr>
        <p:spPr/>
        <p:txBody>
          <a:bodyPr anchor="ctr"/>
          <a:lstStyle/>
          <a:p>
            <a:pPr algn="ctr"/>
            <a:r>
              <a:rPr lang="en-IN" dirty="0"/>
              <a:t>What is the use of cross validation?</a:t>
            </a:r>
          </a:p>
        </p:txBody>
      </p:sp>
      <p:sp>
        <p:nvSpPr>
          <p:cNvPr id="3" name="Content Placeholder 2">
            <a:extLst>
              <a:ext uri="{FF2B5EF4-FFF2-40B4-BE49-F238E27FC236}">
                <a16:creationId xmlns:a16="http://schemas.microsoft.com/office/drawing/2014/main" id="{A8A69DDC-E5DA-C2CC-7470-1481A6051A49}"/>
              </a:ext>
            </a:extLst>
          </p:cNvPr>
          <p:cNvSpPr>
            <a:spLocks noGrp="1"/>
          </p:cNvSpPr>
          <p:nvPr>
            <p:ph idx="1"/>
          </p:nvPr>
        </p:nvSpPr>
        <p:spPr/>
        <p:txBody>
          <a:bodyPr/>
          <a:lstStyle/>
          <a:p>
            <a:r>
              <a:rPr lang="en-US" dirty="0">
                <a:latin typeface="Source Sans Pro" panose="020B0503030403020204" pitchFamily="34" charset="0"/>
                <a:ea typeface="Source Sans Pro" panose="020B0503030403020204" pitchFamily="34" charset="0"/>
              </a:rPr>
              <a:t>Cross validation is a technique used in machine learning to evaluate the performance of a model on unseen data. It involves dividing the available data into multiple folds or subsets, using one of these folds as a validation set, and training the model on the remaining folds.</a:t>
            </a:r>
          </a:p>
          <a:p>
            <a:r>
              <a:rPr lang="en-US" dirty="0">
                <a:latin typeface="Source Sans Pro" panose="020B0503030403020204" pitchFamily="34" charset="0"/>
                <a:ea typeface="Source Sans Pro" panose="020B0503030403020204" pitchFamily="34" charset="0"/>
              </a:rPr>
              <a:t>The three steps involved in cross-validation are as follows :</a:t>
            </a:r>
          </a:p>
          <a:p>
            <a:pPr marL="0" indent="0">
              <a:buNone/>
            </a:pPr>
            <a:r>
              <a:rPr lang="en-US" dirty="0">
                <a:latin typeface="Source Sans Pro" panose="020B0503030403020204" pitchFamily="34" charset="0"/>
                <a:ea typeface="Source Sans Pro" panose="020B0503030403020204" pitchFamily="34" charset="0"/>
              </a:rPr>
              <a:t> 			 1. Reserve some portion of sample data-set.</a:t>
            </a:r>
          </a:p>
          <a:p>
            <a:pPr marL="0" indent="0">
              <a:buNone/>
            </a:pPr>
            <a:r>
              <a:rPr lang="en-US" dirty="0">
                <a:latin typeface="Source Sans Pro" panose="020B0503030403020204" pitchFamily="34" charset="0"/>
                <a:ea typeface="Source Sans Pro" panose="020B0503030403020204" pitchFamily="34" charset="0"/>
              </a:rPr>
              <a:t>			 2. Using the rest data-set train the model.</a:t>
            </a:r>
          </a:p>
          <a:p>
            <a:pPr marL="0" indent="0">
              <a:buNone/>
            </a:pPr>
            <a:r>
              <a:rPr lang="en-US" dirty="0">
                <a:latin typeface="Source Sans Pro" panose="020B0503030403020204" pitchFamily="34" charset="0"/>
                <a:ea typeface="Source Sans Pro" panose="020B0503030403020204" pitchFamily="34" charset="0"/>
              </a:rPr>
              <a:t>			 3. Test the model using the reserve portion of the data-set.</a:t>
            </a:r>
          </a:p>
          <a:p>
            <a:pPr marL="0" indent="0">
              <a:buNone/>
            </a:pPr>
            <a:endParaRPr lang="en-US" dirty="0">
              <a:latin typeface="Source Sans Pro" panose="020B0503030403020204" pitchFamily="34" charset="0"/>
              <a:ea typeface="Source Sans Pro" panose="020B0503030403020204" pitchFamily="34" charset="0"/>
            </a:endParaRPr>
          </a:p>
          <a:p>
            <a:pPr marL="0" indent="0">
              <a:buNone/>
            </a:pPr>
            <a:endParaRPr lang="en-US" dirty="0">
              <a:latin typeface="Source Sans Pro" panose="020B0503030403020204" pitchFamily="34" charset="0"/>
              <a:ea typeface="Source Sans Pro" panose="020B0503030403020204" pitchFamily="34" charset="0"/>
            </a:endParaRPr>
          </a:p>
          <a:p>
            <a:pPr marL="0" indent="0">
              <a:buNone/>
            </a:pPr>
            <a:endParaRPr lang="en-IN" dirty="0">
              <a:latin typeface="Source Sans Pro" panose="020B0503030403020204" pitchFamily="34" charset="0"/>
              <a:ea typeface="Source Sans Pro" panose="020B0503030403020204" pitchFamily="34" charset="0"/>
            </a:endParaRPr>
          </a:p>
        </p:txBody>
      </p:sp>
      <p:pic>
        <p:nvPicPr>
          <p:cNvPr id="13322" name="Picture 10" descr="Robot 10: Robot with Questions | TIM">
            <a:extLst>
              <a:ext uri="{FF2B5EF4-FFF2-40B4-BE49-F238E27FC236}">
                <a16:creationId xmlns:a16="http://schemas.microsoft.com/office/drawing/2014/main" id="{CF1B01CD-E67F-358F-BA16-5C35C4D08C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40572"/>
            <a:ext cx="1752600" cy="2609850"/>
          </a:xfrm>
          <a:prstGeom prst="rect">
            <a:avLst/>
          </a:prstGeom>
          <a:noFill/>
          <a:extLst>
            <a:ext uri="{909E8E84-426E-40DD-AFC4-6F175D3DCCD1}">
              <a14:hiddenFill xmlns:a14="http://schemas.microsoft.com/office/drawing/2010/main">
                <a:solidFill>
                  <a:srgbClr val="FFFFFF"/>
                </a:solidFill>
              </a14:hiddenFill>
            </a:ext>
          </a:extLst>
        </p:spPr>
      </p:pic>
      <p:pic>
        <p:nvPicPr>
          <p:cNvPr id="13324" name="Picture 12" descr="Cross Validation In Machine Learning - Dataaspirant">
            <a:extLst>
              <a:ext uri="{FF2B5EF4-FFF2-40B4-BE49-F238E27FC236}">
                <a16:creationId xmlns:a16="http://schemas.microsoft.com/office/drawing/2014/main" id="{66AA7065-8B98-D8A8-7523-4D740B342E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3107" y="4019647"/>
            <a:ext cx="4598893" cy="2759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21724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F246D-81B9-826A-9869-C7747B5E4EEB}"/>
              </a:ext>
            </a:extLst>
          </p:cNvPr>
          <p:cNvSpPr>
            <a:spLocks noGrp="1"/>
          </p:cNvSpPr>
          <p:nvPr>
            <p:ph type="title"/>
          </p:nvPr>
        </p:nvSpPr>
        <p:spPr/>
        <p:txBody>
          <a:bodyPr anchor="ctr"/>
          <a:lstStyle/>
          <a:p>
            <a:pPr algn="ctr"/>
            <a:r>
              <a:rPr lang="en-IN" dirty="0"/>
              <a:t>Why we use L1 and l2 model?</a:t>
            </a:r>
          </a:p>
        </p:txBody>
      </p:sp>
      <p:sp>
        <p:nvSpPr>
          <p:cNvPr id="3" name="Content Placeholder 2">
            <a:extLst>
              <a:ext uri="{FF2B5EF4-FFF2-40B4-BE49-F238E27FC236}">
                <a16:creationId xmlns:a16="http://schemas.microsoft.com/office/drawing/2014/main" id="{3638817D-98C5-3F76-3219-C28916EBF925}"/>
              </a:ext>
            </a:extLst>
          </p:cNvPr>
          <p:cNvSpPr>
            <a:spLocks noGrp="1"/>
          </p:cNvSpPr>
          <p:nvPr>
            <p:ph idx="1"/>
          </p:nvPr>
        </p:nvSpPr>
        <p:spPr/>
        <p:txBody>
          <a:bodyPr/>
          <a:lstStyle/>
          <a:p>
            <a:r>
              <a:rPr lang="en-IN" b="1" dirty="0">
                <a:latin typeface="Source Sans Pro" panose="020B0503030403020204" pitchFamily="34" charset="0"/>
                <a:ea typeface="Source Sans Pro" panose="020B0503030403020204" pitchFamily="34" charset="0"/>
              </a:rPr>
              <a:t>Define : </a:t>
            </a:r>
            <a:r>
              <a:rPr lang="en-IN" dirty="0">
                <a:latin typeface="Source Sans Pro" panose="020B0503030403020204" pitchFamily="34" charset="0"/>
                <a:ea typeface="Source Sans Pro" panose="020B0503030403020204" pitchFamily="34" charset="0"/>
              </a:rPr>
              <a:t>- </a:t>
            </a:r>
            <a:r>
              <a:rPr lang="en-US" dirty="0">
                <a:latin typeface="Source Sans Pro" panose="020B0503030403020204" pitchFamily="34" charset="0"/>
                <a:ea typeface="Source Sans Pro" panose="020B0503030403020204" pitchFamily="34" charset="0"/>
              </a:rPr>
              <a:t>L1 Regularization, also called a lasso regression, adds the “absolute value of magnitude” of the coefficient as a penalty term to the loss function. </a:t>
            </a:r>
          </a:p>
          <a:p>
            <a:r>
              <a:rPr lang="en-IN" b="1" dirty="0">
                <a:latin typeface="Source Sans Pro" panose="020B0503030403020204" pitchFamily="34" charset="0"/>
                <a:ea typeface="Source Sans Pro" panose="020B0503030403020204" pitchFamily="34" charset="0"/>
              </a:rPr>
              <a:t>Define : </a:t>
            </a:r>
            <a:r>
              <a:rPr lang="en-IN" dirty="0">
                <a:latin typeface="Source Sans Pro" panose="020B0503030403020204" pitchFamily="34" charset="0"/>
                <a:ea typeface="Source Sans Pro" panose="020B0503030403020204" pitchFamily="34" charset="0"/>
              </a:rPr>
              <a:t>- </a:t>
            </a:r>
            <a:r>
              <a:rPr lang="en-US" dirty="0">
                <a:latin typeface="Source Sans Pro" panose="020B0503030403020204" pitchFamily="34" charset="0"/>
                <a:ea typeface="Source Sans Pro" panose="020B0503030403020204" pitchFamily="34" charset="0"/>
              </a:rPr>
              <a:t>L2 Regularization, also called a ridge regression, adds the “squared magnitude” of the coefficient as the penalty term to the loss function.</a:t>
            </a:r>
          </a:p>
          <a:p>
            <a:r>
              <a:rPr lang="en-US" dirty="0">
                <a:latin typeface="Source Sans Pro" panose="020B0503030403020204" pitchFamily="34" charset="0"/>
                <a:ea typeface="Source Sans Pro" panose="020B0503030403020204" pitchFamily="34" charset="0"/>
              </a:rPr>
              <a:t>L1 regularization, which generates sparse solutions and is based on the absolute values of the model's parameters, is helpful for feature selection. </a:t>
            </a:r>
          </a:p>
          <a:p>
            <a:r>
              <a:rPr lang="en-US" dirty="0">
                <a:latin typeface="Source Sans Pro" panose="020B0503030403020204" pitchFamily="34" charset="0"/>
                <a:ea typeface="Source Sans Pro" panose="020B0503030403020204" pitchFamily="34" charset="0"/>
              </a:rPr>
              <a:t>In contrast, L2 regularization yields non-sparse solutions and is based on the squares of the model's parameters, making it beneficial for building simpler models.</a:t>
            </a:r>
          </a:p>
          <a:p>
            <a:endParaRPr lang="en-US" dirty="0">
              <a:latin typeface="Source Sans Pro" panose="020B0503030403020204" pitchFamily="34" charset="0"/>
              <a:ea typeface="Source Sans Pro" panose="020B0503030403020204" pitchFamily="34" charset="0"/>
            </a:endParaRPr>
          </a:p>
          <a:p>
            <a:endParaRPr lang="en-IN" dirty="0">
              <a:latin typeface="Source Sans Pro" panose="020B0503030403020204" pitchFamily="34" charset="0"/>
              <a:ea typeface="Source Sans Pro" panose="020B0503030403020204" pitchFamily="34" charset="0"/>
            </a:endParaRPr>
          </a:p>
        </p:txBody>
      </p:sp>
      <p:pic>
        <p:nvPicPr>
          <p:cNvPr id="4" name="Picture 12" descr="Premium Photo | 3d rendering cute robot or artificial intelligenceã‚â robot  with cartoon character thinking or analyze">
            <a:extLst>
              <a:ext uri="{FF2B5EF4-FFF2-40B4-BE49-F238E27FC236}">
                <a16:creationId xmlns:a16="http://schemas.microsoft.com/office/drawing/2014/main" id="{6481DDAC-78DB-ACA6-489A-AA37BF7CC8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48875" y="4714875"/>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20001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550C-DCC3-6410-34E4-5DB13F69FF60}"/>
              </a:ext>
            </a:extLst>
          </p:cNvPr>
          <p:cNvSpPr>
            <a:spLocks noGrp="1"/>
          </p:cNvSpPr>
          <p:nvPr>
            <p:ph type="title"/>
          </p:nvPr>
        </p:nvSpPr>
        <p:spPr/>
        <p:txBody>
          <a:bodyPr anchor="ctr"/>
          <a:lstStyle/>
          <a:p>
            <a:pPr algn="ctr"/>
            <a:r>
              <a:rPr lang="en-IN" dirty="0"/>
              <a:t>Pickle</a:t>
            </a:r>
          </a:p>
        </p:txBody>
      </p:sp>
      <p:sp>
        <p:nvSpPr>
          <p:cNvPr id="3" name="Content Placeholder 2">
            <a:extLst>
              <a:ext uri="{FF2B5EF4-FFF2-40B4-BE49-F238E27FC236}">
                <a16:creationId xmlns:a16="http://schemas.microsoft.com/office/drawing/2014/main" id="{E606210E-2168-2D9F-DA11-EE73F9B4F2BC}"/>
              </a:ext>
            </a:extLst>
          </p:cNvPr>
          <p:cNvSpPr>
            <a:spLocks noGrp="1"/>
          </p:cNvSpPr>
          <p:nvPr>
            <p:ph idx="1"/>
          </p:nvPr>
        </p:nvSpPr>
        <p:spPr>
          <a:xfrm>
            <a:off x="581192" y="1873624"/>
            <a:ext cx="11029615" cy="3985175"/>
          </a:xfrm>
        </p:spPr>
        <p:txBody>
          <a:bodyPr/>
          <a:lstStyle/>
          <a:p>
            <a:r>
              <a:rPr lang="en-US" dirty="0">
                <a:latin typeface="Source Sans Pro" panose="020B0503030403020204" pitchFamily="34" charset="0"/>
                <a:ea typeface="Source Sans Pro" panose="020B0503030403020204" pitchFamily="34" charset="0"/>
              </a:rPr>
              <a:t>Pickle is a very powerful python library that allows users to store and later open objects. </a:t>
            </a:r>
          </a:p>
          <a:p>
            <a:r>
              <a:rPr lang="en-US" dirty="0">
                <a:latin typeface="Source Sans Pro" panose="020B0503030403020204" pitchFamily="34" charset="0"/>
                <a:ea typeface="Source Sans Pro" panose="020B0503030403020204" pitchFamily="34" charset="0"/>
              </a:rPr>
              <a:t>We use .pkl as an extension.</a:t>
            </a:r>
          </a:p>
          <a:p>
            <a:r>
              <a:rPr lang="en-US" dirty="0">
                <a:latin typeface="Source Sans Pro" panose="020B0503030403020204" pitchFamily="34" charset="0"/>
                <a:ea typeface="Source Sans Pro" panose="020B0503030403020204" pitchFamily="34" charset="0"/>
              </a:rPr>
              <a:t>We can use rb for read in binary and wb for write in binary.</a:t>
            </a:r>
          </a:p>
          <a:p>
            <a:r>
              <a:rPr lang="en-US" dirty="0">
                <a:latin typeface="Source Sans Pro" panose="020B0503030403020204" pitchFamily="34" charset="0"/>
                <a:ea typeface="Source Sans Pro" panose="020B0503030403020204" pitchFamily="34" charset="0"/>
              </a:rPr>
              <a:t>Pickle allows for flexibility when deserializing objects. You can easily save different variables into a Pickle file and load them back in a different Python session, recovering your data exactly the way it was without having to edit your code.</a:t>
            </a:r>
          </a:p>
          <a:p>
            <a:endParaRPr lang="en-US" dirty="0">
              <a:latin typeface="Source Sans Pro" panose="020B0503030403020204" pitchFamily="34" charset="0"/>
              <a:ea typeface="Source Sans Pro" panose="020B0503030403020204" pitchFamily="34" charset="0"/>
            </a:endParaRPr>
          </a:p>
          <a:p>
            <a:pPr marL="0" indent="0">
              <a:buNone/>
            </a:pPr>
            <a:endParaRPr lang="en-US" dirty="0">
              <a:latin typeface="Source Sans Pro" panose="020B0503030403020204" pitchFamily="34" charset="0"/>
              <a:ea typeface="Source Sans Pro" panose="020B0503030403020204" pitchFamily="34" charset="0"/>
            </a:endParaRPr>
          </a:p>
          <a:p>
            <a:endParaRPr lang="en-US" dirty="0">
              <a:latin typeface="Source Sans Pro" panose="020B0503030403020204" pitchFamily="34" charset="0"/>
              <a:ea typeface="Source Sans Pro" panose="020B0503030403020204" pitchFamily="34" charset="0"/>
            </a:endParaRPr>
          </a:p>
          <a:p>
            <a:endParaRPr lang="en-IN" dirty="0">
              <a:latin typeface="Source Sans Pro" panose="020B0503030403020204" pitchFamily="34" charset="0"/>
              <a:ea typeface="Source Sans Pro" panose="020B0503030403020204" pitchFamily="34" charset="0"/>
            </a:endParaRPr>
          </a:p>
        </p:txBody>
      </p:sp>
      <p:pic>
        <p:nvPicPr>
          <p:cNvPr id="12292" name="Picture 4" descr="Python Pickle Tutorial: Object Serialization | DataCamp">
            <a:extLst>
              <a:ext uri="{FF2B5EF4-FFF2-40B4-BE49-F238E27FC236}">
                <a16:creationId xmlns:a16="http://schemas.microsoft.com/office/drawing/2014/main" id="{B503A081-610D-705E-DF4F-0D6FFF4AAD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5764" y="3913458"/>
            <a:ext cx="5259295" cy="29583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41997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rot="21139233">
            <a:off x="8047430" y="2232283"/>
            <a:ext cx="3438626" cy="1761582"/>
          </a:xfrm>
        </p:spPr>
        <p:txBody>
          <a:bodyPr>
            <a:normAutofit/>
          </a:bodyPr>
          <a:lstStyle/>
          <a:p>
            <a:r>
              <a:rPr lang="en-US" sz="4400" dirty="0">
                <a:solidFill>
                  <a:srgbClr val="FFFFFF"/>
                </a:solidFill>
              </a:rPr>
              <a:t>Thank You</a:t>
            </a:r>
          </a:p>
        </p:txBody>
      </p:sp>
      <p:pic>
        <p:nvPicPr>
          <p:cNvPr id="9222" name="Picture 6" descr="3D Wallpapers HD Computer Graphics - 247, 3D Wallpaper, HD">
            <a:extLst>
              <a:ext uri="{FF2B5EF4-FFF2-40B4-BE49-F238E27FC236}">
                <a16:creationId xmlns:a16="http://schemas.microsoft.com/office/drawing/2014/main" id="{05FE2B54-1C1C-41AB-E41E-A3B6AF2E3B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532" y="724047"/>
            <a:ext cx="7498617" cy="5666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2CE5E3-C66F-3DA5-7FFC-673463408DAA}"/>
              </a:ext>
            </a:extLst>
          </p:cNvPr>
          <p:cNvSpPr txBox="1"/>
          <p:nvPr/>
        </p:nvSpPr>
        <p:spPr>
          <a:xfrm>
            <a:off x="466166" y="776373"/>
            <a:ext cx="3720350" cy="369332"/>
          </a:xfrm>
          <a:prstGeom prst="rect">
            <a:avLst/>
          </a:prstGeom>
          <a:solidFill>
            <a:srgbClr val="1F3E77"/>
          </a:solidFill>
        </p:spPr>
        <p:txBody>
          <a:bodyPr wrap="square" rtlCol="0" anchor="ctr">
            <a:spAutoFit/>
          </a:bodyPr>
          <a:lstStyle/>
          <a:p>
            <a:pPr algn="ctr"/>
            <a:r>
              <a:rPr lang="en-IN" b="1" dirty="0">
                <a:solidFill>
                  <a:schemeClr val="bg1"/>
                </a:solidFill>
              </a:rPr>
              <a:t>PROJECT CONTEXT</a:t>
            </a:r>
          </a:p>
        </p:txBody>
      </p:sp>
      <p:sp>
        <p:nvSpPr>
          <p:cNvPr id="3" name="Rectangle 2">
            <a:extLst>
              <a:ext uri="{FF2B5EF4-FFF2-40B4-BE49-F238E27FC236}">
                <a16:creationId xmlns:a16="http://schemas.microsoft.com/office/drawing/2014/main" id="{D3B82036-C952-63BA-7458-E3D679776E39}"/>
              </a:ext>
            </a:extLst>
          </p:cNvPr>
          <p:cNvSpPr/>
          <p:nvPr/>
        </p:nvSpPr>
        <p:spPr>
          <a:xfrm>
            <a:off x="726142" y="1864658"/>
            <a:ext cx="2259104" cy="77096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Read the file &amp; Basic Codes(</a:t>
            </a:r>
            <a:r>
              <a:rPr lang="en-IN" dirty="0" err="1"/>
              <a:t>eg.</a:t>
            </a:r>
            <a:r>
              <a:rPr lang="en-IN" dirty="0"/>
              <a:t> head, </a:t>
            </a:r>
            <a:r>
              <a:rPr lang="en-IN" dirty="0" err="1"/>
              <a:t>shape,etc</a:t>
            </a:r>
            <a:r>
              <a:rPr lang="en-IN" dirty="0"/>
              <a:t>.)</a:t>
            </a:r>
          </a:p>
        </p:txBody>
      </p:sp>
      <p:sp>
        <p:nvSpPr>
          <p:cNvPr id="4" name="Arrow: Right 3">
            <a:extLst>
              <a:ext uri="{FF2B5EF4-FFF2-40B4-BE49-F238E27FC236}">
                <a16:creationId xmlns:a16="http://schemas.microsoft.com/office/drawing/2014/main" id="{1B409521-6F6B-5F80-AE56-C6A43E682561}"/>
              </a:ext>
            </a:extLst>
          </p:cNvPr>
          <p:cNvSpPr/>
          <p:nvPr/>
        </p:nvSpPr>
        <p:spPr>
          <a:xfrm>
            <a:off x="3124198" y="2065474"/>
            <a:ext cx="914400" cy="3693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CB59F684-38F3-AC35-850E-169E883A1025}"/>
              </a:ext>
            </a:extLst>
          </p:cNvPr>
          <p:cNvSpPr/>
          <p:nvPr/>
        </p:nvSpPr>
        <p:spPr>
          <a:xfrm>
            <a:off x="4177550" y="1864658"/>
            <a:ext cx="2187391" cy="86061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a:t>Generated the Report using ydataprofiling</a:t>
            </a:r>
          </a:p>
        </p:txBody>
      </p:sp>
      <p:sp>
        <p:nvSpPr>
          <p:cNvPr id="6" name="Arrow: Right 5">
            <a:extLst>
              <a:ext uri="{FF2B5EF4-FFF2-40B4-BE49-F238E27FC236}">
                <a16:creationId xmlns:a16="http://schemas.microsoft.com/office/drawing/2014/main" id="{33DDB435-9B2E-6532-EC4A-E7C746E6DD3C}"/>
              </a:ext>
            </a:extLst>
          </p:cNvPr>
          <p:cNvSpPr/>
          <p:nvPr/>
        </p:nvSpPr>
        <p:spPr>
          <a:xfrm>
            <a:off x="6472515" y="2065474"/>
            <a:ext cx="914400" cy="3693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E6B4ABE6-0BE1-C9FA-48E5-B9B61F6BDA6A}"/>
              </a:ext>
            </a:extLst>
          </p:cNvPr>
          <p:cNvSpPr/>
          <p:nvPr/>
        </p:nvSpPr>
        <p:spPr>
          <a:xfrm>
            <a:off x="7494490" y="1959676"/>
            <a:ext cx="1407464" cy="67594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a:t>Visualization</a:t>
            </a:r>
          </a:p>
        </p:txBody>
      </p:sp>
      <p:sp>
        <p:nvSpPr>
          <p:cNvPr id="8" name="Arrow: Right 7">
            <a:extLst>
              <a:ext uri="{FF2B5EF4-FFF2-40B4-BE49-F238E27FC236}">
                <a16:creationId xmlns:a16="http://schemas.microsoft.com/office/drawing/2014/main" id="{9D01CD93-CCED-62AB-34AA-111F79F60E2B}"/>
              </a:ext>
            </a:extLst>
          </p:cNvPr>
          <p:cNvSpPr/>
          <p:nvPr/>
        </p:nvSpPr>
        <p:spPr>
          <a:xfrm>
            <a:off x="9009529" y="2065474"/>
            <a:ext cx="914400" cy="3693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7FC638DD-9279-5C51-D3E5-040398CF3A9C}"/>
              </a:ext>
            </a:extLst>
          </p:cNvPr>
          <p:cNvSpPr/>
          <p:nvPr/>
        </p:nvSpPr>
        <p:spPr>
          <a:xfrm>
            <a:off x="10031503" y="1959676"/>
            <a:ext cx="1407464" cy="67594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a:t>Removing Outlier</a:t>
            </a:r>
          </a:p>
        </p:txBody>
      </p:sp>
      <p:sp>
        <p:nvSpPr>
          <p:cNvPr id="10" name="Arrow: Down 9">
            <a:extLst>
              <a:ext uri="{FF2B5EF4-FFF2-40B4-BE49-F238E27FC236}">
                <a16:creationId xmlns:a16="http://schemas.microsoft.com/office/drawing/2014/main" id="{2F8CF3EF-CFAE-2F67-E649-C6F061544B5F}"/>
              </a:ext>
            </a:extLst>
          </p:cNvPr>
          <p:cNvSpPr/>
          <p:nvPr/>
        </p:nvSpPr>
        <p:spPr>
          <a:xfrm>
            <a:off x="10735235" y="2725270"/>
            <a:ext cx="443753" cy="77992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7569A46-AAFC-5CF4-CF31-D7469FB320E3}"/>
              </a:ext>
            </a:extLst>
          </p:cNvPr>
          <p:cNvSpPr/>
          <p:nvPr/>
        </p:nvSpPr>
        <p:spPr>
          <a:xfrm>
            <a:off x="10031503" y="3594846"/>
            <a:ext cx="1407464" cy="67594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a:t>ANOVA TEST</a:t>
            </a:r>
          </a:p>
        </p:txBody>
      </p:sp>
      <p:sp>
        <p:nvSpPr>
          <p:cNvPr id="12" name="Arrow: Left 11">
            <a:extLst>
              <a:ext uri="{FF2B5EF4-FFF2-40B4-BE49-F238E27FC236}">
                <a16:creationId xmlns:a16="http://schemas.microsoft.com/office/drawing/2014/main" id="{7D2D7E6D-C1EB-2265-1D89-489DBD46E2A2}"/>
              </a:ext>
            </a:extLst>
          </p:cNvPr>
          <p:cNvSpPr/>
          <p:nvPr/>
        </p:nvSpPr>
        <p:spPr>
          <a:xfrm>
            <a:off x="8946775" y="3774177"/>
            <a:ext cx="914400" cy="369332"/>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EED21F78-62EE-6820-A4DF-B2A1EDB16B04}"/>
              </a:ext>
            </a:extLst>
          </p:cNvPr>
          <p:cNvSpPr/>
          <p:nvPr/>
        </p:nvSpPr>
        <p:spPr>
          <a:xfrm>
            <a:off x="6248400" y="3594846"/>
            <a:ext cx="2528047" cy="82834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Regression (Linear, Decision Tree, Random Forest, XGBoost) </a:t>
            </a:r>
          </a:p>
        </p:txBody>
      </p:sp>
      <p:sp>
        <p:nvSpPr>
          <p:cNvPr id="21" name="Rectangle 20">
            <a:extLst>
              <a:ext uri="{FF2B5EF4-FFF2-40B4-BE49-F238E27FC236}">
                <a16:creationId xmlns:a16="http://schemas.microsoft.com/office/drawing/2014/main" id="{4A2962BB-A81C-7A17-C921-D5450DE6F108}"/>
              </a:ext>
            </a:extLst>
          </p:cNvPr>
          <p:cNvSpPr/>
          <p:nvPr/>
        </p:nvSpPr>
        <p:spPr>
          <a:xfrm>
            <a:off x="5632073" y="696585"/>
            <a:ext cx="1290923" cy="44284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a:t>EDA</a:t>
            </a:r>
          </a:p>
        </p:txBody>
      </p:sp>
      <p:sp>
        <p:nvSpPr>
          <p:cNvPr id="23" name="Left Brace 22">
            <a:extLst>
              <a:ext uri="{FF2B5EF4-FFF2-40B4-BE49-F238E27FC236}">
                <a16:creationId xmlns:a16="http://schemas.microsoft.com/office/drawing/2014/main" id="{8A2BDC03-6125-FA5C-DE6D-D29F18AFD202}"/>
              </a:ext>
            </a:extLst>
          </p:cNvPr>
          <p:cNvSpPr/>
          <p:nvPr/>
        </p:nvSpPr>
        <p:spPr>
          <a:xfrm rot="5400000">
            <a:off x="5939562" y="-2944436"/>
            <a:ext cx="675947" cy="8843682"/>
          </a:xfrm>
          <a:prstGeom prst="leftBrace">
            <a:avLst>
              <a:gd name="adj1" fmla="val 0"/>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ln w="0"/>
              <a:solidFill>
                <a:schemeClr val="accent1"/>
              </a:solidFill>
              <a:effectLst>
                <a:outerShdw blurRad="38100" dist="25400" dir="5400000" algn="ctr" rotWithShape="0">
                  <a:srgbClr val="6E747A">
                    <a:alpha val="43000"/>
                  </a:srgbClr>
                </a:outerShdw>
              </a:effectLst>
            </a:endParaRPr>
          </a:p>
        </p:txBody>
      </p:sp>
      <p:sp>
        <p:nvSpPr>
          <p:cNvPr id="24" name="Arrow: Left 23">
            <a:extLst>
              <a:ext uri="{FF2B5EF4-FFF2-40B4-BE49-F238E27FC236}">
                <a16:creationId xmlns:a16="http://schemas.microsoft.com/office/drawing/2014/main" id="{ECD9602A-0ABE-55A7-090A-55C9F0422076}"/>
              </a:ext>
            </a:extLst>
          </p:cNvPr>
          <p:cNvSpPr/>
          <p:nvPr/>
        </p:nvSpPr>
        <p:spPr>
          <a:xfrm>
            <a:off x="5163672" y="3774177"/>
            <a:ext cx="914400" cy="369332"/>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9912C9C3-54E2-3ABB-989E-AE058443EF54}"/>
              </a:ext>
            </a:extLst>
          </p:cNvPr>
          <p:cNvSpPr/>
          <p:nvPr/>
        </p:nvSpPr>
        <p:spPr>
          <a:xfrm>
            <a:off x="3585880" y="3671046"/>
            <a:ext cx="1407464" cy="67594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a:t>Cross Validation</a:t>
            </a:r>
          </a:p>
        </p:txBody>
      </p:sp>
      <p:sp>
        <p:nvSpPr>
          <p:cNvPr id="26" name="Arrow: Left 25">
            <a:extLst>
              <a:ext uri="{FF2B5EF4-FFF2-40B4-BE49-F238E27FC236}">
                <a16:creationId xmlns:a16="http://schemas.microsoft.com/office/drawing/2014/main" id="{6EA82786-0215-E207-3341-DE55A02D9039}"/>
              </a:ext>
            </a:extLst>
          </p:cNvPr>
          <p:cNvSpPr/>
          <p:nvPr/>
        </p:nvSpPr>
        <p:spPr>
          <a:xfrm>
            <a:off x="2501152" y="3774177"/>
            <a:ext cx="914400" cy="369332"/>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a:extLst>
              <a:ext uri="{FF2B5EF4-FFF2-40B4-BE49-F238E27FC236}">
                <a16:creationId xmlns:a16="http://schemas.microsoft.com/office/drawing/2014/main" id="{2C00D043-451A-B82D-9CFC-EAC77181C1DB}"/>
              </a:ext>
            </a:extLst>
          </p:cNvPr>
          <p:cNvSpPr/>
          <p:nvPr/>
        </p:nvSpPr>
        <p:spPr>
          <a:xfrm>
            <a:off x="918877" y="3671046"/>
            <a:ext cx="1407464" cy="67594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a:t>L1 and L2</a:t>
            </a:r>
          </a:p>
        </p:txBody>
      </p:sp>
      <p:sp>
        <p:nvSpPr>
          <p:cNvPr id="28" name="Arrow: Down 27">
            <a:extLst>
              <a:ext uri="{FF2B5EF4-FFF2-40B4-BE49-F238E27FC236}">
                <a16:creationId xmlns:a16="http://schemas.microsoft.com/office/drawing/2014/main" id="{213A63FE-B6F1-9C69-5B90-9FB1FE19742A}"/>
              </a:ext>
            </a:extLst>
          </p:cNvPr>
          <p:cNvSpPr/>
          <p:nvPr/>
        </p:nvSpPr>
        <p:spPr>
          <a:xfrm>
            <a:off x="1411941" y="4509246"/>
            <a:ext cx="443753" cy="77992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9" name="Rectangle 28">
            <a:extLst>
              <a:ext uri="{FF2B5EF4-FFF2-40B4-BE49-F238E27FC236}">
                <a16:creationId xmlns:a16="http://schemas.microsoft.com/office/drawing/2014/main" id="{0E0683F6-EB06-A78E-A76E-4C8330DA5323}"/>
              </a:ext>
            </a:extLst>
          </p:cNvPr>
          <p:cNvSpPr/>
          <p:nvPr/>
        </p:nvSpPr>
        <p:spPr>
          <a:xfrm>
            <a:off x="833717" y="5451428"/>
            <a:ext cx="1600199" cy="67594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a:t>GridSearchCV</a:t>
            </a:r>
          </a:p>
        </p:txBody>
      </p:sp>
      <p:sp>
        <p:nvSpPr>
          <p:cNvPr id="30" name="Arrow: Right 29">
            <a:extLst>
              <a:ext uri="{FF2B5EF4-FFF2-40B4-BE49-F238E27FC236}">
                <a16:creationId xmlns:a16="http://schemas.microsoft.com/office/drawing/2014/main" id="{E09E5619-6C2E-5B49-2C2B-CEEC0E8C64AC}"/>
              </a:ext>
            </a:extLst>
          </p:cNvPr>
          <p:cNvSpPr/>
          <p:nvPr/>
        </p:nvSpPr>
        <p:spPr>
          <a:xfrm>
            <a:off x="2528046" y="5604735"/>
            <a:ext cx="914400" cy="3693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ectangle 30">
            <a:extLst>
              <a:ext uri="{FF2B5EF4-FFF2-40B4-BE49-F238E27FC236}">
                <a16:creationId xmlns:a16="http://schemas.microsoft.com/office/drawing/2014/main" id="{4898E305-DAE8-C1E0-2FB9-549319198373}"/>
              </a:ext>
            </a:extLst>
          </p:cNvPr>
          <p:cNvSpPr/>
          <p:nvPr/>
        </p:nvSpPr>
        <p:spPr>
          <a:xfrm>
            <a:off x="3532088" y="5583233"/>
            <a:ext cx="1290923" cy="44284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a:t>Pickle</a:t>
            </a:r>
          </a:p>
        </p:txBody>
      </p:sp>
      <p:sp>
        <p:nvSpPr>
          <p:cNvPr id="32" name="Arrow: Right 31">
            <a:extLst>
              <a:ext uri="{FF2B5EF4-FFF2-40B4-BE49-F238E27FC236}">
                <a16:creationId xmlns:a16="http://schemas.microsoft.com/office/drawing/2014/main" id="{B572E9F0-8BBB-2DCA-B02E-50C36E5D8FFA}"/>
              </a:ext>
            </a:extLst>
          </p:cNvPr>
          <p:cNvSpPr/>
          <p:nvPr/>
        </p:nvSpPr>
        <p:spPr>
          <a:xfrm>
            <a:off x="4912653" y="5619990"/>
            <a:ext cx="914400" cy="3693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Rectangle 32">
            <a:extLst>
              <a:ext uri="{FF2B5EF4-FFF2-40B4-BE49-F238E27FC236}">
                <a16:creationId xmlns:a16="http://schemas.microsoft.com/office/drawing/2014/main" id="{598201C7-64C6-0948-1EF2-B8911CAAF4C3}"/>
              </a:ext>
            </a:extLst>
          </p:cNvPr>
          <p:cNvSpPr/>
          <p:nvPr/>
        </p:nvSpPr>
        <p:spPr>
          <a:xfrm>
            <a:off x="5916695" y="5485468"/>
            <a:ext cx="1801917" cy="67594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a:t>OneHotEncoder</a:t>
            </a:r>
          </a:p>
        </p:txBody>
      </p:sp>
    </p:spTree>
    <p:extLst>
      <p:ext uri="{BB962C8B-B14F-4D97-AF65-F5344CB8AC3E}">
        <p14:creationId xmlns:p14="http://schemas.microsoft.com/office/powerpoint/2010/main" val="1103395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F340B-65B7-B951-B9FB-2C584E70783D}"/>
              </a:ext>
            </a:extLst>
          </p:cNvPr>
          <p:cNvSpPr>
            <a:spLocks noGrp="1"/>
          </p:cNvSpPr>
          <p:nvPr>
            <p:ph type="title"/>
          </p:nvPr>
        </p:nvSpPr>
        <p:spPr/>
        <p:txBody>
          <a:bodyPr anchor="ctr"/>
          <a:lstStyle/>
          <a:p>
            <a:pPr algn="ctr"/>
            <a:r>
              <a:rPr lang="en-IN" dirty="0"/>
              <a:t>What is linear regression ?</a:t>
            </a:r>
          </a:p>
        </p:txBody>
      </p:sp>
      <p:sp>
        <p:nvSpPr>
          <p:cNvPr id="3" name="Content Placeholder 2">
            <a:extLst>
              <a:ext uri="{FF2B5EF4-FFF2-40B4-BE49-F238E27FC236}">
                <a16:creationId xmlns:a16="http://schemas.microsoft.com/office/drawing/2014/main" id="{F8AD597E-C183-664E-483A-633405DCE697}"/>
              </a:ext>
            </a:extLst>
          </p:cNvPr>
          <p:cNvSpPr>
            <a:spLocks noGrp="1"/>
          </p:cNvSpPr>
          <p:nvPr>
            <p:ph idx="1"/>
          </p:nvPr>
        </p:nvSpPr>
        <p:spPr>
          <a:xfrm>
            <a:off x="715663" y="1989171"/>
            <a:ext cx="11126713" cy="4608853"/>
          </a:xfrm>
        </p:spPr>
        <p:txBody>
          <a:bodyPr/>
          <a:lstStyle/>
          <a:p>
            <a:r>
              <a:rPr lang="en-US" b="0" i="0" dirty="0">
                <a:solidFill>
                  <a:srgbClr val="000000"/>
                </a:solidFill>
                <a:effectLst/>
                <a:latin typeface="Source Sans Pro" panose="020B0503030403020204" pitchFamily="34" charset="0"/>
              </a:rPr>
              <a:t>Linear regression in supervised learning technique which is been used in machine learning. </a:t>
            </a:r>
          </a:p>
          <a:p>
            <a:r>
              <a:rPr lang="en-US" b="0" i="0" dirty="0">
                <a:solidFill>
                  <a:srgbClr val="000000"/>
                </a:solidFill>
                <a:effectLst/>
                <a:latin typeface="Source Sans Pro" panose="020B0503030403020204" pitchFamily="34" charset="0"/>
              </a:rPr>
              <a:t>Its main task is to determine the relationship between an independent (y) and dependent(x) variable in which both are continuous. </a:t>
            </a:r>
          </a:p>
          <a:p>
            <a:r>
              <a:rPr lang="en-US" b="0" i="0" dirty="0">
                <a:solidFill>
                  <a:srgbClr val="000000"/>
                </a:solidFill>
                <a:effectLst/>
                <a:latin typeface="Source Sans Pro" panose="020B0503030403020204" pitchFamily="34" charset="0"/>
              </a:rPr>
              <a:t>In other words it is used for predicting a continuous quantity.</a:t>
            </a:r>
            <a:br>
              <a:rPr lang="en-US" b="0" i="0" dirty="0">
                <a:solidFill>
                  <a:srgbClr val="000000"/>
                </a:solidFill>
                <a:effectLst/>
                <a:latin typeface="Source Sans Pro" panose="020B0503030403020204" pitchFamily="34" charset="0"/>
              </a:rPr>
            </a:br>
            <a:endParaRPr lang="en-US" b="0" i="0" dirty="0">
              <a:solidFill>
                <a:srgbClr val="000000"/>
              </a:solidFill>
              <a:effectLst/>
              <a:latin typeface="Source Sans Pro" panose="020B0503030403020204" pitchFamily="34" charset="0"/>
            </a:endParaRPr>
          </a:p>
          <a:p>
            <a:endParaRPr lang="en-US" dirty="0">
              <a:solidFill>
                <a:srgbClr val="000000"/>
              </a:solidFill>
              <a:latin typeface="Source Sans Pro" panose="020B0503030403020204" pitchFamily="34" charset="0"/>
            </a:endParaRPr>
          </a:p>
          <a:p>
            <a:pPr marL="0" indent="0">
              <a:buNone/>
            </a:pPr>
            <a:endParaRPr lang="en-US" dirty="0">
              <a:solidFill>
                <a:srgbClr val="000000"/>
              </a:solidFill>
              <a:latin typeface="Source Sans Pro" panose="020B0503030403020204" pitchFamily="34" charset="0"/>
            </a:endParaRPr>
          </a:p>
          <a:p>
            <a:endParaRPr lang="en-US" dirty="0">
              <a:solidFill>
                <a:srgbClr val="000000"/>
              </a:solidFill>
              <a:latin typeface="Source Sans Pro" panose="020B0503030403020204" pitchFamily="34" charset="0"/>
            </a:endParaRPr>
          </a:p>
          <a:p>
            <a:endParaRPr lang="en-US" dirty="0">
              <a:solidFill>
                <a:srgbClr val="000000"/>
              </a:solidFill>
              <a:latin typeface="Source Sans Pro" panose="020B0503030403020204" pitchFamily="34" charset="0"/>
            </a:endParaRPr>
          </a:p>
          <a:p>
            <a:endParaRPr lang="en-US" dirty="0">
              <a:solidFill>
                <a:srgbClr val="000000"/>
              </a:solidFill>
              <a:latin typeface="Source Sans Pro" panose="020B0503030403020204" pitchFamily="34" charset="0"/>
            </a:endParaRPr>
          </a:p>
          <a:p>
            <a:endParaRPr lang="en-US" dirty="0">
              <a:solidFill>
                <a:srgbClr val="000000"/>
              </a:solidFill>
              <a:latin typeface="Source Sans Pro" panose="020B0503030403020204" pitchFamily="34" charset="0"/>
            </a:endParaRPr>
          </a:p>
          <a:p>
            <a:endParaRPr lang="en-IN" dirty="0"/>
          </a:p>
        </p:txBody>
      </p:sp>
      <p:pic>
        <p:nvPicPr>
          <p:cNvPr id="1035" name="Picture 11" descr="Advantages and Disadvantages of Linear Regression, its assumptions,  evaluation and implementation | by Manish Singh | Medium">
            <a:extLst>
              <a:ext uri="{FF2B5EF4-FFF2-40B4-BE49-F238E27FC236}">
                <a16:creationId xmlns:a16="http://schemas.microsoft.com/office/drawing/2014/main" id="{C7DA15AB-16AA-8C7F-3C55-46510DB444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8464" y="3429001"/>
            <a:ext cx="7889344"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5376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6DE12-AAE9-85E2-252E-1732118375CA}"/>
              </a:ext>
            </a:extLst>
          </p:cNvPr>
          <p:cNvSpPr>
            <a:spLocks noGrp="1"/>
          </p:cNvSpPr>
          <p:nvPr>
            <p:ph type="title"/>
          </p:nvPr>
        </p:nvSpPr>
        <p:spPr/>
        <p:txBody>
          <a:bodyPr anchor="ctr"/>
          <a:lstStyle/>
          <a:p>
            <a:pPr algn="ctr"/>
            <a:r>
              <a:rPr lang="en-US" dirty="0"/>
              <a:t>When do we use Linear Regression?</a:t>
            </a:r>
            <a:endParaRPr lang="en-IN" dirty="0"/>
          </a:p>
        </p:txBody>
      </p:sp>
      <p:sp>
        <p:nvSpPr>
          <p:cNvPr id="3" name="Content Placeholder 2">
            <a:extLst>
              <a:ext uri="{FF2B5EF4-FFF2-40B4-BE49-F238E27FC236}">
                <a16:creationId xmlns:a16="http://schemas.microsoft.com/office/drawing/2014/main" id="{9BF340CB-1A94-B78F-109A-807A50105C15}"/>
              </a:ext>
            </a:extLst>
          </p:cNvPr>
          <p:cNvSpPr>
            <a:spLocks noGrp="1"/>
          </p:cNvSpPr>
          <p:nvPr>
            <p:ph idx="1"/>
          </p:nvPr>
        </p:nvSpPr>
        <p:spPr>
          <a:xfrm>
            <a:off x="653210" y="1930812"/>
            <a:ext cx="10885580" cy="3721799"/>
          </a:xfrm>
        </p:spPr>
        <p:txBody>
          <a:bodyPr/>
          <a:lstStyle/>
          <a:p>
            <a:r>
              <a:rPr lang="en-US" b="0" i="0" dirty="0">
                <a:solidFill>
                  <a:srgbClr val="000000"/>
                </a:solidFill>
                <a:effectLst/>
                <a:latin typeface="Source Sans Pro" panose="020B0503030403020204" pitchFamily="34" charset="0"/>
              </a:rPr>
              <a:t>Linear regression has many practical uses. Most applications fall into one of the following two broad categories: If the goal is prediction, or forecasting, or error reduction, linear regression can be used to fit a predictive model to an observed data set of values of the response and explanatory variables </a:t>
            </a:r>
          </a:p>
          <a:p>
            <a:r>
              <a:rPr lang="en-US" b="0" i="0" dirty="0">
                <a:solidFill>
                  <a:srgbClr val="000000"/>
                </a:solidFill>
                <a:effectLst/>
                <a:latin typeface="Source Sans Pro" panose="020B0503030403020204" pitchFamily="34" charset="0"/>
              </a:rPr>
              <a:t>Also used in trends and sales, assessment of risk in financial services and insurance domain.</a:t>
            </a:r>
          </a:p>
          <a:p>
            <a:endParaRPr lang="en-US" dirty="0">
              <a:solidFill>
                <a:srgbClr val="000000"/>
              </a:solidFill>
              <a:latin typeface="Source Sans Pro" panose="020B0503030403020204" pitchFamily="34" charset="0"/>
            </a:endParaRPr>
          </a:p>
          <a:p>
            <a:endParaRPr lang="en-US" dirty="0">
              <a:solidFill>
                <a:srgbClr val="000000"/>
              </a:solidFill>
              <a:latin typeface="Source Sans Pro" panose="020B0503030403020204" pitchFamily="34" charset="0"/>
            </a:endParaRPr>
          </a:p>
          <a:p>
            <a:endParaRPr lang="en-US" dirty="0">
              <a:solidFill>
                <a:srgbClr val="000000"/>
              </a:solidFill>
              <a:latin typeface="Source Sans Pro" panose="020B0503030403020204" pitchFamily="34" charset="0"/>
            </a:endParaRPr>
          </a:p>
          <a:p>
            <a:endParaRPr lang="en-US" dirty="0">
              <a:solidFill>
                <a:srgbClr val="000000"/>
              </a:solidFill>
              <a:latin typeface="Source Sans Pro" panose="020B0503030403020204" pitchFamily="34" charset="0"/>
            </a:endParaRPr>
          </a:p>
          <a:p>
            <a:endParaRPr lang="en-IN" dirty="0"/>
          </a:p>
        </p:txBody>
      </p:sp>
      <p:pic>
        <p:nvPicPr>
          <p:cNvPr id="2052" name="Picture 4" descr="Can computers think?. In the everyday life of us human… | by rıza velioğlu  | Medium">
            <a:extLst>
              <a:ext uri="{FF2B5EF4-FFF2-40B4-BE49-F238E27FC236}">
                <a16:creationId xmlns:a16="http://schemas.microsoft.com/office/drawing/2014/main" id="{B0C37A65-C192-16A8-B589-AAD3B394C2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449170"/>
            <a:ext cx="4545106" cy="3408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491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C26950FC-3F3C-6DF5-7F2E-EEB06D114F97}"/>
              </a:ext>
            </a:extLst>
          </p:cNvPr>
          <p:cNvGraphicFramePr>
            <a:graphicFrameLocks noGrp="1"/>
          </p:cNvGraphicFramePr>
          <p:nvPr>
            <p:extLst>
              <p:ext uri="{D42A27DB-BD31-4B8C-83A1-F6EECF244321}">
                <p14:modId xmlns:p14="http://schemas.microsoft.com/office/powerpoint/2010/main" val="934716902"/>
              </p:ext>
            </p:extLst>
          </p:nvPr>
        </p:nvGraphicFramePr>
        <p:xfrm>
          <a:off x="380999" y="630018"/>
          <a:ext cx="11542059" cy="6048987"/>
        </p:xfrm>
        <a:graphic>
          <a:graphicData uri="http://schemas.openxmlformats.org/drawingml/2006/table">
            <a:tbl>
              <a:tblPr firstRow="1" bandRow="1">
                <a:tableStyleId>{5C22544A-7EE6-4342-B048-85BDC9FD1C3A}</a:tableStyleId>
              </a:tblPr>
              <a:tblGrid>
                <a:gridCol w="5250505">
                  <a:extLst>
                    <a:ext uri="{9D8B030D-6E8A-4147-A177-3AD203B41FA5}">
                      <a16:colId xmlns:a16="http://schemas.microsoft.com/office/drawing/2014/main" val="1013824453"/>
                    </a:ext>
                  </a:extLst>
                </a:gridCol>
                <a:gridCol w="6291554">
                  <a:extLst>
                    <a:ext uri="{9D8B030D-6E8A-4147-A177-3AD203B41FA5}">
                      <a16:colId xmlns:a16="http://schemas.microsoft.com/office/drawing/2014/main" val="3713759817"/>
                    </a:ext>
                  </a:extLst>
                </a:gridCol>
              </a:tblGrid>
              <a:tr h="1197494">
                <a:tc>
                  <a:txBody>
                    <a:bodyPr/>
                    <a:lstStyle/>
                    <a:p>
                      <a:pPr algn="ctr"/>
                      <a:r>
                        <a:rPr lang="en-IN" sz="3200" dirty="0">
                          <a:latin typeface="Gill Sans MT (Headings)"/>
                          <a:ea typeface="Source Sans Pro" panose="020B0503030403020204" pitchFamily="34" charset="0"/>
                        </a:rPr>
                        <a:t>ADVANTAGES OF LINEAR REGRSSION</a:t>
                      </a:r>
                    </a:p>
                  </a:txBody>
                  <a:tcPr anchor="ctr"/>
                </a:tc>
                <a:tc>
                  <a:txBody>
                    <a:bodyPr/>
                    <a:lstStyle/>
                    <a:p>
                      <a:pPr algn="ctr"/>
                      <a:r>
                        <a:rPr lang="en-IN" sz="3200" dirty="0">
                          <a:latin typeface="Gill Sans MT (Headings)"/>
                          <a:ea typeface="Source Sans Pro" panose="020B0503030403020204" pitchFamily="34" charset="0"/>
                        </a:rPr>
                        <a:t>DISADVANTAGES OF LINEAR REGRESSION</a:t>
                      </a:r>
                      <a:r>
                        <a:rPr lang="en-IN" dirty="0">
                          <a:latin typeface="Gill Sans MT (Headings)"/>
                          <a:ea typeface="Source Sans Pro" panose="020B0503030403020204" pitchFamily="34" charset="0"/>
                        </a:rPr>
                        <a:t> </a:t>
                      </a:r>
                    </a:p>
                  </a:txBody>
                  <a:tcPr anchor="ctr"/>
                </a:tc>
                <a:extLst>
                  <a:ext uri="{0D108BD9-81ED-4DB2-BD59-A6C34878D82A}">
                    <a16:rowId xmlns:a16="http://schemas.microsoft.com/office/drawing/2014/main" val="2504898424"/>
                  </a:ext>
                </a:extLst>
              </a:tr>
              <a:tr h="1620613">
                <a:tc>
                  <a:txBody>
                    <a:bodyPr/>
                    <a:lstStyle/>
                    <a:p>
                      <a:r>
                        <a:rPr lang="en-US" sz="1600" dirty="0">
                          <a:latin typeface="Source Sans Pro" panose="020B0503030403020204" pitchFamily="34" charset="0"/>
                          <a:ea typeface="Source Sans Pro" panose="020B0503030403020204" pitchFamily="34" charset="0"/>
                        </a:rPr>
                        <a:t>Linear Regression performs well when the dataset is linearly separable. We can use it to find the nature of the relationship among the variables.</a:t>
                      </a:r>
                      <a:endParaRPr lang="en-IN" sz="1600" dirty="0">
                        <a:latin typeface="Source Sans Pro" panose="020B0503030403020204" pitchFamily="34" charset="0"/>
                        <a:ea typeface="Source Sans Pro" panose="020B0503030403020204" pitchFamily="34" charset="0"/>
                      </a:endParaRPr>
                    </a:p>
                  </a:txBody>
                  <a:tcPr/>
                </a:tc>
                <a:tc>
                  <a:txBody>
                    <a:bodyPr/>
                    <a:lstStyle/>
                    <a:p>
                      <a:r>
                        <a:rPr lang="en-US" sz="1600" dirty="0">
                          <a:latin typeface="Source Sans Pro" panose="020B0503030403020204" pitchFamily="34" charset="0"/>
                          <a:ea typeface="Source Sans Pro" panose="020B0503030403020204" pitchFamily="34" charset="0"/>
                        </a:rPr>
                        <a:t>Main limitation of Linear Regression is the assumption of linearity between the dependent variable and the independent variables. In the real world, the data is rarely linearly separable. It assumes that there is a straight-line relationship between the dependent and independent variables which is incorrect many times.</a:t>
                      </a:r>
                      <a:endParaRPr lang="en-IN" sz="1600" dirty="0">
                        <a:latin typeface="Source Sans Pro" panose="020B0503030403020204" pitchFamily="34" charset="0"/>
                        <a:ea typeface="Source Sans Pro" panose="020B0503030403020204" pitchFamily="34" charset="0"/>
                      </a:endParaRPr>
                    </a:p>
                  </a:txBody>
                  <a:tcPr/>
                </a:tc>
                <a:extLst>
                  <a:ext uri="{0D108BD9-81ED-4DB2-BD59-A6C34878D82A}">
                    <a16:rowId xmlns:a16="http://schemas.microsoft.com/office/drawing/2014/main" val="3502551372"/>
                  </a:ext>
                </a:extLst>
              </a:tr>
              <a:tr h="1038014">
                <a:tc>
                  <a:txBody>
                    <a:bodyPr/>
                    <a:lstStyle/>
                    <a:p>
                      <a:r>
                        <a:rPr lang="en-US" sz="1600" dirty="0">
                          <a:latin typeface="Source Sans Pro" panose="020B0503030403020204" pitchFamily="34" charset="0"/>
                          <a:ea typeface="Source Sans Pro" panose="020B0503030403020204" pitchFamily="34" charset="0"/>
                        </a:rPr>
                        <a:t>Linear Regression is easier to implement, interpret and very efficient to train. </a:t>
                      </a:r>
                      <a:endParaRPr lang="en-IN" sz="1600" dirty="0">
                        <a:latin typeface="Source Sans Pro" panose="020B0503030403020204" pitchFamily="34" charset="0"/>
                        <a:ea typeface="Source Sans Pro" panose="020B0503030403020204" pitchFamily="34" charset="0"/>
                      </a:endParaRPr>
                    </a:p>
                  </a:txBody>
                  <a:tcPr/>
                </a:tc>
                <a:tc>
                  <a:txBody>
                    <a:bodyPr/>
                    <a:lstStyle/>
                    <a:p>
                      <a:r>
                        <a:rPr lang="en-US" dirty="0"/>
                        <a:t> </a:t>
                      </a:r>
                      <a:r>
                        <a:rPr lang="en-US" sz="1600" b="1" dirty="0">
                          <a:latin typeface="Source Sans Pro" panose="020B0503030403020204" pitchFamily="34" charset="0"/>
                          <a:ea typeface="Source Sans Pro" panose="020B0503030403020204" pitchFamily="34" charset="0"/>
                        </a:rPr>
                        <a:t>Prone to noise and overfitting: </a:t>
                      </a:r>
                      <a:r>
                        <a:rPr lang="en-US" sz="1600" dirty="0">
                          <a:latin typeface="Source Sans Pro" panose="020B0503030403020204" pitchFamily="34" charset="0"/>
                          <a:ea typeface="Source Sans Pro" panose="020B0503030403020204" pitchFamily="34" charset="0"/>
                        </a:rPr>
                        <a:t>If the number of observations are lesser than the number of features, Linear Regression should not be used, otherwise it may lead to overfit because is starts considering noise in this scenario while building the model.</a:t>
                      </a:r>
                      <a:endParaRPr lang="en-IN" dirty="0">
                        <a:latin typeface="Source Sans Pro" panose="020B0503030403020204" pitchFamily="34" charset="0"/>
                        <a:ea typeface="Source Sans Pro" panose="020B0503030403020204" pitchFamily="34" charset="0"/>
                      </a:endParaRPr>
                    </a:p>
                  </a:txBody>
                  <a:tcPr/>
                </a:tc>
                <a:extLst>
                  <a:ext uri="{0D108BD9-81ED-4DB2-BD59-A6C34878D82A}">
                    <a16:rowId xmlns:a16="http://schemas.microsoft.com/office/drawing/2014/main" val="3529823203"/>
                  </a:ext>
                </a:extLst>
              </a:tr>
              <a:tr h="103801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latin typeface="Source Sans Pro" panose="020B0503030403020204" pitchFamily="34" charset="0"/>
                          <a:ea typeface="Source Sans Pro" panose="020B0503030403020204" pitchFamily="34" charset="0"/>
                        </a:rPr>
                        <a:t>Linear Regression is prone to over-fitting but it can be easily avoided using some dimensionality reduction techniques, regularization (L1 and L2) techniques and cross-validation. i.e. L1 – LASSO,  L2 - Ridge</a:t>
                      </a:r>
                      <a:endParaRPr lang="en-IN" sz="1600" dirty="0">
                        <a:latin typeface="Source Sans Pro" panose="020B0503030403020204" pitchFamily="34" charset="0"/>
                        <a:ea typeface="Source Sans Pro" panose="020B0503030403020204" pitchFamily="34" charset="0"/>
                      </a:endParaRPr>
                    </a:p>
                  </a:txBody>
                  <a:tcPr/>
                </a:tc>
                <a:tc>
                  <a:txBody>
                    <a:bodyPr/>
                    <a:lstStyle/>
                    <a:p>
                      <a:r>
                        <a:rPr lang="en-US" sz="1600" b="1" dirty="0">
                          <a:latin typeface="Source Sans Pro" panose="020B0503030403020204" pitchFamily="34" charset="0"/>
                          <a:ea typeface="Source Sans Pro" panose="020B0503030403020204" pitchFamily="34" charset="0"/>
                        </a:rPr>
                        <a:t>Prone to outliers: </a:t>
                      </a:r>
                      <a:r>
                        <a:rPr lang="en-US" sz="1600" dirty="0">
                          <a:latin typeface="Source Sans Pro" panose="020B0503030403020204" pitchFamily="34" charset="0"/>
                          <a:ea typeface="Source Sans Pro" panose="020B0503030403020204" pitchFamily="34" charset="0"/>
                        </a:rPr>
                        <a:t>Linear regression is very sensitive to outliers (anomalies). So, outliers should be analyzed and removed before applying Linear Regression to the dataset.</a:t>
                      </a:r>
                      <a:endParaRPr lang="en-IN" sz="1600" dirty="0">
                        <a:latin typeface="Source Sans Pro" panose="020B0503030403020204" pitchFamily="34" charset="0"/>
                        <a:ea typeface="Source Sans Pro" panose="020B0503030403020204" pitchFamily="34" charset="0"/>
                      </a:endParaRPr>
                    </a:p>
                  </a:txBody>
                  <a:tcPr/>
                </a:tc>
                <a:extLst>
                  <a:ext uri="{0D108BD9-81ED-4DB2-BD59-A6C34878D82A}">
                    <a16:rowId xmlns:a16="http://schemas.microsoft.com/office/drawing/2014/main" val="1339889404"/>
                  </a:ext>
                </a:extLst>
              </a:tr>
              <a:tr h="1038014">
                <a:tc>
                  <a:txBody>
                    <a:bodyPr/>
                    <a:lstStyle/>
                    <a:p>
                      <a:endParaRPr lang="en-IN" dirty="0">
                        <a:latin typeface="Source Sans Pro" panose="020B0503030403020204" pitchFamily="34" charset="0"/>
                        <a:ea typeface="Source Sans Pro" panose="020B0503030403020204" pitchFamily="34" charset="0"/>
                      </a:endParaRPr>
                    </a:p>
                  </a:txBody>
                  <a:tcPr/>
                </a:tc>
                <a:tc>
                  <a:txBody>
                    <a:bodyPr/>
                    <a:lstStyle/>
                    <a:p>
                      <a:r>
                        <a:rPr lang="en-US" sz="1600" b="1" dirty="0">
                          <a:latin typeface="Source Sans Pro" panose="020B0503030403020204" pitchFamily="34" charset="0"/>
                          <a:ea typeface="Source Sans Pro" panose="020B0503030403020204" pitchFamily="34" charset="0"/>
                        </a:rPr>
                        <a:t>Prone to multicollinearity: </a:t>
                      </a:r>
                      <a:r>
                        <a:rPr lang="en-US" sz="1600" dirty="0">
                          <a:latin typeface="Source Sans Pro" panose="020B0503030403020204" pitchFamily="34" charset="0"/>
                          <a:ea typeface="Source Sans Pro" panose="020B0503030403020204" pitchFamily="34" charset="0"/>
                        </a:rPr>
                        <a:t>Before applying Linear regression, multicollinearity should be removed (using dimensionality reduction techniques) because it assumes that there is no relationship among independent variables.</a:t>
                      </a:r>
                      <a:endParaRPr lang="en-IN" sz="1600" dirty="0">
                        <a:latin typeface="Source Sans Pro" panose="020B0503030403020204" pitchFamily="34" charset="0"/>
                        <a:ea typeface="Source Sans Pro" panose="020B0503030403020204" pitchFamily="34" charset="0"/>
                      </a:endParaRPr>
                    </a:p>
                  </a:txBody>
                  <a:tcPr/>
                </a:tc>
                <a:extLst>
                  <a:ext uri="{0D108BD9-81ED-4DB2-BD59-A6C34878D82A}">
                    <a16:rowId xmlns:a16="http://schemas.microsoft.com/office/drawing/2014/main" val="3186423856"/>
                  </a:ext>
                </a:extLst>
              </a:tr>
            </a:tbl>
          </a:graphicData>
        </a:graphic>
      </p:graphicFrame>
    </p:spTree>
    <p:extLst>
      <p:ext uri="{BB962C8B-B14F-4D97-AF65-F5344CB8AC3E}">
        <p14:creationId xmlns:p14="http://schemas.microsoft.com/office/powerpoint/2010/main" val="2442545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4062F-BF3C-CE92-C2FA-F7B8D680E377}"/>
              </a:ext>
            </a:extLst>
          </p:cNvPr>
          <p:cNvSpPr>
            <a:spLocks noGrp="1"/>
          </p:cNvSpPr>
          <p:nvPr>
            <p:ph type="title"/>
          </p:nvPr>
        </p:nvSpPr>
        <p:spPr/>
        <p:txBody>
          <a:bodyPr anchor="ctr"/>
          <a:lstStyle/>
          <a:p>
            <a:pPr algn="ctr"/>
            <a:r>
              <a:rPr lang="en-IN" dirty="0">
                <a:latin typeface="Gill Sans MT (Headings)"/>
                <a:ea typeface="Source Sans Pro" panose="020B0503030403020204" pitchFamily="34" charset="0"/>
              </a:rPr>
              <a:t>Regression Metrics : - A) Mean Absolute Error</a:t>
            </a:r>
          </a:p>
        </p:txBody>
      </p:sp>
      <p:sp>
        <p:nvSpPr>
          <p:cNvPr id="3" name="Content Placeholder 2">
            <a:extLst>
              <a:ext uri="{FF2B5EF4-FFF2-40B4-BE49-F238E27FC236}">
                <a16:creationId xmlns:a16="http://schemas.microsoft.com/office/drawing/2014/main" id="{D167EAF7-11DD-D0D0-29E3-EE70C4D61736}"/>
              </a:ext>
            </a:extLst>
          </p:cNvPr>
          <p:cNvSpPr>
            <a:spLocks noGrp="1"/>
          </p:cNvSpPr>
          <p:nvPr>
            <p:ph idx="1"/>
          </p:nvPr>
        </p:nvSpPr>
        <p:spPr/>
        <p:txBody>
          <a:bodyPr/>
          <a:lstStyle/>
          <a:p>
            <a:r>
              <a:rPr lang="en-US" dirty="0">
                <a:latin typeface="Source Sans Pro" panose="020B0503030403020204" pitchFamily="34" charset="0"/>
                <a:ea typeface="Source Sans Pro" panose="020B0503030403020204" pitchFamily="34" charset="0"/>
              </a:rPr>
              <a:t>One way to measure error is by using absolute error to find the predicted distance from the true value. The mean absolute error takes the total absolute error of each example and averages the error based on the number of data points. By adding up all the absolute values of errors of a model we can avoid canceling out errors from being too high or below the true values and get an overall error metric to evaluate the model on.</a:t>
            </a:r>
          </a:p>
          <a:p>
            <a:endParaRPr lang="en-US" dirty="0">
              <a:latin typeface="Source Sans Pro" panose="020B0503030403020204" pitchFamily="34" charset="0"/>
              <a:ea typeface="Source Sans Pro" panose="020B0503030403020204" pitchFamily="34" charset="0"/>
            </a:endParaRPr>
          </a:p>
          <a:p>
            <a:endParaRPr lang="en-US" dirty="0">
              <a:latin typeface="Source Sans Pro" panose="020B0503030403020204" pitchFamily="34" charset="0"/>
              <a:ea typeface="Source Sans Pro" panose="020B0503030403020204" pitchFamily="34" charset="0"/>
            </a:endParaRPr>
          </a:p>
          <a:p>
            <a:endParaRPr lang="en-US" dirty="0">
              <a:latin typeface="Source Sans Pro" panose="020B0503030403020204" pitchFamily="34" charset="0"/>
              <a:ea typeface="Source Sans Pro" panose="020B0503030403020204" pitchFamily="34" charset="0"/>
            </a:endParaRPr>
          </a:p>
          <a:p>
            <a:endParaRPr lang="en-US" dirty="0">
              <a:latin typeface="Source Sans Pro" panose="020B0503030403020204" pitchFamily="34" charset="0"/>
              <a:ea typeface="Source Sans Pro" panose="020B0503030403020204" pitchFamily="34" charset="0"/>
            </a:endParaRPr>
          </a:p>
          <a:p>
            <a:endParaRPr lang="en-US" dirty="0">
              <a:latin typeface="Source Sans Pro" panose="020B0503030403020204" pitchFamily="34" charset="0"/>
              <a:ea typeface="Source Sans Pro" panose="020B0503030403020204" pitchFamily="34" charset="0"/>
            </a:endParaRPr>
          </a:p>
          <a:p>
            <a:endParaRPr lang="en-IN" dirty="0">
              <a:latin typeface="Source Sans Pro" panose="020B0503030403020204" pitchFamily="34" charset="0"/>
              <a:ea typeface="Source Sans Pro" panose="020B0503030403020204" pitchFamily="34" charset="0"/>
            </a:endParaRPr>
          </a:p>
        </p:txBody>
      </p:sp>
      <p:pic>
        <p:nvPicPr>
          <p:cNvPr id="5122" name="Picture 2" descr="Tutorial: Understanding Linear Regression and Regression Error Metrics">
            <a:extLst>
              <a:ext uri="{FF2B5EF4-FFF2-40B4-BE49-F238E27FC236}">
                <a16:creationId xmlns:a16="http://schemas.microsoft.com/office/drawing/2014/main" id="{D8B778E0-79FD-121E-3210-AA1C7F4268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5318" y="3368488"/>
            <a:ext cx="4652682" cy="3489512"/>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Absolute Error &amp; Mean Absolute Error (MAE) - Statistics How To">
            <a:extLst>
              <a:ext uri="{FF2B5EF4-FFF2-40B4-BE49-F238E27FC236}">
                <a16:creationId xmlns:a16="http://schemas.microsoft.com/office/drawing/2014/main" id="{AF2720D3-3B55-369D-8D9C-B01E8F45D7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2810" y="3831389"/>
            <a:ext cx="3589814" cy="1305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3675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75E38-1F2D-3968-6FC6-62690C55EB13}"/>
              </a:ext>
            </a:extLst>
          </p:cNvPr>
          <p:cNvSpPr>
            <a:spLocks noGrp="1"/>
          </p:cNvSpPr>
          <p:nvPr>
            <p:ph type="title"/>
          </p:nvPr>
        </p:nvSpPr>
        <p:spPr/>
        <p:txBody>
          <a:bodyPr anchor="ctr"/>
          <a:lstStyle/>
          <a:p>
            <a:pPr algn="ctr"/>
            <a:r>
              <a:rPr lang="en-IN" dirty="0"/>
              <a:t>B) Mean Squared Error</a:t>
            </a:r>
          </a:p>
        </p:txBody>
      </p:sp>
      <p:sp>
        <p:nvSpPr>
          <p:cNvPr id="3" name="Content Placeholder 2">
            <a:extLst>
              <a:ext uri="{FF2B5EF4-FFF2-40B4-BE49-F238E27FC236}">
                <a16:creationId xmlns:a16="http://schemas.microsoft.com/office/drawing/2014/main" id="{C896F836-1FC9-EE0E-DC27-3352B06115FC}"/>
              </a:ext>
            </a:extLst>
          </p:cNvPr>
          <p:cNvSpPr>
            <a:spLocks noGrp="1"/>
          </p:cNvSpPr>
          <p:nvPr>
            <p:ph idx="1"/>
          </p:nvPr>
        </p:nvSpPr>
        <p:spPr>
          <a:xfrm>
            <a:off x="581191" y="1855695"/>
            <a:ext cx="11029616" cy="4003104"/>
          </a:xfrm>
        </p:spPr>
        <p:txBody>
          <a:bodyPr/>
          <a:lstStyle/>
          <a:p>
            <a:r>
              <a:rPr lang="en-US" dirty="0">
                <a:latin typeface="Source Sans Pro" panose="020B0503030403020204" pitchFamily="34" charset="0"/>
                <a:ea typeface="Source Sans Pro" panose="020B0503030403020204" pitchFamily="34" charset="0"/>
              </a:rPr>
              <a:t>Mean squared is the most common metric to measure model performance. In contrast with absolute error, the residual error (the difference between predicted and the true value) is squared.</a:t>
            </a:r>
          </a:p>
          <a:p>
            <a:r>
              <a:rPr lang="en-US" sz="1800" dirty="0">
                <a:latin typeface="Source Sans Pro" panose="020B0503030403020204" pitchFamily="34" charset="0"/>
                <a:ea typeface="Source Sans Pro" panose="020B0503030403020204" pitchFamily="34" charset="0"/>
              </a:rPr>
              <a:t>Some benefits of squaring the residual error is that error terms are positive, it emphasizes larger errors over smaller errors, and is differentiable. Being differentiable allows us to use calculus to find minimum or maximum values, often resulting in being more computationally efficient.</a:t>
            </a:r>
          </a:p>
          <a:p>
            <a:pPr marL="0" indent="0">
              <a:buNone/>
            </a:pPr>
            <a:endParaRPr lang="en-US" dirty="0">
              <a:latin typeface="Source Sans Pro" panose="020B0503030403020204" pitchFamily="34" charset="0"/>
              <a:ea typeface="Source Sans Pro" panose="020B0503030403020204" pitchFamily="34" charset="0"/>
            </a:endParaRPr>
          </a:p>
          <a:p>
            <a:endParaRPr lang="en-US" dirty="0">
              <a:latin typeface="Source Sans Pro" panose="020B0503030403020204" pitchFamily="34" charset="0"/>
              <a:ea typeface="Source Sans Pro" panose="020B0503030403020204" pitchFamily="34" charset="0"/>
            </a:endParaRPr>
          </a:p>
          <a:p>
            <a:endParaRPr lang="en-US" dirty="0">
              <a:latin typeface="Source Sans Pro" panose="020B0503030403020204" pitchFamily="34" charset="0"/>
              <a:ea typeface="Source Sans Pro" panose="020B0503030403020204" pitchFamily="34" charset="0"/>
            </a:endParaRPr>
          </a:p>
          <a:p>
            <a:endParaRPr lang="en-IN" dirty="0">
              <a:latin typeface="Source Sans Pro" panose="020B0503030403020204" pitchFamily="34" charset="0"/>
              <a:ea typeface="Source Sans Pro" panose="020B0503030403020204" pitchFamily="34" charset="0"/>
            </a:endParaRPr>
          </a:p>
        </p:txBody>
      </p:sp>
      <p:pic>
        <p:nvPicPr>
          <p:cNvPr id="6146" name="Picture 2" descr="Machine learning: an introduction to mean squared error and regression lines">
            <a:extLst>
              <a:ext uri="{FF2B5EF4-FFF2-40B4-BE49-F238E27FC236}">
                <a16:creationId xmlns:a16="http://schemas.microsoft.com/office/drawing/2014/main" id="{753DA69D-9AFE-1B34-3F60-BBFE9B399F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1815" y="4346202"/>
            <a:ext cx="4076700" cy="1123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4801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0612E-462F-71BD-657B-FFADC2E9E3AE}"/>
              </a:ext>
            </a:extLst>
          </p:cNvPr>
          <p:cNvSpPr>
            <a:spLocks noGrp="1"/>
          </p:cNvSpPr>
          <p:nvPr>
            <p:ph type="title"/>
          </p:nvPr>
        </p:nvSpPr>
        <p:spPr/>
        <p:txBody>
          <a:bodyPr anchor="ctr"/>
          <a:lstStyle/>
          <a:p>
            <a:pPr algn="ctr"/>
            <a:r>
              <a:rPr lang="en-IN" dirty="0"/>
              <a:t>C) R squared method </a:t>
            </a:r>
          </a:p>
        </p:txBody>
      </p:sp>
      <p:sp>
        <p:nvSpPr>
          <p:cNvPr id="3" name="Content Placeholder 2">
            <a:extLst>
              <a:ext uri="{FF2B5EF4-FFF2-40B4-BE49-F238E27FC236}">
                <a16:creationId xmlns:a16="http://schemas.microsoft.com/office/drawing/2014/main" id="{0B8C3CD5-988E-38C6-4D7E-AD798BF02F3A}"/>
              </a:ext>
            </a:extLst>
          </p:cNvPr>
          <p:cNvSpPr>
            <a:spLocks noGrp="1"/>
          </p:cNvSpPr>
          <p:nvPr>
            <p:ph idx="1"/>
          </p:nvPr>
        </p:nvSpPr>
        <p:spPr>
          <a:xfrm>
            <a:off x="581192" y="1900518"/>
            <a:ext cx="11029615" cy="3958281"/>
          </a:xfrm>
        </p:spPr>
        <p:txBody>
          <a:bodyPr/>
          <a:lstStyle/>
          <a:p>
            <a:r>
              <a:rPr lang="en-US" dirty="0"/>
              <a:t>Its called coefficient of determination. The values for R2 range from 0 to 1, and it determines how much of the total variation in Y is explained by the variation in X. A model with an R2 of 0 is no better than a model that always predicts the mean of the target variable, whereas a model with an R2 of 1 perfectly predicts the target variable. Any value between 0 and 1 indicates what percentage of the target variable, using this model, can be explained by the features. A model can be given a negative R2 as well, which indicates that the model is arbitrarily worse than one that always predicts the mean of the target variable.</a:t>
            </a:r>
          </a:p>
          <a:p>
            <a:pPr marL="0" indent="0">
              <a:buNone/>
            </a:pPr>
            <a:endParaRPr lang="en-US" dirty="0"/>
          </a:p>
          <a:p>
            <a:pPr marL="0" indent="0">
              <a:buNone/>
            </a:pPr>
            <a:endParaRPr lang="en-US" dirty="0"/>
          </a:p>
          <a:p>
            <a:endParaRPr lang="en-US" dirty="0"/>
          </a:p>
          <a:p>
            <a:endParaRPr lang="en-US" dirty="0"/>
          </a:p>
          <a:p>
            <a:endParaRPr lang="en-IN" dirty="0"/>
          </a:p>
        </p:txBody>
      </p:sp>
      <p:pic>
        <p:nvPicPr>
          <p:cNvPr id="3074" name="Picture 2" descr="How to Measure Your Trading Strategy with “R Square” | Forex Academy">
            <a:extLst>
              <a:ext uri="{FF2B5EF4-FFF2-40B4-BE49-F238E27FC236}">
                <a16:creationId xmlns:a16="http://schemas.microsoft.com/office/drawing/2014/main" id="{95789861-7E0E-A4F6-DF36-1A17BD0DB0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4257" y="3429000"/>
            <a:ext cx="4477743" cy="340981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R-Squared: Formula Explanation. We all must have seen these terms… | by  Saurabh Gupta | Analytics Vidhya | Medium">
            <a:extLst>
              <a:ext uri="{FF2B5EF4-FFF2-40B4-BE49-F238E27FC236}">
                <a16:creationId xmlns:a16="http://schemas.microsoft.com/office/drawing/2014/main" id="{8E5B7411-6593-0A9D-3EFE-2C621D6BA9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1526" y="4657655"/>
            <a:ext cx="4810125" cy="95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1027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7F688-B764-5B89-7C07-EE2760A977D1}"/>
              </a:ext>
            </a:extLst>
          </p:cNvPr>
          <p:cNvSpPr>
            <a:spLocks noGrp="1"/>
          </p:cNvSpPr>
          <p:nvPr>
            <p:ph type="title"/>
          </p:nvPr>
        </p:nvSpPr>
        <p:spPr/>
        <p:txBody>
          <a:bodyPr anchor="ctr"/>
          <a:lstStyle/>
          <a:p>
            <a:pPr algn="ctr"/>
            <a:r>
              <a:rPr lang="en-IN" dirty="0"/>
              <a:t>Standard error of estimate</a:t>
            </a:r>
          </a:p>
        </p:txBody>
      </p:sp>
      <p:sp>
        <p:nvSpPr>
          <p:cNvPr id="3" name="Content Placeholder 2">
            <a:extLst>
              <a:ext uri="{FF2B5EF4-FFF2-40B4-BE49-F238E27FC236}">
                <a16:creationId xmlns:a16="http://schemas.microsoft.com/office/drawing/2014/main" id="{E86C4AC2-E5E9-4E8B-7B07-D1D0BB9C23DC}"/>
              </a:ext>
            </a:extLst>
          </p:cNvPr>
          <p:cNvSpPr>
            <a:spLocks noGrp="1"/>
          </p:cNvSpPr>
          <p:nvPr>
            <p:ph idx="1"/>
          </p:nvPr>
        </p:nvSpPr>
        <p:spPr>
          <a:xfrm>
            <a:off x="502025" y="1972235"/>
            <a:ext cx="11108782" cy="4021035"/>
          </a:xfrm>
        </p:spPr>
        <p:txBody>
          <a:bodyPr/>
          <a:lstStyle/>
          <a:p>
            <a:r>
              <a:rPr lang="en-US" dirty="0">
                <a:latin typeface="Source Sans Pro" panose="020B0503030403020204" pitchFamily="34" charset="0"/>
                <a:ea typeface="Source Sans Pro" panose="020B0503030403020204" pitchFamily="34" charset="0"/>
              </a:rPr>
              <a:t> The standard error of the estimate is a measure of the accuracy of predictions. Recall that the regression line is the line that minimizes the sum of squared deviations of prediction (also called the </a:t>
            </a:r>
            <a:r>
              <a:rPr lang="en-US" b="1" dirty="0">
                <a:latin typeface="Source Sans Pro" panose="020B0503030403020204" pitchFamily="34" charset="0"/>
                <a:ea typeface="Source Sans Pro" panose="020B0503030403020204" pitchFamily="34" charset="0"/>
              </a:rPr>
              <a:t>sum of squares error</a:t>
            </a:r>
            <a:r>
              <a:rPr lang="en-US" dirty="0">
                <a:latin typeface="Source Sans Pro" panose="020B0503030403020204" pitchFamily="34" charset="0"/>
                <a:ea typeface="Source Sans Pro" panose="020B0503030403020204" pitchFamily="34" charset="0"/>
              </a:rPr>
              <a:t>). The standard error of the estimate is closely related to this quantity and the formula is :</a:t>
            </a:r>
          </a:p>
          <a:p>
            <a:endParaRPr lang="en-US" dirty="0">
              <a:latin typeface="Source Sans Pro" panose="020B0503030403020204" pitchFamily="34" charset="0"/>
              <a:ea typeface="Source Sans Pro" panose="020B0503030403020204" pitchFamily="34" charset="0"/>
            </a:endParaRPr>
          </a:p>
          <a:p>
            <a:endParaRPr lang="en-US" dirty="0">
              <a:latin typeface="Source Sans Pro" panose="020B0503030403020204" pitchFamily="34" charset="0"/>
              <a:ea typeface="Source Sans Pro" panose="020B0503030403020204" pitchFamily="34" charset="0"/>
            </a:endParaRPr>
          </a:p>
          <a:p>
            <a:endParaRPr lang="en-US" dirty="0">
              <a:latin typeface="Source Sans Pro" panose="020B0503030403020204" pitchFamily="34" charset="0"/>
              <a:ea typeface="Source Sans Pro" panose="020B0503030403020204" pitchFamily="34" charset="0"/>
            </a:endParaRPr>
          </a:p>
          <a:p>
            <a:endParaRPr lang="en-US" dirty="0">
              <a:latin typeface="Source Sans Pro" panose="020B0503030403020204" pitchFamily="34" charset="0"/>
              <a:ea typeface="Source Sans Pro" panose="020B0503030403020204" pitchFamily="34" charset="0"/>
            </a:endParaRPr>
          </a:p>
          <a:p>
            <a:endParaRPr lang="en-US" dirty="0">
              <a:latin typeface="Source Sans Pro" panose="020B0503030403020204" pitchFamily="34" charset="0"/>
              <a:ea typeface="Source Sans Pro" panose="020B0503030403020204" pitchFamily="34" charset="0"/>
            </a:endParaRPr>
          </a:p>
          <a:p>
            <a:endParaRPr lang="en-US" dirty="0">
              <a:latin typeface="Source Sans Pro" panose="020B0503030403020204" pitchFamily="34" charset="0"/>
              <a:ea typeface="Source Sans Pro" panose="020B0503030403020204" pitchFamily="34" charset="0"/>
            </a:endParaRPr>
          </a:p>
          <a:p>
            <a:endParaRPr lang="en-US" dirty="0">
              <a:latin typeface="Source Sans Pro" panose="020B0503030403020204" pitchFamily="34" charset="0"/>
              <a:ea typeface="Source Sans Pro" panose="020B0503030403020204" pitchFamily="34" charset="0"/>
            </a:endParaRPr>
          </a:p>
          <a:p>
            <a:endParaRPr lang="en-IN" dirty="0">
              <a:latin typeface="Source Sans Pro" panose="020B0503030403020204" pitchFamily="34" charset="0"/>
              <a:ea typeface="Source Sans Pro" panose="020B0503030403020204" pitchFamily="34" charset="0"/>
            </a:endParaRPr>
          </a:p>
        </p:txBody>
      </p:sp>
      <p:pic>
        <p:nvPicPr>
          <p:cNvPr id="4098" name="Picture 2" descr="What is Standard Error of Estimate ?">
            <a:extLst>
              <a:ext uri="{FF2B5EF4-FFF2-40B4-BE49-F238E27FC236}">
                <a16:creationId xmlns:a16="http://schemas.microsoft.com/office/drawing/2014/main" id="{67FCFD9B-5C71-7396-F529-3FDCC94BF9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3011" y="3003177"/>
            <a:ext cx="3457575" cy="1209675"/>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the- game-of increasing-R squared-in-a-regression-model">
            <a:extLst>
              <a:ext uri="{FF2B5EF4-FFF2-40B4-BE49-F238E27FC236}">
                <a16:creationId xmlns:a16="http://schemas.microsoft.com/office/drawing/2014/main" id="{AC81740B-E922-445C-5A15-F114E6B6C4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9489" y="3003177"/>
            <a:ext cx="5418201" cy="38548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5816765"/>
      </p:ext>
    </p:extLst>
  </p:cSld>
  <p:clrMapOvr>
    <a:masterClrMapping/>
  </p:clrMapOvr>
</p:sld>
</file>

<file path=ppt/theme/theme1.xml><?xml version="1.0" encoding="utf-8"?>
<a:theme xmlns:a="http://schemas.openxmlformats.org/drawingml/2006/main" name="Custom">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08D75CB0-AD9B-4834-8559-901094BB0AB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42D3C2F-55A5-48C0-9D5A-95C7FF0389D0}">
  <ds:schemaRefs>
    <ds:schemaRef ds:uri="http://schemas.microsoft.com/sharepoint/v3/contenttype/forms"/>
  </ds:schemaRefs>
</ds:datastoreItem>
</file>

<file path=customXml/itemProps2.xml><?xml version="1.0" encoding="utf-8"?>
<ds:datastoreItem xmlns:ds="http://schemas.openxmlformats.org/officeDocument/2006/customXml" ds:itemID="{3791575F-4C21-47C4-8D13-EB9BE66B536F}">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792209EB-3212-4116-B574-D1F56C7C49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 design</Template>
  <TotalTime>641</TotalTime>
  <Words>1635</Words>
  <Application>Microsoft Office PowerPoint</Application>
  <PresentationFormat>Widescreen</PresentationFormat>
  <Paragraphs>122</Paragraphs>
  <Slides>19</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Gill Sans MT</vt:lpstr>
      <vt:lpstr>Gill Sans MT (Headings)</vt:lpstr>
      <vt:lpstr>Source Sans Pro</vt:lpstr>
      <vt:lpstr>Wingdings 2</vt:lpstr>
      <vt:lpstr>Custom</vt:lpstr>
      <vt:lpstr>Fitness tracker e-commerce Product</vt:lpstr>
      <vt:lpstr>PowerPoint Presentation</vt:lpstr>
      <vt:lpstr>What is linear regression ?</vt:lpstr>
      <vt:lpstr>When do we use Linear Regression?</vt:lpstr>
      <vt:lpstr>PowerPoint Presentation</vt:lpstr>
      <vt:lpstr>Regression Metrics : - A) Mean Absolute Error</vt:lpstr>
      <vt:lpstr>B) Mean Squared Error</vt:lpstr>
      <vt:lpstr>C) R squared method </vt:lpstr>
      <vt:lpstr>Standard error of estimate</vt:lpstr>
      <vt:lpstr>ANOVA TEST</vt:lpstr>
      <vt:lpstr>What is outlier? Why outlier analysis?</vt:lpstr>
      <vt:lpstr>Decision Tree regression</vt:lpstr>
      <vt:lpstr>What is XGBoost?</vt:lpstr>
      <vt:lpstr>Random forest regressor </vt:lpstr>
      <vt:lpstr>gridsearchcv</vt:lpstr>
      <vt:lpstr>What is the use of cross validation?</vt:lpstr>
      <vt:lpstr>Why we use L1 and l2 model?</vt:lpstr>
      <vt:lpstr>Pickle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Fitness tracker e-commerce Product</dc:title>
  <dc:creator>Shivam Mishra</dc:creator>
  <cp:lastModifiedBy>Shivam Mishra</cp:lastModifiedBy>
  <cp:revision>5</cp:revision>
  <dcterms:created xsi:type="dcterms:W3CDTF">2023-10-01T11:01:03Z</dcterms:created>
  <dcterms:modified xsi:type="dcterms:W3CDTF">2023-10-02T10:16:19Z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