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E9-318B-2720-A192-EF47ABD0742E}"/>
              </a:ext>
            </a:extLst>
          </p:cNvPr>
          <p:cNvSpPr>
            <a:spLocks noGrp="1"/>
          </p:cNvSpPr>
          <p:nvPr>
            <p:ph type="ctrTitle"/>
          </p:nvPr>
        </p:nvSpPr>
        <p:spPr>
          <a:xfrm>
            <a:off x="1154955" y="2725271"/>
            <a:ext cx="4788644" cy="2052110"/>
          </a:xfrm>
        </p:spPr>
        <p:txBody>
          <a:bodyPr numCol="1"/>
          <a:lstStyle/>
          <a:p>
            <a:pPr algn="ctr"/>
            <a:r>
              <a:rPr lang="en-US" dirty="0"/>
              <a:t>HATE SPEECH DETECTION</a:t>
            </a:r>
            <a:endParaRPr lang="en-IN" dirty="0"/>
          </a:p>
        </p:txBody>
      </p:sp>
      <p:sp>
        <p:nvSpPr>
          <p:cNvPr id="3" name="Subtitle 2">
            <a:extLst>
              <a:ext uri="{FF2B5EF4-FFF2-40B4-BE49-F238E27FC236}">
                <a16:creationId xmlns:a16="http://schemas.microsoft.com/office/drawing/2014/main" id="{07E46E18-82B7-4E96-3A22-7581332D5D93}"/>
              </a:ext>
            </a:extLst>
          </p:cNvPr>
          <p:cNvSpPr>
            <a:spLocks noGrp="1"/>
          </p:cNvSpPr>
          <p:nvPr>
            <p:ph type="subTitle" idx="1"/>
          </p:nvPr>
        </p:nvSpPr>
        <p:spPr>
          <a:xfrm>
            <a:off x="1154955" y="4777380"/>
            <a:ext cx="4732660" cy="861420"/>
          </a:xfrm>
        </p:spPr>
        <p:txBody>
          <a:bodyPr/>
          <a:lstStyle/>
          <a:p>
            <a:pPr algn="ctr"/>
            <a:r>
              <a:rPr lang="en-US" sz="1600" dirty="0"/>
              <a:t>Presented By - Shivam Mishra </a:t>
            </a:r>
          </a:p>
          <a:p>
            <a:pPr algn="ctr"/>
            <a:r>
              <a:rPr lang="en-US" sz="1600" dirty="0"/>
              <a:t>Supervised by - Mr. Rithik raj Vaishya</a:t>
            </a:r>
          </a:p>
          <a:p>
            <a:endParaRPr lang="en-IN" dirty="0"/>
          </a:p>
        </p:txBody>
      </p:sp>
      <p:sp>
        <p:nvSpPr>
          <p:cNvPr id="4" name="AutoShape 2">
            <a:extLst>
              <a:ext uri="{FF2B5EF4-FFF2-40B4-BE49-F238E27FC236}">
                <a16:creationId xmlns:a16="http://schemas.microsoft.com/office/drawing/2014/main" id="{DF361589-5A5F-0452-620D-80F34A3C9DC3}"/>
              </a:ext>
            </a:extLst>
          </p:cNvPr>
          <p:cNvSpPr>
            <a:spLocks noChangeAspect="1" noChangeArrowheads="1"/>
          </p:cNvSpPr>
          <p:nvPr/>
        </p:nvSpPr>
        <p:spPr bwMode="auto">
          <a:xfrm>
            <a:off x="5943599" y="399661"/>
            <a:ext cx="3181739" cy="3181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9B6F5E09-C0BA-5A77-7967-9D5D23364329}"/>
              </a:ext>
            </a:extLst>
          </p:cNvPr>
          <p:cNvPicPr>
            <a:picLocks noChangeAspect="1"/>
          </p:cNvPicPr>
          <p:nvPr/>
        </p:nvPicPr>
        <p:blipFill>
          <a:blip r:embed="rId2"/>
          <a:stretch>
            <a:fillRect/>
          </a:stretch>
        </p:blipFill>
        <p:spPr>
          <a:xfrm>
            <a:off x="6304386" y="1007706"/>
            <a:ext cx="4876798" cy="4842588"/>
          </a:xfrm>
          <a:prstGeom prst="rect">
            <a:avLst/>
          </a:prstGeom>
        </p:spPr>
      </p:pic>
      <p:sp>
        <p:nvSpPr>
          <p:cNvPr id="6" name="TextBox 5">
            <a:extLst>
              <a:ext uri="{FF2B5EF4-FFF2-40B4-BE49-F238E27FC236}">
                <a16:creationId xmlns:a16="http://schemas.microsoft.com/office/drawing/2014/main" id="{36C15382-1090-BD76-31B4-E746392E7FB8}"/>
              </a:ext>
            </a:extLst>
          </p:cNvPr>
          <p:cNvSpPr txBox="1"/>
          <p:nvPr/>
        </p:nvSpPr>
        <p:spPr>
          <a:xfrm>
            <a:off x="2135268" y="2492433"/>
            <a:ext cx="2828018" cy="400110"/>
          </a:xfrm>
          <a:prstGeom prst="rect">
            <a:avLst/>
          </a:prstGeom>
          <a:noFill/>
        </p:spPr>
        <p:txBody>
          <a:bodyPr wrap="none" rtlCol="0">
            <a:spAutoFit/>
          </a:bodyPr>
          <a:lstStyle/>
          <a:p>
            <a:pPr algn="ctr"/>
            <a:r>
              <a:rPr lang="en-IN" sz="2000" dirty="0">
                <a:solidFill>
                  <a:schemeClr val="bg1"/>
                </a:solidFill>
              </a:rPr>
              <a:t>Capstone Project on </a:t>
            </a:r>
          </a:p>
        </p:txBody>
      </p:sp>
    </p:spTree>
    <p:extLst>
      <p:ext uri="{BB962C8B-B14F-4D97-AF65-F5344CB8AC3E}">
        <p14:creationId xmlns:p14="http://schemas.microsoft.com/office/powerpoint/2010/main" val="4269482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8CC47-A2BC-DB27-B1A0-6E672B38DDA6}"/>
              </a:ext>
            </a:extLst>
          </p:cNvPr>
          <p:cNvSpPr txBox="1"/>
          <p:nvPr/>
        </p:nvSpPr>
        <p:spPr>
          <a:xfrm>
            <a:off x="1963270" y="2214283"/>
            <a:ext cx="7655859" cy="2800767"/>
          </a:xfrm>
          <a:prstGeom prst="rect">
            <a:avLst/>
          </a:prstGeom>
          <a:noFill/>
        </p:spPr>
        <p:txBody>
          <a:bodyPr wrap="square" rtlCol="0">
            <a:spAutoFit/>
          </a:bodyPr>
          <a:lstStyle/>
          <a:p>
            <a:pPr algn="ctr"/>
            <a:r>
              <a:rPr lang="en-IN" sz="8800" dirty="0">
                <a:solidFill>
                  <a:schemeClr val="accent6">
                    <a:lumMod val="50000"/>
                  </a:schemeClr>
                </a:solidFill>
                <a:latin typeface="Lucida Handwriting" panose="03010101010101010101" pitchFamily="66" charset="0"/>
              </a:rPr>
              <a:t>Thank You!!</a:t>
            </a:r>
          </a:p>
        </p:txBody>
      </p:sp>
    </p:spTree>
    <p:extLst>
      <p:ext uri="{BB962C8B-B14F-4D97-AF65-F5344CB8AC3E}">
        <p14:creationId xmlns:p14="http://schemas.microsoft.com/office/powerpoint/2010/main" val="420012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D0C2-D488-0B69-A69A-C32E9BD7DF1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84AEADA-27D8-E709-6C6E-AE59907640F0}"/>
              </a:ext>
            </a:extLst>
          </p:cNvPr>
          <p:cNvSpPr>
            <a:spLocks noGrp="1"/>
          </p:cNvSpPr>
          <p:nvPr>
            <p:ph idx="1"/>
          </p:nvPr>
        </p:nvSpPr>
        <p:spPr>
          <a:xfrm>
            <a:off x="1154954" y="2416629"/>
            <a:ext cx="10303038" cy="3603171"/>
          </a:xfrm>
        </p:spPr>
        <p:txBody>
          <a:bodyPr/>
          <a:lstStyle/>
          <a:p>
            <a:r>
              <a:rPr lang="en-US" dirty="0">
                <a:latin typeface="Times New Roman" panose="02020603050405020304" pitchFamily="18" charset="0"/>
                <a:cs typeface="Times New Roman" panose="02020603050405020304" pitchFamily="18" charset="0"/>
              </a:rPr>
              <a:t>In a world increasingly connected by digital platforms, the rise of hate speech poses a significant challenge to the safety and inclusivity of online spaces.</a:t>
            </a:r>
          </a:p>
          <a:p>
            <a:r>
              <a:rPr lang="en-US" dirty="0">
                <a:latin typeface="Times New Roman" panose="02020603050405020304" pitchFamily="18" charset="0"/>
                <a:cs typeface="Times New Roman" panose="02020603050405020304" pitchFamily="18" charset="0"/>
              </a:rPr>
              <a:t>But What is Hate Speech? – Hate Speech is public speech that expresses hate or encourages violence towards a person or group based on their inherent characteristics</a:t>
            </a:r>
          </a:p>
          <a:p>
            <a:r>
              <a:rPr lang="en-US" dirty="0">
                <a:latin typeface="Times New Roman" panose="02020603050405020304" pitchFamily="18" charset="0"/>
                <a:cs typeface="Times New Roman" panose="02020603050405020304" pitchFamily="18" charset="0"/>
              </a:rPr>
              <a:t>My Hate Speech Detection Project is driven by the imperative to create a digital environment that is respectful, tolerant, and free from discriminatory language. </a:t>
            </a:r>
          </a:p>
          <a:p>
            <a:r>
              <a:rPr lang="en-US" dirty="0">
                <a:latin typeface="Times New Roman" panose="02020603050405020304" pitchFamily="18" charset="0"/>
                <a:cs typeface="Times New Roman" panose="02020603050405020304" pitchFamily="18" charset="0"/>
              </a:rPr>
              <a:t>The project focuses on a comprehensive approach to hate speech detection, encompassing various forms of offensive language, from explicit to subtle expressions of discrimination</a:t>
            </a:r>
          </a:p>
          <a:p>
            <a:r>
              <a:rPr lang="en-US" dirty="0">
                <a:latin typeface="Times New Roman" panose="02020603050405020304" pitchFamily="18" charset="0"/>
                <a:cs typeface="Times New Roman" panose="02020603050405020304" pitchFamily="18" charset="0"/>
              </a:rPr>
              <a:t>Understanding the impact of hate speech on individuals and communities is pivotal for fostering positive online interactions.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42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59A2-746F-405D-8E19-167BAE969D82}"/>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5C6ABD2B-76B6-62E3-EF8D-13065F8597E5}"/>
              </a:ext>
            </a:extLst>
          </p:cNvPr>
          <p:cNvSpPr>
            <a:spLocks noGrp="1"/>
          </p:cNvSpPr>
          <p:nvPr>
            <p:ph idx="1"/>
          </p:nvPr>
        </p:nvSpPr>
        <p:spPr>
          <a:xfrm>
            <a:off x="1154954" y="2183363"/>
            <a:ext cx="7074646" cy="4562669"/>
          </a:xfrm>
        </p:spPr>
        <p:txBody>
          <a:bodyPr>
            <a:normAutofit/>
          </a:bodyPr>
          <a:lstStyle/>
          <a:p>
            <a:r>
              <a:rPr lang="en-US" dirty="0">
                <a:latin typeface="Times New Roman" panose="02020603050405020304" pitchFamily="18" charset="0"/>
                <a:cs typeface="Times New Roman" panose="02020603050405020304" pitchFamily="18" charset="0"/>
              </a:rPr>
              <a:t>The primary objective is to develop a robust hate speech detection model capable of accurately classifying offensive language and discriminatory content in digital communication.</a:t>
            </a:r>
          </a:p>
          <a:p>
            <a:r>
              <a:rPr lang="en-US" dirty="0">
                <a:latin typeface="Times New Roman" panose="02020603050405020304" pitchFamily="18" charset="0"/>
                <a:cs typeface="Times New Roman" panose="02020603050405020304" pitchFamily="18" charset="0"/>
              </a:rPr>
              <a:t>Secondary objectives include addressing biases, ensuring model transparency, and providing a tool that contributes to a safer online experience for users.</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Explore different machine learning algorithms and techniques for hate speech detection. This could involve comparing traditional classifiers like Decision tree, Logistic Regression, Random Forest and Support Vector Machines to deep learning models like Recurrent Neural Networks.</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Analyse the impact of data pre-processing techniques on model performance. This could involve experimenting with different methods for cleaning and feature engineering text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B2739B9-FBA7-FC79-A270-0CCF542FC408}"/>
              </a:ext>
            </a:extLst>
          </p:cNvPr>
          <p:cNvPicPr>
            <a:picLocks noChangeAspect="1"/>
          </p:cNvPicPr>
          <p:nvPr/>
        </p:nvPicPr>
        <p:blipFill>
          <a:blip r:embed="rId2"/>
          <a:stretch>
            <a:fillRect/>
          </a:stretch>
        </p:blipFill>
        <p:spPr>
          <a:xfrm>
            <a:off x="8710223" y="2721040"/>
            <a:ext cx="3038475" cy="3250552"/>
          </a:xfrm>
          <a:prstGeom prst="rect">
            <a:avLst/>
          </a:prstGeom>
        </p:spPr>
      </p:pic>
    </p:spTree>
    <p:extLst>
      <p:ext uri="{BB962C8B-B14F-4D97-AF65-F5344CB8AC3E}">
        <p14:creationId xmlns:p14="http://schemas.microsoft.com/office/powerpoint/2010/main" val="158460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BFF5-C589-F108-CE54-FADEA92809A0}"/>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42E453E5-EA81-B504-49D9-1C4DEBDC991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Dataset includes various information about</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Hate speech, </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Offensive Language, </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Tweet </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Labels.</a:t>
            </a:r>
          </a:p>
          <a:p>
            <a:r>
              <a:rPr lang="en-US" dirty="0">
                <a:latin typeface="Times New Roman" panose="02020603050405020304" pitchFamily="18" charset="0"/>
                <a:cs typeface="Times New Roman" panose="02020603050405020304" pitchFamily="18" charset="0"/>
              </a:rPr>
              <a:t>Dataset Size: 24783 Rows x  8 Columns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Source : Kaggle</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C13241-5703-C50F-479C-685EFAB08C95}"/>
              </a:ext>
            </a:extLst>
          </p:cNvPr>
          <p:cNvPicPr>
            <a:picLocks noChangeAspect="1"/>
          </p:cNvPicPr>
          <p:nvPr/>
        </p:nvPicPr>
        <p:blipFill>
          <a:blip r:embed="rId2"/>
          <a:stretch>
            <a:fillRect/>
          </a:stretch>
        </p:blipFill>
        <p:spPr>
          <a:xfrm>
            <a:off x="6893859" y="2603500"/>
            <a:ext cx="4222377" cy="3572034"/>
          </a:xfrm>
          <a:prstGeom prst="rect">
            <a:avLst/>
          </a:prstGeom>
        </p:spPr>
      </p:pic>
    </p:spTree>
    <p:extLst>
      <p:ext uri="{BB962C8B-B14F-4D97-AF65-F5344CB8AC3E}">
        <p14:creationId xmlns:p14="http://schemas.microsoft.com/office/powerpoint/2010/main" val="142191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A9C5-078F-D16F-315C-0E6A55915E78}"/>
              </a:ext>
            </a:extLst>
          </p:cNvPr>
          <p:cNvSpPr>
            <a:spLocks noGrp="1"/>
          </p:cNvSpPr>
          <p:nvPr>
            <p:ph type="title"/>
          </p:nvPr>
        </p:nvSpPr>
        <p:spPr/>
        <p:txBody>
          <a:bodyPr/>
          <a:lstStyle/>
          <a:p>
            <a:r>
              <a:rPr lang="en-IN" dirty="0"/>
              <a:t>Methodology</a:t>
            </a:r>
          </a:p>
        </p:txBody>
      </p:sp>
      <p:sp>
        <p:nvSpPr>
          <p:cNvPr id="4" name="Rectangle 3">
            <a:extLst>
              <a:ext uri="{FF2B5EF4-FFF2-40B4-BE49-F238E27FC236}">
                <a16:creationId xmlns:a16="http://schemas.microsoft.com/office/drawing/2014/main" id="{0D77792F-EDA8-F4B9-4528-6A03DE7BF35D}"/>
              </a:ext>
            </a:extLst>
          </p:cNvPr>
          <p:cNvSpPr/>
          <p:nvPr/>
        </p:nvSpPr>
        <p:spPr>
          <a:xfrm>
            <a:off x="1609082" y="2922512"/>
            <a:ext cx="1391843" cy="1012975"/>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sp>
        <p:nvSpPr>
          <p:cNvPr id="5" name="Arrow: Right 4">
            <a:extLst>
              <a:ext uri="{FF2B5EF4-FFF2-40B4-BE49-F238E27FC236}">
                <a16:creationId xmlns:a16="http://schemas.microsoft.com/office/drawing/2014/main" id="{76611086-B3F0-1174-E7D6-26DD7F4074B8}"/>
              </a:ext>
            </a:extLst>
          </p:cNvPr>
          <p:cNvSpPr/>
          <p:nvPr/>
        </p:nvSpPr>
        <p:spPr>
          <a:xfrm>
            <a:off x="3337275" y="3137396"/>
            <a:ext cx="995350" cy="536877"/>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313DE22-5386-852E-AE52-50B80C081332}"/>
              </a:ext>
            </a:extLst>
          </p:cNvPr>
          <p:cNvSpPr/>
          <p:nvPr/>
        </p:nvSpPr>
        <p:spPr>
          <a:xfrm>
            <a:off x="4675723" y="2922512"/>
            <a:ext cx="2197646" cy="1012975"/>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7" name="Arrow: Right 6">
            <a:extLst>
              <a:ext uri="{FF2B5EF4-FFF2-40B4-BE49-F238E27FC236}">
                <a16:creationId xmlns:a16="http://schemas.microsoft.com/office/drawing/2014/main" id="{96F7AC0A-7420-B2B8-7BD2-F01440259C87}"/>
              </a:ext>
            </a:extLst>
          </p:cNvPr>
          <p:cNvSpPr/>
          <p:nvPr/>
        </p:nvSpPr>
        <p:spPr>
          <a:xfrm>
            <a:off x="7081691" y="3137211"/>
            <a:ext cx="995350" cy="536877"/>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FA64E13-26D0-14EF-1698-2CF69E415D19}"/>
              </a:ext>
            </a:extLst>
          </p:cNvPr>
          <p:cNvSpPr/>
          <p:nvPr/>
        </p:nvSpPr>
        <p:spPr>
          <a:xfrm>
            <a:off x="8305827" y="2850504"/>
            <a:ext cx="2197646" cy="1012975"/>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EDA And Visualization</a:t>
            </a:r>
          </a:p>
        </p:txBody>
      </p:sp>
      <p:sp>
        <p:nvSpPr>
          <p:cNvPr id="9" name="Rectangle 8">
            <a:extLst>
              <a:ext uri="{FF2B5EF4-FFF2-40B4-BE49-F238E27FC236}">
                <a16:creationId xmlns:a16="http://schemas.microsoft.com/office/drawing/2014/main" id="{547CF065-09E9-07F0-E094-FA49A8BF3A88}"/>
              </a:ext>
            </a:extLst>
          </p:cNvPr>
          <p:cNvSpPr/>
          <p:nvPr/>
        </p:nvSpPr>
        <p:spPr>
          <a:xfrm>
            <a:off x="5012373" y="5075686"/>
            <a:ext cx="2197646" cy="1012975"/>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 models</a:t>
            </a:r>
          </a:p>
        </p:txBody>
      </p:sp>
      <p:sp>
        <p:nvSpPr>
          <p:cNvPr id="10" name="Arrow: Right 9">
            <a:extLst>
              <a:ext uri="{FF2B5EF4-FFF2-40B4-BE49-F238E27FC236}">
                <a16:creationId xmlns:a16="http://schemas.microsoft.com/office/drawing/2014/main" id="{823690A7-6368-7198-C2EE-AF1742E611CC}"/>
              </a:ext>
            </a:extLst>
          </p:cNvPr>
          <p:cNvSpPr/>
          <p:nvPr/>
        </p:nvSpPr>
        <p:spPr>
          <a:xfrm flipH="1">
            <a:off x="3731495" y="5272045"/>
            <a:ext cx="1025568" cy="536877"/>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0EB8FF9-DB56-0B72-54B9-7759964CBCDD}"/>
              </a:ext>
            </a:extLst>
          </p:cNvPr>
          <p:cNvSpPr/>
          <p:nvPr/>
        </p:nvSpPr>
        <p:spPr>
          <a:xfrm>
            <a:off x="1753098" y="5057161"/>
            <a:ext cx="1758117" cy="1012975"/>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a:t>
            </a:r>
          </a:p>
        </p:txBody>
      </p:sp>
      <p:sp>
        <p:nvSpPr>
          <p:cNvPr id="12" name="Arrow: Down 11">
            <a:extLst>
              <a:ext uri="{FF2B5EF4-FFF2-40B4-BE49-F238E27FC236}">
                <a16:creationId xmlns:a16="http://schemas.microsoft.com/office/drawing/2014/main" id="{1E0A7CEF-1D1E-2301-7BB7-061CEF376988}"/>
              </a:ext>
            </a:extLst>
          </p:cNvPr>
          <p:cNvSpPr/>
          <p:nvPr/>
        </p:nvSpPr>
        <p:spPr>
          <a:xfrm>
            <a:off x="9143631" y="3970628"/>
            <a:ext cx="493024" cy="1083883"/>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5D0D53C-26A6-77C9-1680-51E362EC676B}"/>
              </a:ext>
            </a:extLst>
          </p:cNvPr>
          <p:cNvSpPr/>
          <p:nvPr/>
        </p:nvSpPr>
        <p:spPr>
          <a:xfrm>
            <a:off x="8703694" y="5155214"/>
            <a:ext cx="1758117" cy="1012975"/>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 Data</a:t>
            </a:r>
          </a:p>
        </p:txBody>
      </p:sp>
      <p:sp>
        <p:nvSpPr>
          <p:cNvPr id="14" name="Arrow: Right 13">
            <a:extLst>
              <a:ext uri="{FF2B5EF4-FFF2-40B4-BE49-F238E27FC236}">
                <a16:creationId xmlns:a16="http://schemas.microsoft.com/office/drawing/2014/main" id="{C9B7278C-654F-2B0D-40CD-8E6E45B27CD1}"/>
              </a:ext>
            </a:extLst>
          </p:cNvPr>
          <p:cNvSpPr/>
          <p:nvPr/>
        </p:nvSpPr>
        <p:spPr>
          <a:xfrm flipH="1">
            <a:off x="7390103" y="5370098"/>
            <a:ext cx="1025568" cy="536877"/>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681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45CB-CB27-2ADC-4252-CBEBF656DCDB}"/>
              </a:ext>
            </a:extLst>
          </p:cNvPr>
          <p:cNvSpPr>
            <a:spLocks noGrp="1"/>
          </p:cNvSpPr>
          <p:nvPr>
            <p:ph type="title"/>
          </p:nvPr>
        </p:nvSpPr>
        <p:spPr/>
        <p:txBody>
          <a:bodyPr/>
          <a:lstStyle/>
          <a:p>
            <a:r>
              <a:rPr lang="en-IN" dirty="0"/>
              <a:t>Machine Learning Models</a:t>
            </a:r>
          </a:p>
        </p:txBody>
      </p:sp>
      <p:sp>
        <p:nvSpPr>
          <p:cNvPr id="3" name="Content Placeholder 2">
            <a:extLst>
              <a:ext uri="{FF2B5EF4-FFF2-40B4-BE49-F238E27FC236}">
                <a16:creationId xmlns:a16="http://schemas.microsoft.com/office/drawing/2014/main" id="{93CC05FF-4655-3E10-A1C3-75385FD83475}"/>
              </a:ext>
            </a:extLst>
          </p:cNvPr>
          <p:cNvSpPr>
            <a:spLocks noGrp="1"/>
          </p:cNvSpPr>
          <p:nvPr>
            <p:ph idx="1"/>
          </p:nvPr>
        </p:nvSpPr>
        <p:spPr/>
        <p:txBody>
          <a:bodyPr>
            <a:normAutofit fontScale="92500" lnSpcReduction="20000"/>
          </a:bodyPr>
          <a:lstStyle/>
          <a:p>
            <a:r>
              <a:rPr lang="en-IN" dirty="0"/>
              <a:t>ML models are build to check the accuracy, precision, recall and F1 score. </a:t>
            </a:r>
          </a:p>
          <a:p>
            <a:r>
              <a:rPr lang="en-IN" dirty="0"/>
              <a:t>The models are build on the training and testing datasets.</a:t>
            </a:r>
          </a:p>
          <a:p>
            <a:r>
              <a:rPr lang="en-IN" dirty="0"/>
              <a:t>In this project there are 6 classification models build – </a:t>
            </a:r>
          </a:p>
          <a:p>
            <a:pPr lvl="1">
              <a:buFont typeface="Wingdings" panose="05000000000000000000" pitchFamily="2" charset="2"/>
              <a:buChar char="Ø"/>
            </a:pPr>
            <a:r>
              <a:rPr lang="en-IN" b="1" dirty="0"/>
              <a:t>Decision Tree </a:t>
            </a:r>
            <a:r>
              <a:rPr lang="en-IN" dirty="0"/>
              <a:t>- </a:t>
            </a:r>
            <a:r>
              <a:rPr lang="en-US" dirty="0"/>
              <a:t>It is a flow chart-like structure in which each internal node represents a feature, each branch represents decision rule and each leaf note represents the outcome .They are one of the methods for organizing the data in a simple form. </a:t>
            </a:r>
            <a:br>
              <a:rPr lang="en-US" dirty="0"/>
            </a:br>
            <a:endParaRPr lang="en-IN" dirty="0"/>
          </a:p>
          <a:p>
            <a:pPr lvl="1">
              <a:buFont typeface="Wingdings" panose="05000000000000000000" pitchFamily="2" charset="2"/>
              <a:buChar char="Ø"/>
            </a:pPr>
            <a:r>
              <a:rPr lang="en-IN" b="1" dirty="0"/>
              <a:t>KNN</a:t>
            </a:r>
            <a:r>
              <a:rPr lang="en-IN" dirty="0"/>
              <a:t> -  </a:t>
            </a:r>
            <a:r>
              <a:rPr lang="en-US" dirty="0"/>
              <a:t>It is a supervised machine learning algorithm. It is a non parametric, instance based and lazy learning algorithm.</a:t>
            </a:r>
          </a:p>
          <a:p>
            <a:pPr marL="457200" lvl="1" indent="0">
              <a:buNone/>
            </a:pPr>
            <a:r>
              <a:rPr lang="en-US" dirty="0"/>
              <a:t> </a:t>
            </a:r>
            <a:endParaRPr lang="en-IN" dirty="0"/>
          </a:p>
          <a:p>
            <a:pPr lvl="1">
              <a:spcBef>
                <a:spcPts val="0"/>
              </a:spcBef>
              <a:buFont typeface="Wingdings" panose="05000000000000000000" pitchFamily="2" charset="2"/>
              <a:buChar char="Ø"/>
            </a:pPr>
            <a:r>
              <a:rPr lang="en-IN" b="1" dirty="0"/>
              <a:t>SVM - </a:t>
            </a:r>
            <a:r>
              <a:rPr lang="en-US" b="0" i="0" u="none" strike="noStrike" dirty="0">
                <a:solidFill>
                  <a:srgbClr val="000000"/>
                </a:solidFill>
                <a:effectLst/>
                <a:latin typeface="Times New Roman" panose="02020603050405020304" pitchFamily="18" charset="0"/>
              </a:rPr>
              <a:t> </a:t>
            </a:r>
            <a:r>
              <a:rPr lang="en-US" sz="1700" dirty="0"/>
              <a:t>It works by finding the hyperplane by dividing the dataset. It finds the optimal hyperplane. </a:t>
            </a:r>
            <a:br>
              <a:rPr lang="en-US" dirty="0"/>
            </a:br>
            <a:endParaRPr lang="en-IN" b="1" dirty="0"/>
          </a:p>
        </p:txBody>
      </p:sp>
    </p:spTree>
    <p:extLst>
      <p:ext uri="{BB962C8B-B14F-4D97-AF65-F5344CB8AC3E}">
        <p14:creationId xmlns:p14="http://schemas.microsoft.com/office/powerpoint/2010/main" val="355899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45CB-CB27-2ADC-4252-CBEBF656DCDB}"/>
              </a:ext>
            </a:extLst>
          </p:cNvPr>
          <p:cNvSpPr>
            <a:spLocks noGrp="1"/>
          </p:cNvSpPr>
          <p:nvPr>
            <p:ph type="title"/>
          </p:nvPr>
        </p:nvSpPr>
        <p:spPr/>
        <p:txBody>
          <a:bodyPr/>
          <a:lstStyle/>
          <a:p>
            <a:r>
              <a:rPr lang="en-IN" dirty="0"/>
              <a:t>Machine Learning Models</a:t>
            </a:r>
          </a:p>
        </p:txBody>
      </p:sp>
      <p:sp>
        <p:nvSpPr>
          <p:cNvPr id="3" name="Content Placeholder 2">
            <a:extLst>
              <a:ext uri="{FF2B5EF4-FFF2-40B4-BE49-F238E27FC236}">
                <a16:creationId xmlns:a16="http://schemas.microsoft.com/office/drawing/2014/main" id="{93CC05FF-4655-3E10-A1C3-75385FD83475}"/>
              </a:ext>
            </a:extLst>
          </p:cNvPr>
          <p:cNvSpPr>
            <a:spLocks noGrp="1"/>
          </p:cNvSpPr>
          <p:nvPr>
            <p:ph idx="1"/>
          </p:nvPr>
        </p:nvSpPr>
        <p:spPr/>
        <p:txBody>
          <a:bodyPr>
            <a:normAutofit/>
          </a:bodyPr>
          <a:lstStyle/>
          <a:p>
            <a:pPr lvl="1">
              <a:spcBef>
                <a:spcPts val="0"/>
              </a:spcBef>
              <a:buFont typeface="Wingdings" panose="05000000000000000000" pitchFamily="2" charset="2"/>
              <a:buChar char="Ø"/>
            </a:pPr>
            <a:r>
              <a:rPr lang="en-IN" b="1" dirty="0"/>
              <a:t>Logistic Regression - </a:t>
            </a:r>
            <a:r>
              <a:rPr lang="en-US" sz="1500" dirty="0"/>
              <a:t>It is supervised machine learning used for classification in order to predict the probability that an element belongs to class or not (0 or 1).</a:t>
            </a:r>
          </a:p>
          <a:p>
            <a:pPr lvl="1">
              <a:buFont typeface="Wingdings" panose="05000000000000000000" pitchFamily="2" charset="2"/>
              <a:buChar char="Ø"/>
            </a:pPr>
            <a:endParaRPr lang="en-IN" dirty="0"/>
          </a:p>
          <a:p>
            <a:pPr lvl="1">
              <a:buFont typeface="Wingdings" panose="05000000000000000000" pitchFamily="2" charset="2"/>
              <a:buChar char="Ø"/>
            </a:pPr>
            <a:r>
              <a:rPr lang="en-IN" b="1" dirty="0"/>
              <a:t>Random Forest - </a:t>
            </a:r>
            <a:r>
              <a:rPr lang="en-US" sz="1500" dirty="0"/>
              <a:t>Random Forest consists of n numbers of decision trees. It belongs to a learning called ensemble learning which works by combining classifiers to solve a problem and improve the performance of the model.</a:t>
            </a:r>
          </a:p>
          <a:p>
            <a:pPr marL="457200" lvl="1" indent="0">
              <a:buNone/>
            </a:pPr>
            <a:r>
              <a:rPr lang="en-US" sz="1500" dirty="0"/>
              <a:t> </a:t>
            </a:r>
            <a:endParaRPr lang="en-IN" sz="1500" dirty="0"/>
          </a:p>
          <a:p>
            <a:pPr lvl="1">
              <a:buFont typeface="Wingdings" panose="05000000000000000000" pitchFamily="2" charset="2"/>
              <a:buChar char="Ø"/>
            </a:pPr>
            <a:r>
              <a:rPr lang="en-IN" b="1" dirty="0"/>
              <a:t>Naive Bayes </a:t>
            </a:r>
            <a:r>
              <a:rPr lang="en-IN" sz="1500" b="1" dirty="0"/>
              <a:t>- </a:t>
            </a:r>
            <a:r>
              <a:rPr lang="en-US" sz="1500" dirty="0"/>
              <a:t>The Naive Bayes algorithm is a probabilistic supervised machine learning method used for classification tasks</a:t>
            </a:r>
            <a:endParaRPr lang="en-IN" sz="1500" dirty="0"/>
          </a:p>
        </p:txBody>
      </p:sp>
    </p:spTree>
    <p:extLst>
      <p:ext uri="{BB962C8B-B14F-4D97-AF65-F5344CB8AC3E}">
        <p14:creationId xmlns:p14="http://schemas.microsoft.com/office/powerpoint/2010/main" val="262722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7506-DBB6-4546-C982-833A0FD4E779}"/>
              </a:ext>
            </a:extLst>
          </p:cNvPr>
          <p:cNvSpPr>
            <a:spLocks noGrp="1"/>
          </p:cNvSpPr>
          <p:nvPr>
            <p:ph type="title"/>
          </p:nvPr>
        </p:nvSpPr>
        <p:spPr/>
        <p:txBody>
          <a:bodyPr/>
          <a:lstStyle/>
          <a:p>
            <a:r>
              <a:rPr lang="en-IN" dirty="0"/>
              <a:t>Result</a:t>
            </a:r>
          </a:p>
        </p:txBody>
      </p:sp>
      <p:graphicFrame>
        <p:nvGraphicFramePr>
          <p:cNvPr id="4" name="Content Placeholder 3">
            <a:extLst>
              <a:ext uri="{FF2B5EF4-FFF2-40B4-BE49-F238E27FC236}">
                <a16:creationId xmlns:a16="http://schemas.microsoft.com/office/drawing/2014/main" id="{20C1D8E0-849B-37C0-4091-11D81861B663}"/>
              </a:ext>
            </a:extLst>
          </p:cNvPr>
          <p:cNvGraphicFramePr>
            <a:graphicFrameLocks noGrp="1"/>
          </p:cNvGraphicFramePr>
          <p:nvPr>
            <p:ph idx="1"/>
            <p:extLst>
              <p:ext uri="{D42A27DB-BD31-4B8C-83A1-F6EECF244321}">
                <p14:modId xmlns:p14="http://schemas.microsoft.com/office/powerpoint/2010/main" val="706207179"/>
              </p:ext>
            </p:extLst>
          </p:nvPr>
        </p:nvGraphicFramePr>
        <p:xfrm>
          <a:off x="161366" y="2554940"/>
          <a:ext cx="5387787" cy="4150661"/>
        </p:xfrm>
        <a:graphic>
          <a:graphicData uri="http://schemas.openxmlformats.org/drawingml/2006/table">
            <a:tbl>
              <a:tblPr firstRow="1" firstCol="1" bandRow="1">
                <a:tableStyleId>{5C22544A-7EE6-4342-B048-85BDC9FD1C3A}</a:tableStyleId>
              </a:tblPr>
              <a:tblGrid>
                <a:gridCol w="1604588">
                  <a:extLst>
                    <a:ext uri="{9D8B030D-6E8A-4147-A177-3AD203B41FA5}">
                      <a16:colId xmlns:a16="http://schemas.microsoft.com/office/drawing/2014/main" val="4197178915"/>
                    </a:ext>
                  </a:extLst>
                </a:gridCol>
                <a:gridCol w="1986927">
                  <a:extLst>
                    <a:ext uri="{9D8B030D-6E8A-4147-A177-3AD203B41FA5}">
                      <a16:colId xmlns:a16="http://schemas.microsoft.com/office/drawing/2014/main" val="3598562071"/>
                    </a:ext>
                  </a:extLst>
                </a:gridCol>
                <a:gridCol w="1796272">
                  <a:extLst>
                    <a:ext uri="{9D8B030D-6E8A-4147-A177-3AD203B41FA5}">
                      <a16:colId xmlns:a16="http://schemas.microsoft.com/office/drawing/2014/main" val="657684897"/>
                    </a:ext>
                  </a:extLst>
                </a:gridCol>
              </a:tblGrid>
              <a:tr h="1823455">
                <a:tc>
                  <a:txBody>
                    <a:bodyPr/>
                    <a:lstStyle/>
                    <a:p>
                      <a:pPr algn="ctr">
                        <a:lnSpc>
                          <a:spcPct val="107000"/>
                        </a:lnSpc>
                        <a:spcAft>
                          <a:spcPts val="800"/>
                        </a:spcAft>
                      </a:pPr>
                      <a:r>
                        <a:rPr lang="en-IN" sz="1400" dirty="0">
                          <a:effectLst/>
                        </a:rPr>
                        <a:t>Models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Accuracy before tuning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Accuracy after tuning (%) (GridSearchCV and RandomisedSearchCV)</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2882623"/>
                  </a:ext>
                </a:extLst>
              </a:tr>
              <a:tr h="366081">
                <a:tc>
                  <a:txBody>
                    <a:bodyPr/>
                    <a:lstStyle/>
                    <a:p>
                      <a:pPr algn="ctr">
                        <a:lnSpc>
                          <a:spcPct val="107000"/>
                        </a:lnSpc>
                        <a:spcAft>
                          <a:spcPts val="800"/>
                        </a:spcAft>
                      </a:pPr>
                      <a:r>
                        <a:rPr lang="en-IN" sz="1400">
                          <a:effectLst/>
                        </a:rPr>
                        <a:t>Decision Tree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3259229"/>
                  </a:ext>
                </a:extLst>
              </a:tr>
              <a:tr h="366081">
                <a:tc>
                  <a:txBody>
                    <a:bodyPr/>
                    <a:lstStyle/>
                    <a:p>
                      <a:pPr algn="ctr">
                        <a:lnSpc>
                          <a:spcPct val="107000"/>
                        </a:lnSpc>
                        <a:spcAft>
                          <a:spcPts val="800"/>
                        </a:spcAft>
                      </a:pPr>
                      <a:r>
                        <a:rPr lang="en-IN" sz="1400">
                          <a:effectLst/>
                        </a:rPr>
                        <a:t>KNN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85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85,85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5898047"/>
                  </a:ext>
                </a:extLst>
              </a:tr>
              <a:tr h="366081">
                <a:tc>
                  <a:txBody>
                    <a:bodyPr/>
                    <a:lstStyle/>
                    <a:p>
                      <a:pPr algn="ctr">
                        <a:lnSpc>
                          <a:spcPct val="107000"/>
                        </a:lnSpc>
                        <a:spcAft>
                          <a:spcPts val="800"/>
                        </a:spcAft>
                      </a:pPr>
                      <a:r>
                        <a:rPr lang="en-IN" sz="1400">
                          <a:effectLst/>
                        </a:rPr>
                        <a:t>SVM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89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89,90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3719987"/>
                  </a:ext>
                </a:extLst>
              </a:tr>
              <a:tr h="444778">
                <a:tc>
                  <a:txBody>
                    <a:bodyPr/>
                    <a:lstStyle/>
                    <a:p>
                      <a:pPr algn="ctr">
                        <a:lnSpc>
                          <a:spcPct val="107000"/>
                        </a:lnSpc>
                        <a:spcAft>
                          <a:spcPts val="800"/>
                        </a:spcAft>
                      </a:pPr>
                      <a:r>
                        <a:rPr lang="en-IN" sz="1400">
                          <a:effectLst/>
                        </a:rPr>
                        <a:t>Logistic Regression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89</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90,90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3645022"/>
                  </a:ext>
                </a:extLst>
              </a:tr>
              <a:tr h="418104">
                <a:tc>
                  <a:txBody>
                    <a:bodyPr/>
                    <a:lstStyle/>
                    <a:p>
                      <a:pPr algn="ctr">
                        <a:lnSpc>
                          <a:spcPct val="107000"/>
                        </a:lnSpc>
                        <a:spcAft>
                          <a:spcPts val="800"/>
                        </a:spcAft>
                      </a:pPr>
                      <a:r>
                        <a:rPr lang="en-IN" sz="1400">
                          <a:effectLst/>
                        </a:rPr>
                        <a:t>Random Forest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89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77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6998913"/>
                  </a:ext>
                </a:extLst>
              </a:tr>
              <a:tr h="366081">
                <a:tc>
                  <a:txBody>
                    <a:bodyPr/>
                    <a:lstStyle/>
                    <a:p>
                      <a:pPr algn="ctr">
                        <a:lnSpc>
                          <a:spcPct val="107000"/>
                        </a:lnSpc>
                        <a:spcAft>
                          <a:spcPts val="800"/>
                        </a:spcAft>
                      </a:pPr>
                      <a:r>
                        <a:rPr lang="en-IN" sz="1400">
                          <a:effectLst/>
                        </a:rPr>
                        <a:t>Naïve Bayes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84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84,87</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698132"/>
                  </a:ext>
                </a:extLst>
              </a:tr>
            </a:tbl>
          </a:graphicData>
        </a:graphic>
      </p:graphicFrame>
      <p:graphicFrame>
        <p:nvGraphicFramePr>
          <p:cNvPr id="5" name="Table 4">
            <a:extLst>
              <a:ext uri="{FF2B5EF4-FFF2-40B4-BE49-F238E27FC236}">
                <a16:creationId xmlns:a16="http://schemas.microsoft.com/office/drawing/2014/main" id="{E7638045-A2E7-5A6B-1BA7-A5C50EDC419D}"/>
              </a:ext>
            </a:extLst>
          </p:cNvPr>
          <p:cNvGraphicFramePr>
            <a:graphicFrameLocks noGrp="1"/>
          </p:cNvGraphicFramePr>
          <p:nvPr>
            <p:extLst>
              <p:ext uri="{D42A27DB-BD31-4B8C-83A1-F6EECF244321}">
                <p14:modId xmlns:p14="http://schemas.microsoft.com/office/powerpoint/2010/main" val="1201291065"/>
              </p:ext>
            </p:extLst>
          </p:nvPr>
        </p:nvGraphicFramePr>
        <p:xfrm>
          <a:off x="5853953" y="2554939"/>
          <a:ext cx="6176680" cy="4150660"/>
        </p:xfrm>
        <a:graphic>
          <a:graphicData uri="http://schemas.openxmlformats.org/drawingml/2006/table">
            <a:tbl>
              <a:tblPr firstRow="1" firstCol="1" bandRow="1">
                <a:tableStyleId>{5C22544A-7EE6-4342-B048-85BDC9FD1C3A}</a:tableStyleId>
              </a:tblPr>
              <a:tblGrid>
                <a:gridCol w="1839536">
                  <a:extLst>
                    <a:ext uri="{9D8B030D-6E8A-4147-A177-3AD203B41FA5}">
                      <a16:colId xmlns:a16="http://schemas.microsoft.com/office/drawing/2014/main" val="1719703806"/>
                    </a:ext>
                  </a:extLst>
                </a:gridCol>
                <a:gridCol w="2277857">
                  <a:extLst>
                    <a:ext uri="{9D8B030D-6E8A-4147-A177-3AD203B41FA5}">
                      <a16:colId xmlns:a16="http://schemas.microsoft.com/office/drawing/2014/main" val="3930870143"/>
                    </a:ext>
                  </a:extLst>
                </a:gridCol>
                <a:gridCol w="2059287">
                  <a:extLst>
                    <a:ext uri="{9D8B030D-6E8A-4147-A177-3AD203B41FA5}">
                      <a16:colId xmlns:a16="http://schemas.microsoft.com/office/drawing/2014/main" val="295403920"/>
                    </a:ext>
                  </a:extLst>
                </a:gridCol>
              </a:tblGrid>
              <a:tr h="1332673">
                <a:tc>
                  <a:txBody>
                    <a:bodyPr/>
                    <a:lstStyle/>
                    <a:p>
                      <a:pPr algn="ctr">
                        <a:lnSpc>
                          <a:spcPct val="107000"/>
                        </a:lnSpc>
                        <a:spcAft>
                          <a:spcPts val="800"/>
                        </a:spcAft>
                      </a:pPr>
                      <a:r>
                        <a:rPr lang="en-IN" sz="1400" dirty="0">
                          <a:effectLst/>
                        </a:rPr>
                        <a:t>Models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F1 Score before tuning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F1 Score after tuning (%) (GridSearchCV and RandomisedSearchCV)</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32134800"/>
                  </a:ext>
                </a:extLst>
              </a:tr>
              <a:tr h="373675">
                <a:tc>
                  <a:txBody>
                    <a:bodyPr/>
                    <a:lstStyle/>
                    <a:p>
                      <a:pPr algn="ctr">
                        <a:lnSpc>
                          <a:spcPct val="107000"/>
                        </a:lnSpc>
                        <a:spcAft>
                          <a:spcPts val="800"/>
                        </a:spcAft>
                      </a:pPr>
                      <a:r>
                        <a:rPr lang="en-IN" sz="1400">
                          <a:effectLst/>
                        </a:rPr>
                        <a:t>Decision Tree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34, 82, 93</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3768414"/>
                  </a:ext>
                </a:extLst>
              </a:tr>
              <a:tr h="373783">
                <a:tc>
                  <a:txBody>
                    <a:bodyPr/>
                    <a:lstStyle/>
                    <a:p>
                      <a:pPr algn="ctr">
                        <a:lnSpc>
                          <a:spcPct val="107000"/>
                        </a:lnSpc>
                        <a:spcAft>
                          <a:spcPts val="800"/>
                        </a:spcAft>
                      </a:pPr>
                      <a:r>
                        <a:rPr lang="en-IN" sz="1400">
                          <a:effectLst/>
                        </a:rPr>
                        <a:t>KNN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38, 67, 91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37, 72, 91 and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1129059"/>
                  </a:ext>
                </a:extLst>
              </a:tr>
              <a:tr h="565582">
                <a:tc>
                  <a:txBody>
                    <a:bodyPr/>
                    <a:lstStyle/>
                    <a:p>
                      <a:pPr algn="ctr">
                        <a:lnSpc>
                          <a:spcPct val="107000"/>
                        </a:lnSpc>
                        <a:spcAft>
                          <a:spcPts val="800"/>
                        </a:spcAft>
                      </a:pPr>
                      <a:r>
                        <a:rPr lang="en-IN" sz="1400">
                          <a:effectLst/>
                        </a:rPr>
                        <a:t>SVM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12, 85, 94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12, 85, 94 and 30, 85, 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0016483"/>
                  </a:ext>
                </a:extLst>
              </a:tr>
              <a:tr h="565582">
                <a:tc>
                  <a:txBody>
                    <a:bodyPr/>
                    <a:lstStyle/>
                    <a:p>
                      <a:pPr algn="ctr">
                        <a:lnSpc>
                          <a:spcPct val="107000"/>
                        </a:lnSpc>
                        <a:spcAft>
                          <a:spcPts val="800"/>
                        </a:spcAft>
                      </a:pPr>
                      <a:r>
                        <a:rPr lang="en-IN" sz="1400">
                          <a:effectLst/>
                        </a:rPr>
                        <a:t>Logistic Regression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79, 98, 98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28, 85, 94 and 28, 85, 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0042263"/>
                  </a:ext>
                </a:extLst>
              </a:tr>
              <a:tr h="373783">
                <a:tc>
                  <a:txBody>
                    <a:bodyPr/>
                    <a:lstStyle/>
                    <a:p>
                      <a:pPr algn="ctr">
                        <a:lnSpc>
                          <a:spcPct val="107000"/>
                        </a:lnSpc>
                        <a:spcAft>
                          <a:spcPts val="800"/>
                        </a:spcAft>
                      </a:pPr>
                      <a:r>
                        <a:rPr lang="en-IN" sz="1400">
                          <a:effectLst/>
                        </a:rPr>
                        <a:t>Random Forest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36, 82, 94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ctr">
                        <a:lnSpc>
                          <a:spcPct val="107000"/>
                        </a:lnSpc>
                        <a:spcAft>
                          <a:spcPts val="800"/>
                        </a:spcAft>
                        <a:buFont typeface="Times New Roman" panose="02020603050405020304" pitchFamily="18" charset="0"/>
                        <a:buChar char="-"/>
                      </a:pPr>
                      <a:r>
                        <a:rPr lang="en-IN" sz="1400">
                          <a:effectLst/>
                        </a:rPr>
                        <a:t>and 0, 1, 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711887"/>
                  </a:ext>
                </a:extLst>
              </a:tr>
              <a:tr h="565582">
                <a:tc>
                  <a:txBody>
                    <a:bodyPr/>
                    <a:lstStyle/>
                    <a:p>
                      <a:pPr algn="ctr">
                        <a:lnSpc>
                          <a:spcPct val="107000"/>
                        </a:lnSpc>
                        <a:spcAft>
                          <a:spcPts val="800"/>
                        </a:spcAft>
                      </a:pPr>
                      <a:r>
                        <a:rPr lang="en-IN" sz="1400">
                          <a:effectLst/>
                        </a:rPr>
                        <a:t>Naïve Bayes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1, 56, 91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31, 75, 91 and 17, 76, 92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9946026"/>
                  </a:ext>
                </a:extLst>
              </a:tr>
            </a:tbl>
          </a:graphicData>
        </a:graphic>
      </p:graphicFrame>
    </p:spTree>
    <p:extLst>
      <p:ext uri="{BB962C8B-B14F-4D97-AF65-F5344CB8AC3E}">
        <p14:creationId xmlns:p14="http://schemas.microsoft.com/office/powerpoint/2010/main" val="355446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176C-E62B-CD6A-E752-7D71C45549C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16D8AD6-CDD6-C72E-2551-77EEE8A5235C}"/>
              </a:ext>
            </a:extLst>
          </p:cNvPr>
          <p:cNvSpPr>
            <a:spLocks noGrp="1"/>
          </p:cNvSpPr>
          <p:nvPr>
            <p:ph idx="1"/>
          </p:nvPr>
        </p:nvSpPr>
        <p:spPr/>
        <p:txBody>
          <a:bodyPr/>
          <a:lstStyle/>
          <a:p>
            <a:r>
              <a:rPr lang="en-IN" dirty="0"/>
              <a:t>After performing all the classification algorithm, I got the different accuracy and F1 Score.</a:t>
            </a:r>
          </a:p>
          <a:p>
            <a:r>
              <a:rPr lang="en-IN" dirty="0"/>
              <a:t>According to result the SVM and Logistic both are best fit model for this dataset.</a:t>
            </a:r>
          </a:p>
          <a:p>
            <a:r>
              <a:rPr lang="en-IN" dirty="0"/>
              <a:t>But if we can see the F1 Score of Logistic Regression its good as compare to SVM. </a:t>
            </a:r>
          </a:p>
          <a:p>
            <a:r>
              <a:rPr lang="en-IN" dirty="0"/>
              <a:t>So, Logistic Regression is best fit for this dataset.</a:t>
            </a:r>
          </a:p>
        </p:txBody>
      </p:sp>
    </p:spTree>
    <p:extLst>
      <p:ext uri="{BB962C8B-B14F-4D97-AF65-F5344CB8AC3E}">
        <p14:creationId xmlns:p14="http://schemas.microsoft.com/office/powerpoint/2010/main" val="3932054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352</TotalTime>
  <Words>733</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Lucida Handwriting</vt:lpstr>
      <vt:lpstr>Times New Roman</vt:lpstr>
      <vt:lpstr>Wingdings</vt:lpstr>
      <vt:lpstr>Wingdings 3</vt:lpstr>
      <vt:lpstr>Ion Boardroom</vt:lpstr>
      <vt:lpstr>HATE SPEECH DETECTION</vt:lpstr>
      <vt:lpstr>INTRODUCTION</vt:lpstr>
      <vt:lpstr>Objectives</vt:lpstr>
      <vt:lpstr>Dataset</vt:lpstr>
      <vt:lpstr>Methodology</vt:lpstr>
      <vt:lpstr>Machine Learning Models</vt:lpstr>
      <vt:lpstr>Machine Learning Models</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richau7149@gmail.com</dc:creator>
  <cp:lastModifiedBy>Shivam Mishra</cp:lastModifiedBy>
  <cp:revision>6</cp:revision>
  <dcterms:created xsi:type="dcterms:W3CDTF">2024-01-03T18:58:32Z</dcterms:created>
  <dcterms:modified xsi:type="dcterms:W3CDTF">2024-01-04T06:53:51Z</dcterms:modified>
</cp:coreProperties>
</file>