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9" r:id="rId3"/>
    <p:sldId id="268" r:id="rId4"/>
    <p:sldId id="277" r:id="rId5"/>
    <p:sldId id="282" r:id="rId6"/>
    <p:sldId id="283" r:id="rId7"/>
    <p:sldId id="284" r:id="rId8"/>
    <p:sldId id="261" r:id="rId9"/>
    <p:sldId id="278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howGuides="1">
      <p:cViewPr varScale="1">
        <p:scale>
          <a:sx n="85" d="100"/>
          <a:sy n="85" d="100"/>
        </p:scale>
        <p:origin x="590" y="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10/26/2023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10/26/2023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a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81AE08-7FAC-4698-880E-24B2619E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10/26/2023</a:t>
            </a:fld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10/26/2023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11700" y="4653136"/>
            <a:ext cx="9144002" cy="142609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Online food delivery preferences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4" y="6165304"/>
            <a:ext cx="9144000" cy="457200"/>
          </a:xfrm>
        </p:spPr>
        <p:txBody>
          <a:bodyPr/>
          <a:lstStyle/>
          <a:p>
            <a:r>
              <a:rPr lang="en-US" dirty="0"/>
              <a:t>-By Shivam Mishra</a:t>
            </a:r>
          </a:p>
        </p:txBody>
      </p:sp>
      <p:pic>
        <p:nvPicPr>
          <p:cNvPr id="7" name="Picture Placeholder 6" descr="Basket filled with apple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Close-up of cinnamon sticks and apples beside stack of plates and forks on table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Slice of apple pie on plate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3852" y="174930"/>
            <a:ext cx="3528392" cy="589632"/>
          </a:xfrm>
        </p:spPr>
        <p:txBody>
          <a:bodyPr>
            <a:normAutofit/>
          </a:bodyPr>
          <a:lstStyle/>
          <a:p>
            <a:r>
              <a:rPr lang="fr-FR" dirty="0"/>
              <a:t>Project Contexte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4DF0B-3595-0296-50A7-CE5DDF80B65C}"/>
              </a:ext>
            </a:extLst>
          </p:cNvPr>
          <p:cNvSpPr/>
          <p:nvPr/>
        </p:nvSpPr>
        <p:spPr>
          <a:xfrm>
            <a:off x="1227891" y="883933"/>
            <a:ext cx="2120433" cy="7709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the file &amp; Basic Codes(</a:t>
            </a:r>
            <a:r>
              <a:rPr lang="en-IN" dirty="0" err="1"/>
              <a:t>eg.</a:t>
            </a:r>
            <a:r>
              <a:rPr lang="en-IN" dirty="0"/>
              <a:t> head, </a:t>
            </a:r>
            <a:r>
              <a:rPr lang="en-IN" dirty="0" err="1"/>
              <a:t>shape,etc</a:t>
            </a:r>
            <a:r>
              <a:rPr lang="en-IN" dirty="0"/>
              <a:t>.)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6A2618-EAC8-9B47-2F6B-4EC8C854671E}"/>
              </a:ext>
            </a:extLst>
          </p:cNvPr>
          <p:cNvSpPr/>
          <p:nvPr/>
        </p:nvSpPr>
        <p:spPr>
          <a:xfrm>
            <a:off x="3442446" y="1013350"/>
            <a:ext cx="9144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D596FB-3DF1-8376-08F9-083583B90A14}"/>
              </a:ext>
            </a:extLst>
          </p:cNvPr>
          <p:cNvSpPr/>
          <p:nvPr/>
        </p:nvSpPr>
        <p:spPr>
          <a:xfrm>
            <a:off x="5916695" y="1013350"/>
            <a:ext cx="9144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D90D9-CECC-FFA2-061E-2FFCBE91B65A}"/>
              </a:ext>
            </a:extLst>
          </p:cNvPr>
          <p:cNvSpPr/>
          <p:nvPr/>
        </p:nvSpPr>
        <p:spPr>
          <a:xfrm>
            <a:off x="6983219" y="860042"/>
            <a:ext cx="1460562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B80479-0B06-F7FE-1041-97BA7FDE47BD}"/>
              </a:ext>
            </a:extLst>
          </p:cNvPr>
          <p:cNvSpPr/>
          <p:nvPr/>
        </p:nvSpPr>
        <p:spPr>
          <a:xfrm>
            <a:off x="8547548" y="976593"/>
            <a:ext cx="9144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FE0A3-2E0E-3FE1-0A7C-4ECA977AC08A}"/>
              </a:ext>
            </a:extLst>
          </p:cNvPr>
          <p:cNvSpPr/>
          <p:nvPr/>
        </p:nvSpPr>
        <p:spPr>
          <a:xfrm>
            <a:off x="9727509" y="764562"/>
            <a:ext cx="1407464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Outlier</a:t>
            </a:r>
          </a:p>
          <a:p>
            <a:pPr algn="ctr"/>
            <a:r>
              <a:rPr lang="en-IN" dirty="0"/>
              <a:t>Detection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640C061-F64D-9522-83E3-8D565DA2520F}"/>
              </a:ext>
            </a:extLst>
          </p:cNvPr>
          <p:cNvSpPr/>
          <p:nvPr/>
        </p:nvSpPr>
        <p:spPr>
          <a:xfrm>
            <a:off x="10342884" y="1535989"/>
            <a:ext cx="443753" cy="779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5ACAB-9D05-8FEE-77ED-0279A65964D0}"/>
              </a:ext>
            </a:extLst>
          </p:cNvPr>
          <p:cNvSpPr/>
          <p:nvPr/>
        </p:nvSpPr>
        <p:spPr>
          <a:xfrm>
            <a:off x="8974732" y="2383215"/>
            <a:ext cx="2296703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i="0" dirty="0" err="1">
                <a:solidFill>
                  <a:srgbClr val="000000"/>
                </a:solidFill>
                <a:effectLst/>
                <a:latin typeface="+mj-lt"/>
              </a:rPr>
              <a:t>OneHotEncoding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 and Standard Scaler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DE9B19F-1FA3-53B9-1409-F06272A9C985}"/>
              </a:ext>
            </a:extLst>
          </p:cNvPr>
          <p:cNvSpPr/>
          <p:nvPr/>
        </p:nvSpPr>
        <p:spPr>
          <a:xfrm>
            <a:off x="7986581" y="2460321"/>
            <a:ext cx="914400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60195-B7B3-2107-85CD-38D5A3542388}"/>
              </a:ext>
            </a:extLst>
          </p:cNvPr>
          <p:cNvSpPr/>
          <p:nvPr/>
        </p:nvSpPr>
        <p:spPr>
          <a:xfrm>
            <a:off x="6387687" y="2205296"/>
            <a:ext cx="1541590" cy="8283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Linear Regression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6BAD30-C494-7F72-25AE-A4DF6CCE1F4C}"/>
              </a:ext>
            </a:extLst>
          </p:cNvPr>
          <p:cNvSpPr/>
          <p:nvPr/>
        </p:nvSpPr>
        <p:spPr>
          <a:xfrm>
            <a:off x="4536130" y="976593"/>
            <a:ext cx="1290923" cy="4428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459D08B7-346E-E365-9E61-AC1A1C4A6295}"/>
              </a:ext>
            </a:extLst>
          </p:cNvPr>
          <p:cNvSpPr/>
          <p:nvPr/>
        </p:nvSpPr>
        <p:spPr>
          <a:xfrm>
            <a:off x="5369853" y="2426296"/>
            <a:ext cx="914400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6E91C-E0C0-CFB5-C24C-358DDDFBF527}"/>
              </a:ext>
            </a:extLst>
          </p:cNvPr>
          <p:cNvSpPr/>
          <p:nvPr/>
        </p:nvSpPr>
        <p:spPr>
          <a:xfrm>
            <a:off x="3666793" y="2264478"/>
            <a:ext cx="1608590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Decision Tree Regressor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259EB2A-7DED-3145-718C-14F8B9FB0DAB}"/>
              </a:ext>
            </a:extLst>
          </p:cNvPr>
          <p:cNvSpPr/>
          <p:nvPr/>
        </p:nvSpPr>
        <p:spPr>
          <a:xfrm>
            <a:off x="2601981" y="2417730"/>
            <a:ext cx="914400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B39C-98CB-6832-6732-85A5E6606DEB}"/>
              </a:ext>
            </a:extLst>
          </p:cNvPr>
          <p:cNvSpPr/>
          <p:nvPr/>
        </p:nvSpPr>
        <p:spPr>
          <a:xfrm>
            <a:off x="946372" y="2230638"/>
            <a:ext cx="1580403" cy="777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 Regressor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11AA85D-FFF0-2DBE-479A-ED0E3E47A12F}"/>
              </a:ext>
            </a:extLst>
          </p:cNvPr>
          <p:cNvSpPr/>
          <p:nvPr/>
        </p:nvSpPr>
        <p:spPr>
          <a:xfrm>
            <a:off x="1514696" y="3120974"/>
            <a:ext cx="443753" cy="779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4D9168-1A94-CE8A-7BA4-53D79631B99F}"/>
              </a:ext>
            </a:extLst>
          </p:cNvPr>
          <p:cNvSpPr/>
          <p:nvPr/>
        </p:nvSpPr>
        <p:spPr>
          <a:xfrm>
            <a:off x="946373" y="4013576"/>
            <a:ext cx="1187600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8AE556E-B148-2DA1-3CD3-75FACCA62EA4}"/>
              </a:ext>
            </a:extLst>
          </p:cNvPr>
          <p:cNvSpPr/>
          <p:nvPr/>
        </p:nvSpPr>
        <p:spPr>
          <a:xfrm>
            <a:off x="2251570" y="4105045"/>
            <a:ext cx="9144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4027F-BA0D-BC8B-72D1-45910C963908}"/>
              </a:ext>
            </a:extLst>
          </p:cNvPr>
          <p:cNvSpPr/>
          <p:nvPr/>
        </p:nvSpPr>
        <p:spPr>
          <a:xfrm>
            <a:off x="5421190" y="4068287"/>
            <a:ext cx="966498" cy="4428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Pickle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42F28F9-F9E5-B85E-6C9E-FE973FDC9EB1}"/>
              </a:ext>
            </a:extLst>
          </p:cNvPr>
          <p:cNvSpPr/>
          <p:nvPr/>
        </p:nvSpPr>
        <p:spPr>
          <a:xfrm>
            <a:off x="4340777" y="4081116"/>
            <a:ext cx="9144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CE2DFC-F026-AF7F-3BEB-2B1F3EEA9E8C}"/>
              </a:ext>
            </a:extLst>
          </p:cNvPr>
          <p:cNvSpPr/>
          <p:nvPr/>
        </p:nvSpPr>
        <p:spPr>
          <a:xfrm>
            <a:off x="7552822" y="3916365"/>
            <a:ext cx="1541590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Logistic Regression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906A27-0118-3471-9808-C3573E1D3253}"/>
              </a:ext>
            </a:extLst>
          </p:cNvPr>
          <p:cNvSpPr/>
          <p:nvPr/>
        </p:nvSpPr>
        <p:spPr>
          <a:xfrm>
            <a:off x="3248067" y="3951737"/>
            <a:ext cx="1031997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Tuning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81250EB-0FDD-D582-B88A-CBBEDAA6A039}"/>
              </a:ext>
            </a:extLst>
          </p:cNvPr>
          <p:cNvSpPr/>
          <p:nvPr/>
        </p:nvSpPr>
        <p:spPr>
          <a:xfrm>
            <a:off x="6526019" y="4105044"/>
            <a:ext cx="9144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7FF44EF-DAA3-E118-E7F7-8DC7AB224241}"/>
              </a:ext>
            </a:extLst>
          </p:cNvPr>
          <p:cNvSpPr/>
          <p:nvPr/>
        </p:nvSpPr>
        <p:spPr>
          <a:xfrm>
            <a:off x="9203246" y="4064292"/>
            <a:ext cx="9144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C03601-0579-FD45-106F-B9EBEE760143}"/>
              </a:ext>
            </a:extLst>
          </p:cNvPr>
          <p:cNvSpPr/>
          <p:nvPr/>
        </p:nvSpPr>
        <p:spPr>
          <a:xfrm>
            <a:off x="10219611" y="3900903"/>
            <a:ext cx="1031997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Tuning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8A16A7C-F5C0-CB6B-0879-57E2E0EB3F08}"/>
              </a:ext>
            </a:extLst>
          </p:cNvPr>
          <p:cNvSpPr/>
          <p:nvPr/>
        </p:nvSpPr>
        <p:spPr>
          <a:xfrm>
            <a:off x="10513732" y="4638662"/>
            <a:ext cx="443753" cy="779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069096-1ED9-9558-72AB-FA5EA26FECAF}"/>
              </a:ext>
            </a:extLst>
          </p:cNvPr>
          <p:cNvSpPr/>
          <p:nvPr/>
        </p:nvSpPr>
        <p:spPr>
          <a:xfrm>
            <a:off x="10220283" y="5480403"/>
            <a:ext cx="1031997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SVM</a:t>
            </a: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D4CDD8CF-46CF-1C49-3931-AF9A5A4A67AB}"/>
              </a:ext>
            </a:extLst>
          </p:cNvPr>
          <p:cNvSpPr/>
          <p:nvPr/>
        </p:nvSpPr>
        <p:spPr>
          <a:xfrm>
            <a:off x="9177397" y="5633710"/>
            <a:ext cx="914400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C64B6-4D6A-1DD2-4B28-D3125A69A6B5}"/>
              </a:ext>
            </a:extLst>
          </p:cNvPr>
          <p:cNvSpPr/>
          <p:nvPr/>
        </p:nvSpPr>
        <p:spPr>
          <a:xfrm>
            <a:off x="8081157" y="5543433"/>
            <a:ext cx="1031997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Tuning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62233F0E-3B3A-AA51-D027-EDCF7DD002D2}"/>
              </a:ext>
            </a:extLst>
          </p:cNvPr>
          <p:cNvSpPr/>
          <p:nvPr/>
        </p:nvSpPr>
        <p:spPr>
          <a:xfrm>
            <a:off x="7072181" y="5679024"/>
            <a:ext cx="914400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B0BC5E-BA3B-0024-6C89-5C0C44104AD0}"/>
              </a:ext>
            </a:extLst>
          </p:cNvPr>
          <p:cNvSpPr/>
          <p:nvPr/>
        </p:nvSpPr>
        <p:spPr>
          <a:xfrm>
            <a:off x="5973351" y="5544446"/>
            <a:ext cx="1031998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Naïve Bayes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B32C3549-EF77-17CF-D7C6-990FEDA4434C}"/>
              </a:ext>
            </a:extLst>
          </p:cNvPr>
          <p:cNvSpPr/>
          <p:nvPr/>
        </p:nvSpPr>
        <p:spPr>
          <a:xfrm>
            <a:off x="4978247" y="5679024"/>
            <a:ext cx="914400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5B0271-DFC5-47A7-E101-76250847673D}"/>
              </a:ext>
            </a:extLst>
          </p:cNvPr>
          <p:cNvSpPr/>
          <p:nvPr/>
        </p:nvSpPr>
        <p:spPr>
          <a:xfrm>
            <a:off x="3865546" y="5454385"/>
            <a:ext cx="1031997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Tuning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25FBC5-1069-F253-B660-70408B1C9D0B}"/>
              </a:ext>
            </a:extLst>
          </p:cNvPr>
          <p:cNvSpPr/>
          <p:nvPr/>
        </p:nvSpPr>
        <p:spPr>
          <a:xfrm>
            <a:off x="1764182" y="5448293"/>
            <a:ext cx="1031997" cy="67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KNN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7F457550-9DB5-5D5F-B33A-0BF8AF82AF84}"/>
              </a:ext>
            </a:extLst>
          </p:cNvPr>
          <p:cNvSpPr/>
          <p:nvPr/>
        </p:nvSpPr>
        <p:spPr>
          <a:xfrm>
            <a:off x="2870442" y="5607692"/>
            <a:ext cx="914400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1" y="188640"/>
            <a:ext cx="3124201" cy="6338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Slice of apple pie on plat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0596" y="908720"/>
            <a:ext cx="3296816" cy="58326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Online food ordering is the process of ordering food, for delivery or pickup, from a website or other application. The product can be either ready-to-eat food or food that has not been specially prepared for direct.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this project I have used the following algorithms and classifiers-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Linear Regression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this Data set we have 388 Rows and 55 columns.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48536"/>
            <a:ext cx="9144000" cy="1143000"/>
          </a:xfrm>
        </p:spPr>
        <p:txBody>
          <a:bodyPr anchor="ctr"/>
          <a:lstStyle/>
          <a:p>
            <a:pPr algn="ctr"/>
            <a:r>
              <a:rPr lang="en-US" dirty="0"/>
              <a:t>Scores And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C810E2-150A-DC90-5B95-38C673A6A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11691"/>
              </p:ext>
            </p:extLst>
          </p:nvPr>
        </p:nvGraphicFramePr>
        <p:xfrm>
          <a:off x="1028781" y="1456329"/>
          <a:ext cx="1653127" cy="215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127">
                  <a:extLst>
                    <a:ext uri="{9D8B030D-6E8A-4147-A177-3AD203B41FA5}">
                      <a16:colId xmlns:a16="http://schemas.microsoft.com/office/drawing/2014/main" val="2102143553"/>
                    </a:ext>
                  </a:extLst>
                </a:gridCol>
              </a:tblGrid>
              <a:tr h="6765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Errors &amp; R2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97012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95116"/>
                  </a:ext>
                </a:extLst>
              </a:tr>
              <a:tr h="339447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1383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53340"/>
                  </a:ext>
                </a:extLst>
              </a:tr>
              <a:tr h="385696"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210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C3EEF7-EFC4-C3FD-5390-1BC3DE51E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06025"/>
              </p:ext>
            </p:extLst>
          </p:nvPr>
        </p:nvGraphicFramePr>
        <p:xfrm>
          <a:off x="4654251" y="953092"/>
          <a:ext cx="28803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510628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Before 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8993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DD3DF3-8808-3A6C-02E7-E88F85AB5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05829"/>
              </p:ext>
            </p:extLst>
          </p:nvPr>
        </p:nvGraphicFramePr>
        <p:xfrm>
          <a:off x="2748371" y="1456328"/>
          <a:ext cx="835292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04052942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32722454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7238283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74225041"/>
                    </a:ext>
                  </a:extLst>
                </a:gridCol>
              </a:tblGrid>
              <a:tr h="6574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XGBoost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777276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1.5416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8.05308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556847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3.71473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9.0210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7.3831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89025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8.5925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899136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024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DD93A7-8442-785E-FC71-9BE7A271E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9342"/>
              </p:ext>
            </p:extLst>
          </p:nvPr>
        </p:nvGraphicFramePr>
        <p:xfrm>
          <a:off x="4510236" y="3865367"/>
          <a:ext cx="28803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510628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After 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8993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A7871E-2516-1287-D25C-1645F1AB6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65890"/>
              </p:ext>
            </p:extLst>
          </p:nvPr>
        </p:nvGraphicFramePr>
        <p:xfrm>
          <a:off x="1038408" y="4869160"/>
          <a:ext cx="1653127" cy="108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127">
                  <a:extLst>
                    <a:ext uri="{9D8B030D-6E8A-4147-A177-3AD203B41FA5}">
                      <a16:colId xmlns:a16="http://schemas.microsoft.com/office/drawing/2014/main" val="268796983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235013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185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229299-599D-0962-C45A-B1BC8846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42186"/>
              </p:ext>
            </p:extLst>
          </p:nvPr>
        </p:nvGraphicFramePr>
        <p:xfrm>
          <a:off x="2748371" y="4845460"/>
          <a:ext cx="8352928" cy="104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53665169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42597520"/>
                    </a:ext>
                  </a:extLst>
                </a:gridCol>
                <a:gridCol w="2481945">
                  <a:extLst>
                    <a:ext uri="{9D8B030D-6E8A-4147-A177-3AD203B41FA5}">
                      <a16:colId xmlns:a16="http://schemas.microsoft.com/office/drawing/2014/main" val="3805287792"/>
                    </a:ext>
                  </a:extLst>
                </a:gridCol>
                <a:gridCol w="1694519">
                  <a:extLst>
                    <a:ext uri="{9D8B030D-6E8A-4147-A177-3AD203B41FA5}">
                      <a16:colId xmlns:a16="http://schemas.microsoft.com/office/drawing/2014/main" val="2902005307"/>
                    </a:ext>
                  </a:extLst>
                </a:gridCol>
              </a:tblGrid>
              <a:tr h="3837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Decision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 Regressor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565290"/>
                  </a:ext>
                </a:extLst>
              </a:tr>
              <a:tr h="4054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4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BB9D-981A-3E7D-AA86-A09DEA2D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E89345-53A6-6512-69D2-4646A0800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37515"/>
              </p:ext>
            </p:extLst>
          </p:nvPr>
        </p:nvGraphicFramePr>
        <p:xfrm>
          <a:off x="1269876" y="1742758"/>
          <a:ext cx="993710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796">
                  <a:extLst>
                    <a:ext uri="{9D8B030D-6E8A-4147-A177-3AD203B41FA5}">
                      <a16:colId xmlns:a16="http://schemas.microsoft.com/office/drawing/2014/main" val="3503113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912574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62695811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13713517"/>
                    </a:ext>
                  </a:extLst>
                </a:gridCol>
                <a:gridCol w="1830693">
                  <a:extLst>
                    <a:ext uri="{9D8B030D-6E8A-4147-A177-3AD203B41FA5}">
                      <a16:colId xmlns:a16="http://schemas.microsoft.com/office/drawing/2014/main" val="7901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Classifiers &amp;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 –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6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1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03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7E632C-71C6-6EF3-52F1-04428B35E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5218"/>
              </p:ext>
            </p:extLst>
          </p:nvPr>
        </p:nvGraphicFramePr>
        <p:xfrm>
          <a:off x="1269876" y="4413954"/>
          <a:ext cx="9937105" cy="220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50311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99125748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62695811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13713517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790101291"/>
                    </a:ext>
                  </a:extLst>
                </a:gridCol>
              </a:tblGrid>
              <a:tr h="6226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Classifiers &amp;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 –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3646"/>
                  </a:ext>
                </a:extLst>
              </a:tr>
              <a:tr h="463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69397"/>
                  </a:ext>
                </a:extLst>
              </a:tr>
              <a:tr h="360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10384"/>
                  </a:ext>
                </a:extLst>
              </a:tr>
              <a:tr h="360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91776"/>
                  </a:ext>
                </a:extLst>
              </a:tr>
              <a:tr h="360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038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68C0ED-5AEF-6FBF-83F4-73A601742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58093"/>
              </p:ext>
            </p:extLst>
          </p:nvPr>
        </p:nvGraphicFramePr>
        <p:xfrm>
          <a:off x="4078188" y="3954656"/>
          <a:ext cx="3877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411">
                  <a:extLst>
                    <a:ext uri="{9D8B030D-6E8A-4147-A177-3AD203B41FA5}">
                      <a16:colId xmlns:a16="http://schemas.microsoft.com/office/drawing/2014/main" val="381407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After Tuning (</a:t>
                      </a:r>
                      <a:r>
                        <a:rPr lang="en-IN" dirty="0" err="1"/>
                        <a:t>GridSearchCV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695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91BBDF-6925-6A86-0F25-92FDD42A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43197"/>
              </p:ext>
            </p:extLst>
          </p:nvPr>
        </p:nvGraphicFramePr>
        <p:xfrm>
          <a:off x="4258208" y="1268760"/>
          <a:ext cx="3877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411">
                  <a:extLst>
                    <a:ext uri="{9D8B030D-6E8A-4147-A177-3AD203B41FA5}">
                      <a16:colId xmlns:a16="http://schemas.microsoft.com/office/drawing/2014/main" val="381407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Before 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6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C9A5F7-265F-9FB4-578E-E8BD859B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9284"/>
              </p:ext>
            </p:extLst>
          </p:nvPr>
        </p:nvGraphicFramePr>
        <p:xfrm>
          <a:off x="1125859" y="1340768"/>
          <a:ext cx="9937105" cy="273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50311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99125748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62695811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13713517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790101291"/>
                    </a:ext>
                  </a:extLst>
                </a:gridCol>
              </a:tblGrid>
              <a:tr h="6226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Classifiers &amp;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 –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3646"/>
                  </a:ext>
                </a:extLst>
              </a:tr>
              <a:tr h="463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69397"/>
                  </a:ext>
                </a:extLst>
              </a:tr>
              <a:tr h="360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10384"/>
                  </a:ext>
                </a:extLst>
              </a:tr>
              <a:tr h="360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91776"/>
                  </a:ext>
                </a:extLst>
              </a:tr>
              <a:tr h="896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038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BDC5B-5041-F9A6-D12A-4A95CAB46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29355"/>
              </p:ext>
            </p:extLst>
          </p:nvPr>
        </p:nvGraphicFramePr>
        <p:xfrm>
          <a:off x="4150196" y="449422"/>
          <a:ext cx="38774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411">
                  <a:extLst>
                    <a:ext uri="{9D8B030D-6E8A-4147-A177-3AD203B41FA5}">
                      <a16:colId xmlns:a16="http://schemas.microsoft.com/office/drawing/2014/main" val="381407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After Tuning (</a:t>
                      </a:r>
                      <a:r>
                        <a:rPr lang="en-IN" dirty="0" err="1"/>
                        <a:t>RandomizedSearchCV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69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390888-435C-3576-8D09-23C24C4442F8}"/>
              </a:ext>
            </a:extLst>
          </p:cNvPr>
          <p:cNvSpPr txBox="1"/>
          <p:nvPr/>
        </p:nvSpPr>
        <p:spPr>
          <a:xfrm>
            <a:off x="1485900" y="414908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observing the table Naïve Bayes Classifier is best fit for this Data Set. It is providing the best Accuracy.</a:t>
            </a:r>
          </a:p>
        </p:txBody>
      </p:sp>
    </p:spTree>
    <p:extLst>
      <p:ext uri="{BB962C8B-B14F-4D97-AF65-F5344CB8AC3E}">
        <p14:creationId xmlns:p14="http://schemas.microsoft.com/office/powerpoint/2010/main" val="878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954C-10BF-5063-1072-63978A7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Accuracy Values For Each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42903F-36A1-E264-E828-32D07232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96199"/>
              </p:ext>
            </p:extLst>
          </p:nvPr>
        </p:nvGraphicFramePr>
        <p:xfrm>
          <a:off x="2133972" y="1916832"/>
          <a:ext cx="8125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65117384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06104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61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7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0.714286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47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0.785714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17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0.628571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9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k-NN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0.571429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29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using all the above Algorithms on Online food delivery preferences Bangalore region Data Set we got the different accuracies of different models. </a:t>
            </a:r>
          </a:p>
          <a:p>
            <a:r>
              <a:rPr lang="en-US" dirty="0"/>
              <a:t>We can say that SVM and Naïve Bayes Classifiers are giving the best accuracy before the Tuning as well as after Tuning. </a:t>
            </a:r>
          </a:p>
          <a:p>
            <a:r>
              <a:rPr lang="en-US" dirty="0"/>
              <a:t>This Data Set is not well performed in Linear Regression. </a:t>
            </a:r>
          </a:p>
          <a:p>
            <a:r>
              <a:rPr lang="en-US" dirty="0"/>
              <a:t>In the Final overall accuracy report Logistic Regression also performed well for this model.</a:t>
            </a:r>
          </a:p>
          <a:p>
            <a:r>
              <a:rPr lang="en-US" dirty="0"/>
              <a:t>We can say that this Data Set is best for the classifiers.</a:t>
            </a:r>
          </a:p>
        </p:txBody>
      </p:sp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livery Boy| डिलिवरी बॉय की 5 परेशानियां, एकजुट हो जाएं तो हक के लिए लड़ना  होगा आसान, Delivery Boy five big problems have to unite for struggle rights  less income">
            <a:extLst>
              <a:ext uri="{FF2B5EF4-FFF2-40B4-BE49-F238E27FC236}">
                <a16:creationId xmlns:a16="http://schemas.microsoft.com/office/drawing/2014/main" id="{AA4D2918-712A-0366-2D32-62102407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42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8D8559-03E0-4047-ACD0-350DA909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2CB9C-6B9C-D24E-7302-864239476BFF}"/>
              </a:ext>
            </a:extLst>
          </p:cNvPr>
          <p:cNvSpPr txBox="1"/>
          <p:nvPr/>
        </p:nvSpPr>
        <p:spPr>
          <a:xfrm>
            <a:off x="189756" y="332656"/>
            <a:ext cx="3096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Monotype Corsiva" panose="03010101010201010101" pitchFamily="66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3705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 Gourmet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3_win32_fixed.potx" id="{3A171B6B-FFBA-48A8-BE98-1B46F94E36D4}" vid="{74A41B82-4C0A-4DF4-B737-4621C74F1EE8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 - preparation to presentation (widescreen)</Template>
  <TotalTime>144</TotalTime>
  <Words>447</Words>
  <Application>Microsoft Office PowerPoint</Application>
  <PresentationFormat>Custom</PresentationFormat>
  <Paragraphs>175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Monotype Corsiva</vt:lpstr>
      <vt:lpstr>Wingdings</vt:lpstr>
      <vt:lpstr>Food Gourmet 16x9</vt:lpstr>
      <vt:lpstr>Online food delivery preferences</vt:lpstr>
      <vt:lpstr>Project Contexte</vt:lpstr>
      <vt:lpstr>Introduction</vt:lpstr>
      <vt:lpstr>Scores And Errors</vt:lpstr>
      <vt:lpstr>Result</vt:lpstr>
      <vt:lpstr>PowerPoint Presentation</vt:lpstr>
      <vt:lpstr>Accuracy Values For Each Model</vt:lpstr>
      <vt:lpstr>Conclusion</vt:lpstr>
      <vt:lpstr>Blank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preferences</dc:title>
  <dc:creator>Shivam Mishra</dc:creator>
  <cp:lastModifiedBy>Shivam Mishra</cp:lastModifiedBy>
  <cp:revision>4</cp:revision>
  <dcterms:created xsi:type="dcterms:W3CDTF">2023-10-25T17:26:27Z</dcterms:created>
  <dcterms:modified xsi:type="dcterms:W3CDTF">2023-10-26T03:52:26Z</dcterms:modified>
</cp:coreProperties>
</file>