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591" r:id="rId2"/>
    <p:sldId id="530" r:id="rId3"/>
    <p:sldId id="585" r:id="rId4"/>
    <p:sldId id="593" r:id="rId5"/>
    <p:sldId id="587" r:id="rId6"/>
    <p:sldId id="595" r:id="rId7"/>
    <p:sldId id="598" r:id="rId8"/>
    <p:sldId id="599" r:id="rId9"/>
    <p:sldId id="594" r:id="rId10"/>
    <p:sldId id="602" r:id="rId11"/>
    <p:sldId id="597" r:id="rId12"/>
    <p:sldId id="603" r:id="rId13"/>
    <p:sldId id="600" r:id="rId14"/>
    <p:sldId id="601" r:id="rId15"/>
    <p:sldId id="60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B3EB9-9207-4712-AA52-070E110A6307}" v="9" dt="2023-09-18T16:35:23.961"/>
    <p1510:client id="{2D0538FD-57BC-4661-8ACF-475FCFE88F88}" v="947" dt="2023-09-18T14:42:54.370"/>
    <p1510:client id="{37EB1FE5-C845-46A0-BDDB-4F2FD550DC2E}" v="765" dt="2023-09-18T14:28:16.025"/>
    <p1510:client id="{752DD587-C266-4249-8414-01BA23BBD7D9}" v="2" dt="2023-09-18T18:55:08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21.09.2023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1687" y="3815845"/>
            <a:ext cx="4968552" cy="982960"/>
          </a:xfrm>
        </p:spPr>
        <p:txBody>
          <a:bodyPr vert="horz" lIns="91440" tIns="45720" rIns="91440" bIns="45720" anchor="t" anchorCtr="0">
            <a:normAutofit fontScale="90000"/>
          </a:bodyPr>
          <a:lstStyle/>
          <a:p>
            <a:pPr algn="l"/>
            <a:r>
              <a:rPr lang="ru-RU" sz="2400" u="sng"/>
              <a:t>Исполнители:  учащиеся группы 5030102/00201</a:t>
            </a:r>
            <a:br>
              <a:rPr lang="ru-RU" sz="2400" u="sng"/>
            </a:br>
            <a:r>
              <a:rPr lang="ru-RU" sz="2400"/>
              <a:t>Руководитель: Иванов Денис Юрьевич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>
                <a:latin typeface="Bookman Old Style" pitchFamily="18" charset="0"/>
              </a:rPr>
              <a:t>Saint-Petersburg </a:t>
            </a:r>
            <a:r>
              <a:rPr lang="en-US" sz="2400" err="1">
                <a:latin typeface="Bookman Old Style" pitchFamily="18" charset="0"/>
              </a:rPr>
              <a:t>Рolytechnic</a:t>
            </a:r>
            <a:r>
              <a:rPr lang="en-US" sz="2400">
                <a:latin typeface="Bookman Old Style" pitchFamily="18" charset="0"/>
              </a:rPr>
              <a:t> University</a:t>
            </a:r>
            <a:endParaRPr lang="ru-RU" sz="240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59632" y="119697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</a:pPr>
            <a:endParaRPr lang="en-US" sz="360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b="1">
                <a:latin typeface="Bookman Old Style"/>
                <a:cs typeface="Arial"/>
              </a:rPr>
              <a:t>Тема работы</a:t>
            </a:r>
            <a:endParaRPr lang="en-US" sz="3600" b="1">
              <a:latin typeface="Gill Sans MT"/>
              <a:cs typeface="Arial"/>
            </a:endParaRPr>
          </a:p>
          <a:p>
            <a:pPr algn="ctr">
              <a:lnSpc>
                <a:spcPct val="80000"/>
              </a:lnSpc>
            </a:pPr>
            <a:endParaRPr lang="en-US" sz="3600">
              <a:latin typeface="Bookman Old Style"/>
              <a:cs typeface="Arial"/>
            </a:endParaRPr>
          </a:p>
          <a:p>
            <a:pPr algn="ctr">
              <a:lnSpc>
                <a:spcPct val="80000"/>
              </a:lnSpc>
            </a:pPr>
            <a:r>
              <a:rPr lang="ru-RU" sz="3600">
                <a:latin typeface="Bookman Old Style"/>
                <a:cs typeface="Arial"/>
              </a:rPr>
              <a:t>Типы данных </a:t>
            </a:r>
            <a:r>
              <a:rPr lang="ru-RU" sz="3600" err="1">
                <a:latin typeface="Bookman Old Style"/>
                <a:cs typeface="Arial"/>
              </a:rPr>
              <a:t>Golang</a:t>
            </a:r>
            <a:r>
              <a:rPr lang="ru-RU" sz="3600">
                <a:latin typeface="Bookman Old Style"/>
                <a:cs typeface="Arial"/>
              </a:rPr>
              <a:t> </a:t>
            </a:r>
            <a:endParaRPr lang="ru-RU" sz="3600" i="1">
              <a:latin typeface="Bookman Old Style"/>
              <a:cs typeface="Arial"/>
            </a:endParaRPr>
          </a:p>
          <a:p>
            <a:pPr algn="ctr">
              <a:lnSpc>
                <a:spcPct val="80000"/>
              </a:lnSpc>
            </a:pPr>
            <a:endParaRPr lang="ru-RU" sz="2000">
              <a:latin typeface="Cambria"/>
              <a:ea typeface="Cambria"/>
              <a:cs typeface="Arial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>
                <a:latin typeface="Bookman Old Style"/>
              </a:rPr>
              <a:t>18.</a:t>
            </a:r>
            <a:r>
              <a:rPr lang="ru-RU">
                <a:latin typeface="Bookman Old Style"/>
              </a:rPr>
              <a:t>09</a:t>
            </a:r>
            <a:r>
              <a:rPr lang="en-US">
                <a:latin typeface="Bookman Old Style"/>
              </a:rPr>
              <a:t>.23</a:t>
            </a:r>
            <a:endParaRPr lang="ru-RU">
              <a:latin typeface="Bookman Old Styl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  <p:pic>
        <p:nvPicPr>
          <p:cNvPr id="8" name="Рисунок 7" descr="Изображение выглядит как рисунок, Мультфильм, зарисо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8C4EEF80-57EA-5322-2F8D-9B7AA97C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939" y="1624912"/>
            <a:ext cx="1775255" cy="1806146"/>
          </a:xfrm>
          <a:prstGeom prst="rect">
            <a:avLst/>
          </a:prstGeom>
        </p:spPr>
      </p:pic>
      <p:pic>
        <p:nvPicPr>
          <p:cNvPr id="3" name="Рисунок 2" descr="Изображение выглядит как графическая вставка, рисунок, иллюстр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A0C59681-0916-200E-1BD5-78E1EADFF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23" y="1720534"/>
            <a:ext cx="1340795" cy="17056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9ED6A3-9DEB-9C67-E1C5-99A23A21A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5548" y="1775022"/>
            <a:ext cx="354549" cy="5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0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F7C8-6BFE-55C5-BE86-1D5C0FD3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Комплексные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числа</a:t>
            </a:r>
            <a:r>
              <a:rPr lang="en-US">
                <a:ea typeface="Calibri"/>
                <a:cs typeface="Calibri"/>
              </a:rPr>
              <a:t> ?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D86A0-081C-FA64-8F54-C5E9E3B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Content Placeholder 4" descr="A plate of food with a spoon and a bowl of soup&#10;&#10;Description automatically generated">
            <a:extLst>
              <a:ext uri="{FF2B5EF4-FFF2-40B4-BE49-F238E27FC236}">
                <a16:creationId xmlns:a16="http://schemas.microsoft.com/office/drawing/2014/main" id="{9881F33D-98FB-E7EE-CB93-2AD4DA3B58E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03479" y="1456037"/>
            <a:ext cx="3038555" cy="2023625"/>
          </a:xfrm>
        </p:spPr>
      </p:pic>
      <p:pic>
        <p:nvPicPr>
          <p:cNvPr id="6" name="Picture 5" descr="A blue and black rectangular background with white text&#10;&#10;Description automatically generated">
            <a:extLst>
              <a:ext uri="{FF2B5EF4-FFF2-40B4-BE49-F238E27FC236}">
                <a16:creationId xmlns:a16="http://schemas.microsoft.com/office/drawing/2014/main" id="{4F122486-6329-3026-C978-A37A0F468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" t="2941" r="-597" b="-3530"/>
          <a:stretch/>
        </p:blipFill>
        <p:spPr>
          <a:xfrm>
            <a:off x="451022" y="4163531"/>
            <a:ext cx="8602377" cy="1764313"/>
          </a:xfrm>
          <a:prstGeom prst="rect">
            <a:avLst/>
          </a:prstGeom>
        </p:spPr>
      </p:pic>
      <p:pic>
        <p:nvPicPr>
          <p:cNvPr id="7" name="Picture 6" descr="A blue and red squares with white text&#10;&#10;Description automatically generated">
            <a:extLst>
              <a:ext uri="{FF2B5EF4-FFF2-40B4-BE49-F238E27FC236}">
                <a16:creationId xmlns:a16="http://schemas.microsoft.com/office/drawing/2014/main" id="{E1BCE7DC-B342-65BC-9465-7CD9CFF0F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41" y="1755400"/>
            <a:ext cx="4915929" cy="15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3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>
                <a:ea typeface="Calibri"/>
                <a:cs typeface="Calibri"/>
              </a:rPr>
              <a:t>Строки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4187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>
                <a:ea typeface="Cambria"/>
              </a:rPr>
              <a:t>Строковый литерал - последовательность символов</a:t>
            </a:r>
            <a:endParaRPr lang="ru-RU" err="1"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r>
              <a:rPr lang="ru-RU">
                <a:solidFill>
                  <a:srgbClr val="000000"/>
                </a:solidFill>
                <a:ea typeface="Cambria"/>
              </a:rPr>
              <a:t>Управляющие последовательности</a:t>
            </a: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 lvl="1"/>
            <a:endParaRPr lang="ru-RU">
              <a:ea typeface="Cambria"/>
            </a:endParaRPr>
          </a:p>
          <a:p>
            <a:pPr lvl="1"/>
            <a:endParaRPr lang="ru-RU">
              <a:ea typeface="Cambria"/>
            </a:endParaRPr>
          </a:p>
        </p:txBody>
      </p:sp>
      <p:pic>
        <p:nvPicPr>
          <p:cNvPr id="5" name="Picture 4" descr="A green rectangular object with white text&#10;&#10;Description automatically generated">
            <a:extLst>
              <a:ext uri="{FF2B5EF4-FFF2-40B4-BE49-F238E27FC236}">
                <a16:creationId xmlns:a16="http://schemas.microsoft.com/office/drawing/2014/main" id="{59F957B3-8B1A-3CFD-55EA-533CE6FC8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745554"/>
            <a:ext cx="2743200" cy="2053087"/>
          </a:xfrm>
          <a:prstGeom prst="rect">
            <a:avLst/>
          </a:prstGeom>
        </p:spPr>
      </p:pic>
      <p:pic>
        <p:nvPicPr>
          <p:cNvPr id="7" name="Picture 6" descr="A group of purple rectangles with white text&#10;&#10;Description automatically generated">
            <a:extLst>
              <a:ext uri="{FF2B5EF4-FFF2-40B4-BE49-F238E27FC236}">
                <a16:creationId xmlns:a16="http://schemas.microsoft.com/office/drawing/2014/main" id="{A59BA389-E4DF-C6BB-1C70-D0A20612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33" y="1774667"/>
            <a:ext cx="8509686" cy="1558125"/>
          </a:xfrm>
          <a:prstGeom prst="rect">
            <a:avLst/>
          </a:prstGeom>
        </p:spPr>
      </p:pic>
      <p:pic>
        <p:nvPicPr>
          <p:cNvPr id="10" name="Picture 9" descr="A cartoon cat holding a cup of coffee&#10;&#10;Description automatically generated">
            <a:extLst>
              <a:ext uri="{FF2B5EF4-FFF2-40B4-BE49-F238E27FC236}">
                <a16:creationId xmlns:a16="http://schemas.microsoft.com/office/drawing/2014/main" id="{94995FE6-6824-2A5C-7ABB-8A159AACA9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6742" t="-21348" r="107116" b="21723"/>
          <a:stretch/>
        </p:blipFill>
        <p:spPr>
          <a:xfrm>
            <a:off x="2747319" y="2901778"/>
            <a:ext cx="2732927" cy="2732930"/>
          </a:xfrm>
          <a:prstGeom prst="rect">
            <a:avLst/>
          </a:prstGeom>
        </p:spPr>
      </p:pic>
      <p:pic>
        <p:nvPicPr>
          <p:cNvPr id="12" name="Picture 11" descr="A cartoon of a cat chasing a mouse&#10;&#10;Description automatically generated">
            <a:extLst>
              <a:ext uri="{FF2B5EF4-FFF2-40B4-BE49-F238E27FC236}">
                <a16:creationId xmlns:a16="http://schemas.microsoft.com/office/drawing/2014/main" id="{A57B6312-8149-E285-61B0-00FCF513B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995" y="3501251"/>
            <a:ext cx="2650524" cy="23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9FF8-63DF-9C2C-B853-5AC67919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>
                <a:ea typeface="Calibri"/>
                <a:cs typeface="Calibri"/>
              </a:rPr>
              <a:t>И </a:t>
            </a:r>
            <a:r>
              <a:rPr lang="en-US" err="1">
                <a:ea typeface="Calibri"/>
                <a:cs typeface="Calibri"/>
              </a:rPr>
              <a:t>снова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размеры</a:t>
            </a:r>
            <a:r>
              <a:rPr lang="en-US">
                <a:ea typeface="Calibri"/>
                <a:cs typeface="Calibri"/>
              </a:rPr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8FBA49-B777-3FC1-A246-B84B0EA6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DC3C8D3-E6E4-2593-C672-6168070B32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69012"/>
            <a:ext cx="8229600" cy="4838136"/>
          </a:xfrm>
        </p:spPr>
      </p:pic>
      <p:pic>
        <p:nvPicPr>
          <p:cNvPr id="6" name="Picture 5" descr="A close-up of a child&#10;&#10;Description automatically generated">
            <a:extLst>
              <a:ext uri="{FF2B5EF4-FFF2-40B4-BE49-F238E27FC236}">
                <a16:creationId xmlns:a16="http://schemas.microsoft.com/office/drawing/2014/main" id="{34402A05-A9E0-B136-F448-FC8CE04C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12" y="1553347"/>
            <a:ext cx="1378809" cy="16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4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>
                <a:ea typeface="Calibri"/>
                <a:cs typeface="Calibri"/>
              </a:rPr>
              <a:t>Строки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dirty="0" smtClean="0"/>
              <a:pPr/>
              <a:t>13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4187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>
                <a:ea typeface="Cambria"/>
              </a:rPr>
              <a:t>Операторы</a:t>
            </a:r>
            <a:endParaRPr lang="ru-RU" err="1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 lvl="1"/>
            <a:endParaRPr lang="ru-RU">
              <a:ea typeface="Cambria"/>
            </a:endParaRPr>
          </a:p>
          <a:p>
            <a:pPr lvl="1"/>
            <a:endParaRPr lang="ru-RU">
              <a:ea typeface="Cambr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0590E-38E5-413C-0478-987564F5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16" y="2447154"/>
            <a:ext cx="5051022" cy="24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9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>
                <a:ea typeface="Calibri"/>
                <a:cs typeface="Calibri"/>
              </a:rPr>
              <a:t>Объявление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4187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>
                <a:solidFill>
                  <a:srgbClr val="000000"/>
                </a:solidFill>
                <a:ea typeface="Cambria"/>
              </a:rPr>
              <a:t>Явное объявление типа</a:t>
            </a:r>
            <a:endParaRPr lang="ru-RU" err="1">
              <a:solidFill>
                <a:srgbClr val="000000"/>
              </a:solidFill>
              <a:ea typeface="Cambria"/>
            </a:endParaRPr>
          </a:p>
          <a:p>
            <a:pPr lvl="1"/>
            <a:r>
              <a:rPr lang="ru-RU">
                <a:solidFill>
                  <a:srgbClr val="000000"/>
                </a:solidFill>
                <a:ea typeface="Cambria"/>
              </a:rPr>
              <a:t>Переменные</a:t>
            </a: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 lvl="1"/>
            <a:r>
              <a:rPr lang="ru-RU">
                <a:solidFill>
                  <a:srgbClr val="000000"/>
                </a:solidFill>
                <a:ea typeface="Cambria"/>
              </a:rPr>
              <a:t>Константы</a:t>
            </a:r>
          </a:p>
          <a:p>
            <a:pPr marL="274320" lvl="1" indent="0">
              <a:buClr>
                <a:srgbClr val="9FB8CD"/>
              </a:buClr>
              <a:buNone/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 lvl="1">
              <a:buClr>
                <a:srgbClr val="9FB8CD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 marL="0" indent="0">
              <a:buClr>
                <a:srgbClr val="727CA3"/>
              </a:buClr>
              <a:buNone/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 lvl="1"/>
            <a:endParaRPr lang="ru-RU">
              <a:ea typeface="Cambria"/>
            </a:endParaRPr>
          </a:p>
          <a:p>
            <a:pPr lvl="1"/>
            <a:endParaRPr lang="ru-RU">
              <a:ea typeface="Cambria"/>
            </a:endParaRP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096C5DF-4C5E-40FC-4C1A-8E716E44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43" y="4108702"/>
            <a:ext cx="3621590" cy="1232123"/>
          </a:xfrm>
          <a:prstGeom prst="rect">
            <a:avLst/>
          </a:prstGeom>
        </p:spPr>
      </p:pic>
      <p:pic>
        <p:nvPicPr>
          <p:cNvPr id="8" name="Picture 7" descr="A black background with numbers and letters&#10;&#10;Description automatically generated">
            <a:extLst>
              <a:ext uri="{FF2B5EF4-FFF2-40B4-BE49-F238E27FC236}">
                <a16:creationId xmlns:a16="http://schemas.microsoft.com/office/drawing/2014/main" id="{93766490-529F-D7DA-689F-AC351662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43" y="2194349"/>
            <a:ext cx="3425180" cy="1230826"/>
          </a:xfrm>
          <a:prstGeom prst="rect">
            <a:avLst/>
          </a:prstGeom>
        </p:spPr>
      </p:pic>
      <p:pic>
        <p:nvPicPr>
          <p:cNvPr id="10" name="Picture 9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88A13612-8B48-3DFC-7EAD-DE68B1C4F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720" y="2192796"/>
            <a:ext cx="1427023" cy="12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>
                <a:ea typeface="Calibri"/>
                <a:cs typeface="Calibri"/>
              </a:rPr>
              <a:t>Объявление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4187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>
                <a:solidFill>
                  <a:srgbClr val="000000"/>
                </a:solidFill>
                <a:ea typeface="Cambria"/>
              </a:rPr>
              <a:t>Неявное объявление типа</a:t>
            </a:r>
            <a:endParaRPr lang="ru-RU" err="1">
              <a:solidFill>
                <a:srgbClr val="000000"/>
              </a:solidFill>
              <a:ea typeface="Cambria"/>
            </a:endParaRPr>
          </a:p>
          <a:p>
            <a:pPr lvl="1"/>
            <a:endParaRPr lang="ru-RU">
              <a:solidFill>
                <a:srgbClr val="000000"/>
              </a:solidFill>
              <a:ea typeface="Cambria"/>
            </a:endParaRPr>
          </a:p>
          <a:p>
            <a:pPr lvl="1">
              <a:buClr>
                <a:srgbClr val="9FB8CD"/>
              </a:buClr>
            </a:pPr>
            <a:endParaRPr lang="ru-RU">
              <a:solidFill>
                <a:srgbClr val="464653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r>
              <a:rPr lang="ru-RU">
                <a:solidFill>
                  <a:srgbClr val="000000"/>
                </a:solidFill>
                <a:ea typeface="Cambria"/>
              </a:rPr>
              <a:t>Неявное объявление нескольких переменных</a:t>
            </a:r>
          </a:p>
          <a:p>
            <a:pPr lvl="1">
              <a:buClr>
                <a:srgbClr val="9FB8CD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 marL="274320" lvl="1" indent="0">
              <a:buClr>
                <a:srgbClr val="9FB8CD"/>
              </a:buClr>
              <a:buNone/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 lvl="1">
              <a:buClr>
                <a:srgbClr val="9FB8CD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 marL="0" indent="0">
              <a:buClr>
                <a:srgbClr val="727CA3"/>
              </a:buClr>
              <a:buNone/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 lvl="1"/>
            <a:endParaRPr lang="ru-RU">
              <a:ea typeface="Cambria"/>
            </a:endParaRPr>
          </a:p>
          <a:p>
            <a:pPr lvl="1"/>
            <a:endParaRPr lang="ru-RU">
              <a:ea typeface="Cambria"/>
            </a:endParaRPr>
          </a:p>
        </p:txBody>
      </p:sp>
      <p:pic>
        <p:nvPicPr>
          <p:cNvPr id="5" name="Picture 4" descr="A black background with white text and numbers&#10;&#10;Description automatically generated">
            <a:extLst>
              <a:ext uri="{FF2B5EF4-FFF2-40B4-BE49-F238E27FC236}">
                <a16:creationId xmlns:a16="http://schemas.microsoft.com/office/drawing/2014/main" id="{FC9D3CDE-B756-ADF8-AA39-E0269052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2" y="1681499"/>
            <a:ext cx="3425180" cy="1230826"/>
          </a:xfrm>
          <a:prstGeom prst="rect">
            <a:avLst/>
          </a:prstGeom>
        </p:spPr>
      </p:pic>
      <p:pic>
        <p:nvPicPr>
          <p:cNvPr id="6" name="Picture 5" descr="A black background with yellow and blue text&#10;&#10;Description automatically generated">
            <a:extLst>
              <a:ext uri="{FF2B5EF4-FFF2-40B4-BE49-F238E27FC236}">
                <a16:creationId xmlns:a16="http://schemas.microsoft.com/office/drawing/2014/main" id="{AE5B61FA-EA09-ACC0-D84E-49434112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62" y="3966182"/>
            <a:ext cx="2392428" cy="1230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90F195-081F-F0CF-1091-91150567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336" y="4406736"/>
            <a:ext cx="2743200" cy="357809"/>
          </a:xfrm>
          <a:prstGeom prst="rect">
            <a:avLst/>
          </a:prstGeom>
        </p:spPr>
      </p:pic>
      <p:pic>
        <p:nvPicPr>
          <p:cNvPr id="11" name="Picture 10" descr="A cartoon of a cat&#10;&#10;Description automatically generated">
            <a:extLst>
              <a:ext uri="{FF2B5EF4-FFF2-40B4-BE49-F238E27FC236}">
                <a16:creationId xmlns:a16="http://schemas.microsoft.com/office/drawing/2014/main" id="{869E2E8F-C5B4-9F20-331C-52ED26D95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141" y="1288073"/>
            <a:ext cx="2039815" cy="20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2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>
                <a:ea typeface="Calibri"/>
                <a:cs typeface="Calibri"/>
              </a:rPr>
              <a:t>Основные типа данных</a:t>
            </a:r>
            <a:endParaRPr lang="ru-RU" err="1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6F7A04-A5F1-A349-A33C-A5BDDD7DCF7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8636" y="1219200"/>
            <a:ext cx="6846727" cy="4937760"/>
          </a:xfrm>
        </p:spPr>
      </p:pic>
    </p:spTree>
    <p:extLst>
      <p:ext uri="{BB962C8B-B14F-4D97-AF65-F5344CB8AC3E}">
        <p14:creationId xmlns:p14="http://schemas.microsoft.com/office/powerpoint/2010/main" val="30904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>
                <a:ea typeface="Calibri"/>
                <a:cs typeface="Calibri"/>
              </a:rPr>
              <a:t>Логический тип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ru-RU" err="1">
                <a:ea typeface="Cambria"/>
              </a:rPr>
              <a:t>bool</a:t>
            </a:r>
            <a:endParaRPr lang="ru-RU" err="1"/>
          </a:p>
          <a:p>
            <a:pPr lvl="1"/>
            <a:r>
              <a:rPr lang="ru-RU">
                <a:ea typeface="Cambria"/>
              </a:rPr>
              <a:t>1 </a:t>
            </a:r>
            <a:r>
              <a:rPr lang="ru-RU" err="1">
                <a:ea typeface="Cambria"/>
              </a:rPr>
              <a:t>byte</a:t>
            </a:r>
            <a:endParaRPr lang="ru-RU">
              <a:ea typeface="Cambria"/>
            </a:endParaRPr>
          </a:p>
          <a:p>
            <a:r>
              <a:rPr lang="ru-RU">
                <a:ea typeface="Cambria"/>
              </a:rPr>
              <a:t>Операторы</a:t>
            </a:r>
            <a:endParaRPr lang="ru-RU"/>
          </a:p>
          <a:p>
            <a:pPr lvl="1"/>
            <a:endParaRPr lang="ru-RU">
              <a:ea typeface="Cambria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B315713-E267-E6B1-B26B-DCAC381B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0" y="2901844"/>
            <a:ext cx="4330850" cy="2129115"/>
          </a:xfrm>
          <a:prstGeom prst="rect">
            <a:avLst/>
          </a:prstGeom>
        </p:spPr>
      </p:pic>
      <p:pic>
        <p:nvPicPr>
          <p:cNvPr id="9" name="Picture 8" descr="A child eating cake at a table&#10;&#10;Description automatically generated">
            <a:extLst>
              <a:ext uri="{FF2B5EF4-FFF2-40B4-BE49-F238E27FC236}">
                <a16:creationId xmlns:a16="http://schemas.microsoft.com/office/drawing/2014/main" id="{96B2B9C9-C087-3054-2D63-EE7AA6C95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859" y="1332470"/>
            <a:ext cx="3525794" cy="4707924"/>
          </a:xfrm>
          <a:prstGeom prst="rect">
            <a:avLst/>
          </a:prstGeom>
        </p:spPr>
      </p:pic>
      <p:pic>
        <p:nvPicPr>
          <p:cNvPr id="13" name="Picture 12" descr="A cartoon cat with a sad expression&#10;&#10;Description automatically generated">
            <a:extLst>
              <a:ext uri="{FF2B5EF4-FFF2-40B4-BE49-F238E27FC236}">
                <a16:creationId xmlns:a16="http://schemas.microsoft.com/office/drawing/2014/main" id="{339AA34D-DD5A-680E-19E6-05DD13209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27872" y="1281479"/>
            <a:ext cx="2333366" cy="14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7B58-323E-9D94-3BF3-46AB0A8E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Целые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числа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со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знаком</a:t>
            </a:r>
            <a:r>
              <a:rPr lang="en-US">
                <a:ea typeface="Calibri"/>
                <a:cs typeface="Calibri"/>
              </a:rPr>
              <a:t> и </a:t>
            </a:r>
            <a:r>
              <a:rPr lang="en-US" err="1">
                <a:ea typeface="Calibri"/>
                <a:cs typeface="Calibri"/>
              </a:rPr>
              <a:t>без</a:t>
            </a:r>
            <a:r>
              <a:rPr lang="en-US">
                <a:ea typeface="Calibri"/>
                <a:cs typeface="Calibri"/>
              </a:rPr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BDC2D-E3B5-BCAF-C9D6-44BE8E5C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9" name="Content Placeholder 8" descr="A screenshot of a phone&#10;&#10;Description automatically generated">
            <a:extLst>
              <a:ext uri="{FF2B5EF4-FFF2-40B4-BE49-F238E27FC236}">
                <a16:creationId xmlns:a16="http://schemas.microsoft.com/office/drawing/2014/main" id="{C10AFE65-1710-E601-3830-8CC5A815E91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3485" r="-125" b="-3217"/>
          <a:stretch/>
        </p:blipFill>
        <p:spPr>
          <a:xfrm>
            <a:off x="467498" y="2182654"/>
            <a:ext cx="8239903" cy="3824358"/>
          </a:xfrm>
        </p:spPr>
      </p:pic>
      <p:pic>
        <p:nvPicPr>
          <p:cNvPr id="10" name="Picture 9" descr="Cartoon cat with hand covering eye&#10;&#10;Description automatically generated">
            <a:extLst>
              <a:ext uri="{FF2B5EF4-FFF2-40B4-BE49-F238E27FC236}">
                <a16:creationId xmlns:a16="http://schemas.microsoft.com/office/drawing/2014/main" id="{430080E4-B8C8-D8D6-460E-8219E96F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64" y="152400"/>
            <a:ext cx="1713471" cy="17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0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Целочисленный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тип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1F7DE36-0326-2CFB-854D-E615F860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9" y="1422003"/>
            <a:ext cx="8499388" cy="37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586E-4BAE-8208-963C-6F172CFE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Целочисленный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тип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данных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но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без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знака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EACAE-380C-3AD1-D246-CB910A10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DFC1161-6A7C-2C51-B0C5-D2570DD6669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41895" y="1425892"/>
            <a:ext cx="6000750" cy="3762375"/>
          </a:xfrm>
        </p:spPr>
      </p:pic>
    </p:spTree>
    <p:extLst>
      <p:ext uri="{BB962C8B-B14F-4D97-AF65-F5344CB8AC3E}">
        <p14:creationId xmlns:p14="http://schemas.microsoft.com/office/powerpoint/2010/main" val="110080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9EB-C278-18DF-B37B-7ED10427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Размеры</a:t>
            </a:r>
            <a:r>
              <a:rPr lang="en-US">
                <a:ea typeface="Calibri"/>
                <a:cs typeface="Calibri"/>
              </a:rPr>
              <a:t> 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E4F781-930A-85A9-9051-27648883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DE0B13-DF03-6F10-F0B4-98E4CEA546D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36054" y="1219200"/>
            <a:ext cx="7671892" cy="4937760"/>
          </a:xfrm>
        </p:spPr>
      </p:pic>
      <p:pic>
        <p:nvPicPr>
          <p:cNvPr id="6" name="Picture 5" descr="A cartoon of a cat with a hat and food on its stomach&#10;&#10;Description automatically generated">
            <a:extLst>
              <a:ext uri="{FF2B5EF4-FFF2-40B4-BE49-F238E27FC236}">
                <a16:creationId xmlns:a16="http://schemas.microsoft.com/office/drawing/2014/main" id="{CBAEE4BE-B3DA-9384-CD12-6DAAACB4D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16" y="3065946"/>
            <a:ext cx="1239795" cy="12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9F4C-9B9C-43F9-4166-897817BA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Числа</a:t>
            </a:r>
            <a:r>
              <a:rPr lang="en-US">
                <a:ea typeface="Calibri"/>
                <a:cs typeface="Calibri"/>
              </a:rPr>
              <a:t> с </a:t>
            </a:r>
            <a:r>
              <a:rPr lang="en-US" err="1">
                <a:ea typeface="Calibri"/>
                <a:cs typeface="Calibri"/>
              </a:rPr>
              <a:t>плавающей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точкой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E22D4-1118-505C-D77E-3B9858AB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Content Placeholder 4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237AC50C-FD7E-34E0-8C3A-843220CC283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80819"/>
            <a:ext cx="8229600" cy="1557819"/>
          </a:xfrm>
        </p:spPr>
      </p:pic>
      <p:pic>
        <p:nvPicPr>
          <p:cNvPr id="6" name="Picture 5" descr="A blue and red squares with white text&#10;&#10;Description automatically generated">
            <a:extLst>
              <a:ext uri="{FF2B5EF4-FFF2-40B4-BE49-F238E27FC236}">
                <a16:creationId xmlns:a16="http://schemas.microsoft.com/office/drawing/2014/main" id="{A5BE4462-9667-9326-FC0D-BCAE80D9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4" y="3471019"/>
            <a:ext cx="5585254" cy="19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А что, собственно, с этим можно делать ?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4187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>
                <a:ea typeface="Cambria"/>
              </a:rPr>
              <a:t>Операторы</a:t>
            </a:r>
            <a:endParaRPr lang="ru-RU" err="1"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>
              <a:buClr>
                <a:srgbClr val="727CA3"/>
              </a:buClr>
            </a:pPr>
            <a:endParaRPr lang="ru-RU">
              <a:solidFill>
                <a:srgbClr val="000000"/>
              </a:solidFill>
              <a:ea typeface="Cambria"/>
            </a:endParaRPr>
          </a:p>
          <a:p>
            <a:pPr lvl="1"/>
            <a:endParaRPr lang="ru-RU">
              <a:ea typeface="Cambria"/>
            </a:endParaRPr>
          </a:p>
          <a:p>
            <a:pPr lvl="1"/>
            <a:endParaRPr lang="ru-RU">
              <a:ea typeface="Cambria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12C062-FD66-CC58-CD01-F00B0018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48345"/>
            <a:ext cx="2743200" cy="3485072"/>
          </a:xfrm>
          <a:prstGeom prst="rect">
            <a:avLst/>
          </a:prstGeom>
        </p:spPr>
      </p:pic>
      <p:pic>
        <p:nvPicPr>
          <p:cNvPr id="5" name="Picture 4" descr="A cartoon of a cat&#10;&#10;Description automatically generated">
            <a:extLst>
              <a:ext uri="{FF2B5EF4-FFF2-40B4-BE49-F238E27FC236}">
                <a16:creationId xmlns:a16="http://schemas.microsoft.com/office/drawing/2014/main" id="{4A7F3C18-0D13-2FB3-EAF7-6298DF9D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79" y="2057399"/>
            <a:ext cx="2640227" cy="26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4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Application>Microsoft Office PowerPoint</Application>
  <PresentationFormat>Экран (4:3)</PresentationFormat>
  <Slides>15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Начальная</vt:lpstr>
      <vt:lpstr>Исполнители:  учащиеся группы 5030102/00201 Руководитель: Иванов Денис Юрьевич</vt:lpstr>
      <vt:lpstr>Основные типа данных</vt:lpstr>
      <vt:lpstr>Логический тип данных</vt:lpstr>
      <vt:lpstr>Целые числа со знаком и без </vt:lpstr>
      <vt:lpstr>Целочисленный тип данных</vt:lpstr>
      <vt:lpstr>Целочисленный тип данных, но без знака</vt:lpstr>
      <vt:lpstr>Размеры </vt:lpstr>
      <vt:lpstr>Числа с плавающей точкой</vt:lpstr>
      <vt:lpstr>А что, собственно, с этим можно делать ?</vt:lpstr>
      <vt:lpstr>Комплексные числа ?</vt:lpstr>
      <vt:lpstr>Строки</vt:lpstr>
      <vt:lpstr>И снова размеры </vt:lpstr>
      <vt:lpstr>Строки</vt:lpstr>
      <vt:lpstr>Объявление </vt:lpstr>
      <vt:lpstr>Объявление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revision>7</cp:revision>
  <dcterms:created xsi:type="dcterms:W3CDTF">2012-06-29T11:30:28Z</dcterms:created>
  <dcterms:modified xsi:type="dcterms:W3CDTF">2023-09-21T13:14:30Z</dcterms:modified>
</cp:coreProperties>
</file>