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584" r:id="rId2"/>
    <p:sldId id="591" r:id="rId3"/>
    <p:sldId id="592" r:id="rId4"/>
    <p:sldId id="593" r:id="rId5"/>
    <p:sldId id="594" r:id="rId6"/>
    <p:sldId id="595" r:id="rId7"/>
    <p:sldId id="59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7F76A-6203-4B94-A366-16E4EDF393C4}" v="41" dt="2023-09-11T19:00:13.359"/>
    <p1510:client id="{2AE88564-C4D5-4D3D-8C6E-0B76C97CF6DB}" v="32" dt="2023-09-11T19:41:25.790"/>
    <p1510:client id="{38AA6637-AC1C-4F94-9476-D9E445ECC150}" v="1133" dt="2023-09-11T19:45:26.070"/>
    <p1510:client id="{4114A77C-D383-4DA8-B2FF-04C3E452D098}" v="15" dt="2023-09-11T18:58:47.830"/>
    <p1510:client id="{41DA32B7-EC6B-4315-AD52-AF92C0C53FB7}" v="35" dt="2023-09-11T19:39:34.167"/>
    <p1510:client id="{63C67088-0782-4196-BB1E-2A2A20D36CD6}" v="116" dt="2023-09-11T18:59:2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2883" autoAdjust="0"/>
  </p:normalViewPr>
  <p:slideViewPr>
    <p:cSldViewPr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11.09.2023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11.09.2023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cs/languages/g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b.docker.com/_/gola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gdb" TargetMode="External"/><Relationship Id="rId2" Type="http://schemas.openxmlformats.org/officeDocument/2006/relationships/hyperlink" Target="https://github.com/go-delve/del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1687" y="3815845"/>
            <a:ext cx="4968552" cy="982960"/>
          </a:xfrm>
        </p:spPr>
        <p:txBody>
          <a:bodyPr vert="horz" lIns="91440" tIns="45720" rIns="91440" bIns="45720" anchor="t" anchorCtr="0">
            <a:normAutofit fontScale="90000"/>
          </a:bodyPr>
          <a:lstStyle/>
          <a:p>
            <a:pPr algn="l"/>
            <a:r>
              <a:rPr lang="ru-RU" sz="2400" u="sng"/>
              <a:t>Исполнители:  учащиеся группы 5030102/00201</a:t>
            </a:r>
            <a:br>
              <a:rPr lang="ru-RU" sz="2400" u="sng"/>
            </a:br>
            <a:r>
              <a:rPr lang="ru-RU" sz="2400"/>
              <a:t>Руководитель: Иванов Денис Юрьевич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</a:pPr>
            <a:endParaRPr lang="en-US" sz="360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b="1">
                <a:latin typeface="Bookman Old Style"/>
                <a:cs typeface="Arial"/>
              </a:rPr>
              <a:t>Тема работы</a:t>
            </a:r>
            <a:endParaRPr lang="en-US" sz="3600" b="1">
              <a:latin typeface="Gill Sans MT"/>
              <a:cs typeface="Arial"/>
            </a:endParaRPr>
          </a:p>
          <a:p>
            <a:pPr algn="ctr">
              <a:lnSpc>
                <a:spcPct val="80000"/>
              </a:lnSpc>
            </a:pPr>
            <a:endParaRPr lang="en-US" sz="3600">
              <a:latin typeface="Bookman Old Style"/>
              <a:cs typeface="Arial"/>
            </a:endParaRPr>
          </a:p>
          <a:p>
            <a:pPr algn="ctr">
              <a:lnSpc>
                <a:spcPct val="80000"/>
              </a:lnSpc>
            </a:pPr>
            <a:r>
              <a:rPr lang="ru-RU" sz="3600" err="1">
                <a:latin typeface="Bookman Old Style"/>
                <a:cs typeface="Arial"/>
              </a:rPr>
              <a:t>Golang</a:t>
            </a:r>
            <a:r>
              <a:rPr lang="ru-RU" sz="3600">
                <a:latin typeface="Bookman Old Style"/>
                <a:cs typeface="Arial"/>
              </a:rPr>
              <a:t> </a:t>
            </a:r>
            <a:r>
              <a:rPr lang="ru-RU" sz="3600" i="1">
                <a:latin typeface="Bookman Old Style"/>
                <a:cs typeface="Arial"/>
              </a:rPr>
              <a:t>"Hello </a:t>
            </a:r>
            <a:r>
              <a:rPr lang="ru-RU" sz="3600" i="1" err="1">
                <a:latin typeface="Bookman Old Style"/>
                <a:cs typeface="Arial"/>
              </a:rPr>
              <a:t>world</a:t>
            </a:r>
            <a:r>
              <a:rPr lang="ru-RU" sz="3600" i="1">
                <a:latin typeface="Bookman Old Style"/>
                <a:cs typeface="Arial"/>
              </a:rPr>
              <a:t>"</a:t>
            </a:r>
          </a:p>
          <a:p>
            <a:pPr algn="ctr">
              <a:lnSpc>
                <a:spcPct val="80000"/>
              </a:lnSpc>
            </a:pPr>
            <a:endParaRPr lang="ru-RU" sz="2000">
              <a:latin typeface="Cambria"/>
              <a:ea typeface="Cambria"/>
              <a:cs typeface="Arial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>
                <a:latin typeface="Bookman Old Style"/>
              </a:rPr>
              <a:t>12.</a:t>
            </a:r>
            <a:r>
              <a:rPr lang="ru-RU">
                <a:latin typeface="Bookman Old Style"/>
              </a:rPr>
              <a:t>09</a:t>
            </a:r>
            <a:r>
              <a:rPr lang="en-US">
                <a:latin typeface="Bookman Old Style"/>
              </a:rPr>
              <a:t>.23</a:t>
            </a:r>
            <a:endParaRPr lang="ru-RU">
              <a:latin typeface="Bookman Old Styl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  <p:pic>
        <p:nvPicPr>
          <p:cNvPr id="8" name="Рисунок 7" descr="Изображение выглядит как рисунок, Мультфильм, зарисо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8C4EEF80-57EA-5322-2F8D-9B7AA97C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939" y="1624912"/>
            <a:ext cx="1775255" cy="1806146"/>
          </a:xfrm>
          <a:prstGeom prst="rect">
            <a:avLst/>
          </a:prstGeom>
        </p:spPr>
      </p:pic>
      <p:pic>
        <p:nvPicPr>
          <p:cNvPr id="3" name="Рисунок 2" descr="Изображение выглядит как графическая вставка, рисунок, иллюстр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A0C59681-0916-200E-1BD5-78E1EADFF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57" y="1681290"/>
            <a:ext cx="1399661" cy="17448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9ED6A3-9DEB-9C67-E1C5-99A23A21A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5548" y="1775022"/>
            <a:ext cx="354549" cy="5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 dirty="0">
                <a:cs typeface="Calibri"/>
              </a:rPr>
              <a:t>Написание кода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46666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dirty="0">
                <a:ea typeface="Cambria"/>
              </a:rPr>
              <a:t>Расширение Go для VS Code</a:t>
            </a:r>
          </a:p>
          <a:p>
            <a:pPr lvl="1"/>
            <a:r>
              <a:rPr lang="ru-RU" dirty="0">
                <a:ea typeface="+mn-lt"/>
                <a:cs typeface="+mn-lt"/>
                <a:hlinkClick r:id="rId2"/>
              </a:rPr>
              <a:t>Go with Visual Studio Code</a:t>
            </a:r>
            <a:endParaRPr lang="ru-RU" dirty="0">
              <a:ea typeface="Cambria"/>
            </a:endParaRPr>
          </a:p>
          <a:p>
            <a:r>
              <a:rPr lang="ru-RU" dirty="0">
                <a:ea typeface="Cambria"/>
              </a:rPr>
              <a:t>Код программы "Hello, World!"</a:t>
            </a:r>
            <a:endParaRPr lang="ru-RU"/>
          </a:p>
          <a:p>
            <a:pPr lvl="1"/>
            <a:r>
              <a:rPr lang="ru-RU" dirty="0" err="1">
                <a:ea typeface="Cambria"/>
              </a:rPr>
              <a:t>hello.go</a:t>
            </a:r>
            <a:r>
              <a:rPr lang="ru-RU" dirty="0">
                <a:ea typeface="Cambria"/>
              </a:rPr>
              <a:t> - файл с кодом</a:t>
            </a:r>
          </a:p>
          <a:p>
            <a:pPr lvl="1"/>
            <a:r>
              <a:rPr lang="ru-RU" dirty="0">
                <a:ea typeface="Cambria"/>
              </a:rPr>
              <a:t>go.mod - </a:t>
            </a:r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содержит метаданные о модуле</a:t>
            </a:r>
          </a:p>
          <a:p>
            <a:pPr lvl="1"/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$ </a:t>
            </a:r>
            <a:r>
              <a:rPr lang="ru-RU" dirty="0" err="1">
                <a:solidFill>
                  <a:srgbClr val="464653"/>
                </a:solidFill>
                <a:ea typeface="+mn-lt"/>
                <a:cs typeface="+mn-lt"/>
              </a:rPr>
              <a:t>go</a:t>
            </a:r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4653"/>
                </a:solidFill>
                <a:ea typeface="+mn-lt"/>
                <a:cs typeface="+mn-lt"/>
              </a:rPr>
              <a:t>mod</a:t>
            </a:r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4653"/>
                </a:solidFill>
                <a:ea typeface="+mn-lt"/>
                <a:cs typeface="+mn-lt"/>
              </a:rPr>
              <a:t>init</a:t>
            </a:r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4653"/>
                </a:solidFill>
                <a:ea typeface="+mn-lt"/>
                <a:cs typeface="+mn-lt"/>
              </a:rPr>
              <a:t>main</a:t>
            </a:r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 - для создания .</a:t>
            </a:r>
            <a:r>
              <a:rPr lang="ru-RU" dirty="0" err="1">
                <a:solidFill>
                  <a:srgbClr val="464653"/>
                </a:solidFill>
                <a:ea typeface="+mn-lt"/>
                <a:cs typeface="+mn-lt"/>
              </a:rPr>
              <a:t>mod</a:t>
            </a:r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 файла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D7459-6DD3-F09E-38B1-D8B1C4A2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92" y="1230308"/>
            <a:ext cx="4267198" cy="237867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0578415-DFDA-41AB-538C-15CA2A5FC7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70" b="24664"/>
          <a:stretch/>
        </p:blipFill>
        <p:spPr>
          <a:xfrm>
            <a:off x="4511158" y="3936464"/>
            <a:ext cx="4278191" cy="1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 dirty="0"/>
              <a:t>Запуск в </a:t>
            </a:r>
            <a:r>
              <a:rPr lang="ru-RU" dirty="0" err="1"/>
              <a:t>docker</a:t>
            </a:r>
            <a:r>
              <a:rPr lang="ru-RU" dirty="0"/>
              <a:t>-контейнере (1/2)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1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dirty="0">
                <a:ea typeface="Cambria"/>
              </a:rPr>
              <a:t>Загрузка </a:t>
            </a:r>
            <a:r>
              <a:rPr lang="ru-RU" dirty="0" err="1">
                <a:ea typeface="Cambria"/>
              </a:rPr>
              <a:t>docker</a:t>
            </a:r>
            <a:r>
              <a:rPr lang="ru-RU" dirty="0">
                <a:ea typeface="Cambria"/>
              </a:rPr>
              <a:t>-образа языка</a:t>
            </a:r>
          </a:p>
          <a:p>
            <a:pPr lvl="1">
              <a:buClr>
                <a:srgbClr val="9FB8CD"/>
              </a:buClr>
            </a:pPr>
            <a:r>
              <a:rPr lang="ru-RU" dirty="0" err="1">
                <a:solidFill>
                  <a:srgbClr val="464653"/>
                </a:solidFill>
                <a:ea typeface="Cambria"/>
              </a:rPr>
              <a:t>docker</a:t>
            </a:r>
            <a:r>
              <a:rPr lang="ru-RU" dirty="0">
                <a:solidFill>
                  <a:srgbClr val="464653"/>
                </a:solidFill>
                <a:ea typeface="Cambria"/>
              </a:rPr>
              <a:t> </a:t>
            </a:r>
            <a:r>
              <a:rPr lang="ru-RU" dirty="0" err="1">
                <a:solidFill>
                  <a:srgbClr val="464653"/>
                </a:solidFill>
                <a:ea typeface="Cambria"/>
              </a:rPr>
              <a:t>pull</a:t>
            </a:r>
            <a:r>
              <a:rPr lang="ru-RU" dirty="0">
                <a:solidFill>
                  <a:srgbClr val="464653"/>
                </a:solidFill>
                <a:ea typeface="Cambria"/>
              </a:rPr>
              <a:t> </a:t>
            </a:r>
            <a:r>
              <a:rPr lang="ru-RU" dirty="0" err="1">
                <a:solidFill>
                  <a:srgbClr val="464653"/>
                </a:solidFill>
                <a:ea typeface="Cambria"/>
              </a:rPr>
              <a:t>golang</a:t>
            </a:r>
          </a:p>
          <a:p>
            <a:pPr lvl="1">
              <a:buClr>
                <a:srgbClr val="9FB8CD"/>
              </a:buClr>
            </a:pPr>
            <a:r>
              <a:rPr lang="ru-RU" dirty="0">
                <a:solidFill>
                  <a:srgbClr val="464653"/>
                </a:solidFill>
                <a:ea typeface="Cambria"/>
                <a:hlinkClick r:id="rId2"/>
              </a:rPr>
              <a:t>golang - Official Image | Docker Hub</a:t>
            </a:r>
            <a:endParaRPr lang="ru-RU"/>
          </a:p>
          <a:p>
            <a:r>
              <a:rPr lang="ru-RU" dirty="0">
                <a:ea typeface="Cambria"/>
              </a:rPr>
              <a:t>Создаем </a:t>
            </a:r>
            <a:r>
              <a:rPr lang="ru-RU" dirty="0" err="1">
                <a:ea typeface="Cambria"/>
              </a:rPr>
              <a:t>docker</a:t>
            </a:r>
            <a:r>
              <a:rPr lang="ru-RU" dirty="0">
                <a:ea typeface="Cambria"/>
              </a:rPr>
              <a:t>-файл</a:t>
            </a:r>
            <a:endParaRPr lang="ru-RU"/>
          </a:p>
          <a:p>
            <a:pPr lvl="1"/>
            <a:r>
              <a:rPr lang="ru-RU" dirty="0">
                <a:solidFill>
                  <a:srgbClr val="464653"/>
                </a:solidFill>
                <a:ea typeface="+mn-lt"/>
                <a:cs typeface="+mn-lt"/>
              </a:rPr>
              <a:t>В образ включится последняя версия образа </a:t>
            </a:r>
            <a:r>
              <a:rPr lang="ru-RU" dirty="0" err="1">
                <a:solidFill>
                  <a:srgbClr val="464653"/>
                </a:solidFill>
                <a:ea typeface="+mn-lt"/>
                <a:cs typeface="+mn-lt"/>
              </a:rPr>
              <a:t>golang</a:t>
            </a:r>
            <a:endParaRPr lang="ru-RU">
              <a:solidFill>
                <a:srgbClr val="464653"/>
              </a:solidFill>
              <a:ea typeface="+mn-lt"/>
              <a:cs typeface="+mn-lt"/>
            </a:endParaRPr>
          </a:p>
        </p:txBody>
      </p:sp>
      <p:pic>
        <p:nvPicPr>
          <p:cNvPr id="8" name="Рисунок 7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24E96A5-319F-7E92-1740-9CEAB3E9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79" y="3611736"/>
            <a:ext cx="5177641" cy="25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2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 dirty="0"/>
              <a:t>Запуск в </a:t>
            </a:r>
            <a:r>
              <a:rPr lang="ru-RU" dirty="0" err="1"/>
              <a:t>docker</a:t>
            </a:r>
            <a:r>
              <a:rPr lang="ru-RU" dirty="0"/>
              <a:t>-контейнере (2/2)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1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dirty="0">
                <a:ea typeface="Cambria"/>
              </a:rPr>
              <a:t>Сборка и запуск </a:t>
            </a:r>
            <a:r>
              <a:rPr lang="ru-RU" dirty="0" err="1">
                <a:ea typeface="Cambria"/>
              </a:rPr>
              <a:t>docker</a:t>
            </a:r>
            <a:r>
              <a:rPr lang="ru-RU" dirty="0">
                <a:ea typeface="Cambria"/>
              </a:rPr>
              <a:t>-образ и контейнер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docker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build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-t hello:v1 .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docker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run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--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hello_cont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-d gomain:v1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docker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logs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-f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hello_cont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endParaRPr lang="ru-RU" dirty="0">
              <a:solidFill>
                <a:srgbClr val="464653"/>
              </a:solidFill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710EF72-812C-A115-946A-BD736FFA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9" y="3223638"/>
            <a:ext cx="8225641" cy="7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 dirty="0" err="1">
                <a:cs typeface="Calibri"/>
              </a:rPr>
              <a:t>Дебаг</a:t>
            </a:r>
            <a:r>
              <a:rPr lang="ru-RU" dirty="0">
                <a:cs typeface="Calibri"/>
              </a:rPr>
              <a:t> (1/3)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1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dirty="0">
                <a:ea typeface="Cambria"/>
              </a:rPr>
              <a:t>Инструменты для </a:t>
            </a:r>
            <a:r>
              <a:rPr lang="ru-RU" dirty="0" err="1">
                <a:ea typeface="Cambria"/>
              </a:rPr>
              <a:t>дебага</a:t>
            </a:r>
            <a:endParaRPr lang="ru-RU">
              <a:ea typeface="Cambria"/>
            </a:endParaRPr>
          </a:p>
          <a:p>
            <a:pPr lvl="1"/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Delve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go-delve/delve: Delve is a debugger for the Go programming language. (github.com)</a:t>
            </a:r>
            <a:endParaRPr lang="ru-RU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GDB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Debugging Go Code with GDB - The Go Programming Language</a:t>
            </a:r>
            <a:endParaRPr lang="ru-RU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endParaRPr lang="ru-RU" dirty="0">
              <a:solidFill>
                <a:srgbClr val="464653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37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 dirty="0" err="1">
                <a:cs typeface="Calibri"/>
              </a:rPr>
              <a:t>Дебаг</a:t>
            </a:r>
            <a:r>
              <a:rPr lang="ru-RU" dirty="0">
                <a:cs typeface="Calibri"/>
              </a:rPr>
              <a:t> (2/3)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1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dirty="0" err="1">
                <a:ea typeface="Cambria"/>
              </a:rPr>
              <a:t>Delve</a:t>
            </a:r>
            <a:endParaRPr lang="ru-RU">
              <a:ea typeface="Cambria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Установка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$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go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install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github.com/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go-delve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delve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cmd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dlv@latest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Проверка корректности установки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$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dlv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version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Запуск 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debug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-режим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$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dlv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debug</a:t>
            </a:r>
          </a:p>
          <a:p>
            <a:pPr lvl="1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Выход из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debug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-режима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$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exit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endParaRPr lang="ru-RU" dirty="0">
              <a:solidFill>
                <a:srgbClr val="464653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5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 dirty="0" err="1">
                <a:cs typeface="Calibri"/>
              </a:rPr>
              <a:t>Дебаг</a:t>
            </a:r>
            <a:r>
              <a:rPr lang="ru-RU" dirty="0">
                <a:cs typeface="Calibri"/>
              </a:rPr>
              <a:t> (3/3)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68043" cy="4937760"/>
          </a:xfrm>
        </p:spPr>
        <p:txBody>
          <a:bodyPr vert="horz" lIns="91440" tIns="45720" rIns="91440" bIns="45720" anchor="t">
            <a:normAutofit fontScale="85000" lnSpcReduction="20000"/>
          </a:bodyPr>
          <a:lstStyle/>
          <a:p>
            <a:r>
              <a:rPr lang="ru-RU" dirty="0">
                <a:ea typeface="Cambria"/>
              </a:rPr>
              <a:t>Основные команды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break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break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hello.go:6)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Задание точки останова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continue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Переход к ближайшей точке останова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next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Переход на следующую строку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step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Шаг с заходом в функцию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print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print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n)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Вывод значения переменной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display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display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n)</a:t>
            </a:r>
          </a:p>
          <a:p>
            <a:pPr lvl="2"/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Отслеживание значения переменной</a:t>
            </a:r>
          </a:p>
          <a:p>
            <a:pPr lvl="2">
              <a:buClr>
                <a:srgbClr val="BCBCBC"/>
              </a:buClr>
            </a:pP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Флаг -a добавит переменные в список отображения. Флаг -d удалит из списка</a:t>
            </a:r>
          </a:p>
          <a:p>
            <a:pPr lvl="1"/>
            <a:endParaRPr lang="ru-RU" dirty="0">
              <a:solidFill>
                <a:srgbClr val="464653"/>
              </a:solidFill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A3C5B28-FC33-D25B-9DC7-5A287CDA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179" y="1222409"/>
            <a:ext cx="3653641" cy="45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4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137129</TotalTime>
  <Words>135</Words>
  <Application>Microsoft Office PowerPoint</Application>
  <PresentationFormat>Экран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Исполнители:  учащиеся группы 5030102/00201 Руководитель: Иванов Денис Юрьевич</vt:lpstr>
      <vt:lpstr>Написание кода</vt:lpstr>
      <vt:lpstr>Запуск в docker-контейнере (1/2)</vt:lpstr>
      <vt:lpstr>Запуск в docker-контейнере (2/2)</vt:lpstr>
      <vt:lpstr>Дебаг (1/3)</vt:lpstr>
      <vt:lpstr>Дебаг (2/3)</vt:lpstr>
      <vt:lpstr>Дебаг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Мария Войт</cp:lastModifiedBy>
  <cp:revision>1934</cp:revision>
  <dcterms:created xsi:type="dcterms:W3CDTF">2012-06-29T11:30:28Z</dcterms:created>
  <dcterms:modified xsi:type="dcterms:W3CDTF">2023-09-11T19:46:28Z</dcterms:modified>
</cp:coreProperties>
</file>