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goshogren/Desktop/Margo-CF%20Folder/1.10%20Project%20Visualiz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margoshogren/Desktop/Margo-CF%20Folder/1.10%20Project%20Visualization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goshogren/Desktop/Margo-CF%20Folder/1.10%20Project%20Visualiz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[1.10 Project Visualizations.xlsx]Sheet8!PivotTable11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North American</a:t>
            </a:r>
            <a:r>
              <a:rPr lang="en-US" sz="1800" b="1" baseline="0"/>
              <a:t> video game sales (in units) by year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970516056246291E-2"/>
          <c:y val="0.10626592245589554"/>
          <c:w val="0.86131869409972206"/>
          <c:h val="0.76239629223562255"/>
        </c:manualLayout>
      </c:layout>
      <c:lineChart>
        <c:grouping val="standar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Sheet8!$A$4:$A$41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Sheet8!$B$4:$B$41</c:f>
              <c:numCache>
                <c:formatCode>General</c:formatCode>
                <c:ptCount val="37"/>
                <c:pt idx="0">
                  <c:v>10.590000000000003</c:v>
                </c:pt>
                <c:pt idx="1">
                  <c:v>33.4</c:v>
                </c:pt>
                <c:pt idx="2">
                  <c:v>26.920000000000005</c:v>
                </c:pt>
                <c:pt idx="3">
                  <c:v>7.76</c:v>
                </c:pt>
                <c:pt idx="4">
                  <c:v>33.28</c:v>
                </c:pt>
                <c:pt idx="5">
                  <c:v>33.729999999999997</c:v>
                </c:pt>
                <c:pt idx="6">
                  <c:v>12.5</c:v>
                </c:pt>
                <c:pt idx="7">
                  <c:v>8.4600000000000026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25.46</c:v>
                </c:pt>
                <c:pt idx="11">
                  <c:v>12.76</c:v>
                </c:pt>
                <c:pt idx="12">
                  <c:v>33.869999999999997</c:v>
                </c:pt>
                <c:pt idx="13">
                  <c:v>15.120000000000001</c:v>
                </c:pt>
                <c:pt idx="14">
                  <c:v>28.150000000000002</c:v>
                </c:pt>
                <c:pt idx="15">
                  <c:v>24.820000000000011</c:v>
                </c:pt>
                <c:pt idx="16">
                  <c:v>86.759999999999991</c:v>
                </c:pt>
                <c:pt idx="17">
                  <c:v>94.750000000000071</c:v>
                </c:pt>
                <c:pt idx="18">
                  <c:v>128.35999999999999</c:v>
                </c:pt>
                <c:pt idx="19">
                  <c:v>126.06000000000004</c:v>
                </c:pt>
                <c:pt idx="20">
                  <c:v>94.490000000000038</c:v>
                </c:pt>
                <c:pt idx="21">
                  <c:v>173.98000000000039</c:v>
                </c:pt>
                <c:pt idx="22">
                  <c:v>216.19000000000014</c:v>
                </c:pt>
                <c:pt idx="23">
                  <c:v>193.59000000000069</c:v>
                </c:pt>
                <c:pt idx="24">
                  <c:v>222.5900000000004</c:v>
                </c:pt>
                <c:pt idx="25">
                  <c:v>242.6100000000005</c:v>
                </c:pt>
                <c:pt idx="26">
                  <c:v>263.11999999999887</c:v>
                </c:pt>
                <c:pt idx="27">
                  <c:v>312.04999999999836</c:v>
                </c:pt>
                <c:pt idx="28">
                  <c:v>351.43999999999915</c:v>
                </c:pt>
                <c:pt idx="29">
                  <c:v>338.84999999999889</c:v>
                </c:pt>
                <c:pt idx="30">
                  <c:v>304.24</c:v>
                </c:pt>
                <c:pt idx="31">
                  <c:v>241.06000000000094</c:v>
                </c:pt>
                <c:pt idx="32">
                  <c:v>154.96000000000004</c:v>
                </c:pt>
                <c:pt idx="33">
                  <c:v>154.7700000000001</c:v>
                </c:pt>
                <c:pt idx="34">
                  <c:v>131.9700000000002</c:v>
                </c:pt>
                <c:pt idx="35">
                  <c:v>102.81999999999992</c:v>
                </c:pt>
                <c:pt idx="36">
                  <c:v>22.660000000000057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AB-384C-B3FC-552A0108F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078095"/>
        <c:axId val="598529807"/>
      </c:lineChart>
      <c:catAx>
        <c:axId val="529078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529807"/>
        <c:crosses val="autoZero"/>
        <c:auto val="1"/>
        <c:lblAlgn val="ctr"/>
        <c:lblOffset val="100"/>
        <c:noMultiLvlLbl val="0"/>
      </c:catAx>
      <c:valAx>
        <c:axId val="59852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78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[1.10 Project Visualizations.xlsx]platforms!PivotTable1</c:name>
    <c:fmtId val="32"/>
  </c:pivotSource>
  <c:chart>
    <c:title>
      <c:tx>
        <c:rich>
          <a:bodyPr rot="0" spcFirstLastPara="1" vertOverflow="ellipsis" wrap="square" anchor="t" anchorCtr="0"/>
          <a:lstStyle/>
          <a:p>
            <a:pPr>
              <a:defRPr sz="1400" b="1" i="0" u="none" strike="noStrike" kern="1200" spc="0" baseline="0">
                <a:blipFill>
                  <a:blip xmlns:r="http://schemas.openxmlformats.org/officeDocument/2006/relationships" r:embed="rId3"/>
                  <a:tile tx="0" ty="0" sx="100000" sy="100000" flip="none" algn="tl"/>
                </a:blip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chemeClr val="tx1"/>
                </a:solidFill>
              </a:rPr>
              <a:t>North American Sales by</a:t>
            </a:r>
            <a:r>
              <a:rPr lang="en-US" sz="1200" b="1" baseline="0" dirty="0">
                <a:solidFill>
                  <a:schemeClr val="tx1"/>
                </a:solidFill>
              </a:rPr>
              <a:t> Platform in 2008 vs. 2012 and 2016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695223971093104"/>
          <c:y val="2.6741324001166522E-2"/>
        </c:manualLayout>
      </c:layout>
      <c:overlay val="0"/>
      <c:spPr>
        <a:noFill/>
        <a:ln w="22225">
          <a:solidFill>
            <a:sysClr val="windowText" lastClr="000000">
              <a:lumMod val="25000"/>
              <a:lumOff val="75000"/>
            </a:sysClr>
          </a:solidFill>
        </a:ln>
        <a:effectLst/>
      </c:spPr>
      <c:txPr>
        <a:bodyPr rot="0" spcFirstLastPara="1" vertOverflow="ellipsis" wrap="square" anchor="t" anchorCtr="0"/>
        <a:lstStyle/>
        <a:p>
          <a:pPr>
            <a:defRPr sz="1400" b="1" i="0" u="none" strike="noStrike" kern="1200" spc="0" baseline="0"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4"/>
          </a:solidFill>
          <a:ln>
            <a:noFill/>
          </a:ln>
          <a:effectLst/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platforms!$B$27:$B$28</c:f>
              <c:strCache>
                <c:ptCount val="1"/>
                <c:pt idx="0">
                  <c:v>3DS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platforms!$B$29:$B$32</c:f>
              <c:numCache>
                <c:formatCode>0</c:formatCode>
                <c:ptCount val="3"/>
                <c:pt idx="0">
                  <c:v>0.83000000000000007</c:v>
                </c:pt>
                <c:pt idx="1">
                  <c:v>17.040000000000006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1-5947-B75D-83570F7E919A}"/>
            </c:ext>
          </c:extLst>
        </c:ser>
        <c:ser>
          <c:idx val="1"/>
          <c:order val="1"/>
          <c:tx>
            <c:strRef>
              <c:f>platforms!$C$27:$C$28</c:f>
              <c:strCache>
                <c:ptCount val="1"/>
                <c:pt idx="0">
                  <c:v>DS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platforms!$C$29:$C$32</c:f>
              <c:numCache>
                <c:formatCode>0</c:formatCode>
                <c:ptCount val="3"/>
                <c:pt idx="1">
                  <c:v>4.21</c:v>
                </c:pt>
                <c:pt idx="2">
                  <c:v>79.399999999999949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C1-5947-B75D-83570F7E919A}"/>
            </c:ext>
          </c:extLst>
        </c:ser>
        <c:ser>
          <c:idx val="2"/>
          <c:order val="2"/>
          <c:tx>
            <c:strRef>
              <c:f>platforms!$D$27:$D$28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platforms!$D$29:$D$32</c:f>
              <c:numCache>
                <c:formatCode>0</c:formatCode>
                <c:ptCount val="3"/>
                <c:pt idx="0">
                  <c:v>0.84000000000000008</c:v>
                </c:pt>
                <c:pt idx="1">
                  <c:v>7.95</c:v>
                </c:pt>
                <c:pt idx="2">
                  <c:v>0.57000000000000006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C1-5947-B75D-83570F7E919A}"/>
            </c:ext>
          </c:extLst>
        </c:ser>
        <c:ser>
          <c:idx val="3"/>
          <c:order val="3"/>
          <c:tx>
            <c:strRef>
              <c:f>platforms!$E$27:$E$28</c:f>
              <c:strCache>
                <c:ptCount val="1"/>
                <c:pt idx="0">
                  <c:v>PS2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platforms!$E$29:$E$32</c:f>
              <c:numCache>
                <c:formatCode>0</c:formatCode>
                <c:ptCount val="3"/>
                <c:pt idx="2">
                  <c:v>21.229999999999997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C1-5947-B75D-83570F7E919A}"/>
            </c:ext>
          </c:extLst>
        </c:ser>
        <c:ser>
          <c:idx val="4"/>
          <c:order val="4"/>
          <c:tx>
            <c:strRef>
              <c:f>platforms!$F$27:$F$28</c:f>
              <c:strCache>
                <c:ptCount val="1"/>
                <c:pt idx="0">
                  <c:v>PS3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platforms!$F$29:$F$32</c:f>
              <c:numCache>
                <c:formatCode>0</c:formatCode>
                <c:ptCount val="3"/>
                <c:pt idx="0">
                  <c:v>0.4</c:v>
                </c:pt>
                <c:pt idx="1">
                  <c:v>39.800000000000011</c:v>
                </c:pt>
                <c:pt idx="2">
                  <c:v>57.179999999999993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C1-5947-B75D-83570F7E919A}"/>
            </c:ext>
          </c:extLst>
        </c:ser>
        <c:ser>
          <c:idx val="5"/>
          <c:order val="5"/>
          <c:tx>
            <c:strRef>
              <c:f>platforms!$G$27:$G$28</c:f>
              <c:strCache>
                <c:ptCount val="1"/>
                <c:pt idx="0">
                  <c:v>PS4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platforms!$G$29:$G$32</c:f>
              <c:numCache>
                <c:formatCode>0</c:formatCode>
                <c:ptCount val="3"/>
                <c:pt idx="0">
                  <c:v>11.859999999999994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C1-5947-B75D-83570F7E919A}"/>
            </c:ext>
          </c:extLst>
        </c:ser>
        <c:ser>
          <c:idx val="6"/>
          <c:order val="6"/>
          <c:tx>
            <c:strRef>
              <c:f>platforms!$H$27:$H$28</c:f>
              <c:strCache>
                <c:ptCount val="1"/>
                <c:pt idx="0">
                  <c:v>PSP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platforms!$H$29:$H$32</c:f>
              <c:numCache>
                <c:formatCode>0</c:formatCode>
                <c:ptCount val="3"/>
                <c:pt idx="1">
                  <c:v>0.13</c:v>
                </c:pt>
                <c:pt idx="2">
                  <c:v>11.719999999999997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C1-5947-B75D-83570F7E919A}"/>
            </c:ext>
          </c:extLst>
        </c:ser>
        <c:ser>
          <c:idx val="7"/>
          <c:order val="7"/>
          <c:tx>
            <c:strRef>
              <c:f>platforms!$I$27:$I$28</c:f>
              <c:strCache>
                <c:ptCount val="1"/>
                <c:pt idx="0">
                  <c:v>Wii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platforms!$I$29:$I$32</c:f>
              <c:numCache>
                <c:formatCode>0</c:formatCode>
                <c:ptCount val="3"/>
                <c:pt idx="1">
                  <c:v>11.46</c:v>
                </c:pt>
                <c:pt idx="2">
                  <c:v>98.770000000000067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1-5947-B75D-83570F7E919A}"/>
            </c:ext>
          </c:extLst>
        </c:ser>
        <c:ser>
          <c:idx val="8"/>
          <c:order val="8"/>
          <c:tx>
            <c:strRef>
              <c:f>platforms!$J$27:$J$28</c:f>
              <c:strCache>
                <c:ptCount val="1"/>
                <c:pt idx="0">
                  <c:v>WiiU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platforms!$J$29:$J$32</c:f>
              <c:numCache>
                <c:formatCode>0</c:formatCode>
                <c:ptCount val="3"/>
                <c:pt idx="0">
                  <c:v>1.49</c:v>
                </c:pt>
                <c:pt idx="1">
                  <c:v>9.1299999999999972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C1-5947-B75D-83570F7E919A}"/>
            </c:ext>
          </c:extLst>
        </c:ser>
        <c:ser>
          <c:idx val="9"/>
          <c:order val="9"/>
          <c:tx>
            <c:strRef>
              <c:f>platforms!$K$27:$K$28</c:f>
              <c:strCache>
                <c:ptCount val="1"/>
                <c:pt idx="0">
                  <c:v>X360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platforms!$A$29:$A$32</c:f>
              <c:strCache>
                <c:ptCount val="3"/>
                <c:pt idx="0">
                  <c:v>2016</c:v>
                </c:pt>
                <c:pt idx="1">
                  <c:v>2012</c:v>
                </c:pt>
                <c:pt idx="2">
                  <c:v>2008</c:v>
                </c:pt>
              </c:strCache>
            </c:strRef>
          </c:cat>
          <c:val>
            <c:numRef>
              <c:f>platforms!$K$29:$K$32</c:f>
              <c:numCache>
                <c:formatCode>0</c:formatCode>
                <c:ptCount val="3"/>
                <c:pt idx="0">
                  <c:v>0.36</c:v>
                </c:pt>
                <c:pt idx="1">
                  <c:v>58.320000000000007</c:v>
                </c:pt>
                <c:pt idx="2">
                  <c:v>82.440000000000026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C1-5947-B75D-83570F7E9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308975"/>
        <c:axId val="1026481183"/>
      </c:barChart>
      <c:catAx>
        <c:axId val="102630897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81183"/>
        <c:crosses val="autoZero"/>
        <c:auto val="1"/>
        <c:lblAlgn val="ctr"/>
        <c:lblOffset val="100"/>
        <c:noMultiLvlLbl val="0"/>
      </c:catAx>
      <c:valAx>
        <c:axId val="1026481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[1.10 Project Visualizations.xlsx]genre!PivotTable3</c:name>
    <c:fmtId val="9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Video</a:t>
            </a:r>
            <a:r>
              <a:rPr lang="en-US" sz="2000" b="1" baseline="0" dirty="0"/>
              <a:t> Game genre trend by region</a:t>
            </a:r>
            <a:endParaRPr lang="en-US" sz="2000" b="1" dirty="0"/>
          </a:p>
        </c:rich>
      </c:tx>
      <c:layout>
        <c:manualLayout>
          <c:xMode val="edge"/>
          <c:yMode val="edge"/>
          <c:x val="0.16860717592402927"/>
          <c:y val="3.2532079323417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448393275164942E-2"/>
          <c:y val="2.0716981132075471E-2"/>
          <c:w val="0.90167918916482992"/>
          <c:h val="0.87098113207547168"/>
        </c:manualLayout>
      </c:layout>
      <c:lineChart>
        <c:grouping val="standard"/>
        <c:varyColors val="0"/>
        <c:ser>
          <c:idx val="0"/>
          <c:order val="0"/>
          <c:tx>
            <c:strRef>
              <c:f>genre!$B$2</c:f>
              <c:strCache>
                <c:ptCount val="1"/>
                <c:pt idx="0">
                  <c:v>North America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genre!$A$3:$A$10</c:f>
              <c:strCache>
                <c:ptCount val="7"/>
                <c:pt idx="0">
                  <c:v>Action</c:v>
                </c:pt>
                <c:pt idx="1">
                  <c:v>Misc</c:v>
                </c:pt>
                <c:pt idx="2">
                  <c:v>Racing</c:v>
                </c:pt>
                <c:pt idx="3">
                  <c:v>Role-Playing</c:v>
                </c:pt>
                <c:pt idx="4">
                  <c:v>Shooter</c:v>
                </c:pt>
                <c:pt idx="5">
                  <c:v>Simulation</c:v>
                </c:pt>
                <c:pt idx="6">
                  <c:v>Sports</c:v>
                </c:pt>
              </c:strCache>
            </c:strRef>
          </c:cat>
          <c:val>
            <c:numRef>
              <c:f>genre!$B$3:$B$10</c:f>
              <c:numCache>
                <c:formatCode>_(* #,##0.00_);_(* \(#,##0.00\);_(* "-"??_);_(@_)</c:formatCode>
                <c:ptCount val="7"/>
                <c:pt idx="0">
                  <c:v>72.389999999999986</c:v>
                </c:pt>
                <c:pt idx="1">
                  <c:v>47.63</c:v>
                </c:pt>
                <c:pt idx="2">
                  <c:v>33.5</c:v>
                </c:pt>
                <c:pt idx="3">
                  <c:v>25.250000000000004</c:v>
                </c:pt>
                <c:pt idx="4">
                  <c:v>34.949999999999989</c:v>
                </c:pt>
                <c:pt idx="5">
                  <c:v>26.97</c:v>
                </c:pt>
                <c:pt idx="6">
                  <c:v>48.92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5D-E940-AF9B-F8F782885358}"/>
            </c:ext>
          </c:extLst>
        </c:ser>
        <c:ser>
          <c:idx val="1"/>
          <c:order val="1"/>
          <c:tx>
            <c:strRef>
              <c:f>genre!$C$2</c:f>
              <c:strCache>
                <c:ptCount val="1"/>
                <c:pt idx="0">
                  <c:v>European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genre!$A$3:$A$10</c:f>
              <c:strCache>
                <c:ptCount val="7"/>
                <c:pt idx="0">
                  <c:v>Action</c:v>
                </c:pt>
                <c:pt idx="1">
                  <c:v>Misc</c:v>
                </c:pt>
                <c:pt idx="2">
                  <c:v>Racing</c:v>
                </c:pt>
                <c:pt idx="3">
                  <c:v>Role-Playing</c:v>
                </c:pt>
                <c:pt idx="4">
                  <c:v>Shooter</c:v>
                </c:pt>
                <c:pt idx="5">
                  <c:v>Simulation</c:v>
                </c:pt>
                <c:pt idx="6">
                  <c:v>Sports</c:v>
                </c:pt>
              </c:strCache>
            </c:strRef>
          </c:cat>
          <c:val>
            <c:numRef>
              <c:f>genre!$C$3:$C$10</c:f>
              <c:numCache>
                <c:formatCode>_(* #,##0.00_);_(* \(#,##0.00\);_(* "-"??_);_(@_)</c:formatCode>
                <c:ptCount val="7"/>
                <c:pt idx="0">
                  <c:v>39.49</c:v>
                </c:pt>
                <c:pt idx="1">
                  <c:v>21.039999999999992</c:v>
                </c:pt>
                <c:pt idx="2">
                  <c:v>24.319999999999993</c:v>
                </c:pt>
                <c:pt idx="3">
                  <c:v>11.299999999999994</c:v>
                </c:pt>
                <c:pt idx="4">
                  <c:v>16.289999999999996</c:v>
                </c:pt>
                <c:pt idx="5">
                  <c:v>12.119999999999997</c:v>
                </c:pt>
                <c:pt idx="6">
                  <c:v>26.959999999999997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5D-E940-AF9B-F8F782885358}"/>
            </c:ext>
          </c:extLst>
        </c:ser>
        <c:ser>
          <c:idx val="2"/>
          <c:order val="2"/>
          <c:tx>
            <c:strRef>
              <c:f>genre!$D$2</c:f>
              <c:strCache>
                <c:ptCount val="1"/>
                <c:pt idx="0">
                  <c:v>Japan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genre!$A$3:$A$10</c:f>
              <c:strCache>
                <c:ptCount val="7"/>
                <c:pt idx="0">
                  <c:v>Action</c:v>
                </c:pt>
                <c:pt idx="1">
                  <c:v>Misc</c:v>
                </c:pt>
                <c:pt idx="2">
                  <c:v>Racing</c:v>
                </c:pt>
                <c:pt idx="3">
                  <c:v>Role-Playing</c:v>
                </c:pt>
                <c:pt idx="4">
                  <c:v>Shooter</c:v>
                </c:pt>
                <c:pt idx="5">
                  <c:v>Simulation</c:v>
                </c:pt>
                <c:pt idx="6">
                  <c:v>Sports</c:v>
                </c:pt>
              </c:strCache>
            </c:strRef>
          </c:cat>
          <c:val>
            <c:numRef>
              <c:f>genre!$D$3:$D$10</c:f>
              <c:numCache>
                <c:formatCode>_(* #,##0.00_);_(* \(#,##0.00\);_(* "-"??_);_(@_)</c:formatCode>
                <c:ptCount val="7"/>
                <c:pt idx="0">
                  <c:v>5.9999999999999973</c:v>
                </c:pt>
                <c:pt idx="1">
                  <c:v>7.24</c:v>
                </c:pt>
                <c:pt idx="2">
                  <c:v>4.2099999999999982</c:v>
                </c:pt>
                <c:pt idx="3">
                  <c:v>17.509999999999998</c:v>
                </c:pt>
                <c:pt idx="4">
                  <c:v>0.77000000000000035</c:v>
                </c:pt>
                <c:pt idx="5">
                  <c:v>3.6599999999999993</c:v>
                </c:pt>
                <c:pt idx="6">
                  <c:v>5.3699999999999992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5D-E940-AF9B-F8F782885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6933007"/>
        <c:axId val="775337951"/>
      </c:lineChart>
      <c:catAx>
        <c:axId val="856933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37951"/>
        <c:crosses val="autoZero"/>
        <c:auto val="1"/>
        <c:lblAlgn val="ctr"/>
        <c:lblOffset val="100"/>
        <c:noMultiLvlLbl val="0"/>
      </c:catAx>
      <c:valAx>
        <c:axId val="77533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93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606291019033657"/>
          <c:y val="0.13012088072324293"/>
          <c:w val="0.33914983571902629"/>
          <c:h val="0.16593321668124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80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1/17/23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4580EFD1-99AF-95F9-8272-FF2C55AD3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BAAD1-9CC9-AC36-0A33-DEEF9A2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u="sng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GameCo</a:t>
            </a:r>
            <a:br>
              <a:rPr lang="en-US" sz="2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100" u="none" strike="noStrike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100" b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Game Sales Analysis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05F1D-8A97-D70D-63AB-20511F943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Margo Shogren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on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1/18/2023</a:t>
            </a:r>
          </a:p>
        </p:txBody>
      </p:sp>
    </p:spTree>
    <p:extLst>
      <p:ext uri="{BB962C8B-B14F-4D97-AF65-F5344CB8AC3E}">
        <p14:creationId xmlns:p14="http://schemas.microsoft.com/office/powerpoint/2010/main" val="1598701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01E60D-225A-16A6-680D-AC9CBD26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45305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500" b="1" i="1" dirty="0">
                <a:effectLst/>
              </a:rPr>
              <a:t>What are the competitive publishers?</a:t>
            </a:r>
            <a:br>
              <a:rPr lang="en-US" sz="1500" b="1" i="1" dirty="0">
                <a:effectLst/>
              </a:rPr>
            </a:br>
            <a:endParaRPr lang="en-US" sz="1500" b="1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01464-C9A0-4DB3-6406-5F6CEF872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</a:t>
            </a:r>
          </a:p>
          <a:p>
            <a:pPr marL="0" marR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We see by this graph that the top selling publishers across all regions by far is Nintendo.  These would be the top selling publishers that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GameCo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will compete against.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4A8FD-1A2B-C2A2-68F9-FA955DDE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55" y="1251458"/>
            <a:ext cx="6085286" cy="43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C744F8-BE10-39DE-5B92-0E3B353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5" y="1329428"/>
            <a:ext cx="4494998" cy="1134640"/>
          </a:xfrm>
        </p:spPr>
        <p:txBody>
          <a:bodyPr/>
          <a:lstStyle/>
          <a:p>
            <a:r>
              <a:rPr lang="en-US" dirty="0"/>
              <a:t>Most popular genres of video games by region</a:t>
            </a:r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1500B4EB-F67A-948E-635F-DE702BA36AE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88921336"/>
              </p:ext>
            </p:extLst>
          </p:nvPr>
        </p:nvGraphicFramePr>
        <p:xfrm>
          <a:off x="6096000" y="0"/>
          <a:ext cx="610235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282D2-71E1-13E3-07AA-BACE7E0E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536" y="3549918"/>
            <a:ext cx="4315968" cy="219403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see in this line chart that the top selling genre is: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Action, followed by Sports and Misc.  </a:t>
            </a:r>
          </a:p>
          <a:p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GameCo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put more budget resources on those top three genres for budgeting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AD271-90FF-780C-4C59-840A21686F5D}"/>
              </a:ext>
            </a:extLst>
          </p:cNvPr>
          <p:cNvSpPr txBox="1"/>
          <p:nvPr/>
        </p:nvSpPr>
        <p:spPr>
          <a:xfrm>
            <a:off x="1417320" y="1346144"/>
            <a:ext cx="941832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b="0" i="0" u="sng" strike="noStrike" baseline="0" dirty="0">
                <a:latin typeface="Times New Roman" panose="02020603050405020304" pitchFamily="18" charset="0"/>
              </a:rPr>
              <a:t>Summary </a:t>
            </a:r>
          </a:p>
          <a:p>
            <a:pPr marR="0" algn="l" rtl="0"/>
            <a:r>
              <a:rPr lang="en-US" sz="1600" b="0" i="0" strike="noStrike" baseline="0" dirty="0">
                <a:latin typeface="Times New Roman" panose="02020603050405020304" pitchFamily="18" charset="0"/>
              </a:rPr>
              <a:t>	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R="0" algn="l" rtl="0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Video game sales across the regions has not been constant North American and Europe sales increased in 2008, then decreased.</a:t>
            </a:r>
            <a:r>
              <a:rPr lang="en-US" sz="1600" dirty="0">
                <a:latin typeface="Times New Roman" panose="02020603050405020304" pitchFamily="18" charset="0"/>
              </a:rPr>
              <a:t> 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Japanese sales have been more constant, but lower.  Since sales have been dropping overtime,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we can expect that trend to continue.</a:t>
            </a:r>
          </a:p>
          <a:p>
            <a:pPr marR="0" algn="l" rtl="0"/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marR="0" algn="l" rtl="0"/>
            <a:r>
              <a:rPr lang="en-US" b="0" i="0" u="sng" strike="noStrike" baseline="0" dirty="0">
                <a:latin typeface="Times New Roman" panose="02020603050405020304" pitchFamily="18" charset="0"/>
              </a:rPr>
              <a:t>Recommendations</a:t>
            </a:r>
          </a:p>
          <a:p>
            <a:pPr lvl="1">
              <a:buFont typeface="Symbol" pitchFamily="2" charset="2"/>
              <a:buChar char="·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Recommendation for the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GameCo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2017 budget is that they take into account the lower sales trend 	overtime. We can predict that the European sales will be like North American sales over time.</a:t>
            </a:r>
          </a:p>
          <a:p>
            <a:pPr marR="0" algn="l" rtl="0"/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lvl="1">
              <a:buFont typeface="Symbol" pitchFamily="2" charset="2"/>
              <a:buChar char="·"/>
            </a:pP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GameCo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could consider promoting more games for younger audiences like the Wii games (Wii Sports,     	Mario Kart) that were popular in 2008. European customers also prefer the FIFA games.</a:t>
            </a:r>
          </a:p>
          <a:p>
            <a:pPr lvl="1"/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lvl="1">
              <a:buFont typeface="Symbol" pitchFamily="2" charset="2"/>
              <a:buChar char="·"/>
            </a:pPr>
            <a:r>
              <a:rPr lang="en-US" sz="1600" dirty="0">
                <a:latin typeface="Times New Roman" panose="02020603050405020304" pitchFamily="18" charset="0"/>
              </a:rPr>
              <a:t>For Japanese customers, the mobile platform games for such as the </a:t>
            </a:r>
            <a:r>
              <a:rPr lang="en-US" sz="1600" dirty="0" err="1">
                <a:latin typeface="Times New Roman" panose="02020603050405020304" pitchFamily="18" charset="0"/>
              </a:rPr>
              <a:t>Pokemon</a:t>
            </a:r>
            <a:r>
              <a:rPr lang="en-US" sz="1600" dirty="0">
                <a:latin typeface="Times New Roman" panose="02020603050405020304" pitchFamily="18" charset="0"/>
              </a:rPr>
              <a:t> games. </a:t>
            </a:r>
          </a:p>
        </p:txBody>
      </p:sp>
    </p:spTree>
    <p:extLst>
      <p:ext uri="{BB962C8B-B14F-4D97-AF65-F5344CB8AC3E}">
        <p14:creationId xmlns:p14="http://schemas.microsoft.com/office/powerpoint/2010/main" val="64653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912FC-CBC8-2D7E-6165-880DF44A3469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defTabSz="9144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</a:pPr>
            <a:r>
              <a:rPr lang="en-US" b="1" i="1" dirty="0">
                <a:solidFill>
                  <a:srgbClr val="404040"/>
                </a:solidFill>
                <a:effectLst/>
              </a:rPr>
              <a:t>In this analysis of video game sales, we are testing our assumption</a:t>
            </a:r>
            <a:r>
              <a:rPr lang="en-US" i="1" dirty="0">
                <a:solidFill>
                  <a:srgbClr val="404040"/>
                </a:solidFill>
                <a:effectLst/>
              </a:rPr>
              <a:t>:</a:t>
            </a:r>
          </a:p>
          <a:p>
            <a:pPr marR="0" indent="-228600" defTabSz="9144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404040"/>
              </a:solidFill>
              <a:effectLst/>
            </a:endParaRPr>
          </a:p>
          <a:p>
            <a:pPr marR="0" indent="-228600" defTabSz="9144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404040"/>
                </a:solidFill>
                <a:effectLst/>
              </a:rPr>
              <a:t>Have video game sales have remained constant for the timeframe between 1980 -2016 for each major geographic region North America, Europe and Japan?</a:t>
            </a:r>
            <a:endParaRPr lang="en-US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284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26835-A232-4822-E299-F6B84C4A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1351789"/>
            <a:ext cx="5327102" cy="1071371"/>
          </a:xfrm>
        </p:spPr>
        <p:txBody>
          <a:bodyPr/>
          <a:lstStyle/>
          <a:p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American Sales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8" name="Picture Placeholder 7">
            <a:extLst>
              <a:ext uri="{FF2B5EF4-FFF2-40B4-BE49-F238E27FC236}">
                <a16:creationId xmlns:a16="http://schemas.microsoft.com/office/drawing/2014/main" id="{0B7A5234-1990-2010-3150-244827DB1D62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067070576"/>
              </p:ext>
            </p:extLst>
          </p:nvPr>
        </p:nvGraphicFramePr>
        <p:xfrm>
          <a:off x="6096000" y="0"/>
          <a:ext cx="610235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B4D9F9-5A7F-CA5A-4B54-BF94DC0C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016" y="3337822"/>
            <a:ext cx="5897880" cy="250519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American sales have not been constant throughout the years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American video game sales data shows an upward increase in sales with the peak in 2008.  After 2008, the sales start to decrease quite a bit took a downturn through 2016.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4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CFBF4-34AC-EC08-0ACC-E7A9C774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platforms were selling at peak of sales?</a:t>
            </a:r>
          </a:p>
        </p:txBody>
      </p:sp>
      <p:graphicFrame>
        <p:nvGraphicFramePr>
          <p:cNvPr id="8" name="Picture Placeholder 7">
            <a:extLst>
              <a:ext uri="{FF2B5EF4-FFF2-40B4-BE49-F238E27FC236}">
                <a16:creationId xmlns:a16="http://schemas.microsoft.com/office/drawing/2014/main" id="{49CE2AD9-AD26-3F44-9AD9-BF5D1ECFC7F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73742014"/>
              </p:ext>
            </p:extLst>
          </p:nvPr>
        </p:nvGraphicFramePr>
        <p:xfrm>
          <a:off x="6089650" y="0"/>
          <a:ext cx="610235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D66C-8FCE-7CDB-87C5-4CCE832B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704" y="3687078"/>
            <a:ext cx="3794760" cy="219403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peak of sales in 2008 , we see there are several major selling platforms which did not sell in 2012.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2008, the major platforms sold were Wii, Xbox360, DS and PS3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10B2-7C42-4951-A944-352237B6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76920"/>
          </a:xfrm>
        </p:spPr>
        <p:txBody>
          <a:bodyPr>
            <a:normAutofit fontScale="90000"/>
          </a:bodyPr>
          <a:lstStyle/>
          <a:p>
            <a:r>
              <a:rPr lang="en-US" dirty="0"/>
              <a:t>Top selling North American video games by year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0851374-34A6-D1CB-0E23-608DA6022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719138"/>
          <a:ext cx="9144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719138"/>
                        <a:ext cx="9144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F3724E7-A40A-F671-11A5-0A8D4D36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52" y="1319514"/>
            <a:ext cx="10058400" cy="40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3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18EC-5093-04EB-10E4-10F76C9E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68" y="964692"/>
            <a:ext cx="8618484" cy="781812"/>
          </a:xfrm>
        </p:spPr>
        <p:txBody>
          <a:bodyPr>
            <a:normAutofit fontScale="90000"/>
          </a:bodyPr>
          <a:lstStyle/>
          <a:p>
            <a:r>
              <a:rPr lang="en-US" dirty="0"/>
              <a:t>Top selling European video games by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B590E-9380-0878-0B20-BE28EF86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68" y="1746504"/>
            <a:ext cx="8618484" cy="37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D0FD4-A065-D0F2-94EC-88B6AE8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11" y="1114045"/>
            <a:ext cx="4494998" cy="1134640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Sales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2" name="Picture Placeholder 11" descr="Shape, square&#10;&#10;Description automatically generated">
            <a:extLst>
              <a:ext uri="{FF2B5EF4-FFF2-40B4-BE49-F238E27FC236}">
                <a16:creationId xmlns:a16="http://schemas.microsoft.com/office/drawing/2014/main" id="{E78204D0-9E24-8AFA-FA8C-41E414399C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" r="5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9634D-5526-CCCF-3433-077CC68F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944" y="3549918"/>
            <a:ext cx="4215384" cy="219403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European sales vs. North American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see that the European sales follows the same trend as North American sales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BD20848E-007C-A771-76A2-EE92376C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73" y="0"/>
            <a:ext cx="66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A20-142E-935A-7D25-6F8996AE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82980"/>
          </a:xfrm>
        </p:spPr>
        <p:txBody>
          <a:bodyPr>
            <a:normAutofit/>
          </a:bodyPr>
          <a:lstStyle/>
          <a:p>
            <a:r>
              <a:rPr lang="en-US" sz="2400" dirty="0"/>
              <a:t>Popular video games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28928-07BF-1048-8B18-EEC61A8A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47672"/>
            <a:ext cx="777240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59C3E-DCE6-E20D-7B2C-1879D561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>
                <a:effectLst/>
              </a:rPr>
              <a:t>Japan Sales</a:t>
            </a:r>
            <a:endParaRPr lang="en-US" sz="2800"/>
          </a:p>
        </p:txBody>
      </p:sp>
      <p:pic>
        <p:nvPicPr>
          <p:cNvPr id="39" name="Picture Placeholder 38" descr="Chart, bar chart&#10;&#10;Description automatically generated">
            <a:extLst>
              <a:ext uri="{FF2B5EF4-FFF2-40B4-BE49-F238E27FC236}">
                <a16:creationId xmlns:a16="http://schemas.microsoft.com/office/drawing/2014/main" id="{EBFC5CA0-ACD6-F085-9272-315B99840F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405332" y="1040384"/>
            <a:ext cx="7589172" cy="46889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DD3C-2E3D-CFE2-CDE9-947F14A0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We can see below on the grey trendline that Japan sales were much lower than North American and European sales but increase slightly in early 2000’s then all decrease.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60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477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Symbol</vt:lpstr>
      <vt:lpstr>Times New Roman</vt:lpstr>
      <vt:lpstr>Parcel</vt:lpstr>
      <vt:lpstr>GameCo   Video Game Sales Analysis </vt:lpstr>
      <vt:lpstr>PowerPoint Presentation</vt:lpstr>
      <vt:lpstr>North American Sales </vt:lpstr>
      <vt:lpstr>What platforms were selling at peak of sales?</vt:lpstr>
      <vt:lpstr>Top selling North American video games by year</vt:lpstr>
      <vt:lpstr>Top selling European video games by year</vt:lpstr>
      <vt:lpstr>European Sales </vt:lpstr>
      <vt:lpstr>Popular video games by region</vt:lpstr>
      <vt:lpstr>Japan Sales</vt:lpstr>
      <vt:lpstr>What are the competitive publishers? </vt:lpstr>
      <vt:lpstr>Most popular genres of video games by region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  Video Game Sales Analysis  </dc:title>
  <dc:creator>Margo Shogren</dc:creator>
  <cp:lastModifiedBy>Margo Shogren</cp:lastModifiedBy>
  <cp:revision>5</cp:revision>
  <dcterms:created xsi:type="dcterms:W3CDTF">2023-01-17T19:54:23Z</dcterms:created>
  <dcterms:modified xsi:type="dcterms:W3CDTF">2023-01-19T19:23:09Z</dcterms:modified>
</cp:coreProperties>
</file>