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orient="horz"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43ddfae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43ddfae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43ddfae4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43ddfae4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3f281be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3f281be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3f281be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3f281be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3f281be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3f281be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34d05b6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34d05b6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34d05b65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34d05b65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34d05b65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34d05b65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4336e82f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4336e82f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336e82f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336e82f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4336e82f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4336e82f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4370441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4370441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4370441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4370441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4867200" cy="269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EAST ASIAN MAGAZINES </a:t>
            </a:r>
            <a:endParaRPr/>
          </a:p>
        </p:txBody>
      </p:sp>
      <p:sp>
        <p:nvSpPr>
          <p:cNvPr id="57" name="Google Shape;57;p13"/>
          <p:cNvSpPr txBox="1"/>
          <p:nvPr>
            <p:ph idx="1" type="subTitle"/>
          </p:nvPr>
        </p:nvSpPr>
        <p:spPr>
          <a:xfrm>
            <a:off x="-77425" y="3389175"/>
            <a:ext cx="5501400" cy="1698900"/>
          </a:xfrm>
          <a:prstGeom prst="rect">
            <a:avLst/>
          </a:prstGeom>
        </p:spPr>
        <p:txBody>
          <a:bodyPr anchorCtr="0" anchor="ctr" bIns="91425" lIns="91425" spcFirstLastPara="1" rIns="91425" wrap="square" tIns="91425">
            <a:normAutofit/>
          </a:bodyPr>
          <a:lstStyle/>
          <a:p>
            <a:pPr indent="0" lvl="0" marL="342900" rtl="0" algn="l">
              <a:spcBef>
                <a:spcPts val="0"/>
              </a:spcBef>
              <a:spcAft>
                <a:spcPts val="0"/>
              </a:spcAft>
              <a:buNone/>
            </a:pPr>
            <a:r>
              <a:rPr lang="en">
                <a:latin typeface="Comic Sans MS"/>
                <a:ea typeface="Comic Sans MS"/>
                <a:cs typeface="Comic Sans MS"/>
                <a:sym typeface="Comic Sans MS"/>
              </a:rPr>
              <a:t> </a:t>
            </a:r>
            <a:r>
              <a:rPr lang="en">
                <a:latin typeface="Comic Sans MS"/>
                <a:ea typeface="Comic Sans MS"/>
                <a:cs typeface="Comic Sans MS"/>
                <a:sym typeface="Comic Sans MS"/>
              </a:rPr>
              <a:t>NAME:M SHRADHA </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5424050" y="25"/>
            <a:ext cx="3734975" cy="5143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Harper’s bazaar korea </a:t>
            </a:r>
            <a:endParaRPr sz="3600"/>
          </a:p>
        </p:txBody>
      </p:sp>
      <p:sp>
        <p:nvSpPr>
          <p:cNvPr id="119" name="Google Shape;119;p22"/>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0000"/>
                </a:solidFill>
                <a:highlight>
                  <a:srgbClr val="FFFFFF"/>
                </a:highlight>
                <a:latin typeface="Comic Sans MS"/>
                <a:ea typeface="Comic Sans MS"/>
                <a:cs typeface="Comic Sans MS"/>
                <a:sym typeface="Comic Sans MS"/>
              </a:rPr>
              <a:t>Harper's Bazaar first issued in 1867, is one of the world's leading fashion magazines, with more than 35 editions and published in 14 languages in more than 100 countries. Harper's Bazaar Korea is also known as a prestigious fashion magazine in Korea. </a:t>
            </a:r>
            <a:endParaRPr sz="2300">
              <a:latin typeface="Comic Sans MS"/>
              <a:ea typeface="Comic Sans MS"/>
              <a:cs typeface="Comic Sans MS"/>
              <a:sym typeface="Comic Sans MS"/>
            </a:endParaRPr>
          </a:p>
        </p:txBody>
      </p:sp>
      <p:pic>
        <p:nvPicPr>
          <p:cNvPr id="120" name="Google Shape;120;p22"/>
          <p:cNvPicPr preferRelativeResize="0"/>
          <p:nvPr/>
        </p:nvPicPr>
        <p:blipFill>
          <a:blip r:embed="rId3">
            <a:alphaModFix/>
          </a:blip>
          <a:stretch>
            <a:fillRect/>
          </a:stretch>
        </p:blipFill>
        <p:spPr>
          <a:xfrm>
            <a:off x="5530800" y="408050"/>
            <a:ext cx="3045537" cy="400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80875"/>
            <a:ext cx="42603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Cine21 </a:t>
            </a:r>
            <a:endParaRPr sz="3600"/>
          </a:p>
        </p:txBody>
      </p:sp>
      <p:sp>
        <p:nvSpPr>
          <p:cNvPr id="126" name="Google Shape;126;p23"/>
          <p:cNvSpPr txBox="1"/>
          <p:nvPr>
            <p:ph idx="1" type="body"/>
          </p:nvPr>
        </p:nvSpPr>
        <p:spPr>
          <a:xfrm>
            <a:off x="311700" y="788575"/>
            <a:ext cx="4590600" cy="378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202122"/>
                </a:solidFill>
                <a:highlight>
                  <a:srgbClr val="FFFFFF"/>
                </a:highlight>
                <a:latin typeface="Comic Sans MS"/>
                <a:ea typeface="Comic Sans MS"/>
                <a:cs typeface="Comic Sans MS"/>
                <a:sym typeface="Comic Sans MS"/>
              </a:rPr>
              <a:t>Cine21 is a South Korean film magazine issued by Hangyeore newspaper. The magazine was first published on 24 April 1995 in Seoul, and subsequent issues have continued to be released weekly. </a:t>
            </a:r>
            <a:endParaRPr sz="1700">
              <a:latin typeface="Comic Sans MS"/>
              <a:ea typeface="Comic Sans MS"/>
              <a:cs typeface="Comic Sans MS"/>
              <a:sym typeface="Comic Sans MS"/>
            </a:endParaRPr>
          </a:p>
        </p:txBody>
      </p:sp>
      <p:pic>
        <p:nvPicPr>
          <p:cNvPr id="127" name="Google Shape;127;p23"/>
          <p:cNvPicPr preferRelativeResize="0"/>
          <p:nvPr/>
        </p:nvPicPr>
        <p:blipFill>
          <a:blip r:embed="rId3">
            <a:alphaModFix/>
          </a:blip>
          <a:stretch>
            <a:fillRect/>
          </a:stretch>
        </p:blipFill>
        <p:spPr>
          <a:xfrm>
            <a:off x="5530800" y="331375"/>
            <a:ext cx="3348104" cy="4050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0"/>
            <a:ext cx="6161400" cy="71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MAGAZINE FROM NORTH KOREA</a:t>
            </a:r>
            <a:endParaRPr/>
          </a:p>
        </p:txBody>
      </p:sp>
      <p:sp>
        <p:nvSpPr>
          <p:cNvPr id="133" name="Google Shape;133;p24"/>
          <p:cNvSpPr txBox="1"/>
          <p:nvPr>
            <p:ph idx="1" type="body"/>
          </p:nvPr>
        </p:nvSpPr>
        <p:spPr>
          <a:xfrm>
            <a:off x="311700" y="955700"/>
            <a:ext cx="5127900" cy="3816000"/>
          </a:xfrm>
          <a:prstGeom prst="rect">
            <a:avLst/>
          </a:prstGeom>
        </p:spPr>
        <p:txBody>
          <a:bodyPr anchorCtr="0" anchor="t" bIns="91425" lIns="91425" spcFirstLastPara="1" rIns="91425" wrap="square" tIns="91425">
            <a:normAutofit/>
          </a:bodyPr>
          <a:lstStyle/>
          <a:p>
            <a:pPr indent="0" lvl="0" marL="0" rtl="0" algn="l">
              <a:lnSpc>
                <a:spcPct val="137500"/>
              </a:lnSpc>
              <a:spcBef>
                <a:spcPts val="0"/>
              </a:spcBef>
              <a:spcAft>
                <a:spcPts val="0"/>
              </a:spcAft>
              <a:buNone/>
            </a:pPr>
            <a:r>
              <a:rPr b="1" lang="en" sz="2300">
                <a:highlight>
                  <a:srgbClr val="FFFFFF"/>
                </a:highlight>
              </a:rPr>
              <a:t>Korean Woman</a:t>
            </a:r>
            <a:endParaRPr b="1" sz="2300">
              <a:highlight>
                <a:srgbClr val="FFFFFF"/>
              </a:highlight>
            </a:endParaRPr>
          </a:p>
          <a:p>
            <a:pPr indent="0" lvl="0" marL="0" rtl="0" algn="l">
              <a:lnSpc>
                <a:spcPct val="137500"/>
              </a:lnSpc>
              <a:spcBef>
                <a:spcPts val="0"/>
              </a:spcBef>
              <a:spcAft>
                <a:spcPts val="0"/>
              </a:spcAft>
              <a:buNone/>
            </a:pPr>
            <a:r>
              <a:rPr lang="en" sz="1800">
                <a:solidFill>
                  <a:srgbClr val="202122"/>
                </a:solidFill>
                <a:highlight>
                  <a:srgbClr val="FFFFFF"/>
                </a:highlight>
                <a:latin typeface="Comic Sans MS"/>
                <a:ea typeface="Comic Sans MS"/>
                <a:cs typeface="Comic Sans MS"/>
                <a:sym typeface="Comic Sans MS"/>
              </a:rPr>
              <a:t>Korean Woman  is a monthly magazine in North Korea, founded in September 1946.The magazine is the first one to be specifically dedicated to women. It is the official media outlet of the Socialist Women's Union of Korea.</a:t>
            </a:r>
            <a:endParaRPr b="1" sz="1800">
              <a:highlight>
                <a:srgbClr val="FFFFFF"/>
              </a:highlight>
              <a:latin typeface="Comic Sans MS"/>
              <a:ea typeface="Comic Sans MS"/>
              <a:cs typeface="Comic Sans MS"/>
              <a:sym typeface="Comic Sans MS"/>
            </a:endParaRPr>
          </a:p>
          <a:p>
            <a:pPr indent="0" lvl="0" marL="0" rtl="0" algn="l">
              <a:lnSpc>
                <a:spcPct val="137500"/>
              </a:lnSpc>
              <a:spcBef>
                <a:spcPts val="0"/>
              </a:spcBef>
              <a:spcAft>
                <a:spcPts val="0"/>
              </a:spcAft>
              <a:buNone/>
            </a:pPr>
            <a:r>
              <a:t/>
            </a:r>
            <a:endParaRPr b="1" sz="2300">
              <a:highlight>
                <a:srgbClr val="FFFFFF"/>
              </a:highlight>
            </a:endParaRPr>
          </a:p>
          <a:p>
            <a:pPr indent="0" lvl="0" marL="0" rtl="0" algn="l">
              <a:spcBef>
                <a:spcPts val="0"/>
              </a:spcBef>
              <a:spcAft>
                <a:spcPts val="1200"/>
              </a:spcAft>
              <a:buNone/>
            </a:pPr>
            <a:r>
              <a:t/>
            </a:r>
            <a:endParaRPr sz="1700"/>
          </a:p>
        </p:txBody>
      </p:sp>
      <p:pic>
        <p:nvPicPr>
          <p:cNvPr id="134" name="Google Shape;134;p24"/>
          <p:cNvPicPr preferRelativeResize="0"/>
          <p:nvPr/>
        </p:nvPicPr>
        <p:blipFill>
          <a:blip r:embed="rId3">
            <a:alphaModFix/>
          </a:blip>
          <a:stretch>
            <a:fillRect/>
          </a:stretch>
        </p:blipFill>
        <p:spPr>
          <a:xfrm>
            <a:off x="5916925" y="447375"/>
            <a:ext cx="3001000" cy="410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0"/>
            <a:ext cx="4260300" cy="750600"/>
          </a:xfrm>
          <a:prstGeom prst="rect">
            <a:avLst/>
          </a:prstGeom>
        </p:spPr>
        <p:txBody>
          <a:bodyPr anchorCtr="0" anchor="t" bIns="91425" lIns="91425" spcFirstLastPara="1" rIns="91425" wrap="square" tIns="91425">
            <a:normAutofit fontScale="90000"/>
          </a:bodyPr>
          <a:lstStyle/>
          <a:p>
            <a:pPr indent="0" lvl="0" marL="0" rtl="0" algn="l">
              <a:lnSpc>
                <a:spcPct val="137500"/>
              </a:lnSpc>
              <a:spcBef>
                <a:spcPts val="0"/>
              </a:spcBef>
              <a:spcAft>
                <a:spcPts val="0"/>
              </a:spcAft>
              <a:buNone/>
            </a:pPr>
            <a:r>
              <a:rPr lang="en" sz="4000">
                <a:solidFill>
                  <a:srgbClr val="000000"/>
                </a:solidFill>
                <a:highlight>
                  <a:srgbClr val="FFFFFF"/>
                </a:highlight>
              </a:rPr>
              <a:t>Korea Today</a:t>
            </a:r>
            <a:endParaRPr sz="4000">
              <a:solidFill>
                <a:srgbClr val="000000"/>
              </a:solidFill>
              <a:highlight>
                <a:srgbClr val="FFFFFF"/>
              </a:highlight>
            </a:endParaRPr>
          </a:p>
          <a:p>
            <a:pPr indent="0" lvl="0" marL="114300" rtl="0" algn="ctr">
              <a:lnSpc>
                <a:spcPct val="128571"/>
              </a:lnSpc>
              <a:spcBef>
                <a:spcPts val="0"/>
              </a:spcBef>
              <a:spcAft>
                <a:spcPts val="0"/>
              </a:spcAft>
              <a:buNone/>
            </a:pPr>
            <a:r>
              <a:t/>
            </a:r>
            <a:endParaRPr sz="1050">
              <a:solidFill>
                <a:srgbClr val="3366CC"/>
              </a:solidFill>
              <a:highlight>
                <a:srgbClr val="FFFFFF"/>
              </a:highlight>
              <a:latin typeface="Arial"/>
              <a:ea typeface="Arial"/>
              <a:cs typeface="Arial"/>
              <a:sym typeface="Arial"/>
            </a:endParaRPr>
          </a:p>
          <a:p>
            <a:pPr indent="-228600" lvl="0" marL="457200" marR="76200" rtl="0" algn="l">
              <a:lnSpc>
                <a:spcPct val="115000"/>
              </a:lnSpc>
              <a:spcBef>
                <a:spcPts val="0"/>
              </a:spcBef>
              <a:spcAft>
                <a:spcPts val="0"/>
              </a:spcAft>
              <a:buClr>
                <a:srgbClr val="202122"/>
              </a:buClr>
              <a:buSzPct val="100000"/>
              <a:buFont typeface="Arial"/>
              <a:buNone/>
            </a:pPr>
            <a:r>
              <a:t/>
            </a:r>
            <a:endParaRPr b="0" sz="1000">
              <a:solidFill>
                <a:srgbClr val="202122"/>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750600"/>
            <a:ext cx="5137500" cy="31596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en" sz="1800">
                <a:solidFill>
                  <a:srgbClr val="202122"/>
                </a:solidFill>
                <a:highlight>
                  <a:srgbClr val="FFFFFF"/>
                </a:highlight>
                <a:latin typeface="Comic Sans MS"/>
                <a:ea typeface="Comic Sans MS"/>
                <a:cs typeface="Comic Sans MS"/>
                <a:sym typeface="Comic Sans MS"/>
              </a:rPr>
              <a:t>K</a:t>
            </a:r>
            <a:r>
              <a:rPr lang="en" sz="1800">
                <a:solidFill>
                  <a:srgbClr val="202122"/>
                </a:solidFill>
                <a:highlight>
                  <a:srgbClr val="FFFFFF"/>
                </a:highlight>
                <a:latin typeface="Comic Sans MS"/>
                <a:ea typeface="Comic Sans MS"/>
                <a:cs typeface="Comic Sans MS"/>
                <a:sym typeface="Comic Sans MS"/>
              </a:rPr>
              <a:t>orea Today, first published as New Korea, is a North Korean propaganda magazine published monthly by the Foreign Languages Publishing House in Pyongyang.</a:t>
            </a:r>
            <a:r>
              <a:rPr baseline="30000" lang="en" sz="1800">
                <a:solidFill>
                  <a:srgbClr val="3366CC"/>
                </a:solidFill>
                <a:highlight>
                  <a:srgbClr val="FFFFFF"/>
                </a:highlight>
                <a:latin typeface="Comic Sans MS"/>
                <a:ea typeface="Comic Sans MS"/>
                <a:cs typeface="Comic Sans MS"/>
                <a:sym typeface="Comic Sans MS"/>
              </a:rPr>
              <a:t> </a:t>
            </a:r>
            <a:r>
              <a:rPr lang="en" sz="1800">
                <a:solidFill>
                  <a:srgbClr val="202122"/>
                </a:solidFill>
                <a:highlight>
                  <a:srgbClr val="FFFFFF"/>
                </a:highlight>
                <a:latin typeface="Comic Sans MS"/>
                <a:ea typeface="Comic Sans MS"/>
                <a:cs typeface="Comic Sans MS"/>
                <a:sym typeface="Comic Sans MS"/>
              </a:rPr>
              <a:t>The magazine focuses on cultural and industrial progress made in the country. It also publishes North Korea short stories.</a:t>
            </a:r>
            <a:endParaRPr baseline="30000" sz="1800" u="sng">
              <a:solidFill>
                <a:srgbClr val="FAA700"/>
              </a:solidFill>
              <a:highlight>
                <a:srgbClr val="FFFFFF"/>
              </a:highlight>
              <a:latin typeface="Comic Sans MS"/>
              <a:ea typeface="Comic Sans MS"/>
              <a:cs typeface="Comic Sans MS"/>
              <a:sym typeface="Comic Sans MS"/>
            </a:endParaRPr>
          </a:p>
          <a:p>
            <a:pPr indent="0" lvl="0" marL="0" rtl="0" algn="l">
              <a:spcBef>
                <a:spcPts val="500"/>
              </a:spcBef>
              <a:spcAft>
                <a:spcPts val="1200"/>
              </a:spcAft>
              <a:buNone/>
            </a:pPr>
            <a:r>
              <a:t/>
            </a:r>
            <a:endParaRPr sz="1600"/>
          </a:p>
        </p:txBody>
      </p:sp>
      <p:pic>
        <p:nvPicPr>
          <p:cNvPr id="141" name="Google Shape;141;p25"/>
          <p:cNvPicPr preferRelativeResize="0"/>
          <p:nvPr/>
        </p:nvPicPr>
        <p:blipFill>
          <a:blip r:embed="rId3">
            <a:alphaModFix/>
          </a:blip>
          <a:stretch>
            <a:fillRect/>
          </a:stretch>
        </p:blipFill>
        <p:spPr>
          <a:xfrm>
            <a:off x="6018000" y="422774"/>
            <a:ext cx="2973600" cy="3645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0"/>
            <a:ext cx="4910100" cy="712800"/>
          </a:xfrm>
          <a:prstGeom prst="rect">
            <a:avLst/>
          </a:prstGeom>
        </p:spPr>
        <p:txBody>
          <a:bodyPr anchorCtr="0" anchor="t" bIns="91425" lIns="91425" spcFirstLastPara="1" rIns="91425" wrap="square" tIns="91425">
            <a:normAutofit fontScale="90000"/>
          </a:bodyPr>
          <a:lstStyle/>
          <a:p>
            <a:pPr indent="0" lvl="0" marL="0" rtl="0" algn="l">
              <a:lnSpc>
                <a:spcPct val="137500"/>
              </a:lnSpc>
              <a:spcBef>
                <a:spcPts val="0"/>
              </a:spcBef>
              <a:spcAft>
                <a:spcPts val="0"/>
              </a:spcAft>
              <a:buNone/>
            </a:pPr>
            <a:r>
              <a:rPr lang="en" sz="4150">
                <a:solidFill>
                  <a:srgbClr val="000000"/>
                </a:solidFill>
                <a:highlight>
                  <a:srgbClr val="FFFFFF"/>
                </a:highlight>
              </a:rPr>
              <a:t>Choson Yesul</a:t>
            </a:r>
            <a:endParaRPr sz="4150">
              <a:solidFill>
                <a:srgbClr val="000000"/>
              </a:solidFill>
              <a:highlight>
                <a:srgbClr val="FFFFFF"/>
              </a:highlight>
            </a:endParaRPr>
          </a:p>
          <a:p>
            <a:pPr indent="0" lvl="0" marL="0" rtl="0" algn="l">
              <a:spcBef>
                <a:spcPts val="0"/>
              </a:spcBef>
              <a:spcAft>
                <a:spcPts val="0"/>
              </a:spcAft>
              <a:buNone/>
            </a:pPr>
            <a:r>
              <a:t/>
            </a:r>
            <a:endParaRPr/>
          </a:p>
        </p:txBody>
      </p:sp>
      <p:sp>
        <p:nvSpPr>
          <p:cNvPr id="147" name="Google Shape;147;p26"/>
          <p:cNvSpPr txBox="1"/>
          <p:nvPr>
            <p:ph idx="1" type="body"/>
          </p:nvPr>
        </p:nvSpPr>
        <p:spPr>
          <a:xfrm>
            <a:off x="311700" y="902325"/>
            <a:ext cx="4707900" cy="385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202122"/>
                </a:solidFill>
                <a:highlight>
                  <a:srgbClr val="FFFFFF"/>
                </a:highlight>
                <a:latin typeface="Comic Sans MS"/>
                <a:ea typeface="Comic Sans MS"/>
                <a:cs typeface="Comic Sans MS"/>
                <a:sym typeface="Comic Sans MS"/>
              </a:rPr>
              <a:t>Choson Yesul is a monthly cultural and arts magazine which has been published since 1956 in Pyongyang, North Korea. It is an official media outlet of the state owned federation of the literary and artistic unions, namely the Korean Federation of Literature and Arts.</a:t>
            </a:r>
            <a:endParaRPr sz="1800">
              <a:latin typeface="Comic Sans MS"/>
              <a:ea typeface="Comic Sans MS"/>
              <a:cs typeface="Comic Sans MS"/>
              <a:sym typeface="Comic Sans MS"/>
            </a:endParaRPr>
          </a:p>
        </p:txBody>
      </p:sp>
      <p:pic>
        <p:nvPicPr>
          <p:cNvPr id="148" name="Google Shape;148;p26"/>
          <p:cNvPicPr preferRelativeResize="0"/>
          <p:nvPr/>
        </p:nvPicPr>
        <p:blipFill>
          <a:blip r:embed="rId3">
            <a:alphaModFix/>
          </a:blip>
          <a:stretch>
            <a:fillRect/>
          </a:stretch>
        </p:blipFill>
        <p:spPr>
          <a:xfrm>
            <a:off x="5815075" y="295725"/>
            <a:ext cx="2792900" cy="373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0"/>
            <a:ext cx="2808000" cy="700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600"/>
              <a:t>Co</a:t>
            </a:r>
            <a:r>
              <a:rPr lang="en" sz="3600"/>
              <a:t>ntents</a:t>
            </a:r>
            <a:r>
              <a:rPr lang="en" sz="3600"/>
              <a:t> </a:t>
            </a:r>
            <a:endParaRPr sz="3600"/>
          </a:p>
        </p:txBody>
      </p:sp>
      <p:sp>
        <p:nvSpPr>
          <p:cNvPr id="64" name="Google Shape;64;p14"/>
          <p:cNvSpPr txBox="1"/>
          <p:nvPr>
            <p:ph idx="1" type="body"/>
          </p:nvPr>
        </p:nvSpPr>
        <p:spPr>
          <a:xfrm>
            <a:off x="311700" y="801225"/>
            <a:ext cx="6401400" cy="413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b="1" lang="en" sz="1800">
                <a:latin typeface="Comic Sans MS"/>
                <a:ea typeface="Comic Sans MS"/>
                <a:cs typeface="Comic Sans MS"/>
                <a:sym typeface="Comic Sans MS"/>
              </a:rPr>
              <a:t>POPULAR MAGAZINES FROM CHINA.</a:t>
            </a:r>
            <a:endParaRPr b="1" sz="1800">
              <a:latin typeface="Comic Sans MS"/>
              <a:ea typeface="Comic Sans MS"/>
              <a:cs typeface="Comic Sans MS"/>
              <a:sym typeface="Comic Sans MS"/>
            </a:endParaRPr>
          </a:p>
          <a:p>
            <a:pPr indent="0" lvl="0" marL="0" rtl="0" algn="l">
              <a:spcBef>
                <a:spcPts val="1200"/>
              </a:spcBef>
              <a:spcAft>
                <a:spcPts val="0"/>
              </a:spcAft>
              <a:buNone/>
            </a:pPr>
            <a:r>
              <a:t/>
            </a:r>
            <a:endParaRPr b="1" sz="1800">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b="1" lang="en" sz="1800">
                <a:latin typeface="Comic Sans MS"/>
                <a:ea typeface="Comic Sans MS"/>
                <a:cs typeface="Comic Sans MS"/>
                <a:sym typeface="Comic Sans MS"/>
              </a:rPr>
              <a:t>POPULAR MAGAZINES FROM JAPAN.</a:t>
            </a:r>
            <a:endParaRPr b="1" sz="1800">
              <a:latin typeface="Comic Sans MS"/>
              <a:ea typeface="Comic Sans MS"/>
              <a:cs typeface="Comic Sans MS"/>
              <a:sym typeface="Comic Sans MS"/>
            </a:endParaRPr>
          </a:p>
          <a:p>
            <a:pPr indent="0" lvl="0" marL="914400" rtl="0" algn="l">
              <a:spcBef>
                <a:spcPts val="1200"/>
              </a:spcBef>
              <a:spcAft>
                <a:spcPts val="0"/>
              </a:spcAft>
              <a:buNone/>
            </a:pPr>
            <a:r>
              <a:t/>
            </a:r>
            <a:endParaRPr b="1" sz="1800">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b="1" lang="en" sz="1800">
                <a:latin typeface="Comic Sans MS"/>
                <a:ea typeface="Comic Sans MS"/>
                <a:cs typeface="Comic Sans MS"/>
                <a:sym typeface="Comic Sans MS"/>
              </a:rPr>
              <a:t>POPULAR MAGAZINES FROM SOUTH KOREA. </a:t>
            </a:r>
            <a:endParaRPr b="1" sz="1800">
              <a:latin typeface="Comic Sans MS"/>
              <a:ea typeface="Comic Sans MS"/>
              <a:cs typeface="Comic Sans MS"/>
              <a:sym typeface="Comic Sans MS"/>
            </a:endParaRPr>
          </a:p>
          <a:p>
            <a:pPr indent="0" lvl="0" marL="0" rtl="0" algn="l">
              <a:spcBef>
                <a:spcPts val="1200"/>
              </a:spcBef>
              <a:spcAft>
                <a:spcPts val="0"/>
              </a:spcAft>
              <a:buNone/>
            </a:pPr>
            <a:r>
              <a:t/>
            </a:r>
            <a:endParaRPr b="1" sz="1800">
              <a:latin typeface="Comic Sans MS"/>
              <a:ea typeface="Comic Sans MS"/>
              <a:cs typeface="Comic Sans MS"/>
              <a:sym typeface="Comic Sans MS"/>
            </a:endParaRPr>
          </a:p>
          <a:p>
            <a:pPr indent="-342900" lvl="0" marL="457200" rtl="0" algn="l">
              <a:spcBef>
                <a:spcPts val="1200"/>
              </a:spcBef>
              <a:spcAft>
                <a:spcPts val="0"/>
              </a:spcAft>
              <a:buSzPts val="1800"/>
              <a:buFont typeface="Comic Sans MS"/>
              <a:buChar char="❖"/>
            </a:pPr>
            <a:r>
              <a:rPr b="1" lang="en" sz="1800">
                <a:latin typeface="Comic Sans MS"/>
                <a:ea typeface="Comic Sans MS"/>
                <a:cs typeface="Comic Sans MS"/>
                <a:sym typeface="Comic Sans MS"/>
              </a:rPr>
              <a:t>POPULAR MAGAZINES FROM NORTH KOREA. </a:t>
            </a:r>
            <a:endParaRPr b="1" sz="18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106150"/>
            <a:ext cx="4821600" cy="69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magazines </a:t>
            </a:r>
            <a:r>
              <a:rPr lang="en" sz="3977"/>
              <a:t>FROM </a:t>
            </a:r>
            <a:r>
              <a:rPr lang="en"/>
              <a:t>china </a:t>
            </a:r>
            <a:endParaRPr/>
          </a:p>
        </p:txBody>
      </p:sp>
      <p:sp>
        <p:nvSpPr>
          <p:cNvPr id="70" name="Google Shape;70;p15"/>
          <p:cNvSpPr txBox="1"/>
          <p:nvPr>
            <p:ph idx="1" type="body"/>
          </p:nvPr>
        </p:nvSpPr>
        <p:spPr>
          <a:xfrm>
            <a:off x="128900" y="801250"/>
            <a:ext cx="5269800" cy="4258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7300"/>
              <a:t>DUZLE (READER)</a:t>
            </a:r>
            <a:endParaRPr b="1" sz="7300"/>
          </a:p>
          <a:p>
            <a:pPr indent="0" lvl="0" marL="0" rtl="0" algn="l">
              <a:spcBef>
                <a:spcPts val="1200"/>
              </a:spcBef>
              <a:spcAft>
                <a:spcPts val="0"/>
              </a:spcAft>
              <a:buNone/>
            </a:pPr>
            <a:r>
              <a:rPr lang="en" sz="5500">
                <a:solidFill>
                  <a:srgbClr val="333333"/>
                </a:solidFill>
                <a:highlight>
                  <a:srgbClr val="FCFFF5"/>
                </a:highlight>
                <a:latin typeface="Comic Sans MS"/>
                <a:ea typeface="Comic Sans MS"/>
                <a:cs typeface="Comic Sans MS"/>
                <a:sym typeface="Comic Sans MS"/>
              </a:rPr>
              <a:t>Duzhe (Reader) has long been regarded as the most popular magazine in China so much so it has been called the "Chinese mind reader." Founded in 1981 and sponsored by the Gansu People's Publishing House, it is a general interest magazine that covers various subjects such as stories, celebrity biography, jokes, anecdotes, quotations. It marketed in more than 90 countries and regions in the world. Duzhe is published semi-monthly and has been called both the New Yorker and the Reader’s Digest of China. </a:t>
            </a:r>
            <a:endParaRPr sz="5500">
              <a:solidFill>
                <a:srgbClr val="333333"/>
              </a:solidFill>
              <a:highlight>
                <a:srgbClr val="FCFFF5"/>
              </a:highlight>
              <a:latin typeface="Comic Sans MS"/>
              <a:ea typeface="Comic Sans MS"/>
              <a:cs typeface="Comic Sans MS"/>
              <a:sym typeface="Comic Sans MS"/>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2500"/>
          </a:p>
        </p:txBody>
      </p:sp>
      <p:pic>
        <p:nvPicPr>
          <p:cNvPr id="71" name="Google Shape;71;p15"/>
          <p:cNvPicPr preferRelativeResize="0"/>
          <p:nvPr/>
        </p:nvPicPr>
        <p:blipFill>
          <a:blip r:embed="rId3">
            <a:alphaModFix/>
          </a:blip>
          <a:stretch>
            <a:fillRect/>
          </a:stretch>
        </p:blipFill>
        <p:spPr>
          <a:xfrm>
            <a:off x="5536150" y="180475"/>
            <a:ext cx="3558100" cy="465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4075"/>
            <a:ext cx="4473600" cy="74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CHINESE NATIONAL GEOGRAPHY </a:t>
            </a:r>
            <a:endParaRPr/>
          </a:p>
        </p:txBody>
      </p:sp>
      <p:sp>
        <p:nvSpPr>
          <p:cNvPr id="77" name="Google Shape;77;p16"/>
          <p:cNvSpPr txBox="1"/>
          <p:nvPr>
            <p:ph idx="1" type="body"/>
          </p:nvPr>
        </p:nvSpPr>
        <p:spPr>
          <a:xfrm>
            <a:off x="166825" y="978150"/>
            <a:ext cx="4473600" cy="396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50">
                <a:solidFill>
                  <a:srgbClr val="333333"/>
                </a:solidFill>
                <a:highlight>
                  <a:srgbClr val="FCFFF5"/>
                </a:highlight>
                <a:latin typeface="Comic Sans MS"/>
                <a:ea typeface="Comic Sans MS"/>
                <a:cs typeface="Comic Sans MS"/>
                <a:sym typeface="Comic Sans MS"/>
              </a:rPr>
              <a:t>Chinese National Geography is a monthly magazine similar to National Geographic magazine. Launched, in 1949, it is China’s most authoritative geographic publication. The magazine offers in-depth articles covering geography, history and culture, aiming at unraveling the mysteries of China. The magazine is circulated in both English and traditional Chinese editions.</a:t>
            </a:r>
            <a:endParaRPr sz="2500">
              <a:latin typeface="Comic Sans MS"/>
              <a:ea typeface="Comic Sans MS"/>
              <a:cs typeface="Comic Sans MS"/>
              <a:sym typeface="Comic Sans MS"/>
            </a:endParaRPr>
          </a:p>
        </p:txBody>
      </p:sp>
      <p:pic>
        <p:nvPicPr>
          <p:cNvPr id="78" name="Google Shape;78;p16"/>
          <p:cNvPicPr preferRelativeResize="0"/>
          <p:nvPr/>
        </p:nvPicPr>
        <p:blipFill>
          <a:blip r:embed="rId3">
            <a:alphaModFix/>
          </a:blip>
          <a:stretch>
            <a:fillRect/>
          </a:stretch>
        </p:blipFill>
        <p:spPr>
          <a:xfrm>
            <a:off x="5623500" y="152400"/>
            <a:ext cx="3419117"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31425"/>
            <a:ext cx="4260300" cy="6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CAIJING </a:t>
            </a:r>
            <a:endParaRPr/>
          </a:p>
        </p:txBody>
      </p:sp>
      <p:sp>
        <p:nvSpPr>
          <p:cNvPr id="84" name="Google Shape;84;p17"/>
          <p:cNvSpPr txBox="1"/>
          <p:nvPr>
            <p:ph idx="1" type="body"/>
          </p:nvPr>
        </p:nvSpPr>
        <p:spPr>
          <a:xfrm>
            <a:off x="78350" y="1003425"/>
            <a:ext cx="4726500" cy="385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sz="1750">
                <a:solidFill>
                  <a:srgbClr val="202122"/>
                </a:solidFill>
                <a:highlight>
                  <a:srgbClr val="FFFFFF"/>
                </a:highlight>
                <a:latin typeface="Comic Sans MS"/>
                <a:ea typeface="Comic Sans MS"/>
                <a:cs typeface="Comic Sans MS"/>
                <a:sym typeface="Comic Sans MS"/>
              </a:rPr>
              <a:t>Caijing</a:t>
            </a:r>
            <a:r>
              <a:rPr lang="en" sz="1750">
                <a:solidFill>
                  <a:srgbClr val="202122"/>
                </a:solidFill>
                <a:highlight>
                  <a:srgbClr val="FFFFFF"/>
                </a:highlight>
                <a:latin typeface="Comic Sans MS"/>
                <a:ea typeface="Comic Sans MS"/>
                <a:cs typeface="Comic Sans MS"/>
                <a:sym typeface="Comic Sans MS"/>
              </a:rPr>
              <a:t> is an independent magazine based in Beijing that covers societal, political, and economic issues,with a focus on civil rights, public affairs, and business.</a:t>
            </a:r>
            <a:r>
              <a:rPr lang="en" sz="1850">
                <a:solidFill>
                  <a:srgbClr val="333333"/>
                </a:solidFill>
                <a:highlight>
                  <a:srgbClr val="FCFFF5"/>
                </a:highlight>
                <a:latin typeface="Comic Sans MS"/>
                <a:ea typeface="Comic Sans MS"/>
                <a:cs typeface="Comic Sans MS"/>
                <a:sym typeface="Comic Sans MS"/>
              </a:rPr>
              <a:t> </a:t>
            </a:r>
            <a:r>
              <a:rPr i="1" lang="en" sz="1750">
                <a:solidFill>
                  <a:srgbClr val="202122"/>
                </a:solidFill>
                <a:highlight>
                  <a:srgbClr val="FFFFFF"/>
                </a:highlight>
                <a:latin typeface="Comic Sans MS"/>
                <a:ea typeface="Comic Sans MS"/>
                <a:cs typeface="Comic Sans MS"/>
                <a:sym typeface="Comic Sans MS"/>
              </a:rPr>
              <a:t>Caijing</a:t>
            </a:r>
            <a:r>
              <a:rPr lang="en" sz="1750">
                <a:solidFill>
                  <a:srgbClr val="202122"/>
                </a:solidFill>
                <a:highlight>
                  <a:srgbClr val="FFFFFF"/>
                </a:highlight>
                <a:latin typeface="Comic Sans MS"/>
                <a:ea typeface="Comic Sans MS"/>
                <a:cs typeface="Comic Sans MS"/>
                <a:sym typeface="Comic Sans MS"/>
              </a:rPr>
              <a:t> was established by Hu Shuli in 1998. </a:t>
            </a:r>
            <a:r>
              <a:rPr i="1" lang="en" sz="1750">
                <a:solidFill>
                  <a:srgbClr val="202122"/>
                </a:solidFill>
                <a:highlight>
                  <a:srgbClr val="FFFFFF"/>
                </a:highlight>
                <a:latin typeface="Comic Sans MS"/>
                <a:ea typeface="Comic Sans MS"/>
                <a:cs typeface="Comic Sans MS"/>
                <a:sym typeface="Comic Sans MS"/>
              </a:rPr>
              <a:t>Caijing</a:t>
            </a:r>
            <a:r>
              <a:rPr lang="en" sz="1750">
                <a:solidFill>
                  <a:srgbClr val="202122"/>
                </a:solidFill>
                <a:highlight>
                  <a:srgbClr val="FFFFFF"/>
                </a:highlight>
                <a:latin typeface="Comic Sans MS"/>
                <a:ea typeface="Comic Sans MS"/>
                <a:cs typeface="Comic Sans MS"/>
                <a:sym typeface="Comic Sans MS"/>
              </a:rPr>
              <a:t> </a:t>
            </a:r>
            <a:r>
              <a:rPr lang="en" sz="1750">
                <a:solidFill>
                  <a:srgbClr val="202122"/>
                </a:solidFill>
                <a:highlight>
                  <a:srgbClr val="FFFFFF"/>
                </a:highlight>
                <a:latin typeface="Comic Sans MS"/>
                <a:ea typeface="Comic Sans MS"/>
                <a:cs typeface="Comic Sans MS"/>
                <a:sym typeface="Comic Sans MS"/>
              </a:rPr>
              <a:t>is published on a biweekly basi</a:t>
            </a:r>
            <a:r>
              <a:rPr lang="en" sz="1750">
                <a:solidFill>
                  <a:srgbClr val="202122"/>
                </a:solidFill>
                <a:highlight>
                  <a:srgbClr val="FFFFFF"/>
                </a:highlight>
                <a:latin typeface="Comic Sans MS"/>
                <a:ea typeface="Comic Sans MS"/>
                <a:cs typeface="Comic Sans MS"/>
                <a:sym typeface="Comic Sans MS"/>
              </a:rPr>
              <a:t>s</a:t>
            </a:r>
            <a:r>
              <a:rPr lang="en" sz="1750">
                <a:solidFill>
                  <a:srgbClr val="202122"/>
                </a:solidFill>
                <a:highlight>
                  <a:srgbClr val="FFFFFF"/>
                </a:highlight>
                <a:latin typeface="Comic Sans MS"/>
                <a:ea typeface="Comic Sans MS"/>
                <a:cs typeface="Comic Sans MS"/>
                <a:sym typeface="Comic Sans MS"/>
              </a:rPr>
              <a:t>.</a:t>
            </a:r>
            <a:r>
              <a:rPr lang="en" sz="1750">
                <a:solidFill>
                  <a:srgbClr val="202122"/>
                </a:solidFill>
                <a:highlight>
                  <a:srgbClr val="FFFFFF"/>
                </a:highlight>
                <a:latin typeface="Comic Sans MS"/>
                <a:ea typeface="Comic Sans MS"/>
                <a:cs typeface="Comic Sans MS"/>
                <a:sym typeface="Comic Sans MS"/>
              </a:rPr>
              <a:t> </a:t>
            </a:r>
            <a:endParaRPr sz="1750">
              <a:solidFill>
                <a:srgbClr val="202122"/>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lang="en" sz="1750">
                <a:solidFill>
                  <a:srgbClr val="202122"/>
                </a:solidFill>
                <a:highlight>
                  <a:srgbClr val="FFFFFF"/>
                </a:highlight>
                <a:latin typeface="Comic Sans MS"/>
                <a:ea typeface="Comic Sans MS"/>
                <a:cs typeface="Comic Sans MS"/>
                <a:sym typeface="Comic Sans MS"/>
              </a:rPr>
              <a:t> The magazine's circulation is limited to about 200,000, but readers are said to include many of China’s most important offices in government, finance, and academia, making it one of the country's most influential publications.</a:t>
            </a:r>
            <a:endParaRPr sz="21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sz="1750">
              <a:solidFill>
                <a:srgbClr val="202122"/>
              </a:solidFill>
              <a:highlight>
                <a:srgbClr val="FFFFFF"/>
              </a:highlight>
              <a:latin typeface="Comic Sans MS"/>
              <a:ea typeface="Comic Sans MS"/>
              <a:cs typeface="Comic Sans MS"/>
              <a:sym typeface="Comic Sans MS"/>
            </a:endParaRPr>
          </a:p>
        </p:txBody>
      </p:sp>
      <p:pic>
        <p:nvPicPr>
          <p:cNvPr id="85" name="Google Shape;85;p17"/>
          <p:cNvPicPr preferRelativeResize="0"/>
          <p:nvPr/>
        </p:nvPicPr>
        <p:blipFill>
          <a:blip r:embed="rId3">
            <a:alphaModFix/>
          </a:blip>
          <a:stretch>
            <a:fillRect/>
          </a:stretch>
        </p:blipFill>
        <p:spPr>
          <a:xfrm>
            <a:off x="5338250" y="152400"/>
            <a:ext cx="3677286" cy="4838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4469100" cy="6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t>POPULAR MAGAZINES FROM JAPAN </a:t>
            </a:r>
            <a:endParaRPr sz="3600"/>
          </a:p>
        </p:txBody>
      </p:sp>
      <p:sp>
        <p:nvSpPr>
          <p:cNvPr id="91" name="Google Shape;91;p18"/>
          <p:cNvSpPr txBox="1"/>
          <p:nvPr>
            <p:ph idx="1" type="body"/>
          </p:nvPr>
        </p:nvSpPr>
        <p:spPr>
          <a:xfrm>
            <a:off x="101775" y="690300"/>
            <a:ext cx="5475300" cy="4335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9200"/>
              <a:t>PRESIDENT</a:t>
            </a:r>
            <a:endParaRPr b="1" sz="9200"/>
          </a:p>
          <a:p>
            <a:pPr indent="0" lvl="0" marL="0" marR="317500" rtl="0" algn="l">
              <a:lnSpc>
                <a:spcPct val="150000"/>
              </a:lnSpc>
              <a:spcBef>
                <a:spcPts val="1200"/>
              </a:spcBef>
              <a:spcAft>
                <a:spcPts val="0"/>
              </a:spcAft>
              <a:buNone/>
            </a:pPr>
            <a:r>
              <a:rPr lang="en" sz="6030">
                <a:solidFill>
                  <a:srgbClr val="535353"/>
                </a:solidFill>
                <a:highlight>
                  <a:srgbClr val="FFFFFF"/>
                </a:highlight>
                <a:latin typeface="Comic Sans MS"/>
                <a:ea typeface="Comic Sans MS"/>
                <a:cs typeface="Comic Sans MS"/>
                <a:sym typeface="Comic Sans MS"/>
              </a:rPr>
              <a:t>PRESIDENT is Japan's most dynamic Business management magazine. Each issue is read by over 542,000 Japanese business decision makers working across all sectors of business and industry. </a:t>
            </a:r>
            <a:r>
              <a:rPr lang="en" sz="6000">
                <a:solidFill>
                  <a:srgbClr val="535353"/>
                </a:solidFill>
                <a:highlight>
                  <a:srgbClr val="FFFFFF"/>
                </a:highlight>
                <a:latin typeface="Comic Sans MS"/>
                <a:ea typeface="Comic Sans MS"/>
                <a:cs typeface="Comic Sans MS"/>
                <a:sym typeface="Comic Sans MS"/>
              </a:rPr>
              <a:t>PRESIDENT is well known for its authoritative and hard hitting editorial content, providing the country's senior management with a powerful insight into current business thinking as well as a look at international and national business news and trends, management, marketing and technology issues.</a:t>
            </a:r>
            <a:endParaRPr sz="6000">
              <a:solidFill>
                <a:srgbClr val="535353"/>
              </a:solidFill>
              <a:highlight>
                <a:srgbClr val="FFFFFF"/>
              </a:highlight>
              <a:latin typeface="Comic Sans MS"/>
              <a:ea typeface="Comic Sans MS"/>
              <a:cs typeface="Comic Sans MS"/>
              <a:sym typeface="Comic Sans MS"/>
            </a:endParaRPr>
          </a:p>
          <a:p>
            <a:pPr indent="0" lvl="0" marL="0" rtl="0" algn="l">
              <a:spcBef>
                <a:spcPts val="2100"/>
              </a:spcBef>
              <a:spcAft>
                <a:spcPts val="1200"/>
              </a:spcAft>
              <a:buNone/>
            </a:pPr>
            <a:r>
              <a:rPr b="1" lang="en" sz="2300"/>
              <a:t> </a:t>
            </a:r>
            <a:endParaRPr b="1" sz="2300"/>
          </a:p>
        </p:txBody>
      </p:sp>
      <p:pic>
        <p:nvPicPr>
          <p:cNvPr id="92" name="Google Shape;92;p18"/>
          <p:cNvPicPr preferRelativeResize="0"/>
          <p:nvPr/>
        </p:nvPicPr>
        <p:blipFill>
          <a:blip r:embed="rId3">
            <a:alphaModFix/>
          </a:blip>
          <a:stretch>
            <a:fillRect/>
          </a:stretch>
        </p:blipFill>
        <p:spPr>
          <a:xfrm>
            <a:off x="5805675" y="152400"/>
            <a:ext cx="3262125" cy="434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0"/>
            <a:ext cx="4260300" cy="8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vivi</a:t>
            </a:r>
            <a:endParaRPr sz="3600"/>
          </a:p>
        </p:txBody>
      </p:sp>
      <p:sp>
        <p:nvSpPr>
          <p:cNvPr id="98" name="Google Shape;98;p19"/>
          <p:cNvSpPr txBox="1"/>
          <p:nvPr>
            <p:ph idx="1" type="body"/>
          </p:nvPr>
        </p:nvSpPr>
        <p:spPr>
          <a:xfrm>
            <a:off x="51300" y="851700"/>
            <a:ext cx="4804200" cy="404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3E3E3F"/>
                </a:solidFill>
                <a:highlight>
                  <a:srgbClr val="FFFFFF"/>
                </a:highlight>
                <a:latin typeface="Comic Sans MS"/>
                <a:ea typeface="Comic Sans MS"/>
                <a:cs typeface="Comic Sans MS"/>
                <a:sym typeface="Comic Sans MS"/>
              </a:rPr>
              <a:t>Vivi magazine is prominently popular not only in Japan but across all of East Asia, as the go to magazine for the hottest fashion and lifestyle advice. </a:t>
            </a:r>
            <a:r>
              <a:rPr i="1" lang="en" sz="1700">
                <a:solidFill>
                  <a:srgbClr val="202122"/>
                </a:solidFill>
                <a:highlight>
                  <a:srgbClr val="FFFFFF"/>
                </a:highlight>
                <a:latin typeface="Comic Sans MS"/>
                <a:ea typeface="Comic Sans MS"/>
                <a:cs typeface="Comic Sans MS"/>
                <a:sym typeface="Comic Sans MS"/>
              </a:rPr>
              <a:t>Vivi</a:t>
            </a:r>
            <a:r>
              <a:rPr lang="en" sz="1700">
                <a:solidFill>
                  <a:srgbClr val="202122"/>
                </a:solidFill>
                <a:highlight>
                  <a:srgbClr val="FFFFFF"/>
                </a:highlight>
                <a:latin typeface="Comic Sans MS"/>
                <a:ea typeface="Comic Sans MS"/>
                <a:cs typeface="Comic Sans MS"/>
                <a:sym typeface="Comic Sans MS"/>
              </a:rPr>
              <a:t> was first published in May 1983.The target age group are teens and young women 17–27 years old, with the main demographic of readers being college students and young office ladies.</a:t>
            </a:r>
            <a:endParaRPr sz="1700">
              <a:solidFill>
                <a:srgbClr val="3E3E3F"/>
              </a:solidFill>
              <a:highlight>
                <a:srgbClr val="FFFFFF"/>
              </a:highlight>
              <a:latin typeface="Comic Sans MS"/>
              <a:ea typeface="Comic Sans MS"/>
              <a:cs typeface="Comic Sans MS"/>
              <a:sym typeface="Comic Sans MS"/>
            </a:endParaRPr>
          </a:p>
        </p:txBody>
      </p:sp>
      <p:pic>
        <p:nvPicPr>
          <p:cNvPr id="99" name="Google Shape;99;p19"/>
          <p:cNvPicPr preferRelativeResize="0"/>
          <p:nvPr/>
        </p:nvPicPr>
        <p:blipFill>
          <a:blip r:embed="rId3">
            <a:alphaModFix/>
          </a:blip>
          <a:stretch>
            <a:fillRect/>
          </a:stretch>
        </p:blipFill>
        <p:spPr>
          <a:xfrm>
            <a:off x="5465100" y="152400"/>
            <a:ext cx="3552825" cy="476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42603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WEEKLY SHONEN JUMP MAGAZINE </a:t>
            </a:r>
            <a:endParaRPr sz="3600"/>
          </a:p>
        </p:txBody>
      </p:sp>
      <p:sp>
        <p:nvSpPr>
          <p:cNvPr id="105" name="Google Shape;105;p20"/>
          <p:cNvSpPr txBox="1"/>
          <p:nvPr>
            <p:ph idx="1" type="body"/>
          </p:nvPr>
        </p:nvSpPr>
        <p:spPr>
          <a:xfrm>
            <a:off x="311700" y="1228675"/>
            <a:ext cx="39999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333333"/>
                </a:solidFill>
                <a:highlight>
                  <a:srgbClr val="FFFFFF"/>
                </a:highlight>
                <a:latin typeface="Comic Sans MS"/>
                <a:ea typeface="Comic Sans MS"/>
                <a:cs typeface="Comic Sans MS"/>
                <a:sym typeface="Comic Sans MS"/>
              </a:rPr>
              <a:t>Weekly Shonen Jump is the best manga magazine from Japan, which was started by a Japanese publishing company Shueisha in 1968. It was published twice a month in the early period, and became the weekly style in 1969.</a:t>
            </a:r>
            <a:endParaRPr sz="1700">
              <a:solidFill>
                <a:srgbClr val="333333"/>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lang="en" sz="1700">
                <a:solidFill>
                  <a:srgbClr val="202122"/>
                </a:solidFill>
                <a:highlight>
                  <a:srgbClr val="FFFFFF"/>
                </a:highlight>
                <a:latin typeface="Comic Sans MS"/>
                <a:ea typeface="Comic Sans MS"/>
                <a:cs typeface="Comic Sans MS"/>
                <a:sym typeface="Comic Sans MS"/>
              </a:rPr>
              <a:t>The magazine has sold over 7.5 billion copies since 1968, making it the best-selling comic/manga magazine.</a:t>
            </a:r>
            <a:endParaRPr sz="1700">
              <a:solidFill>
                <a:srgbClr val="333333"/>
              </a:solidFill>
              <a:highlight>
                <a:srgbClr val="FFFFFF"/>
              </a:highlight>
              <a:latin typeface="Comic Sans MS"/>
              <a:ea typeface="Comic Sans MS"/>
              <a:cs typeface="Comic Sans MS"/>
              <a:sym typeface="Comic Sans MS"/>
            </a:endParaRPr>
          </a:p>
          <a:p>
            <a:pPr indent="0" lvl="0" marL="0" rtl="0" algn="l">
              <a:spcBef>
                <a:spcPts val="1200"/>
              </a:spcBef>
              <a:spcAft>
                <a:spcPts val="1200"/>
              </a:spcAft>
              <a:buNone/>
            </a:pPr>
            <a:r>
              <a:t/>
            </a:r>
            <a:endParaRPr sz="1700">
              <a:solidFill>
                <a:srgbClr val="333333"/>
              </a:solidFill>
              <a:highlight>
                <a:srgbClr val="FFFFFF"/>
              </a:highlight>
              <a:latin typeface="Comic Sans MS"/>
              <a:ea typeface="Comic Sans MS"/>
              <a:cs typeface="Comic Sans MS"/>
              <a:sym typeface="Comic Sans MS"/>
            </a:endParaRPr>
          </a:p>
        </p:txBody>
      </p:sp>
      <p:pic>
        <p:nvPicPr>
          <p:cNvPr id="106" name="Google Shape;106;p20"/>
          <p:cNvPicPr preferRelativeResize="0"/>
          <p:nvPr/>
        </p:nvPicPr>
        <p:blipFill>
          <a:blip r:embed="rId3">
            <a:alphaModFix/>
          </a:blip>
          <a:stretch>
            <a:fillRect/>
          </a:stretch>
        </p:blipFill>
        <p:spPr>
          <a:xfrm>
            <a:off x="5911800" y="331850"/>
            <a:ext cx="2784575" cy="415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0"/>
            <a:ext cx="8520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POPULAR MAGAZINES FROM SOUTH KOREA</a:t>
            </a:r>
            <a:endParaRPr sz="3600"/>
          </a:p>
        </p:txBody>
      </p:sp>
      <p:sp>
        <p:nvSpPr>
          <p:cNvPr id="112" name="Google Shape;112;p21"/>
          <p:cNvSpPr txBox="1"/>
          <p:nvPr>
            <p:ph idx="1" type="body"/>
          </p:nvPr>
        </p:nvSpPr>
        <p:spPr>
          <a:xfrm>
            <a:off x="311700" y="811900"/>
            <a:ext cx="5232300" cy="43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Haps magazine </a:t>
            </a:r>
            <a:endParaRPr sz="2300"/>
          </a:p>
          <a:p>
            <a:pPr indent="0" lvl="0" marL="0" rtl="0" algn="l">
              <a:spcBef>
                <a:spcPts val="1200"/>
              </a:spcBef>
              <a:spcAft>
                <a:spcPts val="1200"/>
              </a:spcAft>
              <a:buNone/>
            </a:pPr>
            <a:r>
              <a:rPr lang="en" sz="1700">
                <a:solidFill>
                  <a:srgbClr val="202122"/>
                </a:solidFill>
                <a:highlight>
                  <a:srgbClr val="FFFFFF"/>
                </a:highlight>
                <a:latin typeface="Comic Sans MS"/>
                <a:ea typeface="Comic Sans MS"/>
                <a:cs typeface="Comic Sans MS"/>
                <a:sym typeface="Comic Sans MS"/>
              </a:rPr>
              <a:t>Haps Magazine, also known as "HAPS", is an English online magazine located in Busan, South Korea that focuses on lifestyle, entertainment and expat life on the Korean peninsula. It was founded in 2009 and has become one of Korea's most popular English resources for news and information.</a:t>
            </a:r>
            <a:endParaRPr b="1" sz="1700">
              <a:latin typeface="Comic Sans MS"/>
              <a:ea typeface="Comic Sans MS"/>
              <a:cs typeface="Comic Sans MS"/>
              <a:sym typeface="Comic Sans MS"/>
            </a:endParaRPr>
          </a:p>
        </p:txBody>
      </p:sp>
      <p:pic>
        <p:nvPicPr>
          <p:cNvPr id="113" name="Google Shape;113;p21"/>
          <p:cNvPicPr preferRelativeResize="0"/>
          <p:nvPr/>
        </p:nvPicPr>
        <p:blipFill>
          <a:blip r:embed="rId3">
            <a:alphaModFix/>
          </a:blip>
          <a:stretch>
            <a:fillRect/>
          </a:stretch>
        </p:blipFill>
        <p:spPr>
          <a:xfrm>
            <a:off x="5925000" y="244200"/>
            <a:ext cx="2953036" cy="4137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