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73" r:id="rId9"/>
    <p:sldId id="272" r:id="rId10"/>
    <p:sldId id="262" r:id="rId11"/>
    <p:sldId id="264" r:id="rId12"/>
    <p:sldId id="270" r:id="rId13"/>
    <p:sldId id="268" r:id="rId14"/>
    <p:sldId id="274" r:id="rId15"/>
    <p:sldId id="269" r:id="rId16"/>
    <p:sldId id="267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660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551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267D7484-F752-0DC3-E919-078DD7FD3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419B5D24-9827-8B44-F2DF-35B9074E2E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82F13E5C-319D-9B1D-2E49-E46FCA27E3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895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52A412AB-3508-49B2-FB5E-34B838207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15369628-344C-9F7D-B05E-1529F79322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16FF0A8A-16D9-DCD5-334C-3DA866D39B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326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81C0323E-2EC6-EDCE-1212-3DCB1A3CD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AB8F9FD8-C051-1D8C-28EE-2E2FE41CA2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B1E76010-345D-9A3B-F184-5C680E8B91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76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830F8CD-96F3-AB06-C7BA-E275078FD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3C2C70F2-BC74-C235-FB8E-6F595F60A9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CB3C1034-1AD7-3A00-662D-54B4DDBEB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89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1364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Дослідження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створення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датасету для 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розпізнавання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зловмисного</a:t>
            </a:r>
            <a:r>
              <a:rPr lang="ru-RU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трафіку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447967" y="2957657"/>
            <a:ext cx="4506153" cy="1401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Consolas" panose="020B0609020204030204" pitchFamily="49" charset="0"/>
              </a:rPr>
              <a:t>Студент - </a:t>
            </a:r>
            <a:r>
              <a:rPr lang="uk-UA" dirty="0" err="1">
                <a:latin typeface="Consolas" panose="020B0609020204030204" pitchFamily="49" charset="0"/>
              </a:rPr>
              <a:t>Шульдінер</a:t>
            </a:r>
            <a:r>
              <a:rPr lang="uk-UA" dirty="0">
                <a:latin typeface="Consolas" panose="020B0609020204030204" pitchFamily="49" charset="0"/>
              </a:rPr>
              <a:t> Максим Павлович ІПЗм-23-4</a:t>
            </a:r>
            <a:endParaRPr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uk" dirty="0">
                <a:latin typeface="Consolas" panose="020B0609020204030204" pitchFamily="49" charset="0"/>
              </a:rPr>
            </a:br>
            <a:r>
              <a:rPr lang="uk" dirty="0">
                <a:latin typeface="Consolas" panose="020B0609020204030204" pitchFamily="49" charset="0"/>
              </a:rPr>
              <a:t>Керівник - проф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uk-UA" dirty="0">
                <a:latin typeface="Consolas" panose="020B0609020204030204" pitchFamily="49" charset="0"/>
              </a:rPr>
              <a:t>Ігор Володимирович</a:t>
            </a:r>
            <a:r>
              <a:rPr lang="ru-RU" dirty="0">
                <a:latin typeface="Consolas" panose="020B0609020204030204" pitchFamily="49" charset="0"/>
              </a:rPr>
              <a:t> Шостак</a:t>
            </a:r>
            <a:endParaRPr dirty="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22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0985" y="1340643"/>
            <a:ext cx="309813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b="1" noProof="1">
                <a:solidFill>
                  <a:schemeClr val="tx1"/>
                </a:solidFill>
                <a:latin typeface="Consolas" panose="020B0609020204030204" pitchFamily="49" charset="0"/>
              </a:rPr>
              <a:t>IDE:</a:t>
            </a:r>
            <a:r>
              <a:rPr lang="uk-UA" altLang="en-US" noProof="1">
                <a:solidFill>
                  <a:schemeClr val="tx1"/>
                </a:solidFill>
                <a:latin typeface="Consolas" panose="020B0609020204030204" pitchFamily="49" charset="0"/>
              </a:rPr>
              <a:t> PyCharm – розробка скриптів збору та обробки трафіку, налагодження коду серверної частини</a:t>
            </a:r>
            <a:r>
              <a:rPr lang="en-AU" altLang="en-US" noProof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uk-UA" altLang="en-US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b="1" noProof="1">
                <a:solidFill>
                  <a:schemeClr val="tx1"/>
                </a:solidFill>
                <a:latin typeface="Consolas" panose="020B0609020204030204" pitchFamily="49" charset="0"/>
              </a:rPr>
              <a:t>Технології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Python 3.</a:t>
            </a:r>
            <a:r>
              <a:rPr lang="pl-PL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, Fast API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Фреймворк +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library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WebSockets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, Firebase</a:t>
            </a:r>
            <a:b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uk-UA" altLang="en-US" b="1" noProof="1">
                <a:solidFill>
                  <a:schemeClr val="tx1"/>
                </a:solidFill>
                <a:latin typeface="Consolas" panose="020B0609020204030204" pitchFamily="49" charset="0"/>
              </a:rPr>
              <a:t>IDE:</a:t>
            </a:r>
            <a:r>
              <a:rPr lang="uk-UA" altLang="en-US" noProof="1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noProof="1">
                <a:solidFill>
                  <a:schemeClr val="tx1"/>
                </a:solidFill>
                <a:latin typeface="Consolas" panose="020B0609020204030204" pitchFamily="49" charset="0"/>
              </a:rPr>
              <a:t>VS Code </a:t>
            </a:r>
            <a:r>
              <a:rPr lang="uk-UA" altLang="en-US" noProof="1">
                <a:solidFill>
                  <a:schemeClr val="tx1"/>
                </a:solidFill>
                <a:latin typeface="Consolas" panose="020B0609020204030204" pitchFamily="49" charset="0"/>
              </a:rPr>
              <a:t>– розробка клієнтської частини програми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b="1" noProof="1">
                <a:solidFill>
                  <a:schemeClr val="tx1"/>
                </a:solidFill>
                <a:latin typeface="Consolas" panose="020B0609020204030204" pitchFamily="49" charset="0"/>
              </a:rPr>
              <a:t>Технології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TypeScript,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Фреймворк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Next.JS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 descr="Изображение выглядит как снимок экрана, текст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60478D3-F9B1-828F-8BC4-3089EDC4C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117" y="1375989"/>
            <a:ext cx="5056820" cy="25469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358981" y="771784"/>
            <a:ext cx="4822620" cy="22485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/>
          <p:nvPr/>
        </p:nvPicPr>
        <p:blipFill rotWithShape="1">
          <a:blip r:embed="rId5"/>
          <a:srcRect l="34056" t="23890" r="33501" b="11567"/>
          <a:stretch/>
        </p:blipFill>
        <p:spPr bwMode="auto">
          <a:xfrm>
            <a:off x="5363152" y="771784"/>
            <a:ext cx="3365211" cy="3180196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243225" y="33821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Авторизац</a:t>
            </a:r>
            <a:r>
              <a:rPr lang="uk-UA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ія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268925" y="771784"/>
            <a:ext cx="3700402" cy="2858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4357255" y="678302"/>
            <a:ext cx="4558144" cy="29515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Рисунок 11"/>
          <p:cNvPicPr/>
          <p:nvPr/>
        </p:nvPicPr>
        <p:blipFill>
          <a:blip r:embed="rId6"/>
          <a:stretch>
            <a:fillRect/>
          </a:stretch>
        </p:blipFill>
        <p:spPr>
          <a:xfrm>
            <a:off x="1304694" y="3751098"/>
            <a:ext cx="4805161" cy="793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Прямоугольник 12"/>
          <p:cNvSpPr/>
          <p:nvPr/>
        </p:nvSpPr>
        <p:spPr>
          <a:xfrm>
            <a:off x="6492240" y="396423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Аналіз пакетів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195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268926" y="687680"/>
            <a:ext cx="5210548" cy="2422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2475865" y="3407787"/>
            <a:ext cx="6302375" cy="13785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/>
          <p:cNvPicPr/>
          <p:nvPr/>
        </p:nvPicPr>
        <p:blipFill>
          <a:blip r:embed="rId6"/>
          <a:stretch>
            <a:fillRect/>
          </a:stretch>
        </p:blipFill>
        <p:spPr>
          <a:xfrm>
            <a:off x="5669973" y="1775310"/>
            <a:ext cx="3224646" cy="13350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6306502" y="112790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Перегляд пакетів через 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WireShark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E18A3797-1792-39D2-1EC6-1D18264B8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0858BE21-D3E9-ECC2-2764-481696696A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Результати і </a:t>
            </a: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5ADAEFA0-0719-87C1-08D5-9B9DD09E1D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36E7FC-EF01-C174-EB51-2487B3C93A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DA3AA8-477F-F7E7-3132-C49570560EFA}"/>
              </a:ext>
            </a:extLst>
          </p:cNvPr>
          <p:cNvSpPr/>
          <p:nvPr/>
        </p:nvSpPr>
        <p:spPr>
          <a:xfrm>
            <a:off x="805500" y="2308216"/>
            <a:ext cx="29812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Отримані результати з тренування моделі на тестовому </a:t>
            </a:r>
            <a:r>
              <a:rPr lang="uk-UA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датасеті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640B00C-F30C-ECAE-1B79-AA5BFE14D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66" y="771446"/>
            <a:ext cx="2912462" cy="15367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8A5D914-751D-DD9F-113F-794B2EA2FC59}"/>
              </a:ext>
            </a:extLst>
          </p:cNvPr>
          <p:cNvSpPr/>
          <p:nvPr/>
        </p:nvSpPr>
        <p:spPr>
          <a:xfrm>
            <a:off x="4362451" y="2702983"/>
            <a:ext cx="469984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Модель дає дуже маленьку кількість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false positives,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що означає що вона буде дуже </a:t>
            </a:r>
            <a:r>
              <a:rPr lang="uk-UA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рідко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блокувати нормальний трафік – що дуже гарно для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production-level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системи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Проте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також маємо велику кількість 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false negative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– модель не помічає поганий трафік – від того маленький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recall.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1A80D63-E6CF-3EA3-6D77-651585AEEE98}"/>
              </a:ext>
            </a:extLst>
          </p:cNvPr>
          <p:cNvSpPr/>
          <p:nvPr/>
        </p:nvSpPr>
        <p:spPr>
          <a:xfrm>
            <a:off x="4330700" y="840080"/>
            <a:ext cx="480377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В початковий дата-сет який складається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з 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645,000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мережевих потоків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вдалося додати близько 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,000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мережевих потоків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реально трафіку і синтетичного трафіку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який симулює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network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атаки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В результаті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т</a:t>
            </a:r>
            <a:r>
              <a:rPr lang="uk-UA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естовий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дата-сет вміщував близько 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685,000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потоків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Фінальні результати роботи моделі дуже непогані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endParaRPr lang="uk-UA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315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389" y="645024"/>
            <a:ext cx="5361355" cy="3808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973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368" y="1248871"/>
            <a:ext cx="838689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latin typeface="Consolas" panose="020B0609020204030204" pitchFamily="49" charset="0"/>
              </a:rPr>
              <a:t>Реалістичність та практична цінність отриманих результатів – зібрано та </a:t>
            </a:r>
            <a:r>
              <a:rPr lang="uk-UA" sz="2000" dirty="0" err="1">
                <a:latin typeface="Consolas" panose="020B0609020204030204" pitchFamily="49" charset="0"/>
              </a:rPr>
              <a:t>протестовано</a:t>
            </a:r>
            <a:r>
              <a:rPr lang="uk-UA" sz="2000" dirty="0">
                <a:latin typeface="Consolas" panose="020B0609020204030204" pitchFamily="49" charset="0"/>
              </a:rPr>
              <a:t> гібридний </a:t>
            </a:r>
            <a:r>
              <a:rPr lang="uk-UA" sz="2000" dirty="0" err="1">
                <a:latin typeface="Consolas" panose="020B0609020204030204" pitchFamily="49" charset="0"/>
              </a:rPr>
              <a:t>датасет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br>
              <a:rPr lang="uk-UA" sz="2000" dirty="0">
                <a:latin typeface="Consolas" panose="020B0609020204030204" pitchFamily="49" charset="0"/>
              </a:rPr>
            </a:br>
            <a:endParaRPr lang="uk-UA" sz="2000" dirty="0">
              <a:latin typeface="Consolas" panose="020B0609020204030204" pitchFamily="49" charset="0"/>
            </a:endParaRPr>
          </a:p>
          <a:p>
            <a:r>
              <a:rPr lang="uk-UA" sz="2000" dirty="0">
                <a:latin typeface="Consolas" panose="020B0609020204030204" pitchFamily="49" charset="0"/>
              </a:rPr>
              <a:t>Широкі можливості застосування в системах мережевого моніторингу</a:t>
            </a:r>
          </a:p>
          <a:p>
            <a:endParaRPr lang="uk-UA" sz="2000" dirty="0">
              <a:latin typeface="Consolas" panose="020B0609020204030204" pitchFamily="49" charset="0"/>
            </a:endParaRPr>
          </a:p>
          <a:p>
            <a:r>
              <a:rPr lang="uk-UA" sz="2000" dirty="0">
                <a:latin typeface="Consolas" panose="020B0609020204030204" pitchFamily="49" charset="0"/>
              </a:rPr>
              <a:t>Можливий розвиток: розширення підтримки типів атак, тренування на більш комплексній моделі –</a:t>
            </a:r>
            <a:r>
              <a:rPr lang="en-US" sz="2000" dirty="0">
                <a:latin typeface="Consolas" panose="020B0609020204030204" pitchFamily="49" charset="0"/>
              </a:rPr>
              <a:t> deep learning.</a:t>
            </a:r>
            <a:endParaRPr lang="uk-UA" sz="20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2875" y="2037119"/>
            <a:ext cx="78361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b="1" dirty="0">
                <a:latin typeface="Consolas" panose="020B0609020204030204" pitchFamily="49" charset="0"/>
              </a:rPr>
              <a:t>Розробити методологію створення високоякісного та збалансованого </a:t>
            </a:r>
            <a:r>
              <a:rPr lang="uk-UA" sz="2000" b="1" dirty="0" err="1">
                <a:latin typeface="Consolas" panose="020B0609020204030204" pitchFamily="49" charset="0"/>
              </a:rPr>
              <a:t>датасету</a:t>
            </a:r>
            <a:r>
              <a:rPr lang="uk-UA" sz="2000" b="1" dirty="0">
                <a:latin typeface="Consolas" panose="020B0609020204030204" pitchFamily="49" charset="0"/>
              </a:rPr>
              <a:t> зловмисного мережевого трафіку для тренування систем виявлення атак.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3093" y="3750620"/>
            <a:ext cx="68455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Актуальність: забезпечити підвищену точність і адаптивність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ML-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моделей в умовах еволюції сучасних кіберзагроз.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79458"/>
              </p:ext>
            </p:extLst>
          </p:nvPr>
        </p:nvGraphicFramePr>
        <p:xfrm>
          <a:off x="457199" y="768350"/>
          <a:ext cx="8375100" cy="3354388"/>
        </p:xfrm>
        <a:graphic>
          <a:graphicData uri="http://schemas.openxmlformats.org/drawingml/2006/table">
            <a:tbl>
              <a:tblPr/>
              <a:tblGrid>
                <a:gridCol w="4187550">
                  <a:extLst>
                    <a:ext uri="{9D8B030D-6E8A-4147-A177-3AD203B41FA5}">
                      <a16:colId xmlns:a16="http://schemas.microsoft.com/office/drawing/2014/main" val="6907417"/>
                    </a:ext>
                  </a:extLst>
                </a:gridCol>
                <a:gridCol w="4187550">
                  <a:extLst>
                    <a:ext uri="{9D8B030D-6E8A-4147-A177-3AD203B41FA5}">
                      <a16:colId xmlns:a16="http://schemas.microsoft.com/office/drawing/2014/main" val="2285840466"/>
                    </a:ext>
                  </a:extLst>
                </a:gridCol>
              </a:tblGrid>
              <a:tr h="244846"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Consolas" panose="020B0609020204030204" pitchFamily="49" charset="0"/>
                        </a:rPr>
                        <a:t>Досліджені конкуренти / аналоги</a:t>
                      </a: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Consolas" panose="020B0609020204030204" pitchFamily="49" charset="0"/>
                        </a:rPr>
                        <a:t>Прогалини та обмеження</a:t>
                      </a: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62392"/>
                  </a:ext>
                </a:extLst>
              </a:tr>
              <a:tr h="759022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onsolas" panose="020B0609020204030204" pitchFamily="49" charset="0"/>
                        </a:rPr>
                        <a:t>Wireshark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Переважно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ручний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аналіз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PCAP-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файлів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Відсутня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автоматизована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анотація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«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нормальний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зловмисний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»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Не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інтегрований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із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ML-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пайплайном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166924"/>
                  </a:ext>
                </a:extLst>
              </a:tr>
              <a:tr h="587630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Consolas" panose="020B0609020204030204" pitchFamily="49" charset="0"/>
                        </a:rPr>
                        <a:t>Zeek</a:t>
                      </a:r>
                      <a:r>
                        <a:rPr lang="en-US" sz="1100" b="1" dirty="0">
                          <a:latin typeface="Consolas" panose="020B0609020204030204" pitchFamily="49" charset="0"/>
                        </a:rPr>
                        <a:t> (Bro)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Consolas" panose="020B0609020204030204" pitchFamily="49" charset="0"/>
                        </a:rPr>
                        <a:t>Складна початкова настройка та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скрипти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Фокус на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моніторинг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, а не на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побудову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датасету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Обмежена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підтримка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синтетичних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даних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522487"/>
                  </a:ext>
                </a:extLst>
              </a:tr>
              <a:tr h="587630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onsolas" panose="020B0609020204030204" pitchFamily="49" charset="0"/>
                        </a:rPr>
                        <a:t>Snort / Suricata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Consolas" panose="020B0609020204030204" pitchFamily="49" charset="0"/>
                        </a:rPr>
                        <a:t>Правила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виявлення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, але без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збереження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готових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міток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для ML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Висока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кількість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хибнопозитивів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при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невідтестованих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правилах</a:t>
                      </a: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171592"/>
                  </a:ext>
                </a:extLst>
              </a:tr>
              <a:tr h="587630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onsolas" panose="020B0609020204030204" pitchFamily="49" charset="0"/>
                        </a:rPr>
                        <a:t>CIC-IDS2017, UNSW-NB15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Consolas" panose="020B0609020204030204" pitchFamily="49" charset="0"/>
                        </a:rPr>
                        <a:t>Не збалансованість </a:t>
                      </a:r>
                      <a:r>
                        <a:rPr lang="uk-UA" sz="1100" dirty="0" err="1">
                          <a:latin typeface="Consolas" panose="020B0609020204030204" pitchFamily="49" charset="0"/>
                        </a:rPr>
                        <a:t>датасетів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uk-UA" sz="1100" dirty="0">
                          <a:latin typeface="Consolas" panose="020B0609020204030204" pitchFamily="49" charset="0"/>
                        </a:rPr>
                        <a:t>велика кількість нормального трафіку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uk-UA" sz="1100" dirty="0">
                          <a:latin typeface="Consolas" panose="020B0609020204030204" pitchFamily="49" charset="0"/>
                        </a:rPr>
                        <a:t> модель буде віддавати перевагу нормальному трафіку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.</a:t>
                      </a:r>
                      <a:endParaRPr lang="uk-UA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923893"/>
                  </a:ext>
                </a:extLst>
              </a:tr>
              <a:tr h="587630"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Consolas" panose="020B0609020204030204" pitchFamily="49" charset="0"/>
                        </a:rPr>
                        <a:t>Scapy-</a:t>
                      </a:r>
                      <a:r>
                        <a:rPr lang="uk-UA" sz="1100" b="1">
                          <a:latin typeface="Consolas" panose="020B0609020204030204" pitchFamily="49" charset="0"/>
                        </a:rPr>
                        <a:t>симулятори (ручні скрипти)</a:t>
                      </a:r>
                      <a:endParaRPr lang="uk-UA" sz="110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Consolas" panose="020B0609020204030204" pitchFamily="49" charset="0"/>
                        </a:rPr>
                        <a:t>Не стандартизовані сценарії атак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uk-UA" sz="1100" dirty="0">
                          <a:latin typeface="Consolas" panose="020B0609020204030204" pitchFamily="49" charset="0"/>
                        </a:rPr>
                        <a:t>Відсутні метрики якості </a:t>
                      </a:r>
                      <a:r>
                        <a:rPr lang="uk-UA" sz="1100" dirty="0" err="1">
                          <a:latin typeface="Consolas" panose="020B0609020204030204" pitchFamily="49" charset="0"/>
                        </a:rPr>
                        <a:t>датасету</a:t>
                      </a:r>
                      <a:r>
                        <a:rPr lang="uk-UA" sz="1100" dirty="0">
                          <a:latin typeface="Consolas" panose="020B0609020204030204" pitchFamily="49" charset="0"/>
                        </a:rPr>
                        <a:t> та інтеграція з </a:t>
                      </a:r>
                      <a:r>
                        <a:rPr lang="uk-UA" sz="1100" dirty="0" err="1">
                          <a:latin typeface="Consolas" panose="020B0609020204030204" pitchFamily="49" charset="0"/>
                        </a:rPr>
                        <a:t>пайплайнами</a:t>
                      </a:r>
                      <a:endParaRPr lang="uk-UA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3600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157F1E16-05D7-107B-57B6-DEE920360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81CBDB75-4EC9-37C4-12AA-937658FAAE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C43380BB-EB17-C141-C805-1661EE893EB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EF680B-F4F5-D432-D887-1E9CC44AF6D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11CF42E-97B1-EF92-BAEA-00A24CD02C3C}"/>
              </a:ext>
            </a:extLst>
          </p:cNvPr>
          <p:cNvSpPr/>
          <p:nvPr/>
        </p:nvSpPr>
        <p:spPr>
          <a:xfrm>
            <a:off x="1392915" y="1468780"/>
            <a:ext cx="57400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Consolas" panose="020B0609020204030204" pitchFamily="49" charset="0"/>
              </a:rPr>
              <a:t>Основною проблемою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ru-RU" b="1" dirty="0">
                <a:latin typeface="Consolas" panose="020B0609020204030204" pitchFamily="49" charset="0"/>
              </a:rPr>
              <a:t> яку </a:t>
            </a:r>
            <a:r>
              <a:rPr lang="ru-RU" b="1" dirty="0" err="1">
                <a:latin typeface="Consolas" panose="020B0609020204030204" pitchFamily="49" charset="0"/>
              </a:rPr>
              <a:t>було</a:t>
            </a:r>
            <a:r>
              <a:rPr lang="ru-RU" b="1" dirty="0">
                <a:latin typeface="Consolas" panose="020B0609020204030204" pitchFamily="49" charset="0"/>
              </a:rPr>
              <a:t> поставлено задачу </a:t>
            </a:r>
            <a:r>
              <a:rPr lang="ru-RU" b="1" dirty="0" err="1">
                <a:latin typeface="Consolas" panose="020B0609020204030204" pitchFamily="49" charset="0"/>
              </a:rPr>
              <a:t>вирішити</a:t>
            </a:r>
            <a:r>
              <a:rPr lang="ru-RU" b="1" dirty="0">
                <a:latin typeface="Consolas" panose="020B0609020204030204" pitchFamily="49" charset="0"/>
              </a:rPr>
              <a:t> – </a:t>
            </a:r>
            <a:r>
              <a:rPr lang="ru-RU" b="1" dirty="0" err="1">
                <a:latin typeface="Consolas" panose="020B0609020204030204" pitchFamily="49" charset="0"/>
              </a:rPr>
              <a:t>незбалансованість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ru-RU" b="1" dirty="0" err="1">
                <a:latin typeface="Consolas" panose="020B0609020204030204" pitchFamily="49" charset="0"/>
              </a:rPr>
              <a:t>датасетів</a:t>
            </a:r>
            <a:r>
              <a:rPr lang="en-AU" b="1" dirty="0">
                <a:latin typeface="Consolas" panose="020B0609020204030204" pitchFamily="49" charset="0"/>
              </a:rPr>
              <a:t>.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ru-RU" b="1" dirty="0" err="1">
                <a:latin typeface="Consolas" panose="020B0609020204030204" pitchFamily="49" charset="0"/>
              </a:rPr>
              <a:t>Після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ru-RU" b="1" dirty="0" err="1">
                <a:latin typeface="Consolas" panose="020B0609020204030204" pitchFamily="49" charset="0"/>
              </a:rPr>
              <a:t>початкових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ru-RU" b="1" dirty="0" err="1">
                <a:latin typeface="Consolas" panose="020B0609020204030204" pitchFamily="49" charset="0"/>
              </a:rPr>
              <a:t>експериментів</a:t>
            </a:r>
            <a:r>
              <a:rPr lang="en-AU" b="1" dirty="0">
                <a:latin typeface="Consolas" panose="020B0609020204030204" pitchFamily="49" charset="0"/>
              </a:rPr>
              <a:t>,</a:t>
            </a:r>
            <a:r>
              <a:rPr lang="uk-UA" b="1" dirty="0">
                <a:latin typeface="Consolas" panose="020B0609020204030204" pitchFamily="49" charset="0"/>
              </a:rPr>
              <a:t> було виявлено що існуючі </a:t>
            </a:r>
            <a:r>
              <a:rPr lang="uk-UA" b="1" dirty="0" err="1">
                <a:latin typeface="Consolas" panose="020B0609020204030204" pitchFamily="49" charset="0"/>
              </a:rPr>
              <a:t>датасети</a:t>
            </a:r>
            <a:r>
              <a:rPr lang="uk-UA" b="1" dirty="0">
                <a:latin typeface="Consolas" panose="020B0609020204030204" pitchFamily="49" charset="0"/>
              </a:rPr>
              <a:t> мають набагато більше </a:t>
            </a:r>
            <a:r>
              <a:rPr lang="en-AU" b="1" dirty="0">
                <a:latin typeface="Consolas" panose="020B0609020204030204" pitchFamily="49" charset="0"/>
              </a:rPr>
              <a:t>“</a:t>
            </a:r>
            <a:r>
              <a:rPr lang="uk-UA" b="1" dirty="0">
                <a:latin typeface="Consolas" panose="020B0609020204030204" pitchFamily="49" charset="0"/>
              </a:rPr>
              <a:t>хорошого</a:t>
            </a:r>
            <a:r>
              <a:rPr lang="en-US" b="1" dirty="0">
                <a:latin typeface="Consolas" panose="020B0609020204030204" pitchFamily="49" charset="0"/>
              </a:rPr>
              <a:t>”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uk-UA" b="1" dirty="0">
                <a:latin typeface="Consolas" panose="020B0609020204030204" pitchFamily="49" charset="0"/>
              </a:rPr>
              <a:t>трафіку ніж поганого</a:t>
            </a:r>
            <a:r>
              <a:rPr lang="en-US" b="1" dirty="0">
                <a:latin typeface="Consolas" panose="020B0609020204030204" pitchFamily="49" charset="0"/>
              </a:rPr>
              <a:t>. </a:t>
            </a:r>
            <a:r>
              <a:rPr lang="uk-UA" b="1" dirty="0">
                <a:latin typeface="Consolas" panose="020B0609020204030204" pitchFamily="49" charset="0"/>
              </a:rPr>
              <a:t>При цьому</a:t>
            </a:r>
            <a:r>
              <a:rPr lang="en-AU" b="1" dirty="0">
                <a:latin typeface="Consolas" panose="020B0609020204030204" pitchFamily="49" charset="0"/>
              </a:rPr>
              <a:t>,</a:t>
            </a:r>
            <a:r>
              <a:rPr lang="uk-UA" b="1" dirty="0">
                <a:latin typeface="Consolas" panose="020B0609020204030204" pitchFamily="49" charset="0"/>
              </a:rPr>
              <a:t> якщо тренувати модель на цих </a:t>
            </a:r>
            <a:r>
              <a:rPr lang="uk-UA" b="1" dirty="0" err="1">
                <a:latin typeface="Consolas" panose="020B0609020204030204" pitchFamily="49" charset="0"/>
              </a:rPr>
              <a:t>датасетах</a:t>
            </a:r>
            <a:r>
              <a:rPr lang="uk-UA" b="1" dirty="0">
                <a:latin typeface="Consolas" panose="020B0609020204030204" pitchFamily="49" charset="0"/>
              </a:rPr>
              <a:t> – вона сильно віддає перевагу цьому хорошому трафіку</a:t>
            </a:r>
            <a:r>
              <a:rPr lang="en-US" b="1" dirty="0">
                <a:latin typeface="Consolas" panose="020B0609020204030204" pitchFamily="49" charset="0"/>
              </a:rPr>
              <a:t>. </a:t>
            </a:r>
            <a:r>
              <a:rPr lang="uk-UA" b="1" dirty="0">
                <a:latin typeface="Consolas" panose="020B0609020204030204" pitchFamily="49" charset="0"/>
              </a:rPr>
              <a:t>Створення гібридного </a:t>
            </a:r>
            <a:r>
              <a:rPr lang="uk-UA" b="1" dirty="0" err="1">
                <a:latin typeface="Consolas" panose="020B0609020204030204" pitchFamily="49" charset="0"/>
              </a:rPr>
              <a:t>датасету</a:t>
            </a:r>
            <a:r>
              <a:rPr lang="uk-UA" b="1" dirty="0">
                <a:latin typeface="Consolas" panose="020B0609020204030204" pitchFamily="49" charset="0"/>
              </a:rPr>
              <a:t> з згенерованим </a:t>
            </a:r>
            <a:r>
              <a:rPr lang="en-US" b="1" dirty="0">
                <a:latin typeface="Consolas" panose="020B0609020204030204" pitchFamily="49" charset="0"/>
              </a:rPr>
              <a:t>“</a:t>
            </a:r>
            <a:r>
              <a:rPr lang="uk-UA" b="1" dirty="0">
                <a:latin typeface="Consolas" panose="020B0609020204030204" pitchFamily="49" charset="0"/>
              </a:rPr>
              <a:t>поганим</a:t>
            </a:r>
            <a:r>
              <a:rPr lang="en-US" b="1" dirty="0">
                <a:latin typeface="Consolas" panose="020B0609020204030204" pitchFamily="49" charset="0"/>
              </a:rPr>
              <a:t>”</a:t>
            </a:r>
            <a:r>
              <a:rPr lang="uk-UA" b="1" dirty="0">
                <a:latin typeface="Consolas" panose="020B0609020204030204" pitchFamily="49" charset="0"/>
              </a:rPr>
              <a:t> трафіком є варіантом вирішення цієї проблеми</a:t>
            </a:r>
            <a:r>
              <a:rPr lang="en-AU" b="1" dirty="0">
                <a:latin typeface="Consolas" panose="020B0609020204030204" pitchFamily="49" charset="0"/>
              </a:rPr>
              <a:t>.</a:t>
            </a:r>
            <a:endParaRPr lang="uk-UA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72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835428"/>
              </p:ext>
            </p:extLst>
          </p:nvPr>
        </p:nvGraphicFramePr>
        <p:xfrm>
          <a:off x="415636" y="1167406"/>
          <a:ext cx="8416664" cy="3003042"/>
        </p:xfrm>
        <a:graphic>
          <a:graphicData uri="http://schemas.openxmlformats.org/drawingml/2006/table">
            <a:tbl>
              <a:tblPr/>
              <a:tblGrid>
                <a:gridCol w="2486919">
                  <a:extLst>
                    <a:ext uri="{9D8B030D-6E8A-4147-A177-3AD203B41FA5}">
                      <a16:colId xmlns:a16="http://schemas.microsoft.com/office/drawing/2014/main" val="2209021910"/>
                    </a:ext>
                  </a:extLst>
                </a:gridCol>
                <a:gridCol w="5929745">
                  <a:extLst>
                    <a:ext uri="{9D8B030D-6E8A-4147-A177-3AD203B41FA5}">
                      <a16:colId xmlns:a16="http://schemas.microsoft.com/office/drawing/2014/main" val="1162296894"/>
                    </a:ext>
                  </a:extLst>
                </a:gridCol>
              </a:tblGrid>
              <a:tr h="168511">
                <a:tc>
                  <a:txBody>
                    <a:bodyPr/>
                    <a:lstStyle/>
                    <a:p>
                      <a:r>
                        <a:rPr lang="uk-UA" sz="900" b="1" dirty="0">
                          <a:latin typeface="Consolas" panose="020B0609020204030204" pitchFamily="49" charset="0"/>
                        </a:rPr>
                        <a:t>Пункт</a:t>
                      </a:r>
                      <a:endParaRPr lang="uk-UA" sz="900" dirty="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900" b="1">
                          <a:latin typeface="Consolas" panose="020B0609020204030204" pitchFamily="49" charset="0"/>
                        </a:rPr>
                        <a:t>Зміст</a:t>
                      </a:r>
                      <a:endParaRPr lang="uk-UA" sz="90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958875"/>
                  </a:ext>
                </a:extLst>
              </a:tr>
              <a:tr h="403096">
                <a:tc>
                  <a:txBody>
                    <a:bodyPr/>
                    <a:lstStyle/>
                    <a:p>
                      <a:r>
                        <a:rPr lang="uk-UA" sz="900" b="1">
                          <a:latin typeface="Consolas" panose="020B0609020204030204" pitchFamily="49" charset="0"/>
                        </a:rPr>
                        <a:t>Проблема</a:t>
                      </a:r>
                      <a:endParaRPr lang="uk-UA" sz="90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900" dirty="0">
                          <a:latin typeface="Consolas" panose="020B0609020204030204" pitchFamily="49" charset="0"/>
                        </a:rPr>
                        <a:t>Існуючі </a:t>
                      </a:r>
                      <a:r>
                        <a:rPr lang="uk-UA" sz="900" dirty="0" err="1">
                          <a:latin typeface="Consolas" panose="020B0609020204030204" pitchFamily="49" charset="0"/>
                        </a:rPr>
                        <a:t>датасети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 мережевого трафіку застарілі, не збалансовані (нормальний трафік 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vs 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зловмисний)</a:t>
                      </a:r>
                      <a:r>
                        <a:rPr lang="en-AU" sz="900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 вузько орієнтовані й не охоплюють сучасні атаки та 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real-time 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сценарії</a:t>
                      </a: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705945"/>
                  </a:ext>
                </a:extLst>
              </a:tr>
              <a:tr h="520665">
                <a:tc>
                  <a:txBody>
                    <a:bodyPr/>
                    <a:lstStyle/>
                    <a:p>
                      <a:r>
                        <a:rPr lang="uk-UA" sz="900" b="1">
                          <a:latin typeface="Consolas" panose="020B0609020204030204" pitchFamily="49" charset="0"/>
                        </a:rPr>
                        <a:t>Мета</a:t>
                      </a:r>
                      <a:endParaRPr lang="uk-UA" sz="90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900" dirty="0">
                          <a:latin typeface="Consolas" panose="020B0609020204030204" pitchFamily="49" charset="0"/>
                        </a:rPr>
                        <a:t>Розробити гібридний підхід до створення </a:t>
                      </a:r>
                      <a:r>
                        <a:rPr lang="uk-UA" sz="900" dirty="0" err="1">
                          <a:latin typeface="Consolas" panose="020B0609020204030204" pitchFamily="49" charset="0"/>
                        </a:rPr>
                        <a:t>датасету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 зловмисного трафіку</a:t>
                      </a:r>
                      <a:r>
                        <a:rPr lang="uk-UA" sz="90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з чіткими мітками «нормальний/зловмисний»</a:t>
                      </a: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063512"/>
                  </a:ext>
                </a:extLst>
              </a:tr>
              <a:tr h="755804">
                <a:tc>
                  <a:txBody>
                    <a:bodyPr/>
                    <a:lstStyle/>
                    <a:p>
                      <a:r>
                        <a:rPr lang="uk-UA" sz="900" b="1">
                          <a:latin typeface="Consolas" panose="020B0609020204030204" pitchFamily="49" charset="0"/>
                        </a:rPr>
                        <a:t>Завдання</a:t>
                      </a:r>
                      <a:endParaRPr lang="uk-UA" sz="90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uk-UA" sz="900" dirty="0">
                          <a:latin typeface="Consolas" panose="020B0609020204030204" pitchFamily="49" charset="0"/>
                        </a:rPr>
                        <a:t>Аналіз методів збору трафіку: 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PCAP, 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метадані, симуляції</a:t>
                      </a:r>
                    </a:p>
                    <a:p>
                      <a:pPr marL="0" indent="0">
                        <a:buNone/>
                      </a:pPr>
                      <a:r>
                        <a:rPr lang="uk-UA" sz="900" dirty="0">
                          <a:latin typeface="Consolas" panose="020B0609020204030204" pitchFamily="49" charset="0"/>
                        </a:rPr>
                        <a:t>2. Створення інтегрованого </a:t>
                      </a:r>
                      <a:r>
                        <a:rPr lang="uk-UA" sz="900" dirty="0" err="1">
                          <a:latin typeface="Consolas" panose="020B0609020204030204" pitchFamily="49" charset="0"/>
                        </a:rPr>
                        <a:t>датасету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 та оцінка його якості (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Precision, Recall, F1)</a:t>
                      </a:r>
                      <a:endParaRPr lang="ru-RU" sz="900" dirty="0"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ru-RU" sz="900" dirty="0"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ru-RU" sz="9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Створення веб-застосунку для тестування моделі що була натренована на </a:t>
                      </a:r>
                      <a:r>
                        <a:rPr lang="uk-UA" sz="900" dirty="0" err="1">
                          <a:latin typeface="Consolas" panose="020B0609020204030204" pitchFamily="49" charset="0"/>
                        </a:rPr>
                        <a:t>датасеті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(Random Forest)</a:t>
                      </a: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941720"/>
                  </a:ext>
                </a:extLst>
              </a:tr>
              <a:tr h="520665">
                <a:tc>
                  <a:txBody>
                    <a:bodyPr/>
                    <a:lstStyle/>
                    <a:p>
                      <a:r>
                        <a:rPr lang="uk-UA" sz="900" b="1">
                          <a:latin typeface="Consolas" panose="020B0609020204030204" pitchFamily="49" charset="0"/>
                        </a:rPr>
                        <a:t>Методи</a:t>
                      </a:r>
                      <a:endParaRPr lang="uk-UA" sz="90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900" dirty="0">
                          <a:latin typeface="Consolas" panose="020B0609020204030204" pitchFamily="49" charset="0"/>
                        </a:rPr>
                        <a:t>– Теоретичний огляд існуючих підходів</a:t>
                      </a:r>
                    </a:p>
                    <a:p>
                      <a:r>
                        <a:rPr lang="uk-UA" sz="900" dirty="0">
                          <a:latin typeface="Consolas" panose="020B0609020204030204" pitchFamily="49" charset="0"/>
                        </a:rPr>
                        <a:t>– Збір даних</a:t>
                      </a:r>
                    </a:p>
                    <a:p>
                      <a:r>
                        <a:rPr lang="en-US" sz="900" dirty="0">
                          <a:latin typeface="Consolas" panose="020B0609020204030204" pitchFamily="49" charset="0"/>
                        </a:rPr>
                        <a:t>– 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Перед-обробка: фільтрація, нормалізація, агрегування</a:t>
                      </a:r>
                    </a:p>
                    <a:p>
                      <a:r>
                        <a:rPr lang="uk-UA" sz="900" dirty="0">
                          <a:latin typeface="Consolas" panose="020B0609020204030204" pitchFamily="49" charset="0"/>
                        </a:rPr>
                        <a:t>– 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ML-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експерименти (тренування моделі </a:t>
                      </a:r>
                      <a:r>
                        <a:rPr lang="en-US" sz="900">
                          <a:latin typeface="Consolas" panose="020B0609020204030204" pitchFamily="49" charset="0"/>
                        </a:rPr>
                        <a:t>Random Forest)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294609"/>
                  </a:ext>
                </a:extLst>
              </a:tr>
              <a:tr h="520665">
                <a:tc>
                  <a:txBody>
                    <a:bodyPr/>
                    <a:lstStyle/>
                    <a:p>
                      <a:r>
                        <a:rPr lang="uk-UA" sz="900" b="1">
                          <a:latin typeface="Consolas" panose="020B0609020204030204" pitchFamily="49" charset="0"/>
                        </a:rPr>
                        <a:t>Очікувані результати</a:t>
                      </a:r>
                      <a:endParaRPr lang="uk-UA" sz="90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Consolas" panose="020B0609020204030204" pitchFamily="49" charset="0"/>
                        </a:rPr>
                        <a:t>– </a:t>
                      </a:r>
                      <a:r>
                        <a:rPr lang="ru-RU" sz="900" dirty="0" err="1">
                          <a:latin typeface="Consolas" panose="020B0609020204030204" pitchFamily="49" charset="0"/>
                        </a:rPr>
                        <a:t>Виділення</a:t>
                      </a:r>
                      <a:r>
                        <a:rPr lang="ru-RU" sz="9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900" dirty="0" err="1">
                          <a:latin typeface="Consolas" panose="020B0609020204030204" pitchFamily="49" charset="0"/>
                        </a:rPr>
                        <a:t>найефективнішого</a:t>
                      </a:r>
                      <a:r>
                        <a:rPr lang="ru-RU" sz="900" dirty="0">
                          <a:latin typeface="Consolas" panose="020B0609020204030204" pitchFamily="49" charset="0"/>
                        </a:rPr>
                        <a:t> методу </a:t>
                      </a:r>
                      <a:r>
                        <a:rPr lang="ru-RU" sz="900" dirty="0" err="1">
                          <a:latin typeface="Consolas" panose="020B0609020204030204" pitchFamily="49" charset="0"/>
                        </a:rPr>
                        <a:t>збору</a:t>
                      </a:r>
                      <a:r>
                        <a:rPr lang="ru-RU" sz="9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900" dirty="0" err="1">
                          <a:latin typeface="Consolas" panose="020B0609020204030204" pitchFamily="49" charset="0"/>
                        </a:rPr>
                        <a:t>даних</a:t>
                      </a:r>
                      <a:endParaRPr lang="ru-RU" sz="9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900" dirty="0">
                          <a:latin typeface="Consolas" panose="020B0609020204030204" pitchFamily="49" charset="0"/>
                        </a:rPr>
                        <a:t>– Система яка </a:t>
                      </a:r>
                      <a:r>
                        <a:rPr lang="ru-RU" sz="900" dirty="0" err="1">
                          <a:latin typeface="Consolas" panose="020B0609020204030204" pitchFamily="49" charset="0"/>
                        </a:rPr>
                        <a:t>перевіряє</a:t>
                      </a:r>
                      <a:r>
                        <a:rPr lang="ru-RU" sz="9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900" dirty="0" err="1">
                          <a:latin typeface="Consolas" panose="020B0609020204030204" pitchFamily="49" charset="0"/>
                        </a:rPr>
                        <a:t>зібраний</a:t>
                      </a:r>
                      <a:r>
                        <a:rPr lang="ru-RU" sz="900" dirty="0">
                          <a:latin typeface="Consolas" panose="020B0609020204030204" pitchFamily="49" charset="0"/>
                        </a:rPr>
                        <a:t> датасет</a:t>
                      </a: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7216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0020" y="949924"/>
            <a:ext cx="88322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Мова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програмування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Python 3.</a:t>
            </a:r>
            <a:r>
              <a:rPr lang="ru-R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Бібліотеки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для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аналізу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та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обробки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трафіку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Scapy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, pandas, NumPy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Інструменти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захоплення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та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попередньої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обробки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Wireshark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Модулі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машинного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навчання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scikit-learn (Random Forest, SVM), TensorFlow (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нейронні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мережі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Генерація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синтетичного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трафіку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власний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скрипт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genSYN.py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на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Python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Комунікація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в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реальному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часі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WebSocket-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сервер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- </a:t>
            </a:r>
            <a:r>
              <a:rPr lang="uk-UA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Серверна частина </a:t>
            </a:r>
            <a:r>
              <a:rPr lang="en-AU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 Fast API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CLI-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утиліта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argparse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для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пакетної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обробки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PCAP (main.py)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Фронтенд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Node.js 16+, Next.js, React, Tailwind CSS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Зберігання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результатів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файлові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PCAP/CSV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Система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контролю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версій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Git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6" name="Рисунок 5" descr="Изображение выглядит как зарисовка, диаграмма, Технический чертеж, Пла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878BCB5-90C9-2763-E4D7-B172F5A92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611" y="800723"/>
            <a:ext cx="4530043" cy="39390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1A646B-27FA-BF2E-D5CA-0CC914D30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25" y="1212709"/>
            <a:ext cx="3680775" cy="20704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95B6FC5-96F6-E8F7-3F53-1CF77D317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B2F1DFA7-6F4D-2F02-D1DA-8575FF0BF4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0E22E8D3-C3FF-3A47-8A89-BBB2ED99163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FF2EC1-A142-26DC-DFCF-5F7BD9D6A09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52D56A-BC02-4857-0B03-D3BD6096290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7672" y="1090058"/>
            <a:ext cx="4140200" cy="3172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B69FB8-688C-DDD4-DAE7-7AF486B474B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409125" y="1090058"/>
            <a:ext cx="4588298" cy="28160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443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C45AA7A2-4B8C-2048-0EE3-A3BC21CA4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D8B02F72-9C0A-DC0E-E3D9-29B9CEA749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4512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Програмна реалізація</a:t>
            </a:r>
            <a:endParaRPr sz="3200" dirty="0"/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F7A81502-392B-CD7E-4531-D50953AF87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CBFB20-99BE-E431-40AA-3B8CFB1969A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906A0A-92A0-B01E-6977-1717BF3AF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007" y="896496"/>
            <a:ext cx="4938026" cy="361424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31B741-060B-CD76-BA12-AFA1D8EC83AA}"/>
              </a:ext>
            </a:extLst>
          </p:cNvPr>
          <p:cNvSpPr/>
          <p:nvPr/>
        </p:nvSpPr>
        <p:spPr>
          <a:xfrm>
            <a:off x="303609" y="1019027"/>
            <a:ext cx="30981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Алгоритм конвертації пакетів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AU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pcap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у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flow –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підрахування часу сесій і інших параметрів – з використанням бібліотеки </a:t>
            </a:r>
            <a:r>
              <a:rPr lang="en-AU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Numpy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42616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767</Words>
  <Application>Microsoft Office PowerPoint</Application>
  <PresentationFormat>Экран (16:9)</PresentationFormat>
  <Paragraphs>87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Economica</vt:lpstr>
      <vt:lpstr>Arial</vt:lpstr>
      <vt:lpstr>Consolas</vt:lpstr>
      <vt:lpstr>Open Sans</vt:lpstr>
      <vt:lpstr>Шаблон презентації кваліфікаційної роботи магістрів</vt:lpstr>
      <vt:lpstr>Дослідження створення датасету для розпізнавання зловмисного трафіку </vt:lpstr>
      <vt:lpstr>Мета роботи</vt:lpstr>
      <vt:lpstr>Аналіз проблеми (аналіз існуючих рішень) 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Архітектура створенного програмного забезпечення</vt:lpstr>
      <vt:lpstr>Програмна реалізація</vt:lpstr>
      <vt:lpstr>Опис програмного забезпечення, що було використано у дослідженні</vt:lpstr>
      <vt:lpstr>Приклад реалізації</vt:lpstr>
      <vt:lpstr>Приклад реалізації</vt:lpstr>
      <vt:lpstr>Тестування</vt:lpstr>
      <vt:lpstr>Результати і Тестування</vt:lpstr>
      <vt:lpstr>Публікація результатів </vt:lpstr>
      <vt:lpstr>Підсумки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</dc:title>
  <dc:creator>Lexin</dc:creator>
  <cp:lastModifiedBy>Max Shuldiner</cp:lastModifiedBy>
  <cp:revision>15</cp:revision>
  <dcterms:created xsi:type="dcterms:W3CDTF">2024-10-03T11:39:34Z</dcterms:created>
  <dcterms:modified xsi:type="dcterms:W3CDTF">2025-06-22T23:50:05Z</dcterms:modified>
</cp:coreProperties>
</file>