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68" r:id="rId3"/>
    <p:sldId id="258" r:id="rId4"/>
    <p:sldId id="269" r:id="rId5"/>
    <p:sldId id="270" r:id="rId6"/>
    <p:sldId id="259" r:id="rId7"/>
    <p:sldId id="271" r:id="rId8"/>
    <p:sldId id="272" r:id="rId9"/>
    <p:sldId id="273" r:id="rId10"/>
    <p:sldId id="274" r:id="rId11"/>
    <p:sldId id="260" r:id="rId12"/>
    <p:sldId id="275" r:id="rId13"/>
    <p:sldId id="276" r:id="rId14"/>
    <p:sldId id="277" r:id="rId15"/>
    <p:sldId id="261" r:id="rId16"/>
    <p:sldId id="278" r:id="rId17"/>
    <p:sldId id="262" r:id="rId18"/>
    <p:sldId id="279" r:id="rId19"/>
    <p:sldId id="280" r:id="rId20"/>
    <p:sldId id="263" r:id="rId21"/>
    <p:sldId id="281" r:id="rId22"/>
    <p:sldId id="28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Amount ($M)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0A-4894-85DE-F3D1B02BE3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83887296"/>
        <c:axId val="583887624"/>
        <c:axId val="0"/>
      </c:bar3DChart>
      <c:catAx>
        <c:axId val="583887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>
                    <a:latin typeface="Times New Roman" panose="02020603050405020304" pitchFamily="18" charset="0"/>
                  </a:rPr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n-US"/>
          </a:p>
        </c:txPr>
        <c:crossAx val="583887624"/>
        <c:crosses val="autoZero"/>
        <c:auto val="1"/>
        <c:lblAlgn val="ctr"/>
        <c:lblOffset val="100"/>
        <c:noMultiLvlLbl val="0"/>
      </c:catAx>
      <c:valAx>
        <c:axId val="583887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pPr>
                <a:r>
                  <a:rPr lang="en-US" baseline="0">
                    <a:latin typeface="Times New Roman" panose="02020603050405020304" pitchFamily="18" charset="0"/>
                  </a:rPr>
                  <a:t>Amount ($M)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n-US"/>
          </a:p>
        </c:txPr>
        <c:crossAx val="583887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B45CE6-7CB3-45CA-A72F-976CF44F2F8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B6327AE9-1669-4793-9375-EDB678139033}">
      <dgm:prSet/>
      <dgm:spPr/>
      <dgm:t>
        <a:bodyPr/>
        <a:lstStyle/>
        <a:p>
          <a:r>
            <a:rPr lang="en-US" b="0" i="0" baseline="0">
              <a:latin typeface="Times New Roman" panose="02020603050405020304" pitchFamily="18" charset="0"/>
              <a:cs typeface="Times New Roman" panose="02020603050405020304" pitchFamily="18" charset="0"/>
            </a:rPr>
            <a:t>Executive Summary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30F8A01-2DDF-44A9-9D59-00EA0F27E829}" type="parTrans" cxnId="{61E38268-6FA5-44E6-8ED6-CA506E5CDECA}">
      <dgm:prSet/>
      <dgm:spPr/>
      <dgm:t>
        <a:bodyPr/>
        <a:lstStyle/>
        <a:p>
          <a:endParaRPr lang="en-US"/>
        </a:p>
      </dgm:t>
    </dgm:pt>
    <dgm:pt modelId="{AE1FFB63-DCDD-4D3F-AA90-B0A7161BBE9A}" type="sibTrans" cxnId="{61E38268-6FA5-44E6-8ED6-CA506E5CDECA}">
      <dgm:prSet/>
      <dgm:spPr/>
      <dgm:t>
        <a:bodyPr/>
        <a:lstStyle/>
        <a:p>
          <a:endParaRPr lang="en-US"/>
        </a:p>
      </dgm:t>
    </dgm:pt>
    <dgm:pt modelId="{3D0C8A24-E20E-48EC-B8C0-44180B80146E}">
      <dgm:prSet/>
      <dgm:spPr/>
      <dgm:t>
        <a:bodyPr/>
        <a:lstStyle/>
        <a:p>
          <a:r>
            <a:rPr lang="en-US" b="0" i="0" baseline="0">
              <a:latin typeface="Times New Roman" panose="02020603050405020304" pitchFamily="18" charset="0"/>
              <a:cs typeface="Times New Roman" panose="02020603050405020304" pitchFamily="18" charset="0"/>
            </a:rPr>
            <a:t>Market Analysis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0B50F6-2DC9-4FCD-AEBE-5D15C649FEB8}" type="parTrans" cxnId="{5B785AB0-5996-4878-94A7-6B36636D0DE2}">
      <dgm:prSet/>
      <dgm:spPr/>
      <dgm:t>
        <a:bodyPr/>
        <a:lstStyle/>
        <a:p>
          <a:endParaRPr lang="en-US"/>
        </a:p>
      </dgm:t>
    </dgm:pt>
    <dgm:pt modelId="{937219B6-0B2B-4ADF-BBF7-181E72066579}" type="sibTrans" cxnId="{5B785AB0-5996-4878-94A7-6B36636D0DE2}">
      <dgm:prSet/>
      <dgm:spPr/>
      <dgm:t>
        <a:bodyPr/>
        <a:lstStyle/>
        <a:p>
          <a:endParaRPr lang="en-US"/>
        </a:p>
      </dgm:t>
    </dgm:pt>
    <dgm:pt modelId="{151F84CC-17F0-448C-95EE-490FD1274566}">
      <dgm:prSet/>
      <dgm:spPr/>
      <dgm:t>
        <a:bodyPr/>
        <a:lstStyle/>
        <a:p>
          <a:r>
            <a:rPr lang="en-US" b="0" i="0" baseline="0">
              <a:latin typeface="Times New Roman" panose="02020603050405020304" pitchFamily="18" charset="0"/>
              <a:cs typeface="Times New Roman" panose="02020603050405020304" pitchFamily="18" charset="0"/>
            </a:rPr>
            <a:t>Business Development Strategies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DA1489-F422-4767-9DCC-F44FD16881B8}" type="parTrans" cxnId="{1D1669B2-353C-49CA-96DB-8A91CFFBDD38}">
      <dgm:prSet/>
      <dgm:spPr/>
      <dgm:t>
        <a:bodyPr/>
        <a:lstStyle/>
        <a:p>
          <a:endParaRPr lang="en-US"/>
        </a:p>
      </dgm:t>
    </dgm:pt>
    <dgm:pt modelId="{C136FE61-D54C-422B-B072-A7B669335B7E}" type="sibTrans" cxnId="{1D1669B2-353C-49CA-96DB-8A91CFFBDD38}">
      <dgm:prSet/>
      <dgm:spPr/>
      <dgm:t>
        <a:bodyPr/>
        <a:lstStyle/>
        <a:p>
          <a:endParaRPr lang="en-US"/>
        </a:p>
      </dgm:t>
    </dgm:pt>
    <dgm:pt modelId="{87D0FE80-CD74-45FA-BDED-B100A4CEF251}">
      <dgm:prSet/>
      <dgm:spPr/>
      <dgm:t>
        <a:bodyPr/>
        <a:lstStyle/>
        <a:p>
          <a:r>
            <a:rPr lang="en-US" b="0" i="0" baseline="0">
              <a:latin typeface="Times New Roman" panose="02020603050405020304" pitchFamily="18" charset="0"/>
              <a:cs typeface="Times New Roman" panose="02020603050405020304" pitchFamily="18" charset="0"/>
            </a:rPr>
            <a:t>Financial Projections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C4B13A-9DDF-40C7-A408-46BE7170C7B7}" type="parTrans" cxnId="{FE0CEA1F-4DF5-4A40-93C0-C90CFBFC965B}">
      <dgm:prSet/>
      <dgm:spPr/>
      <dgm:t>
        <a:bodyPr/>
        <a:lstStyle/>
        <a:p>
          <a:endParaRPr lang="en-US"/>
        </a:p>
      </dgm:t>
    </dgm:pt>
    <dgm:pt modelId="{8FE07B23-898C-4F64-A27A-E63F5D1380EB}" type="sibTrans" cxnId="{FE0CEA1F-4DF5-4A40-93C0-C90CFBFC965B}">
      <dgm:prSet/>
      <dgm:spPr/>
      <dgm:t>
        <a:bodyPr/>
        <a:lstStyle/>
        <a:p>
          <a:endParaRPr lang="en-US"/>
        </a:p>
      </dgm:t>
    </dgm:pt>
    <dgm:pt modelId="{E4D8CD9A-A0A0-4C96-88ED-F1A34016E2C5}">
      <dgm:prSet/>
      <dgm:spPr/>
      <dgm:t>
        <a:bodyPr/>
        <a:lstStyle/>
        <a:p>
          <a:r>
            <a:rPr lang="en-US" b="0" i="0" baseline="0">
              <a:latin typeface="Times New Roman" panose="02020603050405020304" pitchFamily="18" charset="0"/>
              <a:cs typeface="Times New Roman" panose="02020603050405020304" pitchFamily="18" charset="0"/>
            </a:rPr>
            <a:t>Expected Outcomes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BB406B-D2E5-4080-B6BF-D192E77AFD5B}" type="parTrans" cxnId="{DD0EE313-DFED-4FBE-AEE5-163169AACBF7}">
      <dgm:prSet/>
      <dgm:spPr/>
      <dgm:t>
        <a:bodyPr/>
        <a:lstStyle/>
        <a:p>
          <a:endParaRPr lang="en-US"/>
        </a:p>
      </dgm:t>
    </dgm:pt>
    <dgm:pt modelId="{5D23D847-C8A0-4606-A0D2-9ADFEB587D33}" type="sibTrans" cxnId="{DD0EE313-DFED-4FBE-AEE5-163169AACBF7}">
      <dgm:prSet/>
      <dgm:spPr/>
      <dgm:t>
        <a:bodyPr/>
        <a:lstStyle/>
        <a:p>
          <a:endParaRPr lang="en-US"/>
        </a:p>
      </dgm:t>
    </dgm:pt>
    <dgm:pt modelId="{F1190649-2034-48E2-96AE-6E27BD9350A7}">
      <dgm:prSet/>
      <dgm:spPr/>
      <dgm:t>
        <a:bodyPr/>
        <a:lstStyle/>
        <a:p>
          <a:r>
            <a:rPr lang="en-US" b="0" i="0" baseline="0">
              <a:latin typeface="Times New Roman" panose="02020603050405020304" pitchFamily="18" charset="0"/>
              <a:cs typeface="Times New Roman" panose="02020603050405020304" pitchFamily="18" charset="0"/>
            </a:rPr>
            <a:t>Conclusion &amp; Next Steps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DFA2831-5EC9-4ED6-AADD-5E1505E28284}" type="parTrans" cxnId="{4DE123CE-6DAC-4B26-AA44-0D4E6C96DC22}">
      <dgm:prSet/>
      <dgm:spPr/>
      <dgm:t>
        <a:bodyPr/>
        <a:lstStyle/>
        <a:p>
          <a:endParaRPr lang="en-US"/>
        </a:p>
      </dgm:t>
    </dgm:pt>
    <dgm:pt modelId="{A58247BA-D2D9-4621-818C-6F3AB7A91B4F}" type="sibTrans" cxnId="{4DE123CE-6DAC-4B26-AA44-0D4E6C96DC22}">
      <dgm:prSet/>
      <dgm:spPr/>
      <dgm:t>
        <a:bodyPr/>
        <a:lstStyle/>
        <a:p>
          <a:endParaRPr lang="en-US"/>
        </a:p>
      </dgm:t>
    </dgm:pt>
    <dgm:pt modelId="{A747084F-7EBF-4465-8A7C-E26D337EB89B}" type="pres">
      <dgm:prSet presAssocID="{36B45CE6-7CB3-45CA-A72F-976CF44F2F86}" presName="root" presStyleCnt="0">
        <dgm:presLayoutVars>
          <dgm:dir/>
          <dgm:resizeHandles val="exact"/>
        </dgm:presLayoutVars>
      </dgm:prSet>
      <dgm:spPr/>
    </dgm:pt>
    <dgm:pt modelId="{83B49B37-FE4B-4689-9EBD-DEAEB2CCC8CD}" type="pres">
      <dgm:prSet presAssocID="{B6327AE9-1669-4793-9375-EDB678139033}" presName="compNode" presStyleCnt="0"/>
      <dgm:spPr/>
    </dgm:pt>
    <dgm:pt modelId="{488C5391-C5E1-487D-AA89-B59F4CA72A07}" type="pres">
      <dgm:prSet presAssocID="{B6327AE9-1669-4793-9375-EDB678139033}" presName="bgRect" presStyleLbl="bgShp" presStyleIdx="0" presStyleCnt="6"/>
      <dgm:spPr/>
    </dgm:pt>
    <dgm:pt modelId="{B779C83C-0BE0-4935-BDD4-CFD34A4E70F3}" type="pres">
      <dgm:prSet presAssocID="{B6327AE9-1669-4793-9375-EDB67813903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00ABF63-164A-4B04-A39C-EBC758C1BA4D}" type="pres">
      <dgm:prSet presAssocID="{B6327AE9-1669-4793-9375-EDB678139033}" presName="spaceRect" presStyleCnt="0"/>
      <dgm:spPr/>
    </dgm:pt>
    <dgm:pt modelId="{0A133860-C91F-47A2-BB54-33D8F391D9D8}" type="pres">
      <dgm:prSet presAssocID="{B6327AE9-1669-4793-9375-EDB678139033}" presName="parTx" presStyleLbl="revTx" presStyleIdx="0" presStyleCnt="6">
        <dgm:presLayoutVars>
          <dgm:chMax val="0"/>
          <dgm:chPref val="0"/>
        </dgm:presLayoutVars>
      </dgm:prSet>
      <dgm:spPr/>
    </dgm:pt>
    <dgm:pt modelId="{2F9D6E34-CABC-45D9-96C1-293B8ABC7806}" type="pres">
      <dgm:prSet presAssocID="{AE1FFB63-DCDD-4D3F-AA90-B0A7161BBE9A}" presName="sibTrans" presStyleCnt="0"/>
      <dgm:spPr/>
    </dgm:pt>
    <dgm:pt modelId="{9E212934-B1AA-4B31-8F3B-E6A73BE82D86}" type="pres">
      <dgm:prSet presAssocID="{3D0C8A24-E20E-48EC-B8C0-44180B80146E}" presName="compNode" presStyleCnt="0"/>
      <dgm:spPr/>
    </dgm:pt>
    <dgm:pt modelId="{3CEEDA91-5671-419F-B45E-85201C159938}" type="pres">
      <dgm:prSet presAssocID="{3D0C8A24-E20E-48EC-B8C0-44180B80146E}" presName="bgRect" presStyleLbl="bgShp" presStyleIdx="1" presStyleCnt="6"/>
      <dgm:spPr/>
    </dgm:pt>
    <dgm:pt modelId="{1F516915-9E4F-4824-8616-5C97598C6344}" type="pres">
      <dgm:prSet presAssocID="{3D0C8A24-E20E-48EC-B8C0-44180B80146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0046B09-1574-4AA4-8DD9-7F0C1DC48F9C}" type="pres">
      <dgm:prSet presAssocID="{3D0C8A24-E20E-48EC-B8C0-44180B80146E}" presName="spaceRect" presStyleCnt="0"/>
      <dgm:spPr/>
    </dgm:pt>
    <dgm:pt modelId="{5AA4270C-1B43-43E4-99AA-3332C400E29E}" type="pres">
      <dgm:prSet presAssocID="{3D0C8A24-E20E-48EC-B8C0-44180B80146E}" presName="parTx" presStyleLbl="revTx" presStyleIdx="1" presStyleCnt="6">
        <dgm:presLayoutVars>
          <dgm:chMax val="0"/>
          <dgm:chPref val="0"/>
        </dgm:presLayoutVars>
      </dgm:prSet>
      <dgm:spPr/>
    </dgm:pt>
    <dgm:pt modelId="{47738074-CC5A-4830-8E4B-611BF6CE5D4F}" type="pres">
      <dgm:prSet presAssocID="{937219B6-0B2B-4ADF-BBF7-181E72066579}" presName="sibTrans" presStyleCnt="0"/>
      <dgm:spPr/>
    </dgm:pt>
    <dgm:pt modelId="{E1553DFC-2C1B-4E24-995A-412E6816BD4A}" type="pres">
      <dgm:prSet presAssocID="{151F84CC-17F0-448C-95EE-490FD1274566}" presName="compNode" presStyleCnt="0"/>
      <dgm:spPr/>
    </dgm:pt>
    <dgm:pt modelId="{A5916C75-A050-4662-99AD-BF7B0E290F1A}" type="pres">
      <dgm:prSet presAssocID="{151F84CC-17F0-448C-95EE-490FD1274566}" presName="bgRect" presStyleLbl="bgShp" presStyleIdx="2" presStyleCnt="6"/>
      <dgm:spPr/>
    </dgm:pt>
    <dgm:pt modelId="{4A2C3AEF-4C85-4D55-B4A4-621D47F4C1F4}" type="pres">
      <dgm:prSet presAssocID="{151F84CC-17F0-448C-95EE-490FD127456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5EA82120-7815-4147-A9B1-BFD8CA1540D2}" type="pres">
      <dgm:prSet presAssocID="{151F84CC-17F0-448C-95EE-490FD1274566}" presName="spaceRect" presStyleCnt="0"/>
      <dgm:spPr/>
    </dgm:pt>
    <dgm:pt modelId="{2A82A610-36A7-42F7-91BA-839AACF86FB8}" type="pres">
      <dgm:prSet presAssocID="{151F84CC-17F0-448C-95EE-490FD1274566}" presName="parTx" presStyleLbl="revTx" presStyleIdx="2" presStyleCnt="6">
        <dgm:presLayoutVars>
          <dgm:chMax val="0"/>
          <dgm:chPref val="0"/>
        </dgm:presLayoutVars>
      </dgm:prSet>
      <dgm:spPr/>
    </dgm:pt>
    <dgm:pt modelId="{158AC8F6-C7D7-4413-B76B-77A5CEED2756}" type="pres">
      <dgm:prSet presAssocID="{C136FE61-D54C-422B-B072-A7B669335B7E}" presName="sibTrans" presStyleCnt="0"/>
      <dgm:spPr/>
    </dgm:pt>
    <dgm:pt modelId="{ABC9ED4D-AA44-49BC-83EF-6E47B6C4B018}" type="pres">
      <dgm:prSet presAssocID="{87D0FE80-CD74-45FA-BDED-B100A4CEF251}" presName="compNode" presStyleCnt="0"/>
      <dgm:spPr/>
    </dgm:pt>
    <dgm:pt modelId="{4A62646A-F24A-45D8-BB30-211677BEE672}" type="pres">
      <dgm:prSet presAssocID="{87D0FE80-CD74-45FA-BDED-B100A4CEF251}" presName="bgRect" presStyleLbl="bgShp" presStyleIdx="3" presStyleCnt="6"/>
      <dgm:spPr/>
    </dgm:pt>
    <dgm:pt modelId="{682B747D-A580-47EC-9E5B-8E9032FEDBE0}" type="pres">
      <dgm:prSet presAssocID="{87D0FE80-CD74-45FA-BDED-B100A4CEF25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BF6928EB-9122-489E-BC18-DB6B783CCFEA}" type="pres">
      <dgm:prSet presAssocID="{87D0FE80-CD74-45FA-BDED-B100A4CEF251}" presName="spaceRect" presStyleCnt="0"/>
      <dgm:spPr/>
    </dgm:pt>
    <dgm:pt modelId="{9E79621F-6E0A-445D-A597-F826E13DA8A8}" type="pres">
      <dgm:prSet presAssocID="{87D0FE80-CD74-45FA-BDED-B100A4CEF251}" presName="parTx" presStyleLbl="revTx" presStyleIdx="3" presStyleCnt="6">
        <dgm:presLayoutVars>
          <dgm:chMax val="0"/>
          <dgm:chPref val="0"/>
        </dgm:presLayoutVars>
      </dgm:prSet>
      <dgm:spPr/>
    </dgm:pt>
    <dgm:pt modelId="{BED488E3-49BB-489C-9E6E-AF6C0F5546BB}" type="pres">
      <dgm:prSet presAssocID="{8FE07B23-898C-4F64-A27A-E63F5D1380EB}" presName="sibTrans" presStyleCnt="0"/>
      <dgm:spPr/>
    </dgm:pt>
    <dgm:pt modelId="{0036DB98-940B-4C39-A98F-897E67F0F79A}" type="pres">
      <dgm:prSet presAssocID="{E4D8CD9A-A0A0-4C96-88ED-F1A34016E2C5}" presName="compNode" presStyleCnt="0"/>
      <dgm:spPr/>
    </dgm:pt>
    <dgm:pt modelId="{A8667009-EDE3-4A48-BCAB-00FB2ED9FD0A}" type="pres">
      <dgm:prSet presAssocID="{E4D8CD9A-A0A0-4C96-88ED-F1A34016E2C5}" presName="bgRect" presStyleLbl="bgShp" presStyleIdx="4" presStyleCnt="6"/>
      <dgm:spPr/>
    </dgm:pt>
    <dgm:pt modelId="{AF190B48-DFF7-48BA-AB2E-0CFB7AEADBFA}" type="pres">
      <dgm:prSet presAssocID="{E4D8CD9A-A0A0-4C96-88ED-F1A34016E2C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73C6462-A4B4-41DA-A881-5B83E657B010}" type="pres">
      <dgm:prSet presAssocID="{E4D8CD9A-A0A0-4C96-88ED-F1A34016E2C5}" presName="spaceRect" presStyleCnt="0"/>
      <dgm:spPr/>
    </dgm:pt>
    <dgm:pt modelId="{C2BA0E73-11F9-4AC5-8AD6-6210C5CF23EF}" type="pres">
      <dgm:prSet presAssocID="{E4D8CD9A-A0A0-4C96-88ED-F1A34016E2C5}" presName="parTx" presStyleLbl="revTx" presStyleIdx="4" presStyleCnt="6">
        <dgm:presLayoutVars>
          <dgm:chMax val="0"/>
          <dgm:chPref val="0"/>
        </dgm:presLayoutVars>
      </dgm:prSet>
      <dgm:spPr/>
    </dgm:pt>
    <dgm:pt modelId="{B455FC68-6AF5-4052-9E7F-E8ECF19988AE}" type="pres">
      <dgm:prSet presAssocID="{5D23D847-C8A0-4606-A0D2-9ADFEB587D33}" presName="sibTrans" presStyleCnt="0"/>
      <dgm:spPr/>
    </dgm:pt>
    <dgm:pt modelId="{71458311-E0BB-4AD5-B9B7-802604656578}" type="pres">
      <dgm:prSet presAssocID="{F1190649-2034-48E2-96AE-6E27BD9350A7}" presName="compNode" presStyleCnt="0"/>
      <dgm:spPr/>
    </dgm:pt>
    <dgm:pt modelId="{4C488274-D7E0-4B1A-80C1-B83C2A9032C8}" type="pres">
      <dgm:prSet presAssocID="{F1190649-2034-48E2-96AE-6E27BD9350A7}" presName="bgRect" presStyleLbl="bgShp" presStyleIdx="5" presStyleCnt="6"/>
      <dgm:spPr/>
    </dgm:pt>
    <dgm:pt modelId="{2FDC99B9-4B42-4021-9189-F00B5A6A9E22}" type="pres">
      <dgm:prSet presAssocID="{F1190649-2034-48E2-96AE-6E27BD9350A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prints"/>
        </a:ext>
      </dgm:extLst>
    </dgm:pt>
    <dgm:pt modelId="{6A271A8F-B3B3-418F-9634-A034200BE10A}" type="pres">
      <dgm:prSet presAssocID="{F1190649-2034-48E2-96AE-6E27BD9350A7}" presName="spaceRect" presStyleCnt="0"/>
      <dgm:spPr/>
    </dgm:pt>
    <dgm:pt modelId="{CE2137F3-FE24-4EA1-927C-C687D01EFEE5}" type="pres">
      <dgm:prSet presAssocID="{F1190649-2034-48E2-96AE-6E27BD9350A7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DD0EE313-DFED-4FBE-AEE5-163169AACBF7}" srcId="{36B45CE6-7CB3-45CA-A72F-976CF44F2F86}" destId="{E4D8CD9A-A0A0-4C96-88ED-F1A34016E2C5}" srcOrd="4" destOrd="0" parTransId="{8DBB406B-D2E5-4080-B6BF-D192E77AFD5B}" sibTransId="{5D23D847-C8A0-4606-A0D2-9ADFEB587D33}"/>
    <dgm:cxn modelId="{FE0CEA1F-4DF5-4A40-93C0-C90CFBFC965B}" srcId="{36B45CE6-7CB3-45CA-A72F-976CF44F2F86}" destId="{87D0FE80-CD74-45FA-BDED-B100A4CEF251}" srcOrd="3" destOrd="0" parTransId="{92C4B13A-9DDF-40C7-A408-46BE7170C7B7}" sibTransId="{8FE07B23-898C-4F64-A27A-E63F5D1380EB}"/>
    <dgm:cxn modelId="{5C33F82F-F117-4E15-BEF0-DA3B4931B697}" type="presOf" srcId="{E4D8CD9A-A0A0-4C96-88ED-F1A34016E2C5}" destId="{C2BA0E73-11F9-4AC5-8AD6-6210C5CF23EF}" srcOrd="0" destOrd="0" presId="urn:microsoft.com/office/officeart/2018/2/layout/IconVerticalSolidList"/>
    <dgm:cxn modelId="{7E25F133-2664-4900-9420-34EABD80F0AF}" type="presOf" srcId="{36B45CE6-7CB3-45CA-A72F-976CF44F2F86}" destId="{A747084F-7EBF-4465-8A7C-E26D337EB89B}" srcOrd="0" destOrd="0" presId="urn:microsoft.com/office/officeart/2018/2/layout/IconVerticalSolidList"/>
    <dgm:cxn modelId="{C3058767-0C03-4CF2-A353-D0F34DAEAF47}" type="presOf" srcId="{87D0FE80-CD74-45FA-BDED-B100A4CEF251}" destId="{9E79621F-6E0A-445D-A597-F826E13DA8A8}" srcOrd="0" destOrd="0" presId="urn:microsoft.com/office/officeart/2018/2/layout/IconVerticalSolidList"/>
    <dgm:cxn modelId="{61E38268-6FA5-44E6-8ED6-CA506E5CDECA}" srcId="{36B45CE6-7CB3-45CA-A72F-976CF44F2F86}" destId="{B6327AE9-1669-4793-9375-EDB678139033}" srcOrd="0" destOrd="0" parTransId="{D30F8A01-2DDF-44A9-9D59-00EA0F27E829}" sibTransId="{AE1FFB63-DCDD-4D3F-AA90-B0A7161BBE9A}"/>
    <dgm:cxn modelId="{25E2146A-680C-4E60-A010-EA2D3BF50998}" type="presOf" srcId="{F1190649-2034-48E2-96AE-6E27BD9350A7}" destId="{CE2137F3-FE24-4EA1-927C-C687D01EFEE5}" srcOrd="0" destOrd="0" presId="urn:microsoft.com/office/officeart/2018/2/layout/IconVerticalSolidList"/>
    <dgm:cxn modelId="{CCBB5086-C7D4-4301-8A01-C5F8E08B5E39}" type="presOf" srcId="{151F84CC-17F0-448C-95EE-490FD1274566}" destId="{2A82A610-36A7-42F7-91BA-839AACF86FB8}" srcOrd="0" destOrd="0" presId="urn:microsoft.com/office/officeart/2018/2/layout/IconVerticalSolidList"/>
    <dgm:cxn modelId="{41379C9C-CC74-456F-90A8-218BE0DA01CA}" type="presOf" srcId="{B6327AE9-1669-4793-9375-EDB678139033}" destId="{0A133860-C91F-47A2-BB54-33D8F391D9D8}" srcOrd="0" destOrd="0" presId="urn:microsoft.com/office/officeart/2018/2/layout/IconVerticalSolidList"/>
    <dgm:cxn modelId="{2487C8AA-FC85-4C14-83F5-1BDA38ECF973}" type="presOf" srcId="{3D0C8A24-E20E-48EC-B8C0-44180B80146E}" destId="{5AA4270C-1B43-43E4-99AA-3332C400E29E}" srcOrd="0" destOrd="0" presId="urn:microsoft.com/office/officeart/2018/2/layout/IconVerticalSolidList"/>
    <dgm:cxn modelId="{5B785AB0-5996-4878-94A7-6B36636D0DE2}" srcId="{36B45CE6-7CB3-45CA-A72F-976CF44F2F86}" destId="{3D0C8A24-E20E-48EC-B8C0-44180B80146E}" srcOrd="1" destOrd="0" parTransId="{870B50F6-2DC9-4FCD-AEBE-5D15C649FEB8}" sibTransId="{937219B6-0B2B-4ADF-BBF7-181E72066579}"/>
    <dgm:cxn modelId="{1D1669B2-353C-49CA-96DB-8A91CFFBDD38}" srcId="{36B45CE6-7CB3-45CA-A72F-976CF44F2F86}" destId="{151F84CC-17F0-448C-95EE-490FD1274566}" srcOrd="2" destOrd="0" parTransId="{27DA1489-F422-4767-9DCC-F44FD16881B8}" sibTransId="{C136FE61-D54C-422B-B072-A7B669335B7E}"/>
    <dgm:cxn modelId="{4DE123CE-6DAC-4B26-AA44-0D4E6C96DC22}" srcId="{36B45CE6-7CB3-45CA-A72F-976CF44F2F86}" destId="{F1190649-2034-48E2-96AE-6E27BD9350A7}" srcOrd="5" destOrd="0" parTransId="{CDFA2831-5EC9-4ED6-AADD-5E1505E28284}" sibTransId="{A58247BA-D2D9-4621-818C-6F3AB7A91B4F}"/>
    <dgm:cxn modelId="{5B732615-4A8D-47AC-B36B-1A9583837567}" type="presParOf" srcId="{A747084F-7EBF-4465-8A7C-E26D337EB89B}" destId="{83B49B37-FE4B-4689-9EBD-DEAEB2CCC8CD}" srcOrd="0" destOrd="0" presId="urn:microsoft.com/office/officeart/2018/2/layout/IconVerticalSolidList"/>
    <dgm:cxn modelId="{8A1C2C14-3F88-4DCA-8D53-07BC0D489817}" type="presParOf" srcId="{83B49B37-FE4B-4689-9EBD-DEAEB2CCC8CD}" destId="{488C5391-C5E1-487D-AA89-B59F4CA72A07}" srcOrd="0" destOrd="0" presId="urn:microsoft.com/office/officeart/2018/2/layout/IconVerticalSolidList"/>
    <dgm:cxn modelId="{A0DED09F-2E6B-4D25-ABFC-54A07509D583}" type="presParOf" srcId="{83B49B37-FE4B-4689-9EBD-DEAEB2CCC8CD}" destId="{B779C83C-0BE0-4935-BDD4-CFD34A4E70F3}" srcOrd="1" destOrd="0" presId="urn:microsoft.com/office/officeart/2018/2/layout/IconVerticalSolidList"/>
    <dgm:cxn modelId="{CA36E130-0A08-4F66-8478-D51D26F81211}" type="presParOf" srcId="{83B49B37-FE4B-4689-9EBD-DEAEB2CCC8CD}" destId="{800ABF63-164A-4B04-A39C-EBC758C1BA4D}" srcOrd="2" destOrd="0" presId="urn:microsoft.com/office/officeart/2018/2/layout/IconVerticalSolidList"/>
    <dgm:cxn modelId="{454B9C9F-3AE0-4E4C-B8C2-3B638986F55B}" type="presParOf" srcId="{83B49B37-FE4B-4689-9EBD-DEAEB2CCC8CD}" destId="{0A133860-C91F-47A2-BB54-33D8F391D9D8}" srcOrd="3" destOrd="0" presId="urn:microsoft.com/office/officeart/2018/2/layout/IconVerticalSolidList"/>
    <dgm:cxn modelId="{16FD732D-E31B-4FA9-9945-7E0151D7A2A2}" type="presParOf" srcId="{A747084F-7EBF-4465-8A7C-E26D337EB89B}" destId="{2F9D6E34-CABC-45D9-96C1-293B8ABC7806}" srcOrd="1" destOrd="0" presId="urn:microsoft.com/office/officeart/2018/2/layout/IconVerticalSolidList"/>
    <dgm:cxn modelId="{93FE0A99-6D25-43D3-9029-243438E789B3}" type="presParOf" srcId="{A747084F-7EBF-4465-8A7C-E26D337EB89B}" destId="{9E212934-B1AA-4B31-8F3B-E6A73BE82D86}" srcOrd="2" destOrd="0" presId="urn:microsoft.com/office/officeart/2018/2/layout/IconVerticalSolidList"/>
    <dgm:cxn modelId="{F4289C85-270C-4812-968E-DA9CCC69B537}" type="presParOf" srcId="{9E212934-B1AA-4B31-8F3B-E6A73BE82D86}" destId="{3CEEDA91-5671-419F-B45E-85201C159938}" srcOrd="0" destOrd="0" presId="urn:microsoft.com/office/officeart/2018/2/layout/IconVerticalSolidList"/>
    <dgm:cxn modelId="{3FDE2489-6B71-440F-8975-FDA7B090FCA8}" type="presParOf" srcId="{9E212934-B1AA-4B31-8F3B-E6A73BE82D86}" destId="{1F516915-9E4F-4824-8616-5C97598C6344}" srcOrd="1" destOrd="0" presId="urn:microsoft.com/office/officeart/2018/2/layout/IconVerticalSolidList"/>
    <dgm:cxn modelId="{668DEE5E-213D-469C-9557-8C7C3F86490E}" type="presParOf" srcId="{9E212934-B1AA-4B31-8F3B-E6A73BE82D86}" destId="{40046B09-1574-4AA4-8DD9-7F0C1DC48F9C}" srcOrd="2" destOrd="0" presId="urn:microsoft.com/office/officeart/2018/2/layout/IconVerticalSolidList"/>
    <dgm:cxn modelId="{F239C4C9-3AF3-40EE-8F8E-92697137C56D}" type="presParOf" srcId="{9E212934-B1AA-4B31-8F3B-E6A73BE82D86}" destId="{5AA4270C-1B43-43E4-99AA-3332C400E29E}" srcOrd="3" destOrd="0" presId="urn:microsoft.com/office/officeart/2018/2/layout/IconVerticalSolidList"/>
    <dgm:cxn modelId="{253A3872-1BEB-441D-87F0-81CC59E42426}" type="presParOf" srcId="{A747084F-7EBF-4465-8A7C-E26D337EB89B}" destId="{47738074-CC5A-4830-8E4B-611BF6CE5D4F}" srcOrd="3" destOrd="0" presId="urn:microsoft.com/office/officeart/2018/2/layout/IconVerticalSolidList"/>
    <dgm:cxn modelId="{1D0DE3E4-0E53-4C20-9C8F-1242CBCA6CC3}" type="presParOf" srcId="{A747084F-7EBF-4465-8A7C-E26D337EB89B}" destId="{E1553DFC-2C1B-4E24-995A-412E6816BD4A}" srcOrd="4" destOrd="0" presId="urn:microsoft.com/office/officeart/2018/2/layout/IconVerticalSolidList"/>
    <dgm:cxn modelId="{23F555B2-30F3-463F-95BB-BAFB0D63C685}" type="presParOf" srcId="{E1553DFC-2C1B-4E24-995A-412E6816BD4A}" destId="{A5916C75-A050-4662-99AD-BF7B0E290F1A}" srcOrd="0" destOrd="0" presId="urn:microsoft.com/office/officeart/2018/2/layout/IconVerticalSolidList"/>
    <dgm:cxn modelId="{394B6894-B6EA-4737-818F-9E29A7E0519F}" type="presParOf" srcId="{E1553DFC-2C1B-4E24-995A-412E6816BD4A}" destId="{4A2C3AEF-4C85-4D55-B4A4-621D47F4C1F4}" srcOrd="1" destOrd="0" presId="urn:microsoft.com/office/officeart/2018/2/layout/IconVerticalSolidList"/>
    <dgm:cxn modelId="{3217223D-2BEB-4AEC-8392-AE5AF95C3C63}" type="presParOf" srcId="{E1553DFC-2C1B-4E24-995A-412E6816BD4A}" destId="{5EA82120-7815-4147-A9B1-BFD8CA1540D2}" srcOrd="2" destOrd="0" presId="urn:microsoft.com/office/officeart/2018/2/layout/IconVerticalSolidList"/>
    <dgm:cxn modelId="{262C75C3-7924-46C9-845E-DE1EB8502D89}" type="presParOf" srcId="{E1553DFC-2C1B-4E24-995A-412E6816BD4A}" destId="{2A82A610-36A7-42F7-91BA-839AACF86FB8}" srcOrd="3" destOrd="0" presId="urn:microsoft.com/office/officeart/2018/2/layout/IconVerticalSolidList"/>
    <dgm:cxn modelId="{97E721B9-90FD-4E3E-936B-4B5C2D6F9215}" type="presParOf" srcId="{A747084F-7EBF-4465-8A7C-E26D337EB89B}" destId="{158AC8F6-C7D7-4413-B76B-77A5CEED2756}" srcOrd="5" destOrd="0" presId="urn:microsoft.com/office/officeart/2018/2/layout/IconVerticalSolidList"/>
    <dgm:cxn modelId="{BAAC6C71-5853-4007-BC6D-C8274AB2F489}" type="presParOf" srcId="{A747084F-7EBF-4465-8A7C-E26D337EB89B}" destId="{ABC9ED4D-AA44-49BC-83EF-6E47B6C4B018}" srcOrd="6" destOrd="0" presId="urn:microsoft.com/office/officeart/2018/2/layout/IconVerticalSolidList"/>
    <dgm:cxn modelId="{C57E357F-104A-4CD6-9793-E4E3635DA28F}" type="presParOf" srcId="{ABC9ED4D-AA44-49BC-83EF-6E47B6C4B018}" destId="{4A62646A-F24A-45D8-BB30-211677BEE672}" srcOrd="0" destOrd="0" presId="urn:microsoft.com/office/officeart/2018/2/layout/IconVerticalSolidList"/>
    <dgm:cxn modelId="{E6F29A8F-520D-4856-B8CE-3E656D21964D}" type="presParOf" srcId="{ABC9ED4D-AA44-49BC-83EF-6E47B6C4B018}" destId="{682B747D-A580-47EC-9E5B-8E9032FEDBE0}" srcOrd="1" destOrd="0" presId="urn:microsoft.com/office/officeart/2018/2/layout/IconVerticalSolidList"/>
    <dgm:cxn modelId="{9CFE42F1-BFDA-4D65-A100-261C2FEE469F}" type="presParOf" srcId="{ABC9ED4D-AA44-49BC-83EF-6E47B6C4B018}" destId="{BF6928EB-9122-489E-BC18-DB6B783CCFEA}" srcOrd="2" destOrd="0" presId="urn:microsoft.com/office/officeart/2018/2/layout/IconVerticalSolidList"/>
    <dgm:cxn modelId="{1FA84AAA-60B1-423F-99AA-38E54385F6F8}" type="presParOf" srcId="{ABC9ED4D-AA44-49BC-83EF-6E47B6C4B018}" destId="{9E79621F-6E0A-445D-A597-F826E13DA8A8}" srcOrd="3" destOrd="0" presId="urn:microsoft.com/office/officeart/2018/2/layout/IconVerticalSolidList"/>
    <dgm:cxn modelId="{157C2BDD-C443-4154-9CC1-804DCD5FF761}" type="presParOf" srcId="{A747084F-7EBF-4465-8A7C-E26D337EB89B}" destId="{BED488E3-49BB-489C-9E6E-AF6C0F5546BB}" srcOrd="7" destOrd="0" presId="urn:microsoft.com/office/officeart/2018/2/layout/IconVerticalSolidList"/>
    <dgm:cxn modelId="{EE2CF5A9-7EF4-4FC3-91E5-ACD5FFFABF0D}" type="presParOf" srcId="{A747084F-7EBF-4465-8A7C-E26D337EB89B}" destId="{0036DB98-940B-4C39-A98F-897E67F0F79A}" srcOrd="8" destOrd="0" presId="urn:microsoft.com/office/officeart/2018/2/layout/IconVerticalSolidList"/>
    <dgm:cxn modelId="{686DB6D4-05A6-4C3D-BBAD-3B4754DFDA11}" type="presParOf" srcId="{0036DB98-940B-4C39-A98F-897E67F0F79A}" destId="{A8667009-EDE3-4A48-BCAB-00FB2ED9FD0A}" srcOrd="0" destOrd="0" presId="urn:microsoft.com/office/officeart/2018/2/layout/IconVerticalSolidList"/>
    <dgm:cxn modelId="{32429D85-F1AA-46D4-85DC-C100F81180E2}" type="presParOf" srcId="{0036DB98-940B-4C39-A98F-897E67F0F79A}" destId="{AF190B48-DFF7-48BA-AB2E-0CFB7AEADBFA}" srcOrd="1" destOrd="0" presId="urn:microsoft.com/office/officeart/2018/2/layout/IconVerticalSolidList"/>
    <dgm:cxn modelId="{4771AC99-82BD-45A1-B231-5CCC7CF6B1B2}" type="presParOf" srcId="{0036DB98-940B-4C39-A98F-897E67F0F79A}" destId="{073C6462-A4B4-41DA-A881-5B83E657B010}" srcOrd="2" destOrd="0" presId="urn:microsoft.com/office/officeart/2018/2/layout/IconVerticalSolidList"/>
    <dgm:cxn modelId="{78BAA0AB-C10F-4D00-B7BA-1D15DD93BF48}" type="presParOf" srcId="{0036DB98-940B-4C39-A98F-897E67F0F79A}" destId="{C2BA0E73-11F9-4AC5-8AD6-6210C5CF23EF}" srcOrd="3" destOrd="0" presId="urn:microsoft.com/office/officeart/2018/2/layout/IconVerticalSolidList"/>
    <dgm:cxn modelId="{3A24CD56-E8B3-43A6-9BD7-688924753865}" type="presParOf" srcId="{A747084F-7EBF-4465-8A7C-E26D337EB89B}" destId="{B455FC68-6AF5-4052-9E7F-E8ECF19988AE}" srcOrd="9" destOrd="0" presId="urn:microsoft.com/office/officeart/2018/2/layout/IconVerticalSolidList"/>
    <dgm:cxn modelId="{F6387E14-7DDF-4295-A61B-95E5DA4FEFDB}" type="presParOf" srcId="{A747084F-7EBF-4465-8A7C-E26D337EB89B}" destId="{71458311-E0BB-4AD5-B9B7-802604656578}" srcOrd="10" destOrd="0" presId="urn:microsoft.com/office/officeart/2018/2/layout/IconVerticalSolidList"/>
    <dgm:cxn modelId="{D8198DE1-4B46-4C82-B4B2-DB7FF7434B84}" type="presParOf" srcId="{71458311-E0BB-4AD5-B9B7-802604656578}" destId="{4C488274-D7E0-4B1A-80C1-B83C2A9032C8}" srcOrd="0" destOrd="0" presId="urn:microsoft.com/office/officeart/2018/2/layout/IconVerticalSolidList"/>
    <dgm:cxn modelId="{9F9A25CC-CAF3-4BD1-9B18-3F38642C71D5}" type="presParOf" srcId="{71458311-E0BB-4AD5-B9B7-802604656578}" destId="{2FDC99B9-4B42-4021-9189-F00B5A6A9E22}" srcOrd="1" destOrd="0" presId="urn:microsoft.com/office/officeart/2018/2/layout/IconVerticalSolidList"/>
    <dgm:cxn modelId="{7AADFF9C-3574-4F4E-B026-6FCF4ADD603D}" type="presParOf" srcId="{71458311-E0BB-4AD5-B9B7-802604656578}" destId="{6A271A8F-B3B3-418F-9634-A034200BE10A}" srcOrd="2" destOrd="0" presId="urn:microsoft.com/office/officeart/2018/2/layout/IconVerticalSolidList"/>
    <dgm:cxn modelId="{1AA25DD9-DC69-447D-BCC7-E1CBF1AE2840}" type="presParOf" srcId="{71458311-E0BB-4AD5-B9B7-802604656578}" destId="{CE2137F3-FE24-4EA1-927C-C687D01EFEE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C5391-C5E1-487D-AA89-B59F4CA72A07}">
      <dsp:nvSpPr>
        <dsp:cNvPr id="0" name=""/>
        <dsp:cNvSpPr/>
      </dsp:nvSpPr>
      <dsp:spPr>
        <a:xfrm>
          <a:off x="0" y="1780"/>
          <a:ext cx="4697730" cy="75877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79C83C-0BE0-4935-BDD4-CFD34A4E70F3}">
      <dsp:nvSpPr>
        <dsp:cNvPr id="0" name=""/>
        <dsp:cNvSpPr/>
      </dsp:nvSpPr>
      <dsp:spPr>
        <a:xfrm>
          <a:off x="229529" y="172505"/>
          <a:ext cx="417326" cy="417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133860-C91F-47A2-BB54-33D8F391D9D8}">
      <dsp:nvSpPr>
        <dsp:cNvPr id="0" name=""/>
        <dsp:cNvSpPr/>
      </dsp:nvSpPr>
      <dsp:spPr>
        <a:xfrm>
          <a:off x="876386" y="1780"/>
          <a:ext cx="382134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Executive Summary</a:t>
          </a:r>
          <a:endParaRPr lang="en-US" sz="19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76386" y="1780"/>
        <a:ext cx="3821343" cy="758776"/>
      </dsp:txXfrm>
    </dsp:sp>
    <dsp:sp modelId="{3CEEDA91-5671-419F-B45E-85201C159938}">
      <dsp:nvSpPr>
        <dsp:cNvPr id="0" name=""/>
        <dsp:cNvSpPr/>
      </dsp:nvSpPr>
      <dsp:spPr>
        <a:xfrm>
          <a:off x="0" y="950250"/>
          <a:ext cx="4697730" cy="758776"/>
        </a:xfrm>
        <a:prstGeom prst="roundRect">
          <a:avLst>
            <a:gd name="adj" fmla="val 10000"/>
          </a:avLst>
        </a:prstGeom>
        <a:solidFill>
          <a:schemeClr val="accent5">
            <a:hueOff val="-1986775"/>
            <a:satOff val="7962"/>
            <a:lumOff val="172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516915-9E4F-4824-8616-5C97598C6344}">
      <dsp:nvSpPr>
        <dsp:cNvPr id="0" name=""/>
        <dsp:cNvSpPr/>
      </dsp:nvSpPr>
      <dsp:spPr>
        <a:xfrm>
          <a:off x="229529" y="1120975"/>
          <a:ext cx="417326" cy="417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A4270C-1B43-43E4-99AA-3332C400E29E}">
      <dsp:nvSpPr>
        <dsp:cNvPr id="0" name=""/>
        <dsp:cNvSpPr/>
      </dsp:nvSpPr>
      <dsp:spPr>
        <a:xfrm>
          <a:off x="876386" y="950250"/>
          <a:ext cx="382134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Market Analysis</a:t>
          </a:r>
          <a:endParaRPr lang="en-US" sz="19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76386" y="950250"/>
        <a:ext cx="3821343" cy="758776"/>
      </dsp:txXfrm>
    </dsp:sp>
    <dsp:sp modelId="{A5916C75-A050-4662-99AD-BF7B0E290F1A}">
      <dsp:nvSpPr>
        <dsp:cNvPr id="0" name=""/>
        <dsp:cNvSpPr/>
      </dsp:nvSpPr>
      <dsp:spPr>
        <a:xfrm>
          <a:off x="0" y="1898720"/>
          <a:ext cx="4697730" cy="758776"/>
        </a:xfrm>
        <a:prstGeom prst="roundRect">
          <a:avLst>
            <a:gd name="adj" fmla="val 10000"/>
          </a:avLst>
        </a:prstGeom>
        <a:solidFill>
          <a:schemeClr val="accent5">
            <a:hueOff val="-3973551"/>
            <a:satOff val="15924"/>
            <a:lumOff val="345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2C3AEF-4C85-4D55-B4A4-621D47F4C1F4}">
      <dsp:nvSpPr>
        <dsp:cNvPr id="0" name=""/>
        <dsp:cNvSpPr/>
      </dsp:nvSpPr>
      <dsp:spPr>
        <a:xfrm>
          <a:off x="229529" y="2069445"/>
          <a:ext cx="417326" cy="417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2A610-36A7-42F7-91BA-839AACF86FB8}">
      <dsp:nvSpPr>
        <dsp:cNvPr id="0" name=""/>
        <dsp:cNvSpPr/>
      </dsp:nvSpPr>
      <dsp:spPr>
        <a:xfrm>
          <a:off x="876386" y="1898720"/>
          <a:ext cx="382134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Business Development Strategies</a:t>
          </a:r>
          <a:endParaRPr lang="en-US" sz="19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76386" y="1898720"/>
        <a:ext cx="3821343" cy="758776"/>
      </dsp:txXfrm>
    </dsp:sp>
    <dsp:sp modelId="{4A62646A-F24A-45D8-BB30-211677BEE672}">
      <dsp:nvSpPr>
        <dsp:cNvPr id="0" name=""/>
        <dsp:cNvSpPr/>
      </dsp:nvSpPr>
      <dsp:spPr>
        <a:xfrm>
          <a:off x="0" y="2847191"/>
          <a:ext cx="4697730" cy="758776"/>
        </a:xfrm>
        <a:prstGeom prst="roundRect">
          <a:avLst>
            <a:gd name="adj" fmla="val 10000"/>
          </a:avLst>
        </a:prstGeom>
        <a:solidFill>
          <a:schemeClr val="accent5">
            <a:hueOff val="-5960326"/>
            <a:satOff val="23887"/>
            <a:lumOff val="51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2B747D-A580-47EC-9E5B-8E9032FEDBE0}">
      <dsp:nvSpPr>
        <dsp:cNvPr id="0" name=""/>
        <dsp:cNvSpPr/>
      </dsp:nvSpPr>
      <dsp:spPr>
        <a:xfrm>
          <a:off x="229529" y="3017915"/>
          <a:ext cx="417326" cy="417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9621F-6E0A-445D-A597-F826E13DA8A8}">
      <dsp:nvSpPr>
        <dsp:cNvPr id="0" name=""/>
        <dsp:cNvSpPr/>
      </dsp:nvSpPr>
      <dsp:spPr>
        <a:xfrm>
          <a:off x="876386" y="2847191"/>
          <a:ext cx="382134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Financial Projections</a:t>
          </a:r>
          <a:endParaRPr lang="en-US" sz="19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76386" y="2847191"/>
        <a:ext cx="3821343" cy="758776"/>
      </dsp:txXfrm>
    </dsp:sp>
    <dsp:sp modelId="{A8667009-EDE3-4A48-BCAB-00FB2ED9FD0A}">
      <dsp:nvSpPr>
        <dsp:cNvPr id="0" name=""/>
        <dsp:cNvSpPr/>
      </dsp:nvSpPr>
      <dsp:spPr>
        <a:xfrm>
          <a:off x="0" y="3795661"/>
          <a:ext cx="4697730" cy="758776"/>
        </a:xfrm>
        <a:prstGeom prst="roundRect">
          <a:avLst>
            <a:gd name="adj" fmla="val 10000"/>
          </a:avLst>
        </a:prstGeom>
        <a:solidFill>
          <a:schemeClr val="accent5">
            <a:hueOff val="-7947101"/>
            <a:satOff val="31849"/>
            <a:lumOff val="69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190B48-DFF7-48BA-AB2E-0CFB7AEADBFA}">
      <dsp:nvSpPr>
        <dsp:cNvPr id="0" name=""/>
        <dsp:cNvSpPr/>
      </dsp:nvSpPr>
      <dsp:spPr>
        <a:xfrm>
          <a:off x="229529" y="3966385"/>
          <a:ext cx="417326" cy="4173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BA0E73-11F9-4AC5-8AD6-6210C5CF23EF}">
      <dsp:nvSpPr>
        <dsp:cNvPr id="0" name=""/>
        <dsp:cNvSpPr/>
      </dsp:nvSpPr>
      <dsp:spPr>
        <a:xfrm>
          <a:off x="876386" y="3795661"/>
          <a:ext cx="382134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Expected Outcomes</a:t>
          </a:r>
          <a:endParaRPr lang="en-US" sz="19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76386" y="3795661"/>
        <a:ext cx="3821343" cy="758776"/>
      </dsp:txXfrm>
    </dsp:sp>
    <dsp:sp modelId="{4C488274-D7E0-4B1A-80C1-B83C2A9032C8}">
      <dsp:nvSpPr>
        <dsp:cNvPr id="0" name=""/>
        <dsp:cNvSpPr/>
      </dsp:nvSpPr>
      <dsp:spPr>
        <a:xfrm>
          <a:off x="0" y="4744131"/>
          <a:ext cx="4697730" cy="758776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DC99B9-4B42-4021-9189-F00B5A6A9E22}">
      <dsp:nvSpPr>
        <dsp:cNvPr id="0" name=""/>
        <dsp:cNvSpPr/>
      </dsp:nvSpPr>
      <dsp:spPr>
        <a:xfrm>
          <a:off x="229529" y="4914855"/>
          <a:ext cx="417326" cy="41732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137F3-FE24-4EA1-927C-C687D01EFEE5}">
      <dsp:nvSpPr>
        <dsp:cNvPr id="0" name=""/>
        <dsp:cNvSpPr/>
      </dsp:nvSpPr>
      <dsp:spPr>
        <a:xfrm>
          <a:off x="876386" y="4744131"/>
          <a:ext cx="382134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Conclusion &amp; Next Steps</a:t>
          </a:r>
          <a:endParaRPr lang="en-US" sz="19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76386" y="4744131"/>
        <a:ext cx="3821343" cy="758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34706B-150F-487B-B4FB-34C10219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D23E7-C75D-4AFA-A4D4-BE55581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477229" y="181596"/>
            <a:ext cx="6189541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57C52B-E03B-451B-B773-F6763D7A1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585" y="1998925"/>
            <a:ext cx="7094543" cy="2149412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Development Plan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FF46B-EBE8-47BC-A6EF-B030C0FBB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5462" y="4148337"/>
            <a:ext cx="5530788" cy="125658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Analysis, Strategies, and Expected Outcomes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610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motorcycle with a black seat&#10;&#10;Description automatically generated">
            <a:extLst>
              <a:ext uri="{FF2B5EF4-FFF2-40B4-BE49-F238E27FC236}">
                <a16:creationId xmlns:a16="http://schemas.microsoft.com/office/drawing/2014/main" id="{CA3FD6AE-3E52-442B-861C-3C52EA04DD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990" r="5422" b="-1"/>
          <a:stretch/>
        </p:blipFill>
        <p:spPr>
          <a:xfrm>
            <a:off x="20" y="10"/>
            <a:ext cx="72522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3764" y="0"/>
            <a:ext cx="530023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8707" y="365125"/>
            <a:ext cx="2866642" cy="1899912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8707" y="2434201"/>
            <a:ext cx="2866642" cy="37427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Threats:</a:t>
            </a: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on lithium-ion battery supply chains.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Regulatory disparities across regions slowing market penetration.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hesitations about durability, safety, and maintenance.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Rivalry from electric scooters and other eco-friendly mobility options.</a:t>
            </a:r>
          </a:p>
        </p:txBody>
      </p:sp>
    </p:spTree>
    <p:extLst>
      <p:ext uri="{BB962C8B-B14F-4D97-AF65-F5344CB8AC3E}">
        <p14:creationId xmlns:p14="http://schemas.microsoft.com/office/powerpoint/2010/main" val="1264168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3938487" cy="18073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Development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33297"/>
            <a:ext cx="3765797" cy="38436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Product/Service Innovation:</a:t>
            </a: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lightweight e-bikes with improved battery life and faster charging times.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smart technology, such as GPS tracking, anti-theft features, and app connectivity.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customizable models for urban commuting, recreation, and cargo transport.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affordable entry-level models to attract budget-conscious consumers.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91AE5C-DE31-40B5-832F-4C411F1A25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717" r="24074"/>
          <a:stretch/>
        </p:blipFill>
        <p:spPr>
          <a:xfrm>
            <a:off x="4671911" y="10"/>
            <a:ext cx="4472089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3938487" cy="18073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Development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33297"/>
            <a:ext cx="3614876" cy="38436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and Sales Plans:</a:t>
            </a: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digital marketing through social media, influencers, and search engine optimization.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eco-friendliness and cost savings in advertising campaigns.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demo rides, trade-in options, and seasonal discounts to boost sales.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an omnichannel presence, combining e-commerce platforms with physical showrooms.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91AE5C-DE31-40B5-832F-4C411F1A25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717" r="24074"/>
          <a:stretch/>
        </p:blipFill>
        <p:spPr>
          <a:xfrm>
            <a:off x="4671911" y="10"/>
            <a:ext cx="4472089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09764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3938487" cy="18073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Development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33297"/>
            <a:ext cx="4212030" cy="38436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Partnerships and Collaborations:</a:t>
            </a: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Collaborate with battery and motor technology providers for improved performance.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Partner with ride-sharing companies to introduce e-bike rental fleets.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relationships with local governments for cycling infrastructure initiatives.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with fitness brands and apps to promote e-bikes as part of active lifestyles.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91AE5C-DE31-40B5-832F-4C411F1A25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717" r="24074"/>
          <a:stretch/>
        </p:blipFill>
        <p:spPr>
          <a:xfrm>
            <a:off x="4671911" y="10"/>
            <a:ext cx="4472089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91791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3938487" cy="18073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Development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33297"/>
            <a:ext cx="3464715" cy="38436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Expansion Plans:</a:t>
            </a: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distribution networks in untapped regions, particularly emerging markets.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flagship stores in key urban centers to build brand identity.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Diversify offerings to include electric cargo bikes for businesses and delivery services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franchising models or local partnerships to accelerate global presence.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91AE5C-DE31-40B5-832F-4C411F1A25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717" r="24074"/>
          <a:stretch/>
        </p:blipFill>
        <p:spPr>
          <a:xfrm>
            <a:off x="4671911" y="10"/>
            <a:ext cx="4472089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57269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4007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09600"/>
            <a:ext cx="2804505" cy="13308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774" y="2194102"/>
            <a:ext cx="2570251" cy="39085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Forecast</a:t>
            </a:r>
          </a:p>
          <a:p>
            <a:pPr marL="0" indent="0">
              <a:buNone/>
            </a:pP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9B8AD380-98FC-4A31-9D8D-FAC0A580AE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7959355"/>
              </p:ext>
            </p:extLst>
          </p:nvPr>
        </p:nvGraphicFramePr>
        <p:xfrm>
          <a:off x="4084092" y="661916"/>
          <a:ext cx="4616356" cy="5557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Graphic spid="19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4007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09600"/>
            <a:ext cx="2804505" cy="13308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154" y="2137717"/>
            <a:ext cx="2993770" cy="39085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Financial Metrics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8199B7B-678F-4D95-AC12-6FCDC2652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589495"/>
              </p:ext>
            </p:extLst>
          </p:nvPr>
        </p:nvGraphicFramePr>
        <p:xfrm>
          <a:off x="4084092" y="2137717"/>
          <a:ext cx="4616360" cy="2606310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65000"/>
                    <a:lumOff val="35000"/>
                  </a:schemeClr>
                </a:solidFill>
                <a:tableStyleId>{5C22544A-7EE6-4342-B048-85BDC9FD1C3A}</a:tableStyleId>
              </a:tblPr>
              <a:tblGrid>
                <a:gridCol w="1468957">
                  <a:extLst>
                    <a:ext uri="{9D8B030D-6E8A-4147-A177-3AD203B41FA5}">
                      <a16:colId xmlns:a16="http://schemas.microsoft.com/office/drawing/2014/main" val="373371499"/>
                    </a:ext>
                  </a:extLst>
                </a:gridCol>
                <a:gridCol w="569518">
                  <a:extLst>
                    <a:ext uri="{9D8B030D-6E8A-4147-A177-3AD203B41FA5}">
                      <a16:colId xmlns:a16="http://schemas.microsoft.com/office/drawing/2014/main" val="545067088"/>
                    </a:ext>
                  </a:extLst>
                </a:gridCol>
                <a:gridCol w="869331">
                  <a:extLst>
                    <a:ext uri="{9D8B030D-6E8A-4147-A177-3AD203B41FA5}">
                      <a16:colId xmlns:a16="http://schemas.microsoft.com/office/drawing/2014/main" val="3281790070"/>
                    </a:ext>
                  </a:extLst>
                </a:gridCol>
                <a:gridCol w="569518">
                  <a:extLst>
                    <a:ext uri="{9D8B030D-6E8A-4147-A177-3AD203B41FA5}">
                      <a16:colId xmlns:a16="http://schemas.microsoft.com/office/drawing/2014/main" val="1581047283"/>
                    </a:ext>
                  </a:extLst>
                </a:gridCol>
                <a:gridCol w="569518">
                  <a:extLst>
                    <a:ext uri="{9D8B030D-6E8A-4147-A177-3AD203B41FA5}">
                      <a16:colId xmlns:a16="http://schemas.microsoft.com/office/drawing/2014/main" val="2321335397"/>
                    </a:ext>
                  </a:extLst>
                </a:gridCol>
                <a:gridCol w="569518">
                  <a:extLst>
                    <a:ext uri="{9D8B030D-6E8A-4147-A177-3AD203B41FA5}">
                      <a16:colId xmlns:a16="http://schemas.microsoft.com/office/drawing/2014/main" val="3837223984"/>
                    </a:ext>
                  </a:extLst>
                </a:gridCol>
              </a:tblGrid>
              <a:tr h="396825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1" cap="all" spc="6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Metric</a:t>
                      </a:r>
                    </a:p>
                  </a:txBody>
                  <a:tcPr marL="110229" marR="110229" marT="110229" marB="11022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000" b="1" cap="all" spc="6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marL="110229" marR="110229" marT="110229" marB="11022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744374"/>
                  </a:ext>
                </a:extLst>
              </a:tr>
              <a:tr h="3355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 marL="73486" marR="73486" marT="36743" marB="73486">
                    <a:lnL w="38100" cmpd="sng">
                      <a:noFill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2025</a:t>
                      </a:r>
                    </a:p>
                  </a:txBody>
                  <a:tcPr marL="73486" marR="73486" marT="36743" marB="734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2026</a:t>
                      </a:r>
                    </a:p>
                  </a:txBody>
                  <a:tcPr marL="73486" marR="73486" marT="36743" marB="734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2027</a:t>
                      </a:r>
                    </a:p>
                  </a:txBody>
                  <a:tcPr marL="73486" marR="73486" marT="36743" marB="734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2028</a:t>
                      </a:r>
                    </a:p>
                  </a:txBody>
                  <a:tcPr marL="73486" marR="73486" marT="36743" marB="734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449285"/>
                  </a:ext>
                </a:extLst>
              </a:tr>
              <a:tr h="335587"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Revenue ($M)</a:t>
                      </a:r>
                    </a:p>
                  </a:txBody>
                  <a:tcPr marL="73486" marR="73486" marT="36743" marB="734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3486" marR="73486" marT="36743" marB="734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3486" marR="73486" marT="36743" marB="734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73486" marR="73486" marT="36743" marB="734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73486" marR="73486" marT="36743" marB="734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73486" marR="73486" marT="36743" marB="734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132483"/>
                  </a:ext>
                </a:extLst>
              </a:tr>
              <a:tr h="335587"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 Profit ($M)</a:t>
                      </a:r>
                    </a:p>
                  </a:txBody>
                  <a:tcPr marL="73486" marR="73486" marT="36743" marB="734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-0.5</a:t>
                      </a:r>
                    </a:p>
                  </a:txBody>
                  <a:tcPr marL="73486" marR="73486" marT="36743" marB="734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marL="73486" marR="73486" marT="36743" marB="734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73486" marR="73486" marT="36743" marB="734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</a:p>
                  </a:txBody>
                  <a:tcPr marL="73486" marR="73486" marT="36743" marB="734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</a:t>
                      </a:r>
                    </a:p>
                  </a:txBody>
                  <a:tcPr marL="73486" marR="73486" marT="36743" marB="734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332711"/>
                  </a:ext>
                </a:extLst>
              </a:tr>
              <a:tr h="335587"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ROI (%)</a:t>
                      </a:r>
                    </a:p>
                  </a:txBody>
                  <a:tcPr marL="73486" marR="73486" marT="36743" marB="734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73486" marR="73486" marT="36743" marB="734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73486" marR="73486" marT="36743" marB="734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73486" marR="73486" marT="36743" marB="734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73486" marR="73486" marT="36743" marB="734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73486" marR="73486" marT="36743" marB="734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780553"/>
                  </a:ext>
                </a:extLst>
              </a:tr>
              <a:tr h="531550"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Break-Even Point</a:t>
                      </a:r>
                    </a:p>
                  </a:txBody>
                  <a:tcPr marL="73486" marR="73486" marT="36743" marB="734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73486" marR="73486" marT="36743" marB="734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Achieved</a:t>
                      </a:r>
                    </a:p>
                  </a:txBody>
                  <a:tcPr marL="73486" marR="73486" marT="36743" marB="734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73486" marR="73486" marT="36743" marB="734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73486" marR="73486" marT="36743" marB="734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algn="ctr"/>
                      <a:endParaRPr lang="en-US" sz="1300" cap="none" spc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486" marR="73486" marT="36743" marB="734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43033"/>
                  </a:ext>
                </a:extLst>
              </a:tr>
              <a:tr h="335587"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LTV ($)</a:t>
                      </a:r>
                    </a:p>
                  </a:txBody>
                  <a:tcPr marL="73486" marR="73486" marT="36743" marB="734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</a:p>
                  </a:txBody>
                  <a:tcPr marL="73486" marR="73486" marT="36743" marB="734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</a:p>
                  </a:txBody>
                  <a:tcPr marL="73486" marR="73486" marT="36743" marB="734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</a:p>
                  </a:txBody>
                  <a:tcPr marL="73486" marR="73486" marT="36743" marB="734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650</a:t>
                      </a:r>
                    </a:p>
                  </a:txBody>
                  <a:tcPr marL="73486" marR="73486" marT="36743" marB="734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700</a:t>
                      </a:r>
                    </a:p>
                  </a:txBody>
                  <a:tcPr marL="73486" marR="73486" marT="36743" marB="734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846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448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motorcycle with black wheels&#10;&#10;Description automatically generated">
            <a:extLst>
              <a:ext uri="{FF2B5EF4-FFF2-40B4-BE49-F238E27FC236}">
                <a16:creationId xmlns:a16="http://schemas.microsoft.com/office/drawing/2014/main" id="{5E6A4F16-0E3C-4BC3-917A-205F2340ED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436" r="2" b="2"/>
          <a:stretch/>
        </p:blipFill>
        <p:spPr>
          <a:xfrm>
            <a:off x="1891767" y="10"/>
            <a:ext cx="7252231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42696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2866641" cy="1899912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434201"/>
            <a:ext cx="2866641" cy="37427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Growth Milestones: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Growth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global e-bike market is expected to grow at a compound annual growth rate (CAGR) of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8–10%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2023 to 2030.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Volume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Expected to see a steady increase, with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sales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projected to surpass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million units per year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2030.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Development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Significant investments in infrastructure, such as dedicated bike lanes and charging stations, will enable higher e-bike adoption.</a:t>
            </a:r>
            <a:endParaRPr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motorcycle with black wheels&#10;&#10;Description automatically generated">
            <a:extLst>
              <a:ext uri="{FF2B5EF4-FFF2-40B4-BE49-F238E27FC236}">
                <a16:creationId xmlns:a16="http://schemas.microsoft.com/office/drawing/2014/main" id="{5E6A4F16-0E3C-4BC3-917A-205F2340ED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436" r="2" b="2"/>
          <a:stretch/>
        </p:blipFill>
        <p:spPr>
          <a:xfrm>
            <a:off x="1891767" y="10"/>
            <a:ext cx="7252231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42696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2866641" cy="1899912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434201"/>
            <a:ext cx="2866641" cy="37427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Anticipated Market Share Increase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 Expansion.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Commuter E-Bikes.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 Cargo Bikes.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Integration and Innovation.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91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motorcycle with black wheels&#10;&#10;Description automatically generated">
            <a:extLst>
              <a:ext uri="{FF2B5EF4-FFF2-40B4-BE49-F238E27FC236}">
                <a16:creationId xmlns:a16="http://schemas.microsoft.com/office/drawing/2014/main" id="{5E6A4F16-0E3C-4BC3-917A-205F2340ED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436" r="2" b="2"/>
          <a:stretch/>
        </p:blipFill>
        <p:spPr>
          <a:xfrm>
            <a:off x="1891767" y="10"/>
            <a:ext cx="7252231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42696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2866641" cy="1899912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434201"/>
            <a:ext cx="2866641" cy="37427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Term Vision Alignment: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Sustainability and Clean Energy.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Urban Mobility.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Impact.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and Fitness.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Integration.</a:t>
            </a:r>
          </a:p>
        </p:txBody>
      </p:sp>
    </p:spTree>
    <p:extLst>
      <p:ext uri="{BB962C8B-B14F-4D97-AF65-F5344CB8AC3E}">
        <p14:creationId xmlns:p14="http://schemas.microsoft.com/office/powerpoint/2010/main" val="3240504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0A7A41EA-B2BA-4470-894C-1F894224F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7189"/>
            <a:ext cx="2530602" cy="5567891"/>
          </a:xfrm>
        </p:spPr>
        <p:txBody>
          <a:bodyPr>
            <a:normAutofit/>
          </a:bodyPr>
          <a:lstStyle/>
          <a:p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</a:t>
            </a:r>
            <a:b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discussed</a:t>
            </a:r>
          </a:p>
        </p:txBody>
      </p:sp>
      <p:graphicFrame>
        <p:nvGraphicFramePr>
          <p:cNvPr id="16" name="Content Placeholder 13">
            <a:extLst>
              <a:ext uri="{FF2B5EF4-FFF2-40B4-BE49-F238E27FC236}">
                <a16:creationId xmlns:a16="http://schemas.microsoft.com/office/drawing/2014/main" id="{3F12386F-C8AF-F4A4-220D-E1362B3F32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383867"/>
              </p:ext>
            </p:extLst>
          </p:nvPr>
        </p:nvGraphicFramePr>
        <p:xfrm>
          <a:off x="3819906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7584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Graphic spid="16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Talaria X3 Concept Electric Dirt bike | 25AH/40AH">
            <a:extLst>
              <a:ext uri="{FF2B5EF4-FFF2-40B4-BE49-F238E27FC236}">
                <a16:creationId xmlns:a16="http://schemas.microsoft.com/office/drawing/2014/main" id="{3304ECAC-A9DE-4C2F-A222-88095435D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6" r="-3" b="-3"/>
          <a:stretch/>
        </p:blipFill>
        <p:spPr bwMode="auto">
          <a:xfrm>
            <a:off x="20" y="10"/>
            <a:ext cx="72522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9" name="Rectangle 512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3764" y="0"/>
            <a:ext cx="530023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8707" y="365125"/>
            <a:ext cx="2866642" cy="1899912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8707" y="2434201"/>
            <a:ext cx="2866642" cy="37427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 marL="0" indent="0">
              <a:buNone/>
            </a:pP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E-bikes will be integral to achieving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sustainability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offering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eco-friendly, cost-effective alternatives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traditional vehicles.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Talaria X3 Concept Electric Dirt bike | 25AH/40AH">
            <a:extLst>
              <a:ext uri="{FF2B5EF4-FFF2-40B4-BE49-F238E27FC236}">
                <a16:creationId xmlns:a16="http://schemas.microsoft.com/office/drawing/2014/main" id="{3304ECAC-A9DE-4C2F-A222-88095435D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6" r="-3" b="-3"/>
          <a:stretch/>
        </p:blipFill>
        <p:spPr bwMode="auto">
          <a:xfrm>
            <a:off x="20" y="10"/>
            <a:ext cx="72522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9" name="Rectangle 512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3764" y="0"/>
            <a:ext cx="530023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8707" y="365125"/>
            <a:ext cx="2866642" cy="1899912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8707" y="2434201"/>
            <a:ext cx="2866642" cy="37427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Steps:</a:t>
            </a: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Planning.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Investment in R&amp;D.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Partnerships and Collaborations.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and Awareness.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138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77A8E469-E432-2C73-7702-311B43C901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750" r="801"/>
          <a:stretch/>
        </p:blipFill>
        <p:spPr>
          <a:xfrm>
            <a:off x="20" y="10"/>
            <a:ext cx="72522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3764" y="0"/>
            <a:ext cx="530023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6F2FC-215A-469C-8C2F-55A717A91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707" y="1963269"/>
            <a:ext cx="2866642" cy="1899912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638514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white and black bike&#10;&#10;Description automatically generated">
            <a:extLst>
              <a:ext uri="{FF2B5EF4-FFF2-40B4-BE49-F238E27FC236}">
                <a16:creationId xmlns:a16="http://schemas.microsoft.com/office/drawing/2014/main" id="{8F2CD652-EB39-4B23-8594-2C7050D764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707" r="14705" b="-1"/>
          <a:stretch/>
        </p:blipFill>
        <p:spPr>
          <a:xfrm>
            <a:off x="20" y="10"/>
            <a:ext cx="72522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3764" y="0"/>
            <a:ext cx="530023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8707" y="365125"/>
            <a:ext cx="2866642" cy="1899912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8707" y="2434201"/>
            <a:ext cx="2866642" cy="37427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 and Mission:</a:t>
            </a: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revolutionize urban mobility by offering innovative e-bikes that promote sustainable, efficient, and eco-friendly transportation.</a:t>
            </a: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white and black bike&#10;&#10;Description automatically generated">
            <a:extLst>
              <a:ext uri="{FF2B5EF4-FFF2-40B4-BE49-F238E27FC236}">
                <a16:creationId xmlns:a16="http://schemas.microsoft.com/office/drawing/2014/main" id="{8F2CD652-EB39-4B23-8594-2C7050D764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707" r="14705" b="-1"/>
          <a:stretch/>
        </p:blipFill>
        <p:spPr>
          <a:xfrm>
            <a:off x="20" y="10"/>
            <a:ext cx="72522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3764" y="0"/>
            <a:ext cx="530023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8707" y="365125"/>
            <a:ext cx="2866642" cy="1899912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8707" y="2434201"/>
            <a:ext cx="2866642" cy="374276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Goals:</a:t>
            </a: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Short-Term: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Launch the product, build brand awareness, and attract early adopters.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Medium-Term: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 production, establish partnerships, and achieve profitability.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Long-Term: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Lead the global e-bike market and transform urban commuting sustainably.</a:t>
            </a:r>
          </a:p>
        </p:txBody>
      </p:sp>
    </p:spTree>
    <p:extLst>
      <p:ext uri="{BB962C8B-B14F-4D97-AF65-F5344CB8AC3E}">
        <p14:creationId xmlns:p14="http://schemas.microsoft.com/office/powerpoint/2010/main" val="3524831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white and black bike&#10;&#10;Description automatically generated">
            <a:extLst>
              <a:ext uri="{FF2B5EF4-FFF2-40B4-BE49-F238E27FC236}">
                <a16:creationId xmlns:a16="http://schemas.microsoft.com/office/drawing/2014/main" id="{8F2CD652-EB39-4B23-8594-2C7050D764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707" r="14705" b="-1"/>
          <a:stretch/>
        </p:blipFill>
        <p:spPr>
          <a:xfrm>
            <a:off x="20" y="10"/>
            <a:ext cx="72522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3764" y="0"/>
            <a:ext cx="530023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8707" y="365125"/>
            <a:ext cx="2866642" cy="1899912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8707" y="2434201"/>
            <a:ext cx="2866642" cy="374276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 and Results:</a:t>
            </a: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Cutting-Edge Technology.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Superior Design.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 Marketing to build a loyal Customer Base.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Carbon Emissions.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 Market Dominance.</a:t>
            </a:r>
          </a:p>
        </p:txBody>
      </p:sp>
    </p:spTree>
    <p:extLst>
      <p:ext uri="{BB962C8B-B14F-4D97-AF65-F5344CB8AC3E}">
        <p14:creationId xmlns:p14="http://schemas.microsoft.com/office/powerpoint/2010/main" val="150526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motorcycle with a black seat&#10;&#10;Description automatically generated">
            <a:extLst>
              <a:ext uri="{FF2B5EF4-FFF2-40B4-BE49-F238E27FC236}">
                <a16:creationId xmlns:a16="http://schemas.microsoft.com/office/drawing/2014/main" id="{CA3FD6AE-3E52-442B-861C-3C52EA04DD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990" r="5422" b="-1"/>
          <a:stretch/>
        </p:blipFill>
        <p:spPr>
          <a:xfrm>
            <a:off x="20" y="10"/>
            <a:ext cx="72522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3764" y="0"/>
            <a:ext cx="530023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8707" y="365125"/>
            <a:ext cx="2866642" cy="1899912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8707" y="2434201"/>
            <a:ext cx="2866642" cy="3742762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Overview and Trends:</a:t>
            </a: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Growth Rate: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Projected CAGR of 10% (2023–2030), with a market size exceeding $65 billion by 2025.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Drivers: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Urbanization, government incentives, and advancements in battery technology.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Trends: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Smart features like GPS, app connectivity, and IoT integration.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Regions: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 demand in Europe, Asia-Pacific, and North America.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motorcycle with a black seat&#10;&#10;Description automatically generated">
            <a:extLst>
              <a:ext uri="{FF2B5EF4-FFF2-40B4-BE49-F238E27FC236}">
                <a16:creationId xmlns:a16="http://schemas.microsoft.com/office/drawing/2014/main" id="{CA3FD6AE-3E52-442B-861C-3C52EA04DD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990" r="5422" b="-1"/>
          <a:stretch/>
        </p:blipFill>
        <p:spPr>
          <a:xfrm>
            <a:off x="20" y="10"/>
            <a:ext cx="72522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3764" y="0"/>
            <a:ext cx="530023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8707" y="365125"/>
            <a:ext cx="2866642" cy="1899912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8707" y="2434201"/>
            <a:ext cx="2866642" cy="37427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Market Demographic:</a:t>
            </a: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Group: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18–45 years old.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 Level: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Middle to high-income individuals.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Lifestyle: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Tech-savvy, health-focused, and environmentally aware individuals.</a:t>
            </a:r>
          </a:p>
        </p:txBody>
      </p:sp>
    </p:spTree>
    <p:extLst>
      <p:ext uri="{BB962C8B-B14F-4D97-AF65-F5344CB8AC3E}">
        <p14:creationId xmlns:p14="http://schemas.microsoft.com/office/powerpoint/2010/main" val="3233049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motorcycle with a black seat&#10;&#10;Description automatically generated">
            <a:extLst>
              <a:ext uri="{FF2B5EF4-FFF2-40B4-BE49-F238E27FC236}">
                <a16:creationId xmlns:a16="http://schemas.microsoft.com/office/drawing/2014/main" id="{CA3FD6AE-3E52-442B-861C-3C52EA04DD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990" r="5422" b="-1"/>
          <a:stretch/>
        </p:blipFill>
        <p:spPr>
          <a:xfrm>
            <a:off x="20" y="10"/>
            <a:ext cx="72522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3764" y="0"/>
            <a:ext cx="530023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8707" y="365125"/>
            <a:ext cx="2866642" cy="1899912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2144" y="2434201"/>
            <a:ext cx="3259768" cy="37427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 Landscape:</a:t>
            </a: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Players: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Giant Bicycles, Trek, Rad Power Bikes, and Bosch eBike Systems dominate.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Emerging Brands: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Aventon and VanMoof focus on sleek, tech-enabled designs.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Differentiators: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Battery life, motor performance, price, and aesthetic appeal.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 Trends: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Growth in direct-to-consumer models and online sales channels.</a:t>
            </a:r>
          </a:p>
        </p:txBody>
      </p:sp>
    </p:spTree>
    <p:extLst>
      <p:ext uri="{BB962C8B-B14F-4D97-AF65-F5344CB8AC3E}">
        <p14:creationId xmlns:p14="http://schemas.microsoft.com/office/powerpoint/2010/main" val="1959247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motorcycle with a black seat&#10;&#10;Description automatically generated">
            <a:extLst>
              <a:ext uri="{FF2B5EF4-FFF2-40B4-BE49-F238E27FC236}">
                <a16:creationId xmlns:a16="http://schemas.microsoft.com/office/drawing/2014/main" id="{CA3FD6AE-3E52-442B-861C-3C52EA04DD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990" r="5422" b="-1"/>
          <a:stretch/>
        </p:blipFill>
        <p:spPr>
          <a:xfrm>
            <a:off x="20" y="10"/>
            <a:ext cx="72522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3764" y="0"/>
            <a:ext cx="530023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8707" y="365125"/>
            <a:ext cx="2866642" cy="1899912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6527" y="2434201"/>
            <a:ext cx="3051410" cy="37427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Opportunities:</a:t>
            </a: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Expanding cycling infrastructure in cities worldwide.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Growing consumer focus on fitness and sustainability.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in emerging markets and untapped rural regions.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advancements in lightweight materials and connectivity features.</a:t>
            </a:r>
          </a:p>
        </p:txBody>
      </p:sp>
    </p:spTree>
    <p:extLst>
      <p:ext uri="{BB962C8B-B14F-4D97-AF65-F5344CB8AC3E}">
        <p14:creationId xmlns:p14="http://schemas.microsoft.com/office/powerpoint/2010/main" val="2603878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833</Words>
  <Application>Microsoft Office PowerPoint</Application>
  <PresentationFormat>On-screen Show (4:3)</PresentationFormat>
  <Paragraphs>164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Times New Roman</vt:lpstr>
      <vt:lpstr>Wingdings</vt:lpstr>
      <vt:lpstr>Office Theme</vt:lpstr>
      <vt:lpstr>Business Development Plan</vt:lpstr>
      <vt:lpstr>Topics to be discussed</vt:lpstr>
      <vt:lpstr>Executive Summary</vt:lpstr>
      <vt:lpstr>Executive Summary</vt:lpstr>
      <vt:lpstr>Executive Summary</vt:lpstr>
      <vt:lpstr>Market Analysis</vt:lpstr>
      <vt:lpstr>Market Analysis</vt:lpstr>
      <vt:lpstr>Market Analysis</vt:lpstr>
      <vt:lpstr>Market Analysis</vt:lpstr>
      <vt:lpstr>Market Analysis</vt:lpstr>
      <vt:lpstr>Business Development Strategies</vt:lpstr>
      <vt:lpstr>Business Development Strategies</vt:lpstr>
      <vt:lpstr>Business Development Strategies</vt:lpstr>
      <vt:lpstr>Business Development Strategies</vt:lpstr>
      <vt:lpstr>Financial Projections</vt:lpstr>
      <vt:lpstr>Financial Projections</vt:lpstr>
      <vt:lpstr>Expected Outcomes</vt:lpstr>
      <vt:lpstr>Expected Outcomes</vt:lpstr>
      <vt:lpstr>Expected Outcomes</vt:lpstr>
      <vt:lpstr>Conclusion &amp; Next Steps</vt:lpstr>
      <vt:lpstr>Conclusion &amp; Next Steps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Development Plan</dc:title>
  <dc:creator>MD. SHAKIB HOSSAIN</dc:creator>
  <cp:lastModifiedBy>MD. SHAKIB HOSSAIN</cp:lastModifiedBy>
  <cp:revision>15</cp:revision>
  <dcterms:created xsi:type="dcterms:W3CDTF">2025-01-05T18:57:38Z</dcterms:created>
  <dcterms:modified xsi:type="dcterms:W3CDTF">2025-01-05T19:27:04Z</dcterms:modified>
</cp:coreProperties>
</file>