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0" r:id="rId10"/>
    <p:sldId id="272" r:id="rId11"/>
    <p:sldId id="263" r:id="rId12"/>
    <p:sldId id="264" r:id="rId13"/>
    <p:sldId id="265" r:id="rId14"/>
    <p:sldId id="271" r:id="rId15"/>
    <p:sldId id="273" r:id="rId16"/>
    <p:sldId id="269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CA7C8432-EF19-6242-B377-84BFA69192C1}"/>
    <pc:docChg chg="modSld">
      <pc:chgData name="Мария Савинова" userId="e24eaf7e9b1ed84c" providerId="LiveId" clId="{CA7C8432-EF19-6242-B377-84BFA69192C1}" dt="2024-09-20T17:40:05.350" v="134" actId="113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4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2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91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8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23.09.2024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«Закон и формирование спроса. Закон и формирование предложения. Эластичность спроса и предложения»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9201"/>
            <a:ext cx="4897582" cy="35759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Неэластичный спрос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базовые лекарства, молоко, крупы, хлеб, соль, сахар</a:t>
            </a: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26C69A6-A2F1-40A8-B889-C63B1AE0A2E3}"/>
              </a:ext>
            </a:extLst>
          </p:cNvPr>
          <p:cNvSpPr txBox="1">
            <a:spLocks/>
          </p:cNvSpPr>
          <p:nvPr/>
        </p:nvSpPr>
        <p:spPr>
          <a:xfrm>
            <a:off x="6096000" y="2179201"/>
            <a:ext cx="4897582" cy="357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500" b="1" dirty="0">
                <a:solidFill>
                  <a:srgbClr val="326CDB"/>
                </a:solidFill>
              </a:rPr>
              <a:t>Эластичный спрос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500" dirty="0">
                <a:solidFill>
                  <a:schemeClr val="bg1">
                    <a:lumMod val="50000"/>
                  </a:schemeClr>
                </a:solidFill>
              </a:rPr>
              <a:t>деликатесы, фрукты, сладости, мебель и бытовая техника, а также сфера услуг и развлечений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500" dirty="0"/>
              <a:t>сбыт престижных товаров растет вслед за увеличением цен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4E12E-4C3B-42AE-966D-48234B6733F0}"/>
              </a:ext>
            </a:extLst>
          </p:cNvPr>
          <p:cNvSpPr txBox="1"/>
          <p:nvPr/>
        </p:nvSpPr>
        <p:spPr>
          <a:xfrm>
            <a:off x="838200" y="3846705"/>
            <a:ext cx="4765964" cy="2200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Товары </a:t>
            </a:r>
            <a:r>
              <a:rPr lang="ru-RU" sz="1800" b="1" dirty="0" err="1">
                <a:solidFill>
                  <a:srgbClr val="326CDB"/>
                </a:solidFill>
                <a:latin typeface="Montserrat" panose="00000500000000000000" pitchFamily="2" charset="0"/>
              </a:rPr>
              <a:t>Гиффена</a:t>
            </a: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500" dirty="0">
                <a:latin typeface="Montserrat" panose="00000500000000000000" pitchFamily="2" charset="0"/>
              </a:rPr>
              <a:t>Люди будут покупать их, даже если стоимость сильно изменится. К товарам неэластичного спроса относят, кроме того, предметы, которые характеризуют </a:t>
            </a:r>
            <a:r>
              <a:rPr lang="ru-RU" sz="1500" b="1" dirty="0">
                <a:latin typeface="Montserrat" panose="00000500000000000000" pitchFamily="2" charset="0"/>
              </a:rPr>
              <a:t>привычки </a:t>
            </a:r>
            <a:r>
              <a:rPr lang="ru-RU" sz="1500" dirty="0">
                <a:latin typeface="Montserrat" panose="00000500000000000000" pitchFamily="2" charset="0"/>
              </a:rPr>
              <a:t>и </a:t>
            </a:r>
            <a:r>
              <a:rPr lang="ru-RU" sz="1500" b="1" dirty="0">
                <a:latin typeface="Montserrat" panose="00000500000000000000" pitchFamily="2" charset="0"/>
              </a:rPr>
              <a:t>образ жизни </a:t>
            </a:r>
            <a:r>
              <a:rPr lang="ru-RU" sz="1500" dirty="0">
                <a:latin typeface="Montserrat" panose="00000500000000000000" pitchFamily="2" charset="0"/>
              </a:rPr>
              <a:t>людей.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44BDF-E5AA-4176-B86D-E881FC5501F9}"/>
              </a:ext>
            </a:extLst>
          </p:cNvPr>
          <p:cNvSpPr txBox="1"/>
          <p:nvPr/>
        </p:nvSpPr>
        <p:spPr>
          <a:xfrm>
            <a:off x="6096000" y="3842858"/>
            <a:ext cx="409724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эффектом </a:t>
            </a:r>
            <a:r>
              <a:rPr lang="ru-RU" sz="1800" b="1" dirty="0" err="1">
                <a:solidFill>
                  <a:srgbClr val="326CDB"/>
                </a:solidFill>
                <a:latin typeface="Montserrat" panose="00000500000000000000" pitchFamily="2" charset="0"/>
              </a:rPr>
              <a:t>Веблена</a:t>
            </a: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доходу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2847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показывает, как изменится спрос, если доходы потребителей вырастут или упадут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0" i="0" u="none" strike="noStrike" baseline="0" dirty="0">
              <a:latin typeface="SFRM144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1" i="1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1CFDCE-016F-46DE-A41A-3E752F019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4703"/>
            <a:ext cx="3099508" cy="3040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7FA00-9462-463A-82F0-CF3D67B70160}"/>
                  </a:ext>
                </a:extLst>
              </p:cNvPr>
              <p:cNvSpPr txBox="1"/>
              <p:nvPr/>
            </p:nvSpPr>
            <p:spPr>
              <a:xfrm>
                <a:off x="4076344" y="2327687"/>
                <a:ext cx="7396213" cy="289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  <m:r>
                        <a:rPr lang="ru-RU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ru-RU" sz="1500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I - </a:t>
                </a:r>
                <a:r>
                  <a:rPr lang="ru-RU" sz="15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доходы</a:t>
                </a:r>
                <a:endParaRPr lang="en-US" sz="150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500" b="0" i="1" u="none" strike="noStrike" baseline="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500" b="0" i="1" u="none" strike="noStrike" baseline="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нормальные товары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предметы роскоши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500" b="1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низкокачественные товары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7FA00-9462-463A-82F0-CF3D67B7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44" y="2327687"/>
                <a:ext cx="7396213" cy="2898614"/>
              </a:xfrm>
              <a:prstGeom prst="rect">
                <a:avLst/>
              </a:prstGeom>
              <a:blipFill>
                <a:blip r:embed="rId5"/>
                <a:stretch>
                  <a:fillRect l="-412" b="-1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686081-C68F-4292-B742-E5FC2F20847F}"/>
              </a:ext>
            </a:extLst>
          </p:cNvPr>
          <p:cNvSpPr txBox="1"/>
          <p:nvPr/>
        </p:nvSpPr>
        <p:spPr>
          <a:xfrm>
            <a:off x="1000590" y="5276196"/>
            <a:ext cx="2774728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кривые </a:t>
            </a:r>
            <a:r>
              <a:rPr lang="ru-RU" sz="13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Энгеля</a:t>
            </a:r>
            <a:endParaRPr lang="ru-RU" sz="13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перекрестная эластичность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2765"/>
                <a:ext cx="10515600" cy="415419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500" dirty="0"/>
                  <a:t>п</a:t>
                </a:r>
                <a:r>
                  <a:rPr lang="ru-RU" sz="1500" dirty="0">
                    <a:latin typeface="Montserrat" panose="00000500000000000000" pitchFamily="2" charset="0"/>
                  </a:rPr>
                  <a:t>оказывает, как изменится </a:t>
                </a:r>
                <a:r>
                  <a:rPr lang="ru-RU" sz="1500" b="1" dirty="0">
                    <a:latin typeface="Montserrat" panose="00000500000000000000" pitchFamily="2" charset="0"/>
                  </a:rPr>
                  <a:t>спрос</a:t>
                </a:r>
                <a:r>
                  <a:rPr lang="ru-RU" sz="1500" dirty="0">
                    <a:latin typeface="Montserrat" panose="00000500000000000000" pitchFamily="2" charset="0"/>
                  </a:rPr>
                  <a:t> на один товар, если </a:t>
                </a:r>
                <a:r>
                  <a:rPr lang="ru-RU" sz="1500" b="1" dirty="0">
                    <a:latin typeface="Montserrat" panose="00000500000000000000" pitchFamily="2" charset="0"/>
                  </a:rPr>
                  <a:t>поднять</a:t>
                </a:r>
                <a:r>
                  <a:rPr lang="ru-RU" sz="1500" dirty="0">
                    <a:latin typeface="Montserrat" panose="00000500000000000000" pitchFamily="2" charset="0"/>
                  </a:rPr>
                  <a:t> или </a:t>
                </a:r>
                <a:r>
                  <a:rPr lang="ru-RU" sz="1500" b="1" dirty="0">
                    <a:latin typeface="Montserrat" panose="00000500000000000000" pitchFamily="2" charset="0"/>
                  </a:rPr>
                  <a:t>понизить</a:t>
                </a:r>
                <a:r>
                  <a:rPr lang="ru-RU" sz="1500" dirty="0">
                    <a:latin typeface="Montserrat" panose="00000500000000000000" pitchFamily="2" charset="0"/>
                  </a:rPr>
                  <a:t> цену другого товара</a:t>
                </a:r>
                <a:endParaRPr lang="en-US" sz="15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den>
                      </m:f>
                      <m:r>
                        <a:rPr lang="ru-RU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/>
                  <a:t>X, Y - </a:t>
                </a:r>
                <a:r>
                  <a:rPr lang="ru-RU" sz="1500" dirty="0"/>
                  <a:t>товары</a:t>
                </a:r>
                <a:endParaRPr lang="en-US" sz="15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Взаимозаменяемое благо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ru-RU" sz="15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Комплементарные благ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ru-RU" sz="15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Независимые друг от друга блага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15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2765"/>
                <a:ext cx="10515600" cy="4154198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500" dirty="0">
                    <a:latin typeface="Montserrat" panose="00000500000000000000" pitchFamily="2" charset="0"/>
                  </a:rPr>
                  <a:t>демонстрирует, как </a:t>
                </a:r>
                <a:r>
                  <a:rPr lang="ru-RU" sz="1500" dirty="0">
                    <a:solidFill>
                      <a:srgbClr val="326CDB"/>
                    </a:solidFill>
                    <a:latin typeface="Montserrat" panose="00000500000000000000" pitchFamily="2" charset="0"/>
                  </a:rPr>
                  <a:t>продавцы</a:t>
                </a:r>
                <a:r>
                  <a:rPr lang="ru-RU" sz="1500" dirty="0">
                    <a:latin typeface="Montserrat" panose="00000500000000000000" pitchFamily="2" charset="0"/>
                  </a:rPr>
                  <a:t> реагируют на изменение цены: увеличивают или уменьшают объемы продукции на рынке</a:t>
                </a:r>
                <a:endParaRPr lang="en-US" sz="15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5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u-RU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/>
                  <a:t>S – </a:t>
                </a:r>
                <a:r>
                  <a:rPr lang="ru-RU" sz="1500" dirty="0"/>
                  <a:t>предложение</a:t>
                </a:r>
                <a:endParaRPr lang="en-US" sz="15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>
                    <a:ea typeface="Cambria Math" panose="02040503050406030204" pitchFamily="18" charset="0"/>
                  </a:rPr>
                  <a:t>Q – </a:t>
                </a:r>
                <a:r>
                  <a:rPr lang="ru-RU" sz="1500" dirty="0">
                    <a:ea typeface="Cambria Math" panose="02040503050406030204" pitchFamily="18" charset="0"/>
                  </a:rPr>
                  <a:t>количество товара </a:t>
                </a:r>
                <a:r>
                  <a:rPr lang="en-US" sz="1500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P – </a:t>
                </a:r>
                <a:r>
                  <a:rPr lang="ru-RU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цена товара </a:t>
                </a:r>
                <a:r>
                  <a:rPr lang="en-US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X</a:t>
                </a:r>
                <a:endParaRPr lang="ru-RU" sz="15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0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6457"/>
            <a:ext cx="6005946" cy="39928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существует только одна цена, по которой товар будет предлагаться на рынке.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при изменении цены предложение существенно изменяется.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Неэластичное предложение</a:t>
            </a:r>
            <a:r>
              <a:rPr lang="ru-RU" sz="1500" dirty="0">
                <a:latin typeface="Montserrat" panose="00000500000000000000" pitchFamily="2" charset="0"/>
              </a:rPr>
              <a:t> — предложение существенно не меняется при изменении цены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неэластичное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как бы ни менялась цена, предложение будет постоянно на одном уровне.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08C81A-2C63-4BEA-AFBC-BCAD96A68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36457"/>
            <a:ext cx="4286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9AAE2-0EE3-40AC-9FED-85CBE02A672D}"/>
              </a:ext>
            </a:extLst>
          </p:cNvPr>
          <p:cNvSpPr txBox="1"/>
          <p:nvPr/>
        </p:nvSpPr>
        <p:spPr>
          <a:xfrm>
            <a:off x="1998755" y="2360525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мороженое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37475-23D1-4EB1-8FFC-51C03BD43632}"/>
              </a:ext>
            </a:extLst>
          </p:cNvPr>
          <p:cNvSpPr txBox="1"/>
          <p:nvPr/>
        </p:nvSpPr>
        <p:spPr>
          <a:xfrm>
            <a:off x="6779486" y="2369780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Неэластичное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билет в кино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D1D5E-2F8B-470B-BC72-613749FD3CF5}"/>
              </a:ext>
            </a:extLst>
          </p:cNvPr>
          <p:cNvSpPr txBox="1"/>
          <p:nvPr/>
        </p:nvSpPr>
        <p:spPr>
          <a:xfrm>
            <a:off x="6096000" y="3564891"/>
            <a:ext cx="5257800" cy="143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Даже если его цена за неделю вырастет на 100%, продавец </a:t>
            </a:r>
            <a:r>
              <a:rPr lang="ru-RU" sz="1500" b="1" dirty="0">
                <a:latin typeface="Montserrat" panose="00000500000000000000" pitchFamily="2" charset="0"/>
              </a:rPr>
              <a:t>не сможет увеличить</a:t>
            </a:r>
            <a:r>
              <a:rPr lang="ru-RU" sz="1500" dirty="0">
                <a:latin typeface="Montserrat" panose="00000500000000000000" pitchFamily="2" charset="0"/>
              </a:rPr>
              <a:t> объем предложения: количество мест в зрительном зале ограничено.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D8D5F-531F-41A4-9F4F-09CC7050E985}"/>
              </a:ext>
            </a:extLst>
          </p:cNvPr>
          <p:cNvSpPr txBox="1"/>
          <p:nvPr/>
        </p:nvSpPr>
        <p:spPr>
          <a:xfrm>
            <a:off x="838200" y="3574146"/>
            <a:ext cx="5257800" cy="178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Если в летние месяцы установилась сильная жара, спрос на продукцию увеличивается в разы даже при том условии, что цена растет. 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Производители </a:t>
            </a:r>
            <a:r>
              <a:rPr lang="ru-RU" sz="1500" b="1" dirty="0">
                <a:latin typeface="Montserrat" panose="00000500000000000000" pitchFamily="2" charset="0"/>
              </a:rPr>
              <a:t>могут</a:t>
            </a:r>
            <a:r>
              <a:rPr lang="ru-RU" sz="1500" dirty="0">
                <a:latin typeface="Montserrat" panose="00000500000000000000" pitchFamily="2" charset="0"/>
              </a:rPr>
              <a:t> быстро </a:t>
            </a:r>
            <a:r>
              <a:rPr lang="ru-RU" sz="1500" b="1" dirty="0">
                <a:latin typeface="Montserrat" panose="00000500000000000000" pitchFamily="2" charset="0"/>
              </a:rPr>
              <a:t>увеличить</a:t>
            </a:r>
            <a:r>
              <a:rPr lang="ru-RU" sz="1500" dirty="0">
                <a:latin typeface="Montserrat" panose="00000500000000000000" pitchFamily="2" charset="0"/>
              </a:rPr>
              <a:t> или </a:t>
            </a:r>
            <a:r>
              <a:rPr lang="ru-RU" sz="1500" b="1" dirty="0">
                <a:latin typeface="Montserrat" panose="00000500000000000000" pitchFamily="2" charset="0"/>
              </a:rPr>
              <a:t>снизить</a:t>
            </a:r>
            <a:r>
              <a:rPr lang="ru-RU" sz="1500" dirty="0">
                <a:latin typeface="Montserrat" panose="00000500000000000000" pitchFamily="2" charset="0"/>
              </a:rPr>
              <a:t> объемы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190080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 и предложения </a:t>
            </a:r>
            <a:r>
              <a:rPr lang="ru-RU" sz="1800" dirty="0">
                <a:latin typeface="Montserrat" panose="00000500000000000000" pitchFamily="2" charset="0"/>
              </a:rPr>
              <a:t>- рыночный механизм, обеспечивающий согласование интересов продавцов и покупателей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– величина, по который потребители готовы приобретать продукцию, а продавцы – ее сбывать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спрос и предложение </a:t>
            </a:r>
            <a:r>
              <a:rPr lang="ru-RU" sz="1800" dirty="0">
                <a:latin typeface="Montserrat" panose="00000500000000000000" pitchFamily="2" charset="0"/>
              </a:rPr>
              <a:t>– это гибкие величины, зависящие от множества факторов, и рынок всегда адаптируется под эти события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</a:rPr>
              <a:t>эластичность спроса и предложения </a:t>
            </a:r>
            <a:r>
              <a:rPr lang="ru-RU" sz="1800" dirty="0"/>
              <a:t>помогает стратегию продаж, чтобы получить максимум прибыли, рассчитать потолок цен и размер скидки</a:t>
            </a: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16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Закон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Эластичность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Спрос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потребителей приобрести данное количество товара за определенный период времени по возможным ценам, подкрепленное денежной возможностью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Меняется в зависимости от: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цены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воздействия государства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сезона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DF86B-0F1D-4327-BA47-4BA88D0280EF}"/>
              </a:ext>
            </a:extLst>
          </p:cNvPr>
          <p:cNvSpPr txBox="1"/>
          <p:nvPr/>
        </p:nvSpPr>
        <p:spPr>
          <a:xfrm>
            <a:off x="8153400" y="3770711"/>
            <a:ext cx="269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Эффект </a:t>
            </a:r>
          </a:p>
          <a:p>
            <a:pPr algn="ctr"/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Гиффена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жизненно важные продукты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C235C-B49B-40FD-A71D-CEF085AC2F61}"/>
              </a:ext>
            </a:extLst>
          </p:cNvPr>
          <p:cNvSpPr txBox="1"/>
          <p:nvPr/>
        </p:nvSpPr>
        <p:spPr>
          <a:xfrm>
            <a:off x="6096000" y="3770711"/>
            <a:ext cx="163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Парадокс </a:t>
            </a:r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Веблена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товары роскоши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Предложение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товаропроизводителя произвести (предложить) за определенный период времени определенное количество товара по той или иной цене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На величину спроса влияют: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себестоимость производства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конкуренция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налоги</a:t>
            </a:r>
          </a:p>
          <a:p>
            <a:pPr>
              <a:lnSpc>
                <a:spcPct val="150000"/>
              </a:lnSpc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</a:t>
            </a:r>
            <a:r>
              <a:rPr lang="ru-RU" sz="1800" dirty="0">
                <a:latin typeface="Montserrat" panose="00000500000000000000" pitchFamily="2" charset="0"/>
              </a:rPr>
              <a:t>ри увеличении цены товара количество спроса на него снижается, а при снижении цены — увеличивается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предложения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при увеличении цены товара количество, которое производители готовы предложить на рынке, также увеличивается, а при снижении цены — уменьшается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Рыночное равновесие </a:t>
            </a:r>
            <a:r>
              <a:rPr lang="ru-RU" sz="1800" dirty="0">
                <a:latin typeface="Montserrat" panose="00000500000000000000" pitchFamily="2" charset="0"/>
              </a:rPr>
              <a:t>— точка, в которой объём спроса на товар равен объёму его предложения.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означает, что товаров произведено столько, сколько требуется покупателям.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i="1" dirty="0">
                <a:latin typeface="Montserrat" panose="00000500000000000000" pitchFamily="2" charset="0"/>
              </a:rPr>
              <a:t>Координатами точки являются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b="1" i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300" i="1" dirty="0">
                <a:latin typeface="Montserrat" panose="00000500000000000000" pitchFamily="2" charset="0"/>
              </a:rPr>
              <a:t>и </a:t>
            </a:r>
            <a:r>
              <a:rPr lang="ru-RU" sz="1300" b="1" i="1" dirty="0">
                <a:latin typeface="Montserrat" panose="00000500000000000000" pitchFamily="2" charset="0"/>
              </a:rPr>
              <a:t>равновесный объем</a:t>
            </a:r>
            <a:r>
              <a:rPr lang="ru-RU" sz="1300" i="1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BA093B-DDAC-4953-BA84-FAB983FB2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90"/>
          <a:stretch/>
        </p:blipFill>
        <p:spPr>
          <a:xfrm>
            <a:off x="6096000" y="2560483"/>
            <a:ext cx="5257800" cy="30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эластичностью спроса и предложения понимают то, как эти показатели реагируют на изменение цены.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Эластичность спроса </a:t>
            </a:r>
            <a:r>
              <a:rPr lang="ru-RU" sz="1800" dirty="0">
                <a:latin typeface="Montserrat" panose="00000500000000000000" pitchFamily="2" charset="0"/>
              </a:rPr>
              <a:t>показывает,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как меняется поведение 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покупателей</a:t>
            </a:r>
            <a:r>
              <a:rPr lang="ru-RU" sz="1800" dirty="0">
                <a:latin typeface="Montserrat" panose="00000500000000000000" pitchFamily="2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когда продукция дорожает или дешевеет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7851B5-3554-480E-BE26-3BB8F8EB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17" y="2719542"/>
            <a:ext cx="5624252" cy="27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Montserrat" panose="00000500000000000000" pitchFamily="2" charset="0"/>
                  </a:rPr>
                  <a:t>помогает понять, как изменится спрос, если поднять или понизить стоимость продукта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b="0" i="0" u="none" strike="noStrike" baseline="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i="0" u="none" strike="noStrike" baseline="0" dirty="0">
                    <a:latin typeface="Montserrat" panose="00000500000000000000" pitchFamily="2" charset="0"/>
                  </a:rPr>
                  <a:t>Эластичность спроса </a:t>
                </a:r>
                <a:r>
                  <a:rPr lang="ru-RU" sz="1800" b="0" i="0" u="none" strike="noStrike" baseline="0" dirty="0">
                    <a:latin typeface="Montserrat" panose="00000500000000000000" pitchFamily="2" charset="0"/>
                  </a:rPr>
                  <a:t>зависит от степени необходимости товара, наличия аналогов, доли расходов в личном или семейном бюджете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u-RU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ru-RU" sz="18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Q – </a:t>
                </a:r>
                <a:r>
                  <a:rPr lang="ru-RU" sz="1600" dirty="0">
                    <a:ea typeface="Cambria Math" panose="02040503050406030204" pitchFamily="18" charset="0"/>
                  </a:rPr>
                  <a:t>количество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P – </a:t>
                </a:r>
                <a:r>
                  <a:rPr lang="ru-RU" sz="1600" dirty="0">
                    <a:ea typeface="Cambria Math" panose="02040503050406030204" pitchFamily="18" charset="0"/>
                  </a:rPr>
                  <a:t>цена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latin typeface="Montserrat" panose="00000500000000000000" pitchFamily="2" charset="0"/>
                  </a:rPr>
                  <a:t>D - </a:t>
                </a:r>
                <a:r>
                  <a:rPr lang="ru-RU" sz="1600" dirty="0">
                    <a:latin typeface="Montserrat" panose="00000500000000000000" pitchFamily="2" charset="0"/>
                  </a:rPr>
                  <a:t>спрос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7574"/>
            <a:ext cx="6229350" cy="35759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когда есть только одна цена, при которой потребители будут покупать товар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Эластичный спрос</a:t>
            </a:r>
            <a:r>
              <a:rPr lang="en-US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 </a:t>
            </a:r>
            <a:r>
              <a:rPr lang="ru-RU" sz="1500" dirty="0">
                <a:latin typeface="Montserrat" panose="00000500000000000000" pitchFamily="2" charset="0"/>
              </a:rPr>
              <a:t>— если при изменении цены спрос на товар сильно меняется</a:t>
            </a:r>
            <a:r>
              <a:rPr lang="en-US" sz="1500" dirty="0">
                <a:latin typeface="Montserrat" panose="00000500000000000000" pitchFamily="2" charset="0"/>
              </a:rPr>
              <a:t> </a:t>
            </a:r>
            <a:endParaRPr lang="ru-RU" sz="15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Единичная эластичность </a:t>
            </a:r>
            <a:r>
              <a:rPr lang="ru-RU" sz="1500" dirty="0">
                <a:latin typeface="Montserrat" panose="00000500000000000000" pitchFamily="2" charset="0"/>
              </a:rPr>
              <a:t>— спрос изменяется пропорционально цене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если при изменении цены спрос на товар значительно не меняется</a:t>
            </a:r>
            <a:endParaRPr lang="en-US" sz="15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неэластичный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вне зависимости от изменения цены спрос остается на прежнем уровне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1EB2CD-076C-49FD-891B-CE588A65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2187574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1096</Words>
  <Application>Microsoft Office PowerPoint</Application>
  <PresentationFormat>Широкоэкранный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Cambria Math</vt:lpstr>
      <vt:lpstr>Montserrat</vt:lpstr>
      <vt:lpstr>SFRM1440</vt:lpstr>
      <vt:lpstr>Тема Office</vt:lpstr>
      <vt:lpstr>Презентация на тему: «Закон и формирование спроса. Закон и формирование предложения. Эластичность спроса и предложения»</vt:lpstr>
      <vt:lpstr>Оглавление</vt:lpstr>
      <vt:lpstr>Спрос</vt:lpstr>
      <vt:lpstr>Предложение</vt:lpstr>
      <vt:lpstr>Закон спроса и предложения</vt:lpstr>
      <vt:lpstr>Закон спроса и предложения</vt:lpstr>
      <vt:lpstr>Эластичность</vt:lpstr>
      <vt:lpstr>Эластичность спроса по цене</vt:lpstr>
      <vt:lpstr>Эластичность спроса по цене</vt:lpstr>
      <vt:lpstr>Эластичность спроса по цене</vt:lpstr>
      <vt:lpstr>Эластичность спроса по доходу</vt:lpstr>
      <vt:lpstr>Эластичность спроса перекрестная эластичность</vt:lpstr>
      <vt:lpstr>Эластичность предложения</vt:lpstr>
      <vt:lpstr>Эластичность предложения по цене</vt:lpstr>
      <vt:lpstr>Эластичность предложения по цене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20</cp:revision>
  <dcterms:created xsi:type="dcterms:W3CDTF">2020-08-04T22:26:18Z</dcterms:created>
  <dcterms:modified xsi:type="dcterms:W3CDTF">2024-09-23T14:03:57Z</dcterms:modified>
</cp:coreProperties>
</file>