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62" r:id="rId5"/>
  </p:sldMasterIdLst>
  <p:notesMasterIdLst>
    <p:notesMasterId r:id="rId63"/>
  </p:notesMasterIdLst>
  <p:sldIdLst>
    <p:sldId id="304" r:id="rId6"/>
    <p:sldId id="306" r:id="rId7"/>
    <p:sldId id="377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30" r:id="rId17"/>
    <p:sldId id="316" r:id="rId18"/>
    <p:sldId id="319" r:id="rId19"/>
    <p:sldId id="327" r:id="rId20"/>
    <p:sldId id="328" r:id="rId21"/>
    <p:sldId id="329" r:id="rId22"/>
    <p:sldId id="360" r:id="rId23"/>
    <p:sldId id="331" r:id="rId24"/>
    <p:sldId id="334" r:id="rId25"/>
    <p:sldId id="375" r:id="rId26"/>
    <p:sldId id="332" r:id="rId27"/>
    <p:sldId id="364" r:id="rId28"/>
    <p:sldId id="361" r:id="rId29"/>
    <p:sldId id="362" r:id="rId30"/>
    <p:sldId id="363" r:id="rId31"/>
    <p:sldId id="337" r:id="rId32"/>
    <p:sldId id="341" r:id="rId33"/>
    <p:sldId id="344" r:id="rId34"/>
    <p:sldId id="366" r:id="rId35"/>
    <p:sldId id="343" r:id="rId36"/>
    <p:sldId id="365" r:id="rId37"/>
    <p:sldId id="345" r:id="rId38"/>
    <p:sldId id="367" r:id="rId39"/>
    <p:sldId id="368" r:id="rId40"/>
    <p:sldId id="369" r:id="rId41"/>
    <p:sldId id="370" r:id="rId42"/>
    <p:sldId id="371" r:id="rId43"/>
    <p:sldId id="346" r:id="rId44"/>
    <p:sldId id="347" r:id="rId45"/>
    <p:sldId id="348" r:id="rId46"/>
    <p:sldId id="349" r:id="rId47"/>
    <p:sldId id="372" r:id="rId48"/>
    <p:sldId id="373" r:id="rId49"/>
    <p:sldId id="374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76" r:id="rId60"/>
    <p:sldId id="359" r:id="rId61"/>
    <p:sldId id="32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 Kővári" initials="BK" lastIdx="22" clrIdx="0">
    <p:extLst>
      <p:ext uri="{19B8F6BF-5375-455C-9EA6-DF929625EA0E}">
        <p15:presenceInfo xmlns:p15="http://schemas.microsoft.com/office/powerpoint/2012/main" userId="Bence Kővári" providerId="None"/>
      </p:ext>
    </p:extLst>
  </p:cmAuthor>
  <p:cmAuthor id="2" name="Ákos Nagy" initials="ÁN" lastIdx="16" clrIdx="1">
    <p:extLst>
      <p:ext uri="{19B8F6BF-5375-455C-9EA6-DF929625EA0E}">
        <p15:presenceInfo xmlns:p15="http://schemas.microsoft.com/office/powerpoint/2012/main" userId="b3ce036fae98e62e" providerId="Windows Live"/>
      </p:ext>
    </p:extLst>
  </p:cmAuthor>
  <p:cmAuthor id="3" name="Attila Érsek" initials="AÉ" lastIdx="23" clrIdx="2">
    <p:extLst>
      <p:ext uri="{19B8F6BF-5375-455C-9EA6-DF929625EA0E}">
        <p15:presenceInfo xmlns:p15="http://schemas.microsoft.com/office/powerpoint/2012/main" userId="S0033FFF9666B027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51"/>
    <a:srgbClr val="0078E1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0" autoAdjust="0"/>
    <p:restoredTop sz="70154" autoAdjust="0"/>
  </p:normalViewPr>
  <p:slideViewPr>
    <p:cSldViewPr snapToGrid="0">
      <p:cViewPr varScale="1">
        <p:scale>
          <a:sx n="81" d="100"/>
          <a:sy n="81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9F9D-3700-46A5-B3CE-21C018F8BE0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FB9D8-58B1-4315-BBD7-BF813795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179440.asp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sdn.microsoft.com/en-us/library/ee691975.aspx" TargetMode="External"/><Relationship Id="rId4" Type="http://schemas.openxmlformats.org/officeDocument/2006/relationships/hyperlink" Target="http://msdn.microsoft.com/en-us/library/dd179451.aspx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BLOB</a:t>
            </a:r>
          </a:p>
          <a:p>
            <a:pPr lvl="1"/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Binary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Large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Objects</a:t>
            </a: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Nagyobb mennyiségű,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strukturálatlan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</a:t>
            </a:r>
          </a:p>
          <a:p>
            <a:r>
              <a:rPr lang="hu-H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Tábla</a:t>
            </a:r>
          </a:p>
          <a:p>
            <a:pPr lvl="1"/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NoSQL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megoldás</a:t>
            </a:r>
          </a:p>
          <a:p>
            <a:r>
              <a:rPr lang="hu-H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Üzenetsor</a:t>
            </a:r>
          </a:p>
          <a:p>
            <a:r>
              <a:rPr lang="hu-H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</a:t>
            </a:r>
          </a:p>
          <a:p>
            <a:pPr lvl="1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SMB alapú fájltárolás</a:t>
            </a:r>
          </a:p>
          <a:p>
            <a:endParaRPr lang="hu-H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hu-H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SQL</a:t>
            </a:r>
          </a:p>
          <a:p>
            <a:pPr lvl="1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Microsoft SQL Server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változata</a:t>
            </a:r>
          </a:p>
          <a:p>
            <a:r>
              <a:rPr lang="hu-H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endParaRPr lang="hu-H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adatbáziskezelő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változata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8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Ismétlésként elmondhatjuk a Fault </a:t>
            </a:r>
            <a:r>
              <a:rPr lang="hu-HU" dirty="0" err="1"/>
              <a:t>domain</a:t>
            </a:r>
            <a:r>
              <a:rPr lang="hu-HU" baseline="0" dirty="0"/>
              <a:t> és az Upgrade </a:t>
            </a:r>
            <a:r>
              <a:rPr lang="hu-HU" baseline="0" dirty="0" err="1"/>
              <a:t>domain</a:t>
            </a:r>
            <a:r>
              <a:rPr lang="hu-HU" baseline="0" dirty="0"/>
              <a:t> fogalmakat.</a:t>
            </a:r>
          </a:p>
          <a:p>
            <a:r>
              <a:rPr lang="hu-HU" baseline="0" dirty="0"/>
              <a:t>Ez a </a:t>
            </a:r>
            <a:r>
              <a:rPr lang="hu-HU" baseline="0" dirty="0" err="1"/>
              <a:t>slide</a:t>
            </a:r>
            <a:r>
              <a:rPr lang="hu-HU" baseline="0" dirty="0"/>
              <a:t> az előzőek után „hasznos, érdekes” információk kategóriáját adja.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baseline="0" dirty="0"/>
              <a:t> </a:t>
            </a:r>
            <a:r>
              <a:rPr lang="hu-HU" baseline="0" dirty="0" err="1"/>
              <a:t>tárhelyszolgáltatás</a:t>
            </a:r>
            <a:r>
              <a:rPr lang="hu-HU" baseline="0" dirty="0"/>
              <a:t> lényege, hogy adatokat tároljunk benne. Adat lehet szöveg, lehet </a:t>
            </a:r>
            <a:r>
              <a:rPr lang="hu-HU" baseline="0" dirty="0" err="1"/>
              <a:t>videófájl</a:t>
            </a:r>
            <a:r>
              <a:rPr lang="hu-HU" baseline="0" dirty="0"/>
              <a:t>, </a:t>
            </a:r>
            <a:r>
              <a:rPr lang="hu-HU" baseline="0" dirty="0" err="1"/>
              <a:t>lehet</a:t>
            </a:r>
            <a:r>
              <a:rPr lang="hu-HU" baseline="0" dirty="0"/>
              <a:t> Excel </a:t>
            </a:r>
            <a:r>
              <a:rPr lang="hu-HU" baseline="0" dirty="0" err="1"/>
              <a:t>spreadsheet</a:t>
            </a:r>
            <a:r>
              <a:rPr lang="hu-HU" baseline="0" dirty="0"/>
              <a:t> vagy éppen adatrekordok gyűjteménye. A fent felsorolt formákat vehetik fel a tárolt adatok </a:t>
            </a:r>
            <a:r>
              <a:rPr lang="hu-HU" baseline="0" dirty="0" err="1"/>
              <a:t>Azure</a:t>
            </a:r>
            <a:r>
              <a:rPr lang="hu-HU" baseline="0" dirty="0"/>
              <a:t> Storage szolgáltatás esetén.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tárhely fiók</a:t>
            </a:r>
            <a:r>
              <a:rPr lang="hu-HU" baseline="0" dirty="0"/>
              <a:t> a tárhely-szolgáltatás kiindulópontja. Egy előfizetésen belül több </a:t>
            </a:r>
            <a:r>
              <a:rPr lang="hu-HU" baseline="0" dirty="0" err="1"/>
              <a:t>tárhelyfiókunk</a:t>
            </a:r>
            <a:r>
              <a:rPr lang="hu-HU" baseline="0" dirty="0"/>
              <a:t> lehet, a tárhely fiók az, amit meg kell adni, ha el akarjuk érni az adatokat.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Hagyományos</a:t>
            </a:r>
            <a:r>
              <a:rPr lang="hu-HU" baseline="0" dirty="0"/>
              <a:t> megközelítésben a szerverre töltjük fel először az adatot, vagy a szerverről töltjük le az adatot. Ebben az esetben a szervernek fel kell olvasnia az adatot saját memóriájába és azt visszaadni a kliensnek, vagy éppen a klienstől érkező összes bájtot egyszerre fogadnia. Sok esetben ez nem is megvalósítható, így darabolni vagy valahogyan </a:t>
            </a:r>
            <a:r>
              <a:rPr lang="hu-HU" baseline="0" dirty="0" err="1"/>
              <a:t>streamelni</a:t>
            </a:r>
            <a:r>
              <a:rPr lang="hu-HU" baseline="0" dirty="0"/>
              <a:t> kell az adatokat, ami plusz munka. A szerver sávszélessége sem biztos, hogy bírja, játszani kell a </a:t>
            </a:r>
            <a:r>
              <a:rPr lang="hu-HU" baseline="0" dirty="0" err="1"/>
              <a:t>timeout</a:t>
            </a:r>
            <a:r>
              <a:rPr lang="hu-HU" baseline="0" dirty="0"/>
              <a:t> értékekkel, a kérések </a:t>
            </a:r>
            <a:r>
              <a:rPr lang="hu-HU" baseline="0" dirty="0" err="1"/>
              <a:t>maxlength</a:t>
            </a:r>
            <a:r>
              <a:rPr lang="hu-HU" baseline="0" dirty="0"/>
              <a:t> mezőivel.</a:t>
            </a:r>
          </a:p>
          <a:p>
            <a:endParaRPr lang="hu-HU" baseline="0" dirty="0"/>
          </a:p>
          <a:p>
            <a:r>
              <a:rPr lang="hu-HU" baseline="0" dirty="0"/>
              <a:t>A </a:t>
            </a:r>
            <a:r>
              <a:rPr lang="hu-HU" baseline="0" dirty="0" err="1"/>
              <a:t>blob</a:t>
            </a:r>
            <a:r>
              <a:rPr lang="hu-HU" baseline="0" dirty="0"/>
              <a:t> tárhely ezt az összes problémát megoldja – párhuzamos hozzáférésre van tervezve, beépítetten támogatja a darabolást stb. De ahhoz, hogy ehhez hozzáférjen valaki, ki kell neki adni a </a:t>
            </a:r>
            <a:r>
              <a:rPr lang="hu-HU" baseline="0" dirty="0" err="1"/>
              <a:t>tárhelyfiók</a:t>
            </a:r>
            <a:r>
              <a:rPr lang="hu-HU" baseline="0" dirty="0"/>
              <a:t> kulcsát. Ha viszont ez megvan, akkor azzal bármi lehet csinálni, nincs további </a:t>
            </a:r>
            <a:r>
              <a:rPr lang="hu-HU" baseline="0" dirty="0" err="1"/>
              <a:t>granularitása</a:t>
            </a:r>
            <a:r>
              <a:rPr lang="hu-HU" baseline="0" dirty="0"/>
              <a:t> a hozzáférés-szabályozásnak. Ezt nem szeretnék emiatt a klienseknek kiadni; erre ad megoldást a SAS </a:t>
            </a:r>
            <a:r>
              <a:rPr lang="hu-HU" baseline="0" dirty="0" err="1"/>
              <a:t>token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kliensek nem kapják meg a kulcsot.</a:t>
            </a:r>
            <a:r>
              <a:rPr lang="hu-HU" baseline="0" dirty="0"/>
              <a:t> Továbbra is egy megbízható szolgáltatás vezérli a folyamatot, viszont </a:t>
            </a:r>
            <a:r>
              <a:rPr lang="hu-HU" baseline="0" dirty="0" err="1"/>
              <a:t>autentikáció</a:t>
            </a:r>
            <a:r>
              <a:rPr lang="hu-HU" baseline="0" dirty="0"/>
              <a:t> és </a:t>
            </a:r>
            <a:r>
              <a:rPr lang="hu-HU" baseline="0" dirty="0" err="1"/>
              <a:t>autorizáció</a:t>
            </a:r>
            <a:r>
              <a:rPr lang="hu-HU" baseline="0" dirty="0"/>
              <a:t> után a kliens kap egy </a:t>
            </a:r>
            <a:r>
              <a:rPr lang="hu-HU" baseline="0" dirty="0" err="1"/>
              <a:t>tokent</a:t>
            </a:r>
            <a:r>
              <a:rPr lang="hu-HU" baseline="0" dirty="0"/>
              <a:t>, amivel aztán közvetlenül hozzáfér a </a:t>
            </a:r>
            <a:r>
              <a:rPr lang="hu-HU" baseline="0" dirty="0" err="1"/>
              <a:t>blob</a:t>
            </a:r>
            <a:r>
              <a:rPr lang="hu-HU" baseline="0" dirty="0"/>
              <a:t> tárhelyhez. De ez a </a:t>
            </a:r>
            <a:r>
              <a:rPr lang="hu-HU" baseline="0" dirty="0" err="1"/>
              <a:t>token</a:t>
            </a:r>
            <a:r>
              <a:rPr lang="hu-HU" baseline="0" dirty="0"/>
              <a:t> csak adott </a:t>
            </a:r>
            <a:r>
              <a:rPr lang="hu-HU" baseline="0" dirty="0" err="1"/>
              <a:t>blobokra</a:t>
            </a:r>
            <a:r>
              <a:rPr lang="hu-HU" baseline="0" dirty="0"/>
              <a:t> érvényes és csak adott ideig érvényes. A </a:t>
            </a:r>
            <a:r>
              <a:rPr lang="hu-HU" baseline="0" dirty="0" err="1"/>
              <a:t>tokenbe</a:t>
            </a:r>
            <a:r>
              <a:rPr lang="hu-HU" baseline="0" dirty="0"/>
              <a:t> kódolható információkat a következő </a:t>
            </a:r>
            <a:r>
              <a:rPr lang="hu-HU" baseline="0" dirty="0" err="1"/>
              <a:t>slide-ok</a:t>
            </a:r>
            <a:r>
              <a:rPr lang="hu-HU" baseline="0" dirty="0"/>
              <a:t> mutatják.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baseline="0" dirty="0"/>
              <a:t> SAS </a:t>
            </a:r>
            <a:r>
              <a:rPr lang="hu-HU" baseline="0" dirty="0" err="1"/>
              <a:t>tokenbe</a:t>
            </a:r>
            <a:r>
              <a:rPr lang="hu-HU" baseline="0" dirty="0"/>
              <a:t> kódolható információk: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Mettől meddig érvényes (érvényesség kezdete+lejárati idő)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Ki kapja a </a:t>
            </a:r>
            <a:r>
              <a:rPr lang="hu-HU" baseline="0" dirty="0" err="1"/>
              <a:t>tokent</a:t>
            </a:r>
            <a:r>
              <a:rPr lang="hu-HU" baseline="0" dirty="0"/>
              <a:t> (IP)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Jogosultságok (mit lehet csinálni ezzel a </a:t>
            </a:r>
            <a:r>
              <a:rPr lang="hu-HU" baseline="0" dirty="0" err="1"/>
              <a:t>tokennel</a:t>
            </a:r>
            <a:r>
              <a:rPr lang="hu-HU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Milyen típusú a SAS (mivel lehet azokat a dolgokat csinálni, amit a jogosultságok megadnak)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Ad-hoc</a:t>
            </a:r>
            <a:r>
              <a:rPr lang="hu-HU" dirty="0"/>
              <a:t> </a:t>
            </a:r>
            <a:r>
              <a:rPr lang="hu-HU" dirty="0" err="1"/>
              <a:t>tokenek</a:t>
            </a:r>
            <a:r>
              <a:rPr lang="hu-HU" dirty="0"/>
              <a:t>, amiket „csak úgy” generálunk. Ezeknek fontos tulajdonsága,</a:t>
            </a:r>
            <a:r>
              <a:rPr lang="hu-HU" baseline="0" dirty="0"/>
              <a:t> hogy nem lehet őket visszavonni </a:t>
            </a:r>
            <a:r>
              <a:rPr lang="hu-HU" baseline="0" dirty="0" err="1"/>
              <a:t>Azure</a:t>
            </a:r>
            <a:r>
              <a:rPr lang="hu-HU" baseline="0" dirty="0"/>
              <a:t> </a:t>
            </a:r>
            <a:r>
              <a:rPr lang="hu-HU" baseline="0" dirty="0" err="1"/>
              <a:t>szintjént</a:t>
            </a:r>
            <a:r>
              <a:rPr lang="hu-HU" baseline="0" dirty="0"/>
              <a:t> (tipp: </a:t>
            </a:r>
            <a:r>
              <a:rPr lang="hu-HU" baseline="0" dirty="0" err="1"/>
              <a:t>token</a:t>
            </a:r>
            <a:r>
              <a:rPr lang="hu-HU" baseline="0" dirty="0"/>
              <a:t> tiltólista/feketelista karbantartása </a:t>
            </a:r>
            <a:r>
              <a:rPr lang="hu-HU" baseline="0" dirty="0" err="1"/>
              <a:t>Redisben</a:t>
            </a:r>
            <a:r>
              <a:rPr lang="hu-HU" baseline="0" dirty="0"/>
              <a:t>, a JWT </a:t>
            </a:r>
            <a:r>
              <a:rPr lang="hu-HU" baseline="0" dirty="0" err="1"/>
              <a:t>tokenek</a:t>
            </a:r>
            <a:r>
              <a:rPr lang="hu-HU" baseline="0" dirty="0"/>
              <a:t> </a:t>
            </a:r>
            <a:r>
              <a:rPr lang="hu-HU" baseline="0" dirty="0" err="1"/>
              <a:t>invalidálási</a:t>
            </a:r>
            <a:r>
              <a:rPr lang="hu-HU" baseline="0" dirty="0"/>
              <a:t> trükkjéhez hasonlóan). </a:t>
            </a:r>
          </a:p>
          <a:p>
            <a:r>
              <a:rPr lang="hu-HU" baseline="0" dirty="0"/>
              <a:t>A szabály alapú </a:t>
            </a:r>
            <a:r>
              <a:rPr lang="hu-HU" baseline="0" dirty="0" err="1"/>
              <a:t>tokenek</a:t>
            </a:r>
            <a:r>
              <a:rPr lang="hu-HU" baseline="0" dirty="0"/>
              <a:t> egyik előnye, hogy visszavonhatóak, viszont csak nagyon keveset vehetünk fel belőlük (és csak </a:t>
            </a:r>
            <a:r>
              <a:rPr lang="hu-HU" baseline="0" dirty="0" err="1"/>
              <a:t>containerekre</a:t>
            </a:r>
            <a:r>
              <a:rPr lang="hu-HU" baseline="0" dirty="0"/>
              <a:t>). Ezeket érdemesebb csoportos </a:t>
            </a:r>
            <a:r>
              <a:rPr lang="hu-HU" baseline="0" dirty="0" err="1"/>
              <a:t>autorizációra</a:t>
            </a:r>
            <a:r>
              <a:rPr lang="hu-HU" baseline="0" dirty="0"/>
              <a:t> használni.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blobok</a:t>
            </a:r>
            <a:r>
              <a:rPr lang="hu-HU" dirty="0"/>
              <a:t> lényegében bájttömböket</a:t>
            </a:r>
            <a:r>
              <a:rPr lang="hu-HU" baseline="0" dirty="0"/>
              <a:t> jelentenek – klasszikusan fájlok tárolására használjuk.</a:t>
            </a:r>
          </a:p>
          <a:p>
            <a:r>
              <a:rPr lang="hu-HU" baseline="0" dirty="0"/>
              <a:t>A tárhely fiókban </a:t>
            </a:r>
            <a:r>
              <a:rPr lang="hu-HU" baseline="0" dirty="0" err="1"/>
              <a:t>containereket</a:t>
            </a:r>
            <a:r>
              <a:rPr lang="hu-HU" baseline="0" dirty="0"/>
              <a:t> hozhatunk létre, ezekben tölthetjük fel a </a:t>
            </a:r>
            <a:r>
              <a:rPr lang="hu-HU" baseline="0" dirty="0" err="1"/>
              <a:t>blobokat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container</a:t>
            </a:r>
            <a:r>
              <a:rPr lang="hu-HU" baseline="0" dirty="0"/>
              <a:t> egy speciális konténer; explicit módon létre kell hozni és így kell elnevezni. Az ide feltöltött </a:t>
            </a:r>
            <a:r>
              <a:rPr lang="hu-HU" baseline="0" dirty="0" err="1"/>
              <a:t>blobok</a:t>
            </a:r>
            <a:r>
              <a:rPr lang="hu-HU" baseline="0" dirty="0"/>
              <a:t> a tároló nevének megadása nélkül elérhetőek.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309C-40B0-400F-9DDF-37D5F192F07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6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csak néhány olyan probléma, ami felmerül akkor, amiko</a:t>
            </a:r>
            <a:r>
              <a:rPr lang="hu-HU" baseline="0" dirty="0"/>
              <a:t>r arról van szó, hogy nagy mennyiségű adatot szeretnénk tárolni valahol. Különösen fontos a magas rendelkezésre állást figyelembe venni, hiszen egy vállalt SLA esetén a leállás akármilyen okból csak az adott idő lehet. Ha valami gond már éppen volt korábban és elhasználtuk a leállási időt, akkor egy merevlemez csere miatt nem állíthatom le a gépet…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emeljük ki, hogy a konténer</a:t>
            </a:r>
            <a:r>
              <a:rPr lang="hu-HU" baseline="0" dirty="0"/>
              <a:t> neve „</a:t>
            </a:r>
            <a:r>
              <a:rPr lang="hu-HU" baseline="0" dirty="0" err="1"/>
              <a:t>tarolo1</a:t>
            </a:r>
            <a:r>
              <a:rPr lang="hu-HU" baseline="0" dirty="0"/>
              <a:t>” minden esetben, a </a:t>
            </a:r>
            <a:r>
              <a:rPr lang="hu-HU" baseline="0" dirty="0" err="1"/>
              <a:t>blobok</a:t>
            </a:r>
            <a:r>
              <a:rPr lang="hu-HU" baseline="0" dirty="0"/>
              <a:t> nevei pedig </a:t>
            </a:r>
            <a:r>
              <a:rPr lang="hu-HU" baseline="0" dirty="0" err="1"/>
              <a:t>kepek</a:t>
            </a:r>
            <a:r>
              <a:rPr lang="hu-HU" baseline="0" dirty="0"/>
              <a:t>/</a:t>
            </a:r>
            <a:r>
              <a:rPr lang="hu-HU" baseline="0" dirty="0" err="1"/>
              <a:t>cipo.jpg</a:t>
            </a:r>
            <a:r>
              <a:rPr lang="hu-HU" baseline="0" dirty="0"/>
              <a:t>, </a:t>
            </a:r>
            <a:r>
              <a:rPr lang="hu-HU" baseline="0" dirty="0" err="1"/>
              <a:t>kepek</a:t>
            </a:r>
            <a:r>
              <a:rPr lang="hu-HU" baseline="0" dirty="0"/>
              <a:t>/</a:t>
            </a:r>
            <a:r>
              <a:rPr lang="hu-HU" baseline="0" dirty="0" err="1"/>
              <a:t>cipo2.jpg</a:t>
            </a:r>
            <a:r>
              <a:rPr lang="hu-HU" baseline="0" dirty="0"/>
              <a:t> stb.</a:t>
            </a:r>
          </a:p>
          <a:p>
            <a:r>
              <a:rPr lang="hu-HU" baseline="0" dirty="0"/>
              <a:t>A / jel a </a:t>
            </a:r>
            <a:r>
              <a:rPr lang="hu-HU" baseline="0" dirty="0" err="1"/>
              <a:t>blob</a:t>
            </a:r>
            <a:r>
              <a:rPr lang="hu-HU" baseline="0" dirty="0"/>
              <a:t> nevének része, csak az </a:t>
            </a:r>
            <a:r>
              <a:rPr lang="hu-HU" baseline="0"/>
              <a:t>értelmezés speciális.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Slide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dirty="0"/>
              <a:t>Understand the hierarchy of Blob storage</a:t>
            </a:r>
          </a:p>
          <a:p>
            <a:endParaRPr lang="en-US" b="0" dirty="0"/>
          </a:p>
          <a:p>
            <a:r>
              <a:rPr lang="en-US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Blob service provides storage for entities, such as binary files and text files.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REST API for the Blob service exposes two resources: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/>
              <a:t>Containers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/>
              <a:t>Blobs.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/>
              <a:t>A container is a set of blobs; every blob must belong to a container.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The Blob service defines two types of blobs: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/>
              <a:t>Block blobs, which are optimized for streaming.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/>
              <a:t>Page blobs, which are optimized for random read/write operations and which provide the ability to write to a range of bytes in a blob.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Blobs can be read by calling the </a:t>
            </a:r>
            <a:r>
              <a:rPr lang="en-NZ" dirty="0">
                <a:hlinkClick r:id="rId3"/>
              </a:rPr>
              <a:t>Get Blob</a:t>
            </a:r>
            <a:r>
              <a:rPr lang="en-NZ" dirty="0"/>
              <a:t> operation. A client may read the entire blob, or an arbitrary range of bytes.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Block blobs less than or equal to 64 MB in size can be uploaded by calling the </a:t>
            </a:r>
            <a:r>
              <a:rPr lang="en-NZ" dirty="0">
                <a:hlinkClick r:id="rId4"/>
              </a:rPr>
              <a:t>Put Blob</a:t>
            </a:r>
            <a:r>
              <a:rPr lang="en-NZ" dirty="0"/>
              <a:t> operation.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Block blobs larger than 64 MB must be uploaded as a set of blocks, each of which must be less than or equal to 4 MB in size. </a:t>
            </a:r>
            <a:br>
              <a:rPr lang="en-NZ" dirty="0"/>
            </a:br>
            <a:endParaRPr lang="en-NZ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Page blobs are created and initialized with a maximum size with a call to </a:t>
            </a:r>
            <a:r>
              <a:rPr lang="en-NZ" dirty="0">
                <a:hlinkClick r:id="rId4"/>
              </a:rPr>
              <a:t>Put Blob</a:t>
            </a:r>
            <a:r>
              <a:rPr lang="en-NZ" dirty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/>
              <a:t>To write content to a page blob, you call the </a:t>
            </a:r>
            <a:r>
              <a:rPr lang="en-NZ" dirty="0">
                <a:hlinkClick r:id="rId5"/>
              </a:rPr>
              <a:t>Put Page</a:t>
            </a:r>
            <a:r>
              <a:rPr lang="en-NZ" dirty="0"/>
              <a:t> operation. The maximum size currently supported for a page blob is 1 TB.</a:t>
            </a:r>
          </a:p>
          <a:p>
            <a:endParaRPr lang="en-US" b="1" dirty="0"/>
          </a:p>
          <a:p>
            <a:r>
              <a:rPr lang="en-US" b="1" dirty="0"/>
              <a:t>Notes</a:t>
            </a:r>
          </a:p>
          <a:p>
            <a:r>
              <a:rPr lang="en-US" dirty="0"/>
              <a:t>http://msdn.microsoft.com/en-us/library/dd573356.aspx</a:t>
            </a:r>
          </a:p>
          <a:p>
            <a:r>
              <a:rPr lang="en-NZ" dirty="0"/>
              <a:t>Using the REST API for the Blob service, developers can create a hierarchical namespace similar to a file system. Blob names may encode a hierarchy by using a configurable path separator. For example, the blob names </a:t>
            </a:r>
            <a:r>
              <a:rPr lang="en-NZ" i="1" dirty="0"/>
              <a:t>MyGroup/MyBlob1</a:t>
            </a:r>
            <a:r>
              <a:rPr lang="en-NZ" dirty="0"/>
              <a:t> and </a:t>
            </a:r>
            <a:r>
              <a:rPr lang="en-NZ" i="1" dirty="0"/>
              <a:t>MyGroup/MyBlob2</a:t>
            </a:r>
            <a:r>
              <a:rPr lang="en-NZ" dirty="0"/>
              <a:t> imply a virtual level of organization for blobs. The enumeration operation for blobs supports traversing the virtual hierarchy in a manner similar to that of a file system, so that you can return a set of blobs that are organized beneath a group. For example, you can enumerate all blobs organized under </a:t>
            </a:r>
            <a:r>
              <a:rPr lang="en-NZ" i="1" dirty="0"/>
              <a:t>MyGroup/</a:t>
            </a:r>
            <a:r>
              <a:rPr lang="en-NZ" dirty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blob</a:t>
            </a:r>
            <a:r>
              <a:rPr lang="hu-HU" dirty="0"/>
              <a:t> tárhely a</a:t>
            </a:r>
            <a:r>
              <a:rPr lang="hu-HU" baseline="0" dirty="0"/>
              <a:t> </a:t>
            </a:r>
            <a:r>
              <a:rPr lang="hu-HU" baseline="0" dirty="0" err="1"/>
              <a:t>táolt</a:t>
            </a:r>
            <a:r>
              <a:rPr lang="hu-HU" baseline="0" dirty="0"/>
              <a:t> </a:t>
            </a:r>
            <a:r>
              <a:rPr lang="hu-HU" baseline="0" dirty="0" err="1"/>
              <a:t>blobok</a:t>
            </a:r>
            <a:r>
              <a:rPr lang="hu-HU" baseline="0" dirty="0"/>
              <a:t> tárolási mechanizmusa szerint ez a 3 féle típusú </a:t>
            </a:r>
            <a:r>
              <a:rPr lang="hu-HU" baseline="0" dirty="0" err="1"/>
              <a:t>blob</a:t>
            </a:r>
            <a:r>
              <a:rPr lang="hu-HU" baseline="0" dirty="0"/>
              <a:t> lehet. A </a:t>
            </a:r>
            <a:r>
              <a:rPr lang="hu-HU" baseline="0" dirty="0" err="1"/>
              <a:t>block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 blokkokból áll, a </a:t>
            </a:r>
            <a:r>
              <a:rPr lang="hu-HU" baseline="0" dirty="0" err="1"/>
              <a:t>page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 lapokból áll, az </a:t>
            </a:r>
            <a:r>
              <a:rPr lang="hu-HU" baseline="0" dirty="0" err="1"/>
              <a:t>append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 pedig egy </a:t>
            </a:r>
            <a:r>
              <a:rPr lang="hu-HU" baseline="0" dirty="0" err="1"/>
              <a:t>block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, de a hozzáfűzés műveletre van </a:t>
            </a:r>
            <a:r>
              <a:rPr lang="hu-HU" baseline="0" dirty="0" err="1"/>
              <a:t>optimliazálva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következő </a:t>
            </a:r>
            <a:r>
              <a:rPr lang="hu-HU" dirty="0" err="1"/>
              <a:t>slide-o</a:t>
            </a:r>
            <a:r>
              <a:rPr lang="hu-HU" baseline="0" dirty="0" err="1"/>
              <a:t>k</a:t>
            </a:r>
            <a:r>
              <a:rPr lang="hu-HU" baseline="0" dirty="0"/>
              <a:t> ezt majd szemléltetik jobban. Alapvetően a blokk </a:t>
            </a:r>
            <a:r>
              <a:rPr lang="hu-HU" baseline="0" dirty="0" err="1"/>
              <a:t>blob</a:t>
            </a:r>
            <a:r>
              <a:rPr lang="hu-HU" baseline="0" dirty="0"/>
              <a:t> arról szól, hogy nagyobb méretű blokkokra van osztva a tárolt bájthalmaz, a műveletek pedig ezeken értelmezetten. </a:t>
            </a:r>
            <a:r>
              <a:rPr lang="hu-HU" baseline="0" dirty="0" err="1"/>
              <a:t>Page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 esetén szintén ilyen darabok vannak, de ezek jóval kisebbek.</a:t>
            </a:r>
          </a:p>
          <a:p>
            <a:r>
              <a:rPr lang="hu-HU" baseline="0" dirty="0"/>
              <a:t>A </a:t>
            </a:r>
            <a:r>
              <a:rPr lang="hu-HU" baseline="0" dirty="0" err="1"/>
              <a:t>block</a:t>
            </a:r>
            <a:r>
              <a:rPr lang="hu-HU" baseline="0" dirty="0"/>
              <a:t> </a:t>
            </a:r>
            <a:r>
              <a:rPr lang="hu-HU" baseline="0" dirty="0" err="1"/>
              <a:t>blobban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blobokat</a:t>
            </a:r>
            <a:r>
              <a:rPr lang="hu-HU" baseline="0" dirty="0"/>
              <a:t> nem érjük el csak úgy, ha „eltekerünk” odáig (soros hozzáférés), míg </a:t>
            </a:r>
            <a:r>
              <a:rPr lang="hu-HU" baseline="0" dirty="0" err="1"/>
              <a:t>Page</a:t>
            </a:r>
            <a:r>
              <a:rPr lang="hu-HU" baseline="0" dirty="0"/>
              <a:t> </a:t>
            </a:r>
            <a:r>
              <a:rPr lang="hu-HU" baseline="0" dirty="0" err="1"/>
              <a:t>blob</a:t>
            </a:r>
            <a:r>
              <a:rPr lang="hu-HU" baseline="0" dirty="0"/>
              <a:t> esetén az adott lapot elérjük véletlenszerűen is (random </a:t>
            </a:r>
            <a:r>
              <a:rPr lang="hu-HU" baseline="0" dirty="0" err="1"/>
              <a:t>access</a:t>
            </a:r>
            <a:r>
              <a:rPr lang="hu-HU" baseline="0" dirty="0"/>
              <a:t>).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04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err="1"/>
              <a:t>PutBlock</a:t>
            </a:r>
            <a:r>
              <a:rPr lang="hu-HU" dirty="0"/>
              <a:t> művelet: blokkok feltöltése adott </a:t>
            </a:r>
            <a:r>
              <a:rPr lang="hu-HU" dirty="0" err="1"/>
              <a:t>blobhoz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Felöltés után a blokkok </a:t>
            </a:r>
            <a:r>
              <a:rPr lang="hu-HU" dirty="0" err="1"/>
              <a:t>uncommitted</a:t>
            </a:r>
            <a:r>
              <a:rPr lang="hu-HU" dirty="0"/>
              <a:t> állapotban vannak amíg nem lesznek </a:t>
            </a:r>
            <a:r>
              <a:rPr lang="hu-HU" dirty="0" err="1"/>
              <a:t>commitolva</a:t>
            </a:r>
            <a:r>
              <a:rPr lang="hu-HU" dirty="0"/>
              <a:t> vagy</a:t>
            </a:r>
            <a:r>
              <a:rPr lang="hu-HU" baseline="0" dirty="0"/>
              <a:t> eldobva.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aseline="0" dirty="0"/>
              <a:t>Csak azután lesznek részei valóban a </a:t>
            </a:r>
            <a:r>
              <a:rPr lang="hu-HU" baseline="0" dirty="0" err="1"/>
              <a:t>blobnak</a:t>
            </a:r>
            <a:r>
              <a:rPr lang="hu-HU" baseline="0" dirty="0"/>
              <a:t>, miután </a:t>
            </a:r>
            <a:r>
              <a:rPr lang="hu-HU" baseline="0" dirty="0" err="1"/>
              <a:t>commitolva</a:t>
            </a:r>
            <a:r>
              <a:rPr lang="hu-HU" baseline="0" dirty="0"/>
              <a:t> vannak.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Minden blokkhoz számolható MD5 </a:t>
            </a:r>
            <a:r>
              <a:rPr lang="hu-HU" dirty="0" err="1"/>
              <a:t>hash</a:t>
            </a:r>
            <a:r>
              <a:rPr lang="hu-HU" dirty="0"/>
              <a:t>, így el lehet dönteni, hogy az a blokk jól került-e</a:t>
            </a:r>
            <a:r>
              <a:rPr lang="hu-HU" baseline="0" dirty="0"/>
              <a:t> átküldésre; ha nem, elég azt újraküldeni.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87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A hozzáférési műveletek</a:t>
            </a:r>
            <a:r>
              <a:rPr lang="hu-HU" baseline="0" dirty="0"/>
              <a:t> mindig illeszkednek az 512 bájtos határokra!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Egy írási művelettel </a:t>
            </a:r>
            <a:r>
              <a:rPr lang="hu-HU" dirty="0" err="1"/>
              <a:t>max</a:t>
            </a:r>
            <a:r>
              <a:rPr lang="hu-HU" dirty="0"/>
              <a:t> 4 megabájtnyi lapot tudunk felülírni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Az írások azonnal </a:t>
            </a:r>
            <a:r>
              <a:rPr lang="hu-HU" dirty="0" err="1"/>
              <a:t>commitolva</a:t>
            </a:r>
            <a:r>
              <a:rPr lang="hu-HU" baseline="0"/>
              <a:t> vannak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61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Kitérő;</a:t>
            </a:r>
            <a:r>
              <a:rPr lang="hu-HU" baseline="0" dirty="0"/>
              <a:t> a korábban említett szolgáltatási szintek mellett van még egy, ami kifejezetten nagy méretű tárhelyet és nagy I/O igényű műveleteket futtató alkalmazásokhoz van tervezve.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Így épül fel egy tábla. A tábla (</a:t>
            </a:r>
            <a:r>
              <a:rPr lang="hu-HU" dirty="0" err="1"/>
              <a:t>customers</a:t>
            </a:r>
            <a:r>
              <a:rPr lang="hu-HU" dirty="0"/>
              <a:t>,</a:t>
            </a:r>
            <a:r>
              <a:rPr lang="hu-HU" baseline="0" dirty="0"/>
              <a:t> </a:t>
            </a:r>
            <a:r>
              <a:rPr lang="hu-HU" baseline="0" dirty="0" err="1"/>
              <a:t>photos</a:t>
            </a:r>
            <a:r>
              <a:rPr lang="hu-HU" baseline="0" dirty="0"/>
              <a:t>) a </a:t>
            </a:r>
            <a:r>
              <a:rPr lang="hu-HU" baseline="0" dirty="0" err="1"/>
              <a:t>tárhelyfiókban</a:t>
            </a:r>
            <a:r>
              <a:rPr lang="hu-HU" baseline="0" dirty="0"/>
              <a:t> (</a:t>
            </a:r>
            <a:r>
              <a:rPr lang="hu-HU" baseline="0" dirty="0" err="1"/>
              <a:t>contoso</a:t>
            </a:r>
            <a:r>
              <a:rPr lang="hu-HU" baseline="0" dirty="0"/>
              <a:t>) hozható létre.  A táblákba entitásokat vehetünk fel, ezek lényegében a rekordok, a sorok. A sorok pedig kulcs-érték párokat tartalmaznak; a kulcs körülbelül a mező a rekordban, a kulcshoz tartozó érték a mező értéke a rekordban. Fontos, hogy nincs fix séma, </a:t>
            </a:r>
            <a:r>
              <a:rPr lang="hu-HU" baseline="0" dirty="0" err="1"/>
              <a:t>ld</a:t>
            </a:r>
            <a:r>
              <a:rPr lang="hu-HU" baseline="0" dirty="0"/>
              <a:t> </a:t>
            </a:r>
            <a:r>
              <a:rPr lang="hu-HU" baseline="0" dirty="0" err="1"/>
              <a:t>customers</a:t>
            </a:r>
            <a:r>
              <a:rPr lang="hu-HU" baseline="0" dirty="0"/>
              <a:t> tábla entitásai.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példa arra, hogy nincs fix séma,</a:t>
            </a:r>
            <a:r>
              <a:rPr lang="hu-HU" baseline="0" dirty="0"/>
              <a:t> az egyik entitásban van egy plusz magasság mező.</a:t>
            </a:r>
            <a:endParaRPr lang="en-US" dirty="0"/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4DC9-2D40-4898-9995-3C224EE0F48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07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 kell emelni a 3 speciális mezőt, ebből is elsősorban</a:t>
            </a:r>
            <a:r>
              <a:rPr lang="hu-HU" baseline="0" dirty="0"/>
              <a:t> a </a:t>
            </a:r>
            <a:r>
              <a:rPr lang="hu-HU" baseline="0" dirty="0" err="1"/>
              <a:t>Partitionkey</a:t>
            </a:r>
            <a:r>
              <a:rPr lang="hu-HU" baseline="0" dirty="0"/>
              <a:t> és a </a:t>
            </a:r>
            <a:r>
              <a:rPr lang="hu-HU" baseline="0" dirty="0" err="1"/>
              <a:t>Rowkey</a:t>
            </a:r>
            <a:r>
              <a:rPr lang="hu-HU" baseline="0" dirty="0"/>
              <a:t> szerepét. Az azonos </a:t>
            </a:r>
            <a:r>
              <a:rPr lang="hu-HU" baseline="0" dirty="0" err="1"/>
              <a:t>PartitionKey</a:t>
            </a:r>
            <a:r>
              <a:rPr lang="hu-HU" baseline="0" dirty="0"/>
              <a:t> értékű mezők „közel” kerülnek egymáshoz (gyorsan lekérdezhetőek), a </a:t>
            </a:r>
            <a:r>
              <a:rPr lang="hu-HU" baseline="0" dirty="0" err="1"/>
              <a:t>RowKey</a:t>
            </a:r>
            <a:r>
              <a:rPr lang="hu-HU" baseline="0" dirty="0"/>
              <a:t> azonosítja a partíción belül az entitást – a kettő együtt az elsődleges kulcs.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számítási felhő klasszikus</a:t>
            </a:r>
            <a:r>
              <a:rPr lang="hu-HU" baseline="0" dirty="0"/>
              <a:t> előnyeit használhatjuk ki tárhely szolgáltatásra vetítve.</a:t>
            </a:r>
          </a:p>
          <a:p>
            <a:r>
              <a:rPr lang="hu-HU" baseline="0" dirty="0"/>
              <a:t>Vannak természetesen limitek, így nem igaz, hogy a tárhely teljesen végtelenített; a limitekről később lesz majd szó.</a:t>
            </a:r>
          </a:p>
          <a:p>
            <a:endParaRPr lang="hu-HU" baseline="0" dirty="0"/>
          </a:p>
          <a:p>
            <a:r>
              <a:rPr lang="hu-HU" baseline="0" dirty="0"/>
              <a:t>A PPT erre nem terjed ki, de ha az algoritmikus problémák felé nyitottabbak a hallgatók, érdemes mesélni nekik a </a:t>
            </a:r>
            <a:r>
              <a:rPr lang="hu-HU" baseline="0" dirty="0" err="1"/>
              <a:t>storage</a:t>
            </a:r>
            <a:r>
              <a:rPr lang="hu-HU" baseline="0" dirty="0"/>
              <a:t> mögöttes megvalósításáról is (a tényleges adattárolás egy </a:t>
            </a:r>
            <a:r>
              <a:rPr lang="hu-HU" baseline="0" dirty="0" err="1"/>
              <a:t>append-only</a:t>
            </a:r>
            <a:r>
              <a:rPr lang="hu-HU" baseline="0" dirty="0"/>
              <a:t> struktúrában történik, s ez meghatározza a törlés, módosítás és a replikáció belső megvalósítását is). Egy kiváló összefoglaló olvasható erről a 2011-es SIGOPS konferencia „</a:t>
            </a:r>
            <a:r>
              <a:rPr lang="en-US" sz="1200" dirty="0"/>
              <a:t>Windows Azure Storage – </a:t>
            </a:r>
            <a:br>
              <a:rPr lang="en-US" sz="1200" dirty="0"/>
            </a:br>
            <a:r>
              <a:rPr lang="en-US" sz="1200" dirty="0"/>
              <a:t>A Highly Available Cloud Storage Service with Strong Consistency</a:t>
            </a:r>
            <a:r>
              <a:rPr lang="hu-HU" sz="1200" dirty="0"/>
              <a:t>” </a:t>
            </a:r>
            <a:r>
              <a:rPr lang="hu-HU" baseline="0" dirty="0"/>
              <a:t> cikkében (http://sigops.org/sosp/sosp11/current/). </a:t>
            </a:r>
          </a:p>
          <a:p>
            <a:r>
              <a:rPr lang="hu-HU" baseline="0" dirty="0"/>
              <a:t>Az előadásról videó is készült:  </a:t>
            </a:r>
          </a:p>
          <a:p>
            <a:r>
              <a:rPr lang="hu-HU" dirty="0"/>
              <a:t>https://www.youtube.com/watch?v=QnYdbQO0yj4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6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arra, hogy történik a</a:t>
            </a:r>
            <a:r>
              <a:rPr lang="hu-HU" baseline="0" dirty="0"/>
              <a:t>z entitások szétosztása a </a:t>
            </a:r>
            <a:r>
              <a:rPr lang="hu-HU" baseline="0" dirty="0" err="1"/>
              <a:t>PartitionKey</a:t>
            </a:r>
            <a:r>
              <a:rPr lang="hu-HU" baseline="0" dirty="0"/>
              <a:t> alapján.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3800-5C46-4493-B456-B5C0A0B190C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lehetséges műveletek, amiket egy táblán</a:t>
            </a:r>
            <a:r>
              <a:rPr lang="hu-HU" baseline="0" dirty="0"/>
              <a:t> végre tudunk hajtani. </a:t>
            </a:r>
          </a:p>
          <a:p>
            <a:r>
              <a:rPr lang="hu-HU" baseline="0" dirty="0"/>
              <a:t>A lekérdezések akkor tudnak hatékonyak lenni, ha elsődleges kulcs (</a:t>
            </a:r>
            <a:r>
              <a:rPr lang="hu-HU" baseline="0" dirty="0" err="1"/>
              <a:t>partitionkey</a:t>
            </a:r>
            <a:r>
              <a:rPr lang="hu-HU" baseline="0" dirty="0"/>
              <a:t>+</a:t>
            </a:r>
            <a:r>
              <a:rPr lang="hu-HU" baseline="0" dirty="0" err="1"/>
              <a:t>rowkey</a:t>
            </a:r>
            <a:r>
              <a:rPr lang="hu-HU" baseline="0" dirty="0"/>
              <a:t>) alapján keresünk, vagy lekérünk egy teljes partíciót, esetleg egy partíción belül adott </a:t>
            </a:r>
            <a:r>
              <a:rPr lang="hu-HU" baseline="0" dirty="0" err="1"/>
              <a:t>rowkey-től</a:t>
            </a:r>
            <a:r>
              <a:rPr lang="hu-HU" baseline="0" dirty="0"/>
              <a:t> egy másik </a:t>
            </a:r>
            <a:r>
              <a:rPr lang="hu-HU" baseline="0" dirty="0" err="1"/>
              <a:t>rowkey-ig</a:t>
            </a:r>
            <a:r>
              <a:rPr lang="hu-HU" baseline="0" dirty="0"/>
              <a:t> terjedő elemeket.</a:t>
            </a:r>
          </a:p>
          <a:p>
            <a:r>
              <a:rPr lang="hu-HU" baseline="0" dirty="0"/>
              <a:t>A batch műveletek egy adott </a:t>
            </a:r>
            <a:r>
              <a:rPr lang="hu-HU" baseline="0" dirty="0" err="1"/>
              <a:t>partitionkey-jel</a:t>
            </a:r>
            <a:r>
              <a:rPr lang="hu-HU" baseline="0" dirty="0"/>
              <a:t> rendelkező entitásokra vonatkoznak, több entitással szeretnék egyszerre műveletet végezni.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3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ODATA </a:t>
            </a:r>
            <a:r>
              <a:rPr lang="hu-HU" dirty="0" err="1"/>
              <a:t>API-n</a:t>
            </a:r>
            <a:r>
              <a:rPr lang="hu-HU" baseline="0" dirty="0"/>
              <a:t> keresztül tudunk lekérdezéseket végrehajtani</a:t>
            </a:r>
            <a:endParaRPr lang="en-US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4DC9-2D40-4898-9995-3C224EE0F48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4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üzenetsorok felépítése; egy tárhelyen belül lehet több üzenetsorunk</a:t>
            </a:r>
            <a:r>
              <a:rPr lang="hu-HU" baseline="0" dirty="0"/>
              <a:t> (</a:t>
            </a:r>
            <a:r>
              <a:rPr lang="hu-HU" baseline="0" dirty="0" err="1"/>
              <a:t>oder</a:t>
            </a:r>
            <a:r>
              <a:rPr lang="hu-HU" baseline="0" dirty="0"/>
              <a:t> </a:t>
            </a:r>
            <a:r>
              <a:rPr lang="hu-HU" baseline="0" dirty="0" err="1"/>
              <a:t>processing</a:t>
            </a:r>
            <a:r>
              <a:rPr lang="hu-HU" baseline="0" dirty="0"/>
              <a:t>), ezekbe </a:t>
            </a:r>
            <a:r>
              <a:rPr lang="hu-HU" baseline="0" dirty="0" err="1"/>
              <a:t>epdig</a:t>
            </a:r>
            <a:r>
              <a:rPr lang="hu-HU" baseline="0" dirty="0"/>
              <a:t> üzeneteket tehetünk (lényegében </a:t>
            </a:r>
            <a:r>
              <a:rPr lang="hu-HU" baseline="0" dirty="0" err="1"/>
              <a:t>stringek</a:t>
            </a:r>
            <a:r>
              <a:rPr lang="hu-HU" baseline="0" dirty="0"/>
              <a:t>).</a:t>
            </a:r>
            <a:endParaRPr lang="en-US" dirty="0"/>
          </a:p>
          <a:p>
            <a:endParaRPr lang="en-US" dirty="0"/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NZ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6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hu-HU" baseline="0" dirty="0"/>
              <a:t> üzenetsorok a lazán csatolt rendszerek megvalósításának egyik alapvető lehetősége. Minden rendszer feladata, hogy valamilyen feladatot lásson el. A feladatok érkezhetnek például felhasználói input alapján. Klasszikusan a feladatot elindítjuk, majd végrehajtjuk és az eredményt visszaadjuk. Az üzenetsoros megoldásban a feladatnak létrehozzuk egy absztrakt reprezentációját és ezt egy feldolgozási sorba, az üzenetsorba helyezzük el, ahonnan majd ki lehet olvasni és végre lehet hajtani.</a:t>
            </a:r>
          </a:p>
          <a:p>
            <a:r>
              <a:rPr lang="hu-HU" baseline="0" dirty="0"/>
              <a:t>Ez lehetőséget ad olyanokra mint: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Megbízható </a:t>
            </a:r>
            <a:r>
              <a:rPr lang="hu-HU" baseline="0" dirty="0" err="1"/>
              <a:t>feladatvégrehajtás</a:t>
            </a:r>
            <a:endParaRPr lang="hu-H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Újrapróbálkozás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Párhuzamos feldolgozás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5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Ezek az alapvető műveletek, amiket az üzenetsorokkal tudunk végezni.</a:t>
            </a:r>
          </a:p>
          <a:p>
            <a:r>
              <a:rPr lang="hu-HU" dirty="0"/>
              <a:t>Üzenet elrejtése: ott marad a sorban, de az olvasás művelet nem adja vissza; adott</a:t>
            </a:r>
            <a:r>
              <a:rPr lang="hu-HU" baseline="0" dirty="0"/>
              <a:t> idő után újra láthatóvá válik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309C-40B0-400F-9DDF-37D5F192F07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736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</a:pPr>
            <a:r>
              <a:rPr lang="hu-HU" sz="2200" dirty="0"/>
              <a:t>Két ok miatt állhat le a feldolgozó az üzenet feldolgozása közben: belső hiba vagy hibás üzenet (pl.: </a:t>
            </a:r>
            <a:r>
              <a:rPr lang="hu-HU" sz="2200" dirty="0" err="1"/>
              <a:t>xml-t</a:t>
            </a:r>
            <a:r>
              <a:rPr lang="hu-HU" sz="2200" dirty="0"/>
              <a:t> várunk de nem azt kapunk); az ilyen üzenetek mindig hibára futtatják a feldolgozót =&gt; mérgező üzenet (</a:t>
            </a:r>
            <a:r>
              <a:rPr lang="hu-HU" sz="2200" dirty="0" err="1"/>
              <a:t>poison</a:t>
            </a:r>
            <a:r>
              <a:rPr lang="hu-HU" sz="2200" dirty="0"/>
              <a:t> </a:t>
            </a:r>
            <a:r>
              <a:rPr lang="hu-HU" sz="2200" dirty="0" err="1"/>
              <a:t>message</a:t>
            </a:r>
            <a:r>
              <a:rPr lang="hu-HU" sz="2200" dirty="0"/>
              <a:t>)</a:t>
            </a:r>
          </a:p>
          <a:p>
            <a:pPr lvl="1">
              <a:lnSpc>
                <a:spcPct val="100000"/>
              </a:lnSpc>
            </a:pPr>
            <a:endParaRPr lang="hu-HU" sz="2200" dirty="0"/>
          </a:p>
          <a:p>
            <a:pPr lvl="1">
              <a:lnSpc>
                <a:spcPct val="100000"/>
              </a:lnSpc>
            </a:pPr>
            <a:r>
              <a:rPr lang="hu-HU" sz="2200" dirty="0"/>
              <a:t>A mérgező üzenetek mindig visszakerülnek a sorba, de soha nem lehet őket feldolgozni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Ha egy adott üzenetet többször kiolvastunk már, akkor célszerű áthelyezni egy külön sorba, ahonnan nem olvasunk, hogy később diagnosztizáljuk a hibát (</a:t>
            </a:r>
            <a:r>
              <a:rPr lang="hu-HU" sz="2200" dirty="0" err="1"/>
              <a:t>poison</a:t>
            </a:r>
            <a:r>
              <a:rPr lang="hu-HU" sz="2200" dirty="0"/>
              <a:t> </a:t>
            </a:r>
            <a:r>
              <a:rPr lang="hu-HU" sz="2200" dirty="0" err="1"/>
              <a:t>message</a:t>
            </a:r>
            <a:r>
              <a:rPr lang="hu-HU" sz="2200" dirty="0"/>
              <a:t> </a:t>
            </a:r>
            <a:r>
              <a:rPr lang="hu-HU" sz="2200" dirty="0" err="1"/>
              <a:t>queue</a:t>
            </a:r>
            <a:r>
              <a:rPr lang="hu-HU" sz="2200" dirty="0"/>
              <a:t>)</a:t>
            </a:r>
            <a:endParaRPr lang="en-US" sz="2200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3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Néhány</a:t>
            </a:r>
            <a:r>
              <a:rPr lang="hu-HU" baseline="0" dirty="0"/>
              <a:t> példa céleszközre.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3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„hagyományos” relációs adattárolásnak</a:t>
            </a:r>
            <a:r>
              <a:rPr lang="hu-HU" baseline="0" dirty="0"/>
              <a:t> is vannak felhős lehetőségei, ezek közül a Microsoft SQL Server és a </a:t>
            </a:r>
            <a:r>
              <a:rPr lang="hu-HU" baseline="0" dirty="0" err="1"/>
              <a:t>MySQL</a:t>
            </a:r>
            <a:r>
              <a:rPr lang="hu-HU" baseline="0" dirty="0"/>
              <a:t> </a:t>
            </a:r>
            <a:r>
              <a:rPr lang="hu-HU" baseline="0" dirty="0" err="1"/>
              <a:t>felhősítési</a:t>
            </a:r>
            <a:r>
              <a:rPr lang="hu-HU" baseline="0" dirty="0"/>
              <a:t> lehetőségeit fogjuk megnézni.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4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Azure</a:t>
            </a:r>
            <a:r>
              <a:rPr lang="hu-HU" dirty="0"/>
              <a:t> SQL kifejezetten </a:t>
            </a:r>
            <a:r>
              <a:rPr lang="hu-HU" dirty="0" err="1"/>
              <a:t>PaaS</a:t>
            </a:r>
            <a:r>
              <a:rPr lang="hu-HU" dirty="0"/>
              <a:t> szolgáltatás, ami egy felhőben futó MS SQL Server-szerű szolgáltatást</a:t>
            </a:r>
            <a:r>
              <a:rPr lang="hu-HU" baseline="0" dirty="0"/>
              <a:t> ad. Fontos, hogy nem arról van szó, hogy van egy VM a felhőben, amin fut a szerver, hanem egy teljesen </a:t>
            </a:r>
            <a:r>
              <a:rPr lang="hu-HU" baseline="0" dirty="0" err="1"/>
              <a:t>menedzelt</a:t>
            </a:r>
            <a:r>
              <a:rPr lang="hu-HU" baseline="0" dirty="0"/>
              <a:t> szolgáltatásról, aminek persze a célja hasonló és a működése is sokban hasonlít az </a:t>
            </a:r>
            <a:r>
              <a:rPr lang="hu-HU" baseline="0" dirty="0" err="1"/>
              <a:t>on-premise</a:t>
            </a:r>
            <a:r>
              <a:rPr lang="hu-HU" baseline="0" dirty="0"/>
              <a:t> verzióhoz.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számítási felhő klasszikus</a:t>
            </a:r>
            <a:r>
              <a:rPr lang="hu-HU" baseline="0" dirty="0"/>
              <a:t> előnyeit használhatjuk ki tárhely szolgáltatásra vetítve.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4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Fontos, hogy éreztessük a különbséget</a:t>
            </a:r>
            <a:r>
              <a:rPr lang="hu-HU" baseline="0" dirty="0"/>
              <a:t> a felhős </a:t>
            </a:r>
            <a:r>
              <a:rPr lang="hu-HU" baseline="0" dirty="0" err="1"/>
              <a:t>PaaS</a:t>
            </a:r>
            <a:r>
              <a:rPr lang="hu-HU" baseline="0" dirty="0"/>
              <a:t> megoldás és a felhőbe telepített </a:t>
            </a:r>
            <a:r>
              <a:rPr lang="hu-HU" baseline="0" dirty="0" err="1"/>
              <a:t>VM-en</a:t>
            </a:r>
            <a:r>
              <a:rPr lang="hu-HU" baseline="0" dirty="0"/>
              <a:t> futó, saját magunk által menedzselt telepítéshez képest. Általában igaz, hogy a </a:t>
            </a:r>
            <a:r>
              <a:rPr lang="hu-HU" baseline="0" dirty="0" err="1"/>
              <a:t>PaaS</a:t>
            </a:r>
            <a:r>
              <a:rPr lang="hu-HU" baseline="0" dirty="0"/>
              <a:t> és </a:t>
            </a:r>
            <a:r>
              <a:rPr lang="hu-HU" baseline="0" dirty="0" err="1"/>
              <a:t>IaaS</a:t>
            </a:r>
            <a:r>
              <a:rPr lang="hu-HU" baseline="0" dirty="0"/>
              <a:t> megközelítés előnyeit és hátrányait is </a:t>
            </a:r>
            <a:r>
              <a:rPr lang="hu-HU" baseline="0" dirty="0" smtClean="0"/>
              <a:t>magukon </a:t>
            </a:r>
            <a:r>
              <a:rPr lang="hu-HU" baseline="0" dirty="0"/>
              <a:t>hordozzák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Tovább információk a két változat </a:t>
            </a:r>
            <a:r>
              <a:rPr lang="hu-HU" baseline="0" smtClean="0"/>
              <a:t>közti különbségekről itt:</a:t>
            </a:r>
            <a:endParaRPr lang="hu-HU" baseline="0" dirty="0" smtClean="0"/>
          </a:p>
          <a:p>
            <a:r>
              <a:rPr lang="hu-HU" dirty="0" smtClean="0"/>
              <a:t>https://azure.microsoft.com/en-us/documentation/articles/sql-database-paas-vs-sql-server-iaas/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7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Mivel az adatbázisok esetén fontos az adatok védelme, érdemes kiemelni, hogyan működik az </a:t>
            </a:r>
            <a:r>
              <a:rPr lang="hu-HU" dirty="0" err="1"/>
              <a:t>Azure</a:t>
            </a:r>
            <a:r>
              <a:rPr lang="hu-HU" dirty="0"/>
              <a:t> SQL tűzfala</a:t>
            </a:r>
            <a:r>
              <a:rPr lang="hu-HU" baseline="0" dirty="0"/>
              <a:t> (IP cím alapú szűrés szerver </a:t>
            </a:r>
            <a:r>
              <a:rPr lang="hu-HU" baseline="0" dirty="0" err="1"/>
              <a:t>ill</a:t>
            </a:r>
            <a:r>
              <a:rPr lang="hu-HU" baseline="0" dirty="0"/>
              <a:t> adatbázis szinten, </a:t>
            </a:r>
            <a:r>
              <a:rPr lang="hu-HU" baseline="0" dirty="0" err="1"/>
              <a:t>whitelisttel</a:t>
            </a:r>
            <a:r>
              <a:rPr lang="hu-HU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749E-FBCD-4239-AFBA-6C4AFE6C59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Technikailag lehet költsége; a backupok</a:t>
            </a:r>
            <a:r>
              <a:rPr lang="hu-HU" baseline="0" dirty="0"/>
              <a:t> közül mindig van olyan, ami ugyanabban az adatközpontban van, ahol az adatbázis. Ezt próbálja meg először felolvasni az </a:t>
            </a:r>
            <a:r>
              <a:rPr lang="hu-HU" baseline="0" dirty="0" err="1"/>
              <a:t>Azure</a:t>
            </a:r>
            <a:r>
              <a:rPr lang="hu-HU" baseline="0" dirty="0"/>
              <a:t>. Ha ez sikerül, akkor valóban nincs költség. Ha viszont ez nem sikerült, akkor egy másik adatközpontból kell behúzni </a:t>
            </a:r>
            <a:r>
              <a:rPr lang="hu-HU" baseline="0"/>
              <a:t>a backupot.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749E-FBCD-4239-AFBA-6C4AFE6C59B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52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7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csak egy gyors</a:t>
            </a:r>
            <a:r>
              <a:rPr lang="hu-HU" baseline="0" dirty="0"/>
              <a:t> áttekintése a szolgáltatásszinteknek. A két csoport között különbséget majd megnézzük, a szolgáltatásszintekkel és </a:t>
            </a:r>
            <a:r>
              <a:rPr lang="hu-HU" baseline="0" dirty="0" err="1"/>
              <a:t>alszintekkel</a:t>
            </a:r>
            <a:r>
              <a:rPr lang="hu-HU" baseline="0" dirty="0"/>
              <a:t> nem nagyon foglalkozunk (technikai részlet). Megint érdemes kiemelni, hogy az 5 kilences rendelkezésre állást elég nehéz „helyi” eszközökből összerakni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További információk:</a:t>
            </a:r>
          </a:p>
          <a:p>
            <a:r>
              <a:rPr lang="hu-HU" dirty="0" smtClean="0"/>
              <a:t>https://azure.microsoft.com/en-us/support/legal/sla/sql-database/v1_1/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5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egy átfogó</a:t>
            </a:r>
            <a:r>
              <a:rPr lang="hu-HU" baseline="0" dirty="0"/>
              <a:t> táblázat arról, hogy mit tudnak az egyes szintek. Ahogy megyünk egyre feljebb, egy több adatot tárolhatunk, egyre több lehet a párhuzamos kérések, bejelentkezések és a munkamenetek száma, egyre tovább maradnak meg biztonsági másolatok; ahogy ezek várhatóak.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14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DTU: Ez</a:t>
            </a:r>
            <a:r>
              <a:rPr lang="hu-HU" baseline="0" dirty="0"/>
              <a:t> egy benchmark alapján </a:t>
            </a:r>
            <a:r>
              <a:rPr lang="hu-HU" baseline="0" dirty="0" err="1"/>
              <a:t>szánolt</a:t>
            </a:r>
            <a:r>
              <a:rPr lang="hu-HU" baseline="0" dirty="0"/>
              <a:t> érték, amivel az egyes szolgáltatásszintek képességeit próbálják meg összevethetővé tenni.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53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elasztikus adatbáziscsoportok lényege, hogy</a:t>
            </a:r>
            <a:r>
              <a:rPr lang="hu-HU" baseline="0" dirty="0"/>
              <a:t> egy csoportba több adatbázist összefogunk és nem adatbázisokhoz, hanem csoportokhoz rendelődik a DTU, a feldolgozási kapacitás. Ebből a kapacitásból gazdálkodik minden adatbázis, ami a csoporton belül van. A következő </a:t>
            </a:r>
            <a:r>
              <a:rPr lang="hu-HU" baseline="0" dirty="0" err="1"/>
              <a:t>slide-okon</a:t>
            </a:r>
            <a:r>
              <a:rPr lang="hu-HU" baseline="0" dirty="0"/>
              <a:t> vannak konkrét példák.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56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Alapfelállás: egy adatbázisunk van csak, látszik, hogy</a:t>
            </a:r>
            <a:r>
              <a:rPr lang="hu-HU" baseline="0" dirty="0"/>
              <a:t> a terhelése időleges, de akár nagyon nagy is lehet. Így viszont sok a felesleges DTU az idő nagy részében, ezzel kel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6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van több adatbázisunk,</a:t>
            </a:r>
            <a:r>
              <a:rPr lang="hu-HU" baseline="0" dirty="0"/>
              <a:t> akkor amíg az egyik „pihen” (i.e. neki nem kell annyi DTU), addig mások többet használhatnak a </a:t>
            </a:r>
            <a:r>
              <a:rPr lang="hu-HU" baseline="0" dirty="0" err="1"/>
              <a:t>arendelkezésre</a:t>
            </a:r>
            <a:r>
              <a:rPr lang="hu-HU" baseline="0" dirty="0"/>
              <a:t> álló tárkapacitásból.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redundanciát azért emeljük</a:t>
            </a:r>
            <a:r>
              <a:rPr lang="hu-HU" baseline="0" dirty="0"/>
              <a:t> ki, mert ez biztosít néhány nagyon fontos, gyakorlati jelentőségű előnyt: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Ha több példányom van, akkor ezek egymás biztonsági másolataként is tudnak működni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Ha több példányom van, akkor ezeket párhuzamosan is olvashatom, amitől gyorsabb lesz a kiszolgálási folyamat.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aseline="0" dirty="0"/>
              <a:t>Persze a másolatok karbantartásának van extra költsége.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11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is megjelenik a kettősség</a:t>
            </a:r>
            <a:r>
              <a:rPr lang="hu-HU" baseline="0" dirty="0"/>
              <a:t> – vagy általunk menedzselt </a:t>
            </a:r>
            <a:r>
              <a:rPr lang="hu-HU" baseline="0" dirty="0" err="1"/>
              <a:t>MySQL</a:t>
            </a:r>
            <a:r>
              <a:rPr lang="hu-HU" baseline="0" dirty="0"/>
              <a:t> telepítés egy </a:t>
            </a:r>
            <a:r>
              <a:rPr lang="hu-HU" baseline="0" dirty="0" err="1"/>
              <a:t>IaaS</a:t>
            </a:r>
            <a:r>
              <a:rPr lang="hu-HU" baseline="0" dirty="0"/>
              <a:t> virtuális gépen, vagy használhatjuk a menedzselt </a:t>
            </a:r>
            <a:r>
              <a:rPr lang="hu-HU" baseline="0" dirty="0" err="1"/>
              <a:t>ClearDB</a:t>
            </a:r>
            <a:r>
              <a:rPr lang="hu-HU" baseline="0" dirty="0"/>
              <a:t> szolgáltatást (de ezt csak a </a:t>
            </a:r>
            <a:r>
              <a:rPr lang="hu-HU" baseline="0" dirty="0" err="1"/>
              <a:t>MarketPlace-en</a:t>
            </a:r>
            <a:r>
              <a:rPr lang="hu-HU" baseline="0" dirty="0"/>
              <a:t> keresztül, nem </a:t>
            </a:r>
            <a:r>
              <a:rPr lang="hu-HU" baseline="0" dirty="0" err="1"/>
              <a:t>Azure</a:t>
            </a:r>
            <a:r>
              <a:rPr lang="hu-HU" baseline="0" dirty="0"/>
              <a:t> szolgáltatás).</a:t>
            </a:r>
          </a:p>
          <a:p>
            <a:r>
              <a:rPr lang="hu-HU" baseline="0" dirty="0"/>
              <a:t>Nem kell feltétlenül </a:t>
            </a:r>
            <a:r>
              <a:rPr lang="hu-HU" baseline="0" dirty="0" err="1"/>
              <a:t>Docker</a:t>
            </a:r>
            <a:r>
              <a:rPr lang="hu-HU" baseline="0" dirty="0"/>
              <a:t> sem, ha létrehozunk egy </a:t>
            </a:r>
            <a:r>
              <a:rPr lang="hu-HU" baseline="0" dirty="0" err="1"/>
              <a:t>VM-et</a:t>
            </a:r>
            <a:r>
              <a:rPr lang="hu-HU" baseline="0" dirty="0"/>
              <a:t>, akkor arra akár tetszőleges adatbázisszervert (Oracle, </a:t>
            </a:r>
            <a:r>
              <a:rPr lang="hu-HU" baseline="0" dirty="0" err="1"/>
              <a:t>Postgre</a:t>
            </a:r>
            <a:r>
              <a:rPr lang="hu-HU" baseline="0" dirty="0"/>
              <a:t>) is telepíthetünk.</a:t>
            </a:r>
          </a:p>
          <a:p>
            <a:r>
              <a:rPr lang="hu-HU" baseline="0" dirty="0"/>
              <a:t>A </a:t>
            </a:r>
            <a:r>
              <a:rPr lang="hu-HU" baseline="0" dirty="0" err="1"/>
              <a:t>Bitnami</a:t>
            </a:r>
            <a:r>
              <a:rPr lang="hu-HU" baseline="0" dirty="0"/>
              <a:t> egy előre telepített, </a:t>
            </a:r>
            <a:r>
              <a:rPr lang="hu-HU" baseline="0" dirty="0" err="1"/>
              <a:t>MySQL-lel</a:t>
            </a:r>
            <a:r>
              <a:rPr lang="hu-HU" baseline="0" dirty="0"/>
              <a:t> ellátott </a:t>
            </a:r>
            <a:r>
              <a:rPr lang="hu-HU" baseline="0" dirty="0" err="1"/>
              <a:t>VM-et</a:t>
            </a:r>
            <a:r>
              <a:rPr lang="hu-HU" baseline="0" dirty="0"/>
              <a:t> adott a </a:t>
            </a:r>
            <a:r>
              <a:rPr lang="hu-HU" baseline="0" dirty="0" err="1"/>
              <a:t>MarketPlace-be</a:t>
            </a:r>
            <a:r>
              <a:rPr lang="hu-HU" baseline="0" dirty="0"/>
              <a:t>, amit lehet használni, ekkor nem kell nekünk telepíteni.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8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néhány </a:t>
            </a:r>
            <a:r>
              <a:rPr lang="hu-HU" dirty="0" err="1"/>
              <a:t>slide</a:t>
            </a:r>
            <a:r>
              <a:rPr lang="hu-HU" dirty="0"/>
              <a:t> azt illusztrálja, hogy tényleg nincs varázslat. Először létrehozunk egy virtuális gépet,</a:t>
            </a:r>
            <a:r>
              <a:rPr lang="hu-HU" baseline="0" dirty="0"/>
              <a:t> mintha bármilyen más okból is létrehoznánk, aztán telepítjük a </a:t>
            </a:r>
            <a:r>
              <a:rPr lang="hu-HU" baseline="0" dirty="0" err="1"/>
              <a:t>MySQL-t</a:t>
            </a:r>
            <a:r>
              <a:rPr lang="hu-HU" baseline="0" dirty="0"/>
              <a:t>, mintha a saját gépünk lenne. Csak ezt a két lépést vonták össze és automatizálták egy picit nekünk-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virtuális gép beállítások</a:t>
            </a:r>
            <a:r>
              <a:rPr lang="hu-HU" baseline="0" dirty="0"/>
              <a:t> megadása.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75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Beállítások ellenőrzése és vásárlás véglegesítése</a:t>
            </a:r>
            <a:r>
              <a:rPr lang="hu-HU" baseline="0" dirty="0"/>
              <a:t> (standard piactéri </a:t>
            </a:r>
            <a:r>
              <a:rPr lang="hu-HU" baseline="0" dirty="0" err="1"/>
              <a:t>disclaimer</a:t>
            </a:r>
            <a:r>
              <a:rPr lang="hu-HU" baseline="0" dirty="0"/>
              <a:t>). Lényegében tehát felhúztunk egy virtuális gépet, amire a </a:t>
            </a:r>
            <a:r>
              <a:rPr lang="hu-HU" baseline="0" dirty="0" err="1"/>
              <a:t>Bitnami</a:t>
            </a:r>
            <a:r>
              <a:rPr lang="hu-HU" baseline="0" dirty="0"/>
              <a:t> által előrecsomagolt, </a:t>
            </a:r>
            <a:r>
              <a:rPr lang="hu-HU" baseline="0" dirty="0" err="1"/>
              <a:t>MySQL-t</a:t>
            </a:r>
            <a:r>
              <a:rPr lang="hu-HU" baseline="0" dirty="0"/>
              <a:t> is tartalmazó VM image települt.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5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egy fontos tanulság;</a:t>
            </a:r>
            <a:r>
              <a:rPr lang="hu-HU" baseline="0" dirty="0"/>
              <a:t> attól, hogy a felhőben fut maga az </a:t>
            </a:r>
            <a:r>
              <a:rPr lang="hu-HU" baseline="0" dirty="0" err="1"/>
              <a:t>adatábázis-szolgáltatás</a:t>
            </a:r>
            <a:r>
              <a:rPr lang="hu-HU" baseline="0" dirty="0"/>
              <a:t> (legyen az akár </a:t>
            </a:r>
            <a:r>
              <a:rPr lang="hu-HU" baseline="0" dirty="0" err="1"/>
              <a:t>IaaS</a:t>
            </a:r>
            <a:r>
              <a:rPr lang="hu-HU" baseline="0" dirty="0"/>
              <a:t> </a:t>
            </a:r>
            <a:r>
              <a:rPr lang="hu-HU" baseline="0" dirty="0" err="1"/>
              <a:t>VM-en</a:t>
            </a:r>
            <a:r>
              <a:rPr lang="hu-HU" baseline="0" dirty="0"/>
              <a:t> futó telepített példány vagy menedzselt szolgáltatás), ideális esetben ez fejlesztésre csak kis hatással van (tervezéskor persze ezt figyelembe kell venni, de a fejlesztés technikai része ugyanolyan).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63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9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Redundancia szempontjából</a:t>
            </a:r>
            <a:r>
              <a:rPr lang="hu-HU" baseline="0" dirty="0"/>
              <a:t> ez a két alapvető szolgáltatás-szint. A helyileg redundáns adatok az adatközpont teljes hibája (i.e. „felrobban”) megsemmisülnek. A ZRS ez ellen próbál védelmet biztosítani.</a:t>
            </a:r>
            <a:endParaRPr lang="hu-HU" dirty="0"/>
          </a:p>
          <a:p>
            <a:r>
              <a:rPr lang="hu-HU" dirty="0"/>
              <a:t>A zóna</a:t>
            </a:r>
            <a:r>
              <a:rPr lang="hu-HU" baseline="0" dirty="0"/>
              <a:t> olyan egység, amely egymástól teljesen független erőforrásokat fog össze. Nincs közös pontjuk, így ha az egyik nem elérhető, a másik tud működni – ez a ZRS nagy gyakorlati előnye. Persze ha a teljes régió nem elérhető, akkor az adatközpontjai sem.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legnagyobb biztonságot a GRS adja. Itt az adatok egy másik régióba is </a:t>
            </a:r>
            <a:r>
              <a:rPr lang="hu-HU" dirty="0" err="1"/>
              <a:t>replikálódnak</a:t>
            </a:r>
            <a:r>
              <a:rPr lang="hu-HU" dirty="0"/>
              <a:t>, így mindkét régióban komoly gondnak</a:t>
            </a:r>
            <a:r>
              <a:rPr lang="hu-HU" baseline="0" dirty="0"/>
              <a:t> kell lennie egyszerre ahhoz, hogy az adatok elvesszenek. Ez esetben viszont nem férünk hozzá a másodlagos adatközpontban tárolt adatokhoz, azok valóban csak biztonsági másolatként szolgálnak.</a:t>
            </a:r>
          </a:p>
          <a:p>
            <a:r>
              <a:rPr lang="hu-HU" baseline="0" dirty="0"/>
              <a:t>Az írásvédett GRS esetén ezeket is elérjük csak olvasásra (ha a kérés egy olyan helyről jött, amihez közelebb van a másodlagos központ, akár azt is használhatjuk; erre persze inkább a CDN való).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hu-HU" baseline="0" dirty="0"/>
              <a:t> előzőek egy </a:t>
            </a:r>
            <a:r>
              <a:rPr lang="hu-HU" baseline="0" dirty="0" err="1"/>
              <a:t>összefogalaló</a:t>
            </a:r>
            <a:r>
              <a:rPr lang="hu-HU" baseline="0" dirty="0"/>
              <a:t> táblázata.</a:t>
            </a:r>
          </a:p>
          <a:p>
            <a:r>
              <a:rPr lang="hu-HU" baseline="0" dirty="0"/>
              <a:t>Emlékeztessünk rá, hogy ZRS esetén nem garantált, hogy több adatközpontban tárolódnak az adatok (ha nincs több adatközpont a régióban).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</a:t>
            </a:r>
            <a:r>
              <a:rPr lang="hu-HU" dirty="0" err="1"/>
              <a:t>slide</a:t>
            </a:r>
            <a:r>
              <a:rPr lang="hu-HU" dirty="0"/>
              <a:t> csak szemléltetésként</a:t>
            </a:r>
            <a:r>
              <a:rPr lang="hu-HU" baseline="0" dirty="0"/>
              <a:t> szolgál. Látszik, hogy a </a:t>
            </a:r>
            <a:r>
              <a:rPr lang="hu-HU" baseline="0" dirty="0" err="1"/>
              <a:t>GRS-nek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legnagyobb az olvasási rendelkezésre állása (másodlagos helyről is tudunk olvasni).</a:t>
            </a:r>
          </a:p>
          <a:p>
            <a:r>
              <a:rPr lang="hu-HU" baseline="0" dirty="0"/>
              <a:t>A 3 kilences rendelkezésre állás 8,76 óra kiesést enged meg egy évben, a 4 kilences kevesebb, mint 53 percet. Saját adatközpont esetén ezt magunknak elég nehéz lenne biztosítani.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FB9D8-58B1-4315-BBD7-BF813795F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á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5168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286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emelt ál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hite Background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6043570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0"/>
            <a:ext cx="9860672" cy="899665"/>
          </a:xfrm>
        </p:spPr>
        <p:txBody>
          <a:bodyPr/>
          <a:lstStyle>
            <a:lvl1pPr marL="228719" indent="-228719">
              <a:defRPr sz="5881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6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733383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iemelt e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quarter" idx="10"/>
          </p:nvPr>
        </p:nvSpPr>
        <p:spPr>
          <a:xfrm>
            <a:off x="266060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9" name="Tartalom helye 7"/>
          <p:cNvSpPr>
            <a:spLocks noGrp="1"/>
          </p:cNvSpPr>
          <p:nvPr>
            <p:ph sz="quarter" idx="11"/>
          </p:nvPr>
        </p:nvSpPr>
        <p:spPr>
          <a:xfrm>
            <a:off x="3231035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0" name="Tartalom helye 7"/>
          <p:cNvSpPr>
            <a:spLocks noGrp="1"/>
          </p:cNvSpPr>
          <p:nvPr>
            <p:ph sz="quarter" idx="12"/>
          </p:nvPr>
        </p:nvSpPr>
        <p:spPr>
          <a:xfrm>
            <a:off x="6196010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1" name="Tartalom helye 7"/>
          <p:cNvSpPr>
            <a:spLocks noGrp="1"/>
          </p:cNvSpPr>
          <p:nvPr>
            <p:ph sz="quarter" idx="13"/>
          </p:nvPr>
        </p:nvSpPr>
        <p:spPr>
          <a:xfrm>
            <a:off x="9160985" y="2987427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" y="1557338"/>
            <a:ext cx="11658600" cy="72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  <a:lvl2pPr marL="33614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hu-HU" dirty="0"/>
              <a:t>Mintaszöveg szerkesztése 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057480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iemelt e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quarter" idx="10"/>
          </p:nvPr>
        </p:nvSpPr>
        <p:spPr>
          <a:xfrm>
            <a:off x="266060" y="2483767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" y="1426709"/>
            <a:ext cx="11658600" cy="627864"/>
          </a:xfrm>
        </p:spPr>
        <p:txBody>
          <a:bodyPr/>
          <a:lstStyle>
            <a:lvl1pPr marL="0" indent="0">
              <a:buNone/>
              <a:defRPr sz="3200" baseline="0">
                <a:solidFill>
                  <a:schemeClr val="accent1"/>
                </a:solidFill>
              </a:defRPr>
            </a:lvl1pPr>
            <a:lvl2pPr marL="33614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hu-HU" dirty="0"/>
              <a:t>Mintaszöveg szerkesztése Negyedik szint</a:t>
            </a:r>
          </a:p>
        </p:txBody>
      </p:sp>
      <p:sp>
        <p:nvSpPr>
          <p:cNvPr id="14" name="Tartalom helye 7"/>
          <p:cNvSpPr>
            <a:spLocks noGrp="1"/>
          </p:cNvSpPr>
          <p:nvPr>
            <p:ph sz="quarter" idx="15"/>
          </p:nvPr>
        </p:nvSpPr>
        <p:spPr>
          <a:xfrm>
            <a:off x="4223652" y="2483765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5" name="Tartalom helye 7"/>
          <p:cNvSpPr>
            <a:spLocks noGrp="1"/>
          </p:cNvSpPr>
          <p:nvPr>
            <p:ph sz="quarter" idx="16"/>
          </p:nvPr>
        </p:nvSpPr>
        <p:spPr>
          <a:xfrm>
            <a:off x="8181244" y="2483025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</p:spTree>
    <p:extLst>
      <p:ext uri="{BB962C8B-B14F-4D97-AF65-F5344CB8AC3E}">
        <p14:creationId xmlns:p14="http://schemas.microsoft.com/office/powerpoint/2010/main" val="19203627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iemelt elem (szí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7"/>
          <p:cNvSpPr/>
          <p:nvPr userDrawn="1"/>
        </p:nvSpPr>
        <p:spPr bwMode="auto">
          <a:xfrm>
            <a:off x="4339048" y="1439668"/>
            <a:ext cx="3760786" cy="497189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 bwMode="auto">
          <a:xfrm>
            <a:off x="459607" y="1439668"/>
            <a:ext cx="3760786" cy="49718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0" hasCustomPrompt="1"/>
          </p:nvPr>
        </p:nvSpPr>
        <p:spPr>
          <a:xfrm>
            <a:off x="680671" y="3585451"/>
            <a:ext cx="3378864" cy="2034403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DX Azure Team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Envisioning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Architecture &amp; Design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POCs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Partner Investments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Go to Market Support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0" name="Rectangle 58"/>
          <p:cNvSpPr/>
          <p:nvPr userDrawn="1"/>
        </p:nvSpPr>
        <p:spPr bwMode="auto">
          <a:xfrm>
            <a:off x="8218489" y="1439668"/>
            <a:ext cx="3760786" cy="497189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artalom helye 3"/>
          <p:cNvSpPr>
            <a:spLocks noGrp="1"/>
          </p:cNvSpPr>
          <p:nvPr>
            <p:ph sz="quarter" idx="11" hasCustomPrompt="1"/>
          </p:nvPr>
        </p:nvSpPr>
        <p:spPr>
          <a:xfrm>
            <a:off x="4530009" y="3585450"/>
            <a:ext cx="3378864" cy="120340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Cloud ISVs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Looking to build and grow business through the Cloud</a:t>
            </a:r>
          </a:p>
        </p:txBody>
      </p:sp>
      <p:sp>
        <p:nvSpPr>
          <p:cNvPr id="16" name="Tartalom helye 3"/>
          <p:cNvSpPr>
            <a:spLocks noGrp="1"/>
          </p:cNvSpPr>
          <p:nvPr>
            <p:ph sz="quarter" idx="12" hasCustomPrompt="1"/>
          </p:nvPr>
        </p:nvSpPr>
        <p:spPr>
          <a:xfrm>
            <a:off x="8409450" y="3585450"/>
            <a:ext cx="3378864" cy="120340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Cloud ISVs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Looking to build and grow business through the Cloud</a:t>
            </a:r>
          </a:p>
        </p:txBody>
      </p:sp>
    </p:spTree>
    <p:extLst>
      <p:ext uri="{BB962C8B-B14F-4D97-AF65-F5344CB8AC3E}">
        <p14:creationId xmlns:p14="http://schemas.microsoft.com/office/powerpoint/2010/main" val="18279626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péz kép +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3" y="2980724"/>
            <a:ext cx="7171402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8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7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0724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péz képek (folya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2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8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8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2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0411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 bwMode="auto">
          <a:xfrm>
            <a:off x="10610335" y="222422"/>
            <a:ext cx="1276865" cy="757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086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főcímm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 userDrawn="1"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72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dirty="0"/>
              <a:t>alcím</a:t>
            </a:r>
            <a:endParaRPr lang="en-US" dirty="0"/>
          </a:p>
        </p:txBody>
      </p:sp>
      <p:pic>
        <p:nvPicPr>
          <p:cNvPr id="9" name="Icon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Subhead"/>
          <p:cNvSpPr>
            <a:spLocks noGrp="1"/>
          </p:cNvSpPr>
          <p:nvPr>
            <p:ph type="body" sz="quarter" idx="13" hasCustomPrompt="1"/>
          </p:nvPr>
        </p:nvSpPr>
        <p:spPr>
          <a:xfrm>
            <a:off x="274711" y="930350"/>
            <a:ext cx="9841353" cy="849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dirty="0"/>
              <a:t>Főcím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269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szürk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85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479628"/>
            <a:ext cx="5378548" cy="5154254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479628"/>
            <a:ext cx="5378548" cy="5154254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2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világoské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5591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ké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/>
              <a:t>Fejezetcím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sötétké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0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5516880" y="2514600"/>
            <a:ext cx="4343400" cy="4343400"/>
            <a:chOff x="973969" y="893633"/>
            <a:chExt cx="4846320" cy="484632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73969" y="893633"/>
              <a:ext cx="4846320" cy="484632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77373" y="1718452"/>
              <a:ext cx="4239513" cy="3196683"/>
              <a:chOff x="4195002" y="1782502"/>
              <a:chExt cx="4850738" cy="3657560"/>
            </a:xfrm>
          </p:grpSpPr>
          <p:sp>
            <p:nvSpPr>
              <p:cNvPr id="16" name="Freeform 15"/>
              <p:cNvSpPr>
                <a:spLocks noChangeAspect="1" noEditPoints="1"/>
              </p:cNvSpPr>
              <p:nvPr/>
            </p:nvSpPr>
            <p:spPr bwMode="black">
              <a:xfrm>
                <a:off x="4195002" y="1782502"/>
                <a:ext cx="4850738" cy="3021128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>
                <a:off x="6892270" y="4166400"/>
                <a:ext cx="385007" cy="1084299"/>
              </a:xfrm>
              <a:custGeom>
                <a:avLst/>
                <a:gdLst>
                  <a:gd name="connsiteX0" fmla="*/ 0 w 457195"/>
                  <a:gd name="connsiteY0" fmla="*/ 0 h 1287604"/>
                  <a:gd name="connsiteX1" fmla="*/ 38344 w 457195"/>
                  <a:gd name="connsiteY1" fmla="*/ 11903 h 1287604"/>
                  <a:gd name="connsiteX2" fmla="*/ 457195 w 457195"/>
                  <a:gd name="connsiteY2" fmla="*/ 643802 h 1287604"/>
                  <a:gd name="connsiteX3" fmla="*/ 38344 w 457195"/>
                  <a:gd name="connsiteY3" fmla="*/ 1275701 h 1287604"/>
                  <a:gd name="connsiteX4" fmla="*/ 0 w 457195"/>
                  <a:gd name="connsiteY4" fmla="*/ 1287604 h 1287604"/>
                  <a:gd name="connsiteX5" fmla="*/ 0 w 457195"/>
                  <a:gd name="connsiteY5" fmla="*/ 1089080 h 1287604"/>
                  <a:gd name="connsiteX6" fmla="*/ 52444 w 457195"/>
                  <a:gd name="connsiteY6" fmla="*/ 1060614 h 1287604"/>
                  <a:gd name="connsiteX7" fmla="*/ 274061 w 457195"/>
                  <a:gd name="connsiteY7" fmla="*/ 643802 h 1287604"/>
                  <a:gd name="connsiteX8" fmla="*/ 52444 w 457195"/>
                  <a:gd name="connsiteY8" fmla="*/ 226990 h 1287604"/>
                  <a:gd name="connsiteX9" fmla="*/ 0 w 457195"/>
                  <a:gd name="connsiteY9" fmla="*/ 198525 h 128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195" h="1287604">
                    <a:moveTo>
                      <a:pt x="0" y="0"/>
                    </a:moveTo>
                    <a:lnTo>
                      <a:pt x="38344" y="11903"/>
                    </a:lnTo>
                    <a:cubicBezTo>
                      <a:pt x="284485" y="116012"/>
                      <a:pt x="457195" y="359738"/>
                      <a:pt x="457195" y="643802"/>
                    </a:cubicBezTo>
                    <a:cubicBezTo>
                      <a:pt x="457195" y="927866"/>
                      <a:pt x="284485" y="1171592"/>
                      <a:pt x="38344" y="1275701"/>
                    </a:cubicBezTo>
                    <a:lnTo>
                      <a:pt x="0" y="1287604"/>
                    </a:lnTo>
                    <a:lnTo>
                      <a:pt x="0" y="1089080"/>
                    </a:lnTo>
                    <a:lnTo>
                      <a:pt x="52444" y="1060614"/>
                    </a:lnTo>
                    <a:cubicBezTo>
                      <a:pt x="186152" y="970283"/>
                      <a:pt x="274061" y="817308"/>
                      <a:pt x="274061" y="643802"/>
                    </a:cubicBezTo>
                    <a:cubicBezTo>
                      <a:pt x="274061" y="470296"/>
                      <a:pt x="186152" y="317322"/>
                      <a:pt x="52444" y="226990"/>
                    </a:cubicBezTo>
                    <a:lnTo>
                      <a:pt x="0" y="19852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6733272" y="3977037"/>
                <a:ext cx="731512" cy="1463025"/>
              </a:xfrm>
              <a:custGeom>
                <a:avLst/>
                <a:gdLst>
                  <a:gd name="connsiteX0" fmla="*/ 0 w 868670"/>
                  <a:gd name="connsiteY0" fmla="*/ 0 h 1737340"/>
                  <a:gd name="connsiteX1" fmla="*/ 868670 w 868670"/>
                  <a:gd name="connsiteY1" fmla="*/ 868670 h 1737340"/>
                  <a:gd name="connsiteX2" fmla="*/ 0 w 868670"/>
                  <a:gd name="connsiteY2" fmla="*/ 1737340 h 1737340"/>
                  <a:gd name="connsiteX3" fmla="*/ 0 w 868670"/>
                  <a:gd name="connsiteY3" fmla="*/ 1504571 h 1737340"/>
                  <a:gd name="connsiteX4" fmla="*/ 635901 w 868670"/>
                  <a:gd name="connsiteY4" fmla="*/ 868670 h 1737340"/>
                  <a:gd name="connsiteX5" fmla="*/ 0 w 868670"/>
                  <a:gd name="connsiteY5" fmla="*/ 232769 h 173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8670" h="1737340">
                    <a:moveTo>
                      <a:pt x="0" y="0"/>
                    </a:moveTo>
                    <a:cubicBezTo>
                      <a:pt x="479753" y="0"/>
                      <a:pt x="868670" y="388917"/>
                      <a:pt x="868670" y="868670"/>
                    </a:cubicBezTo>
                    <a:cubicBezTo>
                      <a:pt x="868670" y="1348423"/>
                      <a:pt x="479753" y="1737340"/>
                      <a:pt x="0" y="1737340"/>
                    </a:cubicBezTo>
                    <a:lnTo>
                      <a:pt x="0" y="1504571"/>
                    </a:lnTo>
                    <a:cubicBezTo>
                      <a:pt x="351198" y="1504571"/>
                      <a:pt x="635901" y="1219868"/>
                      <a:pt x="635901" y="868670"/>
                    </a:cubicBezTo>
                    <a:cubicBezTo>
                      <a:pt x="635901" y="517472"/>
                      <a:pt x="351198" y="232769"/>
                      <a:pt x="0" y="2327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 bwMode="auto">
              <a:xfrm>
                <a:off x="6285603" y="4285037"/>
                <a:ext cx="847024" cy="847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solidFill>
                    <a:schemeClr val="bg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2084192"/>
            <a:ext cx="5120640" cy="917880"/>
          </a:xfrm>
          <a:noFill/>
        </p:spPr>
        <p:txBody>
          <a:bodyPr lIns="146304" tIns="91440" rIns="146304" bIns="91440" anchor="t" anchorCtr="0">
            <a:noAutofit/>
          </a:bodyPr>
          <a:lstStyle>
            <a:lvl1pPr>
              <a:defRPr sz="5294" spc="-98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2" y="3877276"/>
            <a:ext cx="5120640" cy="704360"/>
          </a:xfrm>
          <a:noFill/>
        </p:spPr>
        <p:txBody>
          <a:bodyPr tIns="109728" bIns="10972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137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24274" y="6226280"/>
            <a:ext cx="1371600" cy="295466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099224" y="1920989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863825" y="1664770"/>
            <a:ext cx="2629271" cy="1038490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5903395" y="1542100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7918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</a:t>
            </a:r>
            <a:r>
              <a:rPr lang="hu-HU" dirty="0"/>
              <a:t> BME-AAIT 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Számítási felhő alapú szoftverfejlesztés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231AE-94CB-4555-AC23-EF1CC3A60C91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196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</a:t>
            </a:r>
            <a:r>
              <a:rPr lang="hu-HU" dirty="0"/>
              <a:t> BME-AAIT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Számítási felhő alapú szoftverfejlesztés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6581-CFCF-487D-98CD-139D99108AF4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94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131079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4" y="6372547"/>
            <a:ext cx="1682359" cy="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1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 hely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8295" y="3937114"/>
            <a:ext cx="5032626" cy="536915"/>
          </a:xfrm>
        </p:spPr>
        <p:txBody>
          <a:bodyPr>
            <a:normAutofit/>
          </a:bodyPr>
          <a:lstStyle>
            <a:lvl1pPr marL="0" indent="0">
              <a:buNone/>
              <a:defRPr sz="314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Alcím / előadó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516880" y="2514600"/>
            <a:ext cx="4343400" cy="4343400"/>
            <a:chOff x="973969" y="893633"/>
            <a:chExt cx="4846320" cy="484632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73969" y="893633"/>
              <a:ext cx="4846320" cy="484632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77373" y="1718452"/>
              <a:ext cx="4239513" cy="3196683"/>
              <a:chOff x="4195002" y="1782502"/>
              <a:chExt cx="4850738" cy="3657560"/>
            </a:xfrm>
          </p:grpSpPr>
          <p:sp>
            <p:nvSpPr>
              <p:cNvPr id="16" name="Freeform 15"/>
              <p:cNvSpPr>
                <a:spLocks noChangeAspect="1" noEditPoints="1"/>
              </p:cNvSpPr>
              <p:nvPr/>
            </p:nvSpPr>
            <p:spPr bwMode="black">
              <a:xfrm>
                <a:off x="4195002" y="1782502"/>
                <a:ext cx="4850738" cy="3021128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>
                <a:off x="6892270" y="4166400"/>
                <a:ext cx="385007" cy="1084299"/>
              </a:xfrm>
              <a:custGeom>
                <a:avLst/>
                <a:gdLst>
                  <a:gd name="connsiteX0" fmla="*/ 0 w 457195"/>
                  <a:gd name="connsiteY0" fmla="*/ 0 h 1287604"/>
                  <a:gd name="connsiteX1" fmla="*/ 38344 w 457195"/>
                  <a:gd name="connsiteY1" fmla="*/ 11903 h 1287604"/>
                  <a:gd name="connsiteX2" fmla="*/ 457195 w 457195"/>
                  <a:gd name="connsiteY2" fmla="*/ 643802 h 1287604"/>
                  <a:gd name="connsiteX3" fmla="*/ 38344 w 457195"/>
                  <a:gd name="connsiteY3" fmla="*/ 1275701 h 1287604"/>
                  <a:gd name="connsiteX4" fmla="*/ 0 w 457195"/>
                  <a:gd name="connsiteY4" fmla="*/ 1287604 h 1287604"/>
                  <a:gd name="connsiteX5" fmla="*/ 0 w 457195"/>
                  <a:gd name="connsiteY5" fmla="*/ 1089080 h 1287604"/>
                  <a:gd name="connsiteX6" fmla="*/ 52444 w 457195"/>
                  <a:gd name="connsiteY6" fmla="*/ 1060614 h 1287604"/>
                  <a:gd name="connsiteX7" fmla="*/ 274061 w 457195"/>
                  <a:gd name="connsiteY7" fmla="*/ 643802 h 1287604"/>
                  <a:gd name="connsiteX8" fmla="*/ 52444 w 457195"/>
                  <a:gd name="connsiteY8" fmla="*/ 226990 h 1287604"/>
                  <a:gd name="connsiteX9" fmla="*/ 0 w 457195"/>
                  <a:gd name="connsiteY9" fmla="*/ 198525 h 128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195" h="1287604">
                    <a:moveTo>
                      <a:pt x="0" y="0"/>
                    </a:moveTo>
                    <a:lnTo>
                      <a:pt x="38344" y="11903"/>
                    </a:lnTo>
                    <a:cubicBezTo>
                      <a:pt x="284485" y="116012"/>
                      <a:pt x="457195" y="359738"/>
                      <a:pt x="457195" y="643802"/>
                    </a:cubicBezTo>
                    <a:cubicBezTo>
                      <a:pt x="457195" y="927866"/>
                      <a:pt x="284485" y="1171592"/>
                      <a:pt x="38344" y="1275701"/>
                    </a:cubicBezTo>
                    <a:lnTo>
                      <a:pt x="0" y="1287604"/>
                    </a:lnTo>
                    <a:lnTo>
                      <a:pt x="0" y="1089080"/>
                    </a:lnTo>
                    <a:lnTo>
                      <a:pt x="52444" y="1060614"/>
                    </a:lnTo>
                    <a:cubicBezTo>
                      <a:pt x="186152" y="970283"/>
                      <a:pt x="274061" y="817308"/>
                      <a:pt x="274061" y="643802"/>
                    </a:cubicBezTo>
                    <a:cubicBezTo>
                      <a:pt x="274061" y="470296"/>
                      <a:pt x="186152" y="317322"/>
                      <a:pt x="52444" y="226990"/>
                    </a:cubicBezTo>
                    <a:lnTo>
                      <a:pt x="0" y="19852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6733272" y="3977037"/>
                <a:ext cx="731512" cy="1463025"/>
              </a:xfrm>
              <a:custGeom>
                <a:avLst/>
                <a:gdLst>
                  <a:gd name="connsiteX0" fmla="*/ 0 w 868670"/>
                  <a:gd name="connsiteY0" fmla="*/ 0 h 1737340"/>
                  <a:gd name="connsiteX1" fmla="*/ 868670 w 868670"/>
                  <a:gd name="connsiteY1" fmla="*/ 868670 h 1737340"/>
                  <a:gd name="connsiteX2" fmla="*/ 0 w 868670"/>
                  <a:gd name="connsiteY2" fmla="*/ 1737340 h 1737340"/>
                  <a:gd name="connsiteX3" fmla="*/ 0 w 868670"/>
                  <a:gd name="connsiteY3" fmla="*/ 1504571 h 1737340"/>
                  <a:gd name="connsiteX4" fmla="*/ 635901 w 868670"/>
                  <a:gd name="connsiteY4" fmla="*/ 868670 h 1737340"/>
                  <a:gd name="connsiteX5" fmla="*/ 0 w 868670"/>
                  <a:gd name="connsiteY5" fmla="*/ 232769 h 173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8670" h="1737340">
                    <a:moveTo>
                      <a:pt x="0" y="0"/>
                    </a:moveTo>
                    <a:cubicBezTo>
                      <a:pt x="479753" y="0"/>
                      <a:pt x="868670" y="388917"/>
                      <a:pt x="868670" y="868670"/>
                    </a:cubicBezTo>
                    <a:cubicBezTo>
                      <a:pt x="868670" y="1348423"/>
                      <a:pt x="479753" y="1737340"/>
                      <a:pt x="0" y="1737340"/>
                    </a:cubicBezTo>
                    <a:lnTo>
                      <a:pt x="0" y="1504571"/>
                    </a:lnTo>
                    <a:cubicBezTo>
                      <a:pt x="351198" y="1504571"/>
                      <a:pt x="635901" y="1219868"/>
                      <a:pt x="635901" y="868670"/>
                    </a:cubicBezTo>
                    <a:cubicBezTo>
                      <a:pt x="635901" y="517472"/>
                      <a:pt x="351198" y="232769"/>
                      <a:pt x="0" y="2327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 bwMode="auto">
              <a:xfrm>
                <a:off x="6285603" y="4285037"/>
                <a:ext cx="847024" cy="847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099224" y="1920989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863825" y="1664770"/>
            <a:ext cx="2629271" cy="1038490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5903395" y="1542100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48296" y="2125192"/>
            <a:ext cx="5032626" cy="876879"/>
          </a:xfrm>
        </p:spPr>
        <p:txBody>
          <a:bodyPr>
            <a:normAutofit/>
          </a:bodyPr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Cím</a:t>
            </a:r>
          </a:p>
        </p:txBody>
      </p:sp>
    </p:spTree>
    <p:extLst>
      <p:ext uri="{BB962C8B-B14F-4D97-AF65-F5344CB8AC3E}">
        <p14:creationId xmlns:p14="http://schemas.microsoft.com/office/powerpoint/2010/main" val="225025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u-HU" dirty="0"/>
              <a:t>Cím</a:t>
            </a:r>
            <a:endParaRPr lang="en-US" dirty="0"/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hu-HU" dirty="0"/>
              <a:t>Alcím / Előadó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3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0"/>
            <a:ext cx="12192000" cy="68589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2084186"/>
            <a:ext cx="6278150" cy="3586194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/>
              <a:t>Cím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1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hu-HU" dirty="0"/>
              <a:t>Alcím / előadó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o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506527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506527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12475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 err="1"/>
              <a:t>Demo</a:t>
            </a:r>
            <a:r>
              <a:rPr lang="hu-HU" dirty="0"/>
              <a:t> címe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hu-HU" dirty="0"/>
              <a:t>Alcím, részletek</a:t>
            </a:r>
            <a:endParaRPr lang="en-US" dirty="0"/>
          </a:p>
        </p:txBody>
      </p:sp>
      <p:pic>
        <p:nvPicPr>
          <p:cNvPr id="4" name="Picture 3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0785" y="4774217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7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jegyzé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0"/>
          <p:cNvGrpSpPr/>
          <p:nvPr userDrawn="1"/>
        </p:nvGrpSpPr>
        <p:grpSpPr bwMode="auto">
          <a:xfrm>
            <a:off x="8873857" y="387905"/>
            <a:ext cx="2629271" cy="1038490"/>
            <a:chOff x="8040688" y="7151688"/>
            <a:chExt cx="6745287" cy="2663825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  <p:sp>
        <p:nvSpPr>
          <p:cNvPr id="13" name="Szövegdoboz 12"/>
          <p:cNvSpPr txBox="1"/>
          <p:nvPr userDrawn="1"/>
        </p:nvSpPr>
        <p:spPr>
          <a:xfrm>
            <a:off x="838200" y="520074"/>
            <a:ext cx="2949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Tartalom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10"/>
          </p:nvPr>
        </p:nvSpPr>
        <p:spPr>
          <a:xfrm>
            <a:off x="1071562" y="1854199"/>
            <a:ext cx="7907417" cy="4587789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lvl="0"/>
            <a:endParaRPr lang="hu-HU" dirty="0"/>
          </a:p>
        </p:txBody>
      </p:sp>
      <p:sp>
        <p:nvSpPr>
          <p:cNvPr id="16" name="Freeform 229"/>
          <p:cNvSpPr>
            <a:spLocks/>
          </p:cNvSpPr>
          <p:nvPr userDrawn="1"/>
        </p:nvSpPr>
        <p:spPr bwMode="auto">
          <a:xfrm>
            <a:off x="10337623" y="5710395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17" name="Freeform 237"/>
          <p:cNvSpPr>
            <a:spLocks/>
          </p:cNvSpPr>
          <p:nvPr userDrawn="1"/>
        </p:nvSpPr>
        <p:spPr bwMode="auto">
          <a:xfrm flipH="1">
            <a:off x="9588744" y="3398296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: felsorolás + 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494350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29879" y="1474254"/>
            <a:ext cx="6195201" cy="239803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85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2468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áblázat helye 3"/>
          <p:cNvSpPr>
            <a:spLocks noGrp="1"/>
          </p:cNvSpPr>
          <p:nvPr>
            <p:ph type="tbl" sz="quarter" idx="10"/>
          </p:nvPr>
        </p:nvSpPr>
        <p:spPr>
          <a:xfrm>
            <a:off x="269875" y="1485900"/>
            <a:ext cx="11655425" cy="5159375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181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527586"/>
            <a:ext cx="11653522" cy="4927002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3922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 1:2 arány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2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99559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2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0066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 userDrawn="1"/>
        </p:nvSpPr>
        <p:spPr>
          <a:xfrm>
            <a:off x="3170" y="487"/>
            <a:ext cx="12191999" cy="889199"/>
          </a:xfrm>
          <a:prstGeom prst="rect">
            <a:avLst/>
          </a:prstGeom>
          <a:solidFill>
            <a:srgbClr val="007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1" tIns="137141" rIns="137141" bIns="137141" rtlCol="0" anchor="b"/>
          <a:lstStyle/>
          <a:p>
            <a:pPr defTabSz="685646">
              <a:spcBef>
                <a:spcPts val="224"/>
              </a:spcBef>
              <a:defRPr/>
            </a:pPr>
            <a:endParaRPr lang="en-US" sz="600" kern="0" dirty="0">
              <a:solidFill>
                <a:sysClr val="windowText" lastClr="000000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3044" y="128739"/>
            <a:ext cx="10758257" cy="683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grpSp>
        <p:nvGrpSpPr>
          <p:cNvPr id="10" name="Group 230"/>
          <p:cNvGrpSpPr/>
          <p:nvPr userDrawn="1"/>
        </p:nvGrpSpPr>
        <p:grpSpPr bwMode="auto">
          <a:xfrm>
            <a:off x="11277731" y="178167"/>
            <a:ext cx="882298" cy="550952"/>
            <a:chOff x="10085391" y="7151688"/>
            <a:chExt cx="4700584" cy="2663825"/>
          </a:xfrm>
        </p:grpSpPr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0085391" y="7580311"/>
              <a:ext cx="2109786" cy="2235202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11945037" y="8018899"/>
              <a:ext cx="776288" cy="774699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1220428" y="8556826"/>
              <a:ext cx="1060449" cy="1062040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2468065" y="8253012"/>
              <a:ext cx="1547813" cy="1550989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904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hu-HU" dirty="0"/>
              <a:t>Dia címe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229"/>
          <p:cNvSpPr>
            <a:spLocks/>
          </p:cNvSpPr>
          <p:nvPr userDrawn="1"/>
        </p:nvSpPr>
        <p:spPr bwMode="auto">
          <a:xfrm>
            <a:off x="10626446" y="380513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5" r:id="rId2"/>
    <p:sldLayoutId id="2147483687" r:id="rId3"/>
    <p:sldLayoutId id="2147483714" r:id="rId4"/>
    <p:sldLayoutId id="2147483689" r:id="rId5"/>
    <p:sldLayoutId id="2147483719" r:id="rId6"/>
    <p:sldLayoutId id="2147483700" r:id="rId7"/>
    <p:sldLayoutId id="2147483712" r:id="rId8"/>
    <p:sldLayoutId id="2147483717" r:id="rId9"/>
    <p:sldLayoutId id="2147483707" r:id="rId10"/>
    <p:sldLayoutId id="2147483706" r:id="rId11"/>
    <p:sldLayoutId id="2147483713" r:id="rId12"/>
    <p:sldLayoutId id="2147483715" r:id="rId13"/>
    <p:sldLayoutId id="2147483716" r:id="rId14"/>
    <p:sldLayoutId id="2147483711" r:id="rId15"/>
    <p:sldLayoutId id="2147483710" r:id="rId16"/>
    <p:sldLayoutId id="2147483696" r:id="rId17"/>
    <p:sldLayoutId id="2147483709" r:id="rId18"/>
    <p:sldLayoutId id="2147483693" r:id="rId19"/>
    <p:sldLayoutId id="2147483694" r:id="rId20"/>
    <p:sldLayoutId id="2147483677" r:id="rId21"/>
    <p:sldLayoutId id="2147483695" r:id="rId22"/>
    <p:sldLayoutId id="2147483721" r:id="rId23"/>
    <p:sldLayoutId id="2147483723" r:id="rId24"/>
    <p:sldLayoutId id="2147483724" r:id="rId25"/>
    <p:sldLayoutId id="2147483745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gradFill>
            <a:gsLst>
              <a:gs pos="1250">
                <a:srgbClr val="0078D7"/>
              </a:gs>
              <a:gs pos="100000">
                <a:srgbClr val="0078D7">
                  <a:alpha val="99000"/>
                </a:srgbClr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accent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9" r:id="rId3"/>
    <p:sldLayoutId id="2147483664" r:id="rId4"/>
    <p:sldLayoutId id="214748371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err="1"/>
              <a:t>Blob</a:t>
            </a:r>
            <a:r>
              <a:rPr lang="hu-HU" dirty="0"/>
              <a:t>, </a:t>
            </a:r>
            <a:r>
              <a:rPr lang="hu-HU" dirty="0" err="1"/>
              <a:t>table</a:t>
            </a:r>
            <a:r>
              <a:rPr lang="hu-HU" dirty="0"/>
              <a:t>, SQL</a:t>
            </a:r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348295" y="2125192"/>
            <a:ext cx="5958293" cy="876879"/>
          </a:xfrm>
        </p:spPr>
        <p:txBody>
          <a:bodyPr>
            <a:normAutofit fontScale="90000"/>
          </a:bodyPr>
          <a:lstStyle/>
          <a:p>
            <a:r>
              <a:rPr lang="hu-HU" dirty="0"/>
              <a:t>Adattárolás a felhőben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 - SLA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4468916"/>
          </a:xfrm>
        </p:spPr>
        <p:txBody>
          <a:bodyPr vert="horz" wrap="square" lIns="146304" tIns="91440" rIns="146304" bIns="91440" rtlCol="0" anchor="t">
            <a:normAutofit lnSpcReduction="10000"/>
          </a:bodyPr>
          <a:lstStyle/>
          <a:p>
            <a:pPr marL="342900" indent="-34290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Garantáljuk, hogy az időnek legalább 99,99%-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ában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sikeresen fogunk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feldogozni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adatolvasási kéréseket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Georedundáns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Írásvédett (RA-GRS) Tárfiókokból, azzal, hogy az elsődleges régióból történő sikertelen adatolvasási kísérletet a másodlagos régióból történő olvasási próbálkozás követi.</a:t>
            </a:r>
          </a:p>
          <a:p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Garantáljuk, hogy az időnek legalább 99,9%-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ában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sikeresen fogunk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feldogozni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adatolvasási kéréseket Helyileg Redundáns (LRS), Zónaredundáns (ZRS) és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Georedundáns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(GRS) Tárfiókokból.</a:t>
            </a:r>
          </a:p>
          <a:p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Garantáljuk, hogy az időnek legalább 99,9%-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ában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sikeresen fogunk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feldogozni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adatírási kéréseket Helyileg Redundáns (LRS), Zónaredundáns (ZRS) és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Georedundáns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(GRS), valamint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Georedundáns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Írásvédett (RA-GRS) Tárfiókokba.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904684" y="6307133"/>
            <a:ext cx="528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2015 május; https://azure.microsoft.com/hu-hu/support/legal/sla/storage/v1_0/</a:t>
            </a:r>
          </a:p>
        </p:txBody>
      </p:sp>
    </p:spTree>
    <p:extLst>
      <p:ext uri="{BB962C8B-B14F-4D97-AF65-F5344CB8AC3E}">
        <p14:creationId xmlns:p14="http://schemas.microsoft.com/office/powerpoint/2010/main" val="5646429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 - Egyebek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5013680"/>
          </a:xfrm>
        </p:spPr>
        <p:txBody>
          <a:bodyPr>
            <a:normAutofit/>
          </a:bodyPr>
          <a:lstStyle/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 mindig különböző Fault Domain-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ekbe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és Upgrade Domain-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ekbe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kerülnek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replikálásra</a:t>
            </a:r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Így mindig elérhető egy példány (ha az adatközpont elérhető)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LRS-t érdemes megfontolni, ha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nagy áteresztőképesség (a </a:t>
            </a:r>
            <a:r>
              <a:rPr lang="hu-HU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replikálás</a:t>
            </a:r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overhead</a:t>
            </a:r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-je itt a legkevesebb) kell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jogi korlátozások vannak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Szinkron módon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replikálódnak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 adatok LRS és ZRS esetében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GRS és RA GRS esetében a másodlagos helyre aszinkron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replikálódik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 adat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Itt van egy kis késés, így előfordulhat adatvesztés </a:t>
            </a:r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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Mindig csak az elsődleges régiót tudjuk kiválasztani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LRS-</a:t>
            </a:r>
            <a:r>
              <a:rPr lang="hu-HU" sz="14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nél</a:t>
            </a:r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nincs másodlagos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ZRS-</a:t>
            </a:r>
            <a:r>
              <a:rPr lang="hu-HU" sz="14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nél</a:t>
            </a:r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a 2. és esetenként a 3. régió esetleges</a:t>
            </a:r>
          </a:p>
          <a:p>
            <a:pPr marL="742950" lvl="1" indent="-285750"/>
            <a:r>
              <a:rPr lang="hu-HU" sz="1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GRS esetében minden elsődleges régiónak megvan a fix párja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RA GRS esetén a másodlagos helyet egy másodlagos végponton keresztül érjük el</a:t>
            </a:r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90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Storage - absztrakciók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hu-HU" b="1" dirty="0" err="1"/>
              <a:t>Blob</a:t>
            </a:r>
            <a:r>
              <a:rPr lang="en-US" dirty="0"/>
              <a:t> – </a:t>
            </a:r>
            <a:r>
              <a:rPr lang="hu-HU" dirty="0"/>
              <a:t>nyers bináris adatok és kapcsolódó </a:t>
            </a:r>
            <a:r>
              <a:rPr lang="hu-HU" dirty="0" err="1"/>
              <a:t>metaadatok</a:t>
            </a:r>
            <a:endParaRPr lang="en-US" dirty="0"/>
          </a:p>
          <a:p>
            <a:pPr lvl="0"/>
            <a:r>
              <a:rPr lang="hu-HU" b="1" dirty="0"/>
              <a:t>Tábla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table</a:t>
            </a:r>
            <a:r>
              <a:rPr lang="hu-HU" dirty="0"/>
              <a:t>)</a:t>
            </a:r>
            <a:r>
              <a:rPr lang="en-US" dirty="0"/>
              <a:t>– </a:t>
            </a:r>
            <a:r>
              <a:rPr lang="hu-HU" dirty="0"/>
              <a:t>félstrukturált adattár, egy tábla entitásokból, az entitás kulcs-érték párokból áll</a:t>
            </a:r>
            <a:endParaRPr lang="en-US" dirty="0"/>
          </a:p>
          <a:p>
            <a:pPr lvl="0"/>
            <a:r>
              <a:rPr lang="hu-HU" b="1" dirty="0"/>
              <a:t>Üzenetsor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queue</a:t>
            </a:r>
            <a:r>
              <a:rPr lang="hu-HU" dirty="0"/>
              <a:t>)</a:t>
            </a:r>
            <a:r>
              <a:rPr lang="en-US" dirty="0"/>
              <a:t>– </a:t>
            </a:r>
            <a:r>
              <a:rPr lang="hu-HU" dirty="0"/>
              <a:t>megbízható üzenetküldést tesz lehetővé </a:t>
            </a:r>
          </a:p>
          <a:p>
            <a:r>
              <a:rPr lang="hu-HU" b="1" dirty="0"/>
              <a:t>Fájl </a:t>
            </a:r>
            <a:r>
              <a:rPr lang="hu-HU" dirty="0"/>
              <a:t>(fájl) – hálózati megosztás szerű tartós tár</a:t>
            </a:r>
          </a:p>
        </p:txBody>
      </p:sp>
    </p:spTree>
    <p:extLst>
      <p:ext uri="{BB962C8B-B14F-4D97-AF65-F5344CB8AC3E}">
        <p14:creationId xmlns:p14="http://schemas.microsoft.com/office/powerpoint/2010/main" val="11681356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Tárhely fiók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>
          <a:xfrm>
            <a:off x="269241" y="1506527"/>
            <a:ext cx="6131560" cy="5072158"/>
          </a:xfrm>
        </p:spPr>
        <p:txBody>
          <a:bodyPr/>
          <a:lstStyle/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tárhely-szolgáltatás alapegysége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fiókba tudjuk feltölteni a fájlokat, létrehozni az üzeneteket stb.</a:t>
            </a:r>
          </a:p>
          <a:p>
            <a:pPr marL="285750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Tetszőleges számú fiók egy előfizetésben</a:t>
            </a:r>
          </a:p>
          <a:p>
            <a:pPr marL="285750" indent="-285750"/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Fiókbeállítások:</a:t>
            </a:r>
          </a:p>
          <a:p>
            <a:pPr marL="742950" lvl="1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Fióknév</a:t>
            </a:r>
          </a:p>
          <a:p>
            <a:pPr marL="1200150" lvl="2" indent="-285750"/>
            <a:r>
              <a:rPr lang="hu-H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Egyedi kell, hogy legyen, részét képezi a fiók DNS-ének</a:t>
            </a:r>
          </a:p>
          <a:p>
            <a:pPr marL="742950" lvl="1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Replikációs megoldás (Típus)</a:t>
            </a:r>
          </a:p>
          <a:p>
            <a:pPr marL="742950" lvl="1" indent="-285750"/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Hely</a:t>
            </a:r>
          </a:p>
          <a:p>
            <a:pPr marL="503925" indent="-285750"/>
            <a:r>
              <a:rPr lang="hu-HU" sz="2800" dirty="0"/>
              <a:t>A tárhely fiókhoz REST API-n keresztül intézhetünk kéréseket</a:t>
            </a:r>
            <a:endParaRPr lang="hu-HU" sz="32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66" y="0"/>
            <a:ext cx="5734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01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 kérésnek tartalmaznia kell</a:t>
            </a:r>
            <a:br>
              <a:rPr lang="hu-HU" dirty="0"/>
            </a:b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 err="1"/>
              <a:t>Date</a:t>
            </a:r>
            <a:r>
              <a:rPr lang="hu-HU" dirty="0"/>
              <a:t> fejléc mező vagy x-</a:t>
            </a:r>
            <a:r>
              <a:rPr lang="hu-HU" dirty="0" err="1"/>
              <a:t>ms</a:t>
            </a:r>
            <a:r>
              <a:rPr lang="hu-HU" dirty="0"/>
              <a:t>-</a:t>
            </a:r>
            <a:r>
              <a:rPr lang="hu-HU" dirty="0" err="1"/>
              <a:t>date</a:t>
            </a:r>
            <a:r>
              <a:rPr lang="hu-HU" dirty="0"/>
              <a:t> fejléc mező: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A kérés időpontjának UTC </a:t>
            </a:r>
            <a:r>
              <a:rPr lang="hu-HU" dirty="0" err="1"/>
              <a:t>időbélyege</a:t>
            </a:r>
            <a:r>
              <a:rPr lang="hu-HU" dirty="0"/>
              <a:t> (pl.: </a:t>
            </a:r>
            <a:r>
              <a:rPr lang="hu-HU" dirty="0" err="1"/>
              <a:t>visszajátszásos</a:t>
            </a:r>
            <a:r>
              <a:rPr lang="hu-HU" dirty="0"/>
              <a:t> támadások ellen, 15 perces időlimit)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Ha mindkettő be van állítva, akkor az x-</a:t>
            </a:r>
            <a:r>
              <a:rPr lang="hu-HU" dirty="0" err="1"/>
              <a:t>ms</a:t>
            </a:r>
            <a:r>
              <a:rPr lang="hu-HU" dirty="0"/>
              <a:t>-</a:t>
            </a:r>
            <a:r>
              <a:rPr lang="hu-HU" dirty="0" err="1"/>
              <a:t>date</a:t>
            </a:r>
            <a:r>
              <a:rPr lang="hu-HU" dirty="0"/>
              <a:t> számít (a </a:t>
            </a:r>
            <a:r>
              <a:rPr lang="hu-HU" dirty="0" err="1"/>
              <a:t>Date</a:t>
            </a:r>
            <a:r>
              <a:rPr lang="hu-HU" dirty="0"/>
              <a:t> standard http fejléc, lehet hogy éppen másra van használva)</a:t>
            </a:r>
          </a:p>
          <a:p>
            <a:pPr>
              <a:lnSpc>
                <a:spcPct val="120000"/>
              </a:lnSpc>
            </a:pPr>
            <a:r>
              <a:rPr lang="hu-HU" dirty="0" err="1"/>
              <a:t>Authorization</a:t>
            </a:r>
            <a:r>
              <a:rPr lang="hu-HU" dirty="0"/>
              <a:t> fejléc mező: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A szokásos http </a:t>
            </a:r>
            <a:r>
              <a:rPr lang="hu-HU" dirty="0" err="1"/>
              <a:t>Authorization</a:t>
            </a:r>
            <a:r>
              <a:rPr lang="hu-HU" dirty="0"/>
              <a:t> fejléc mező, követve annak struktúráját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Authorization</a:t>
            </a:r>
            <a:r>
              <a:rPr lang="hu-HU" dirty="0"/>
              <a:t>="[</a:t>
            </a:r>
            <a:r>
              <a:rPr lang="hu-HU" dirty="0" err="1"/>
              <a:t>Scheme</a:t>
            </a:r>
            <a:r>
              <a:rPr lang="hu-HU" dirty="0"/>
              <a:t>] &lt;</a:t>
            </a:r>
            <a:r>
              <a:rPr lang="hu-HU" dirty="0" err="1"/>
              <a:t>AccountName</a:t>
            </a:r>
            <a:r>
              <a:rPr lang="hu-HU" dirty="0"/>
              <a:t>&gt;:&lt;</a:t>
            </a:r>
            <a:r>
              <a:rPr lang="hu-HU" dirty="0" err="1"/>
              <a:t>Signature</a:t>
            </a:r>
            <a:r>
              <a:rPr lang="hu-HU" dirty="0"/>
              <a:t>&gt;„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Scheme</a:t>
            </a:r>
            <a:r>
              <a:rPr lang="hu-HU" dirty="0"/>
              <a:t>: az </a:t>
            </a:r>
            <a:r>
              <a:rPr lang="hu-HU" dirty="0" err="1"/>
              <a:t>autentikációs</a:t>
            </a:r>
            <a:r>
              <a:rPr lang="hu-HU" dirty="0"/>
              <a:t> séma</a:t>
            </a:r>
          </a:p>
          <a:p>
            <a:pPr lvl="2">
              <a:lnSpc>
                <a:spcPct val="120000"/>
              </a:lnSpc>
            </a:pPr>
            <a:r>
              <a:rPr lang="hu-HU" dirty="0" err="1"/>
              <a:t>SharedKey</a:t>
            </a:r>
            <a:r>
              <a:rPr lang="hu-HU" dirty="0"/>
              <a:t> vagy </a:t>
            </a:r>
            <a:r>
              <a:rPr lang="hu-HU" dirty="0" err="1"/>
              <a:t>SharedKeyLite</a:t>
            </a:r>
            <a:endParaRPr lang="hu-HU" dirty="0"/>
          </a:p>
          <a:p>
            <a:pPr lvl="1">
              <a:lnSpc>
                <a:spcPct val="120000"/>
              </a:lnSpc>
            </a:pPr>
            <a:r>
              <a:rPr lang="hu-HU" dirty="0" err="1"/>
              <a:t>AccountName</a:t>
            </a:r>
            <a:r>
              <a:rPr lang="hu-HU" dirty="0"/>
              <a:t>: a tárhelyfiók neve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Signature</a:t>
            </a:r>
            <a:r>
              <a:rPr lang="hu-HU" dirty="0"/>
              <a:t>: Digitális aláírás</a:t>
            </a:r>
          </a:p>
          <a:p>
            <a:pPr lvl="2">
              <a:lnSpc>
                <a:spcPct val="120000"/>
              </a:lnSpc>
            </a:pPr>
            <a:r>
              <a:rPr lang="hu-HU" dirty="0"/>
              <a:t>A http kérés tulajdonságai alapján összeállítunk egy </a:t>
            </a:r>
            <a:r>
              <a:rPr lang="hu-HU" dirty="0" err="1"/>
              <a:t>stringet</a:t>
            </a:r>
            <a:r>
              <a:rPr lang="hu-HU" dirty="0"/>
              <a:t>, majd ezt HMAC256 titkosítással, a portálról lekérdezhető tárhelyfiók-kulccsal </a:t>
            </a:r>
            <a:r>
              <a:rPr lang="hu-HU" dirty="0" err="1"/>
              <a:t>titkosítunk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5320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Shared</a:t>
            </a:r>
            <a:r>
              <a:rPr lang="hu-HU" dirty="0"/>
              <a:t> Access </a:t>
            </a:r>
            <a:r>
              <a:rPr lang="hu-HU" dirty="0" err="1"/>
              <a:t>Signature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3479370"/>
          </a:xfrm>
        </p:spPr>
        <p:txBody>
          <a:bodyPr>
            <a:normAutofit fontScale="55000" lnSpcReduction="20000"/>
          </a:bodyPr>
          <a:lstStyle/>
          <a:p>
            <a:r>
              <a:rPr lang="hu-HU" dirty="0"/>
              <a:t>A kliensek </a:t>
            </a:r>
            <a:r>
              <a:rPr lang="hu-HU" dirty="0" err="1"/>
              <a:t>blobokat</a:t>
            </a:r>
            <a:r>
              <a:rPr lang="hu-HU" dirty="0"/>
              <a:t> töltenének fel</a:t>
            </a:r>
          </a:p>
          <a:p>
            <a:r>
              <a:rPr lang="hu-HU" dirty="0"/>
              <a:t>Ha odaadjuk nekik a </a:t>
            </a:r>
            <a:r>
              <a:rPr lang="hu-HU" dirty="0" err="1"/>
              <a:t>tárhelyfiók</a:t>
            </a:r>
            <a:r>
              <a:rPr lang="hu-HU" dirty="0"/>
              <a:t> kulcsát, akkor mindent látnak, tudnak írni, olvasni, törölni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Ötlet: Legyen egy megbízható szolgáltatás, amelyen keresztül feltölthetnek, vagy amelyen keresztül olvashatnak</a:t>
            </a:r>
          </a:p>
          <a:p>
            <a:endParaRPr lang="hu-HU" dirty="0"/>
          </a:p>
          <a:p>
            <a:r>
              <a:rPr lang="hu-HU" dirty="0"/>
              <a:t>A szolgáltatás elvégez mindenféle </a:t>
            </a:r>
            <a:r>
              <a:rPr lang="hu-HU" dirty="0" err="1"/>
              <a:t>autentikációt</a:t>
            </a:r>
            <a:r>
              <a:rPr lang="hu-HU" dirty="0"/>
              <a:t> és </a:t>
            </a:r>
            <a:r>
              <a:rPr lang="hu-HU" dirty="0" err="1"/>
              <a:t>autorizációt</a:t>
            </a:r>
            <a:endParaRPr lang="hu-HU" dirty="0"/>
          </a:p>
          <a:p>
            <a:r>
              <a:rPr lang="hu-HU" dirty="0"/>
              <a:t>A szolgáltatás fogadja a feltöltendő adatokat és menti a </a:t>
            </a:r>
            <a:r>
              <a:rPr lang="hu-HU" dirty="0" err="1"/>
              <a:t>blobokat</a:t>
            </a:r>
            <a:endParaRPr lang="hu-HU" dirty="0"/>
          </a:p>
          <a:p>
            <a:endParaRPr lang="hu-HU" dirty="0"/>
          </a:p>
          <a:p>
            <a:r>
              <a:rPr lang="hu-HU" dirty="0"/>
              <a:t>Probléma: nehezen skálázódik (minden forgalom átmegy a szolgáltatáson)</a:t>
            </a:r>
          </a:p>
          <a:p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14" y="5041508"/>
            <a:ext cx="7437892" cy="14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94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Shared</a:t>
            </a:r>
            <a:r>
              <a:rPr lang="hu-HU" dirty="0"/>
              <a:t> Access </a:t>
            </a:r>
            <a:r>
              <a:rPr lang="hu-HU" dirty="0" err="1"/>
              <a:t>Signature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145415" y="2669298"/>
            <a:ext cx="5550535" cy="44839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 szolgáltatás generál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tokeneket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(SAS), amikkel ideiglenesen </a:t>
            </a:r>
          </a:p>
          <a:p>
            <a:pPr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hozzá lehet férni a tárhelyhez</a:t>
            </a:r>
          </a:p>
          <a:p>
            <a:pPr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Ilyen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tokent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kapnak a kliensnek</a:t>
            </a:r>
          </a:p>
          <a:p>
            <a:pPr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 kliens a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tokennel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közvetlenül feltölt a tárhelyre</a:t>
            </a:r>
          </a:p>
          <a:p>
            <a:pPr>
              <a:lnSpc>
                <a:spcPct val="120000"/>
              </a:lnSpc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275" y="2483793"/>
            <a:ext cx="6693725" cy="3005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415" y="1131540"/>
            <a:ext cx="10906125" cy="20128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000" dirty="0">
                <a:solidFill>
                  <a:srgbClr val="4F465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Egy megbízható szolgáltatás végzi az </a:t>
            </a:r>
            <a:r>
              <a:rPr lang="hu-HU" sz="3000" dirty="0" err="1">
                <a:solidFill>
                  <a:srgbClr val="4F465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autentikációt</a:t>
            </a:r>
            <a:r>
              <a:rPr lang="hu-HU" sz="3000" dirty="0">
                <a:solidFill>
                  <a:srgbClr val="4F465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és </a:t>
            </a:r>
            <a:r>
              <a:rPr lang="hu-HU" sz="3000" dirty="0" err="1">
                <a:solidFill>
                  <a:srgbClr val="4F465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autorizációt</a:t>
            </a:r>
            <a:endParaRPr lang="hu-HU" sz="3000" dirty="0">
              <a:solidFill>
                <a:srgbClr val="4F465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000" dirty="0">
                <a:solidFill>
                  <a:srgbClr val="4F465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klienseknek most sincs meg a kulcs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hu-HU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0358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Shared</a:t>
            </a:r>
            <a:r>
              <a:rPr lang="hu-HU" dirty="0"/>
              <a:t> Access </a:t>
            </a:r>
            <a:r>
              <a:rPr lang="hu-HU" dirty="0" err="1"/>
              <a:t>Signature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SAS információk</a:t>
            </a:r>
          </a:p>
          <a:p>
            <a:pPr marL="285750" indent="-285750"/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Milyen típusú a SAS (tárhely vagy csak adott szolgáltatás)</a:t>
            </a:r>
          </a:p>
          <a:p>
            <a:pPr marL="285750" indent="-285750"/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Lejárati idő</a:t>
            </a:r>
          </a:p>
          <a:p>
            <a:pPr marL="285750" indent="-285750"/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Érvényesség kezdete</a:t>
            </a:r>
          </a:p>
          <a:p>
            <a:pPr marL="285750" indent="-285750"/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</a:p>
          <a:p>
            <a:pPr marL="285750" indent="-285750"/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Jogosultságok (mit lehet csinálni ezzel a SAS </a:t>
            </a:r>
            <a:r>
              <a:rPr lang="hu-HU" sz="2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tokennel</a:t>
            </a:r>
            <a:r>
              <a:rPr lang="hu-HU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81126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SAS </a:t>
            </a:r>
            <a:r>
              <a:rPr lang="hu-HU" dirty="0" err="1"/>
              <a:t>tokenek</a:t>
            </a:r>
            <a:r>
              <a:rPr lang="hu-HU" dirty="0"/>
              <a:t> létrehozása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 err="1"/>
              <a:t>Ad-hoc</a:t>
            </a:r>
            <a:endParaRPr lang="hu-HU" dirty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1"/>
                </a:solidFill>
              </a:rPr>
              <a:t>Url-enként</a:t>
            </a:r>
            <a:r>
              <a:rPr lang="hu-HU" dirty="0">
                <a:solidFill>
                  <a:schemeClr val="accent1"/>
                </a:solidFill>
              </a:rPr>
              <a:t> generált kulcs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Érvényességi idő (kezdet és időtartam) és jogosultság(ok)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Nem lehet visszavonni (megfelelően kell az időtartamot beállítani, esetleg újra kiadni egy </a:t>
            </a:r>
            <a:r>
              <a:rPr lang="hu-HU" dirty="0" err="1">
                <a:solidFill>
                  <a:schemeClr val="accent1"/>
                </a:solidFill>
              </a:rPr>
              <a:t>tokent</a:t>
            </a:r>
            <a:r>
              <a:rPr lang="hu-HU" dirty="0">
                <a:solidFill>
                  <a:schemeClr val="accent1"/>
                </a:solidFill>
              </a:rPr>
              <a:t>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Pl.: Nem szeretnénk, hogy a kliens közvetlenül feltöltsön a </a:t>
            </a:r>
            <a:r>
              <a:rPr lang="hu-HU" dirty="0" err="1">
                <a:solidFill>
                  <a:schemeClr val="accent1"/>
                </a:solidFill>
              </a:rPr>
              <a:t>blobba</a:t>
            </a:r>
            <a:r>
              <a:rPr lang="hu-HU" dirty="0">
                <a:solidFill>
                  <a:schemeClr val="accent1"/>
                </a:solidFill>
              </a:rPr>
              <a:t>, ezért kap egy időkorlátos feltöltési URL-t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/>
              <a:t>Szabály alapú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Hozzáférési szabályokat (policy) adhatunk meg </a:t>
            </a:r>
            <a:r>
              <a:rPr lang="hu-HU" dirty="0" err="1">
                <a:solidFill>
                  <a:schemeClr val="accent1"/>
                </a:solidFill>
              </a:rPr>
              <a:t>container</a:t>
            </a:r>
            <a:r>
              <a:rPr lang="hu-HU" dirty="0">
                <a:solidFill>
                  <a:schemeClr val="accent1"/>
                </a:solidFill>
              </a:rPr>
              <a:t> szinten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Érvényességi idő (kezdete és időtartama), jogosultságok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A policy alapján generáljuk a </a:t>
            </a:r>
            <a:r>
              <a:rPr lang="hu-HU" dirty="0" err="1">
                <a:solidFill>
                  <a:schemeClr val="accent1"/>
                </a:solidFill>
              </a:rPr>
              <a:t>tokeneket</a:t>
            </a:r>
            <a:r>
              <a:rPr lang="hu-HU" dirty="0">
                <a:solidFill>
                  <a:schemeClr val="accent1"/>
                </a:solidFill>
              </a:rPr>
              <a:t> (</a:t>
            </a:r>
            <a:r>
              <a:rPr lang="hu-HU" dirty="0" err="1">
                <a:solidFill>
                  <a:schemeClr val="accent1"/>
                </a:solidFill>
              </a:rPr>
              <a:t>max</a:t>
            </a:r>
            <a:r>
              <a:rPr lang="hu-HU" dirty="0">
                <a:solidFill>
                  <a:schemeClr val="accent1"/>
                </a:solidFill>
              </a:rPr>
              <a:t> 5 / </a:t>
            </a:r>
            <a:r>
              <a:rPr lang="hu-HU" dirty="0" err="1">
                <a:solidFill>
                  <a:schemeClr val="accent1"/>
                </a:solidFill>
              </a:rPr>
              <a:t>container</a:t>
            </a:r>
            <a:r>
              <a:rPr lang="hu-HU" dirty="0">
                <a:solidFill>
                  <a:schemeClr val="accent1"/>
                </a:solidFill>
              </a:rPr>
              <a:t>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A policykat vissza lehet vonni, ezzel az összes ez alapján kiadott </a:t>
            </a:r>
            <a:r>
              <a:rPr lang="hu-HU" dirty="0" err="1">
                <a:solidFill>
                  <a:schemeClr val="accent1"/>
                </a:solidFill>
              </a:rPr>
              <a:t>token</a:t>
            </a:r>
            <a:r>
              <a:rPr lang="hu-HU" dirty="0">
                <a:solidFill>
                  <a:schemeClr val="accent1"/>
                </a:solidFill>
              </a:rPr>
              <a:t> érvénytelen lesz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Pl.: Felhasználók csoportjainak egyszerű jogosultságkezelése</a:t>
            </a:r>
          </a:p>
        </p:txBody>
      </p:sp>
    </p:spTree>
    <p:extLst>
      <p:ext uri="{BB962C8B-B14F-4D97-AF65-F5344CB8AC3E}">
        <p14:creationId xmlns:p14="http://schemas.microsoft.com/office/powerpoint/2010/main" val="11325336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Blob</a:t>
            </a:r>
            <a:r>
              <a:rPr lang="hu-HU" dirty="0"/>
              <a:t> </a:t>
            </a:r>
            <a:r>
              <a:rPr lang="hu-HU" dirty="0" err="1"/>
              <a:t>storage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 err="1"/>
              <a:t>Blob</a:t>
            </a:r>
            <a:r>
              <a:rPr lang="hu-HU" dirty="0"/>
              <a:t> –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  <a:p>
            <a:pPr>
              <a:lnSpc>
                <a:spcPct val="120000"/>
              </a:lnSpc>
            </a:pPr>
            <a:r>
              <a:rPr lang="hu-HU" dirty="0"/>
              <a:t>Nagy (vagy éppen nem olyan nagy fájlok tárolására)</a:t>
            </a:r>
          </a:p>
          <a:p>
            <a:pPr>
              <a:lnSpc>
                <a:spcPct val="120000"/>
              </a:lnSpc>
            </a:pPr>
            <a:r>
              <a:rPr lang="hu-HU" dirty="0"/>
              <a:t>A </a:t>
            </a:r>
            <a:r>
              <a:rPr lang="hu-HU" dirty="0" err="1"/>
              <a:t>Blobok</a:t>
            </a:r>
            <a:r>
              <a:rPr lang="hu-HU" dirty="0"/>
              <a:t> tárolókban (</a:t>
            </a:r>
            <a:r>
              <a:rPr lang="hu-HU" dirty="0" err="1"/>
              <a:t>container</a:t>
            </a:r>
            <a:r>
              <a:rPr lang="hu-HU" dirty="0"/>
              <a:t>) helyezkednek el</a:t>
            </a:r>
          </a:p>
          <a:p>
            <a:pPr>
              <a:lnSpc>
                <a:spcPct val="120000"/>
              </a:lnSpc>
            </a:pPr>
            <a:r>
              <a:rPr lang="hu-HU" dirty="0"/>
              <a:t>A </a:t>
            </a:r>
            <a:r>
              <a:rPr lang="hu-HU" dirty="0" err="1"/>
              <a:t>Blobokat</a:t>
            </a:r>
            <a:r>
              <a:rPr lang="hu-HU" dirty="0"/>
              <a:t> a tárhely, a tároló és a </a:t>
            </a:r>
            <a:r>
              <a:rPr lang="hu-HU" dirty="0" err="1"/>
              <a:t>Blob</a:t>
            </a:r>
            <a:r>
              <a:rPr lang="hu-HU" dirty="0"/>
              <a:t> nevének együttesével érhetjük el: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</a:pPr>
            <a:r>
              <a:rPr lang="hu-HU" dirty="0"/>
              <a:t>Részletes elnevezési szabályok a dokumentációban</a:t>
            </a:r>
          </a:p>
          <a:p>
            <a:pPr>
              <a:lnSpc>
                <a:spcPct val="120000"/>
              </a:lnSpc>
            </a:pPr>
            <a:r>
              <a:rPr lang="hu-HU" dirty="0"/>
              <a:t>Javaslat: angol ABC kisbetűi és számok</a:t>
            </a:r>
          </a:p>
          <a:p>
            <a:pPr>
              <a:lnSpc>
                <a:spcPct val="120000"/>
              </a:lnSpc>
            </a:pP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32329" y="6170153"/>
            <a:ext cx="993289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hu-HU" sz="2800" dirty="0"/>
              <a:t>http://myStorageAcc.blob.core.windows.net/tarolo1/cipo.jpg</a:t>
            </a:r>
          </a:p>
        </p:txBody>
      </p:sp>
    </p:spTree>
    <p:extLst>
      <p:ext uri="{BB962C8B-B14F-4D97-AF65-F5344CB8AC3E}">
        <p14:creationId xmlns:p14="http://schemas.microsoft.com/office/powerpoint/2010/main" val="8132034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Azure Storage</a:t>
            </a:r>
          </a:p>
          <a:p>
            <a:pPr lvl="1"/>
            <a:r>
              <a:rPr lang="hu-HU" dirty="0"/>
              <a:t>Tábla</a:t>
            </a:r>
          </a:p>
          <a:p>
            <a:pPr lvl="1"/>
            <a:r>
              <a:rPr lang="hu-HU" dirty="0" err="1"/>
              <a:t>Blob</a:t>
            </a:r>
            <a:endParaRPr lang="hu-HU" dirty="0"/>
          </a:p>
          <a:p>
            <a:pPr lvl="1"/>
            <a:r>
              <a:rPr lang="hu-HU" dirty="0"/>
              <a:t>Üzenetsor</a:t>
            </a:r>
          </a:p>
          <a:p>
            <a:pPr lvl="1"/>
            <a:r>
              <a:rPr lang="hu-HU" dirty="0"/>
              <a:t>Fájl</a:t>
            </a:r>
          </a:p>
          <a:p>
            <a:r>
              <a:rPr lang="hu-HU" dirty="0"/>
              <a:t>Relációs adattár</a:t>
            </a:r>
          </a:p>
          <a:p>
            <a:pPr lvl="1"/>
            <a:r>
              <a:rPr lang="hu-HU" dirty="0"/>
              <a:t>Azure SQL</a:t>
            </a:r>
          </a:p>
          <a:p>
            <a:pPr lvl="1"/>
            <a:r>
              <a:rPr lang="hu-HU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</a:t>
            </a:r>
            <a:r>
              <a:rPr lang="hu-HU" dirty="0"/>
              <a:t>tárolók (</a:t>
            </a:r>
            <a:r>
              <a:rPr lang="hu-HU" dirty="0" err="1"/>
              <a:t>container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06636"/>
          </a:xfrm>
        </p:spPr>
        <p:txBody>
          <a:bodyPr/>
          <a:lstStyle/>
          <a:p>
            <a:r>
              <a:rPr lang="hu-HU" dirty="0"/>
              <a:t>Accountonként több tároló</a:t>
            </a:r>
            <a:endParaRPr lang="en-US" dirty="0"/>
          </a:p>
          <a:p>
            <a:pPr lvl="1"/>
            <a:r>
              <a:rPr lang="hu-HU" dirty="0"/>
              <a:t>Speciális</a:t>
            </a:r>
            <a:r>
              <a:rPr lang="en-US" dirty="0"/>
              <a:t> $root container</a:t>
            </a:r>
          </a:p>
          <a:p>
            <a:r>
              <a:rPr lang="en-US" dirty="0"/>
              <a:t>Blob </a:t>
            </a:r>
            <a:r>
              <a:rPr lang="hu-HU" dirty="0"/>
              <a:t>tároló</a:t>
            </a:r>
            <a:endParaRPr lang="en-US" dirty="0"/>
          </a:p>
          <a:p>
            <a:pPr lvl="1"/>
            <a:r>
              <a:rPr lang="hu-HU" dirty="0" err="1"/>
              <a:t>Blobok</a:t>
            </a:r>
            <a:r>
              <a:rPr lang="hu-HU" dirty="0"/>
              <a:t> egy halmazát tartalmazza</a:t>
            </a:r>
            <a:endParaRPr lang="en-US" dirty="0"/>
          </a:p>
          <a:p>
            <a:pPr lvl="1"/>
            <a:r>
              <a:rPr lang="hu-HU" dirty="0"/>
              <a:t>Hozzáférési jogosultságok ezen a szinten szabályozhatóak SAS </a:t>
            </a:r>
            <a:r>
              <a:rPr lang="hu-HU" dirty="0" err="1"/>
              <a:t>tokennel</a:t>
            </a:r>
            <a:endParaRPr lang="en-US" dirty="0"/>
          </a:p>
          <a:p>
            <a:pPr lvl="1"/>
            <a:r>
              <a:rPr lang="hu-HU" dirty="0" err="1"/>
              <a:t>Metaadatokat</a:t>
            </a:r>
            <a:r>
              <a:rPr lang="hu-HU" dirty="0"/>
              <a:t> rendelhetünk hozzá</a:t>
            </a:r>
            <a:endParaRPr lang="en-US" dirty="0"/>
          </a:p>
          <a:p>
            <a:pPr lvl="1"/>
            <a:r>
              <a:rPr lang="hu-HU" dirty="0"/>
              <a:t>A tartalma </a:t>
            </a:r>
            <a:r>
              <a:rPr lang="hu-HU" dirty="0" err="1"/>
              <a:t>listázható</a:t>
            </a:r>
            <a:endParaRPr lang="en-US" dirty="0"/>
          </a:p>
          <a:p>
            <a:pPr lvl="2"/>
            <a:r>
              <a:rPr lang="hu-HU" dirty="0"/>
              <a:t>Beleértve a </a:t>
            </a:r>
            <a:r>
              <a:rPr lang="hu-HU" dirty="0" err="1"/>
              <a:t>metaadatokat</a:t>
            </a:r>
            <a:r>
              <a:rPr lang="hu-HU" dirty="0"/>
              <a:t> és a </a:t>
            </a:r>
            <a:r>
              <a:rPr lang="hu-HU" dirty="0" err="1"/>
              <a:t>blob</a:t>
            </a:r>
            <a:r>
              <a:rPr lang="hu-HU" dirty="0"/>
              <a:t>-ok MD5 </a:t>
            </a:r>
            <a:r>
              <a:rPr lang="hu-HU" dirty="0" err="1"/>
              <a:t>hash</a:t>
            </a:r>
            <a:r>
              <a:rPr lang="hu-HU" dirty="0"/>
              <a:t>-ét</a:t>
            </a:r>
            <a:r>
              <a:rPr lang="en-US" dirty="0"/>
              <a:t> </a:t>
            </a:r>
          </a:p>
          <a:p>
            <a:pPr lvl="2"/>
            <a:r>
              <a:rPr lang="hu-HU" dirty="0"/>
              <a:t>NINCS lehetőség keresésre/szűrésre pl. nincs ilyesmi:</a:t>
            </a:r>
            <a:r>
              <a:rPr lang="en-US" dirty="0"/>
              <a:t> WHERE </a:t>
            </a:r>
            <a:r>
              <a:rPr lang="en-US" dirty="0" err="1"/>
              <a:t>MetadataValue</a:t>
            </a:r>
            <a:r>
              <a:rPr lang="en-US" dirty="0"/>
              <a:t> = ?</a:t>
            </a:r>
          </a:p>
          <a:p>
            <a:r>
              <a:rPr lang="hu-HU" dirty="0"/>
              <a:t>Átbocsátóképesség</a:t>
            </a:r>
            <a:endParaRPr lang="en-US" dirty="0"/>
          </a:p>
          <a:p>
            <a:pPr lvl="1"/>
            <a:r>
              <a:rPr lang="hu-HU" dirty="0"/>
              <a:t>Tovább nem </a:t>
            </a:r>
            <a:r>
              <a:rPr lang="hu-HU" dirty="0" err="1"/>
              <a:t>particionálható</a:t>
            </a:r>
            <a:r>
              <a:rPr lang="hu-HU" dirty="0"/>
              <a:t> (viszont másolatok </a:t>
            </a:r>
            <a:r>
              <a:rPr lang="hu-HU" dirty="0" err="1"/>
              <a:t>létrehozhatóak</a:t>
            </a:r>
            <a:r>
              <a:rPr lang="hu-HU" dirty="0"/>
              <a:t>, lásd CDN)</a:t>
            </a:r>
            <a:endParaRPr lang="en-US" dirty="0"/>
          </a:p>
          <a:p>
            <a:pPr lvl="1"/>
            <a:r>
              <a:rPr lang="en-US" dirty="0"/>
              <a:t>60MB/s </a:t>
            </a:r>
            <a:r>
              <a:rPr lang="hu-HU" dirty="0"/>
              <a:t>minden egyes</a:t>
            </a:r>
            <a:r>
              <a:rPr lang="en-US" dirty="0"/>
              <a:t> </a:t>
            </a:r>
            <a:r>
              <a:rPr lang="hu-HU" dirty="0"/>
              <a:t>b</a:t>
            </a:r>
            <a:r>
              <a:rPr lang="en-US" dirty="0"/>
              <a:t>lob</a:t>
            </a:r>
            <a:r>
              <a:rPr lang="hu-HU" dirty="0"/>
              <a:t>-</a:t>
            </a:r>
            <a:r>
              <a:rPr lang="hu-HU" dirty="0" err="1"/>
              <a:t>ra</a:t>
            </a:r>
            <a:r>
              <a:rPr lang="hu-HU" dirty="0"/>
              <a:t>, illetve 500 kérés/s minden egyes </a:t>
            </a:r>
            <a:r>
              <a:rPr lang="hu-HU" dirty="0" err="1"/>
              <a:t>blobra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Containerek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/>
              <a:t>A </a:t>
            </a:r>
            <a:r>
              <a:rPr lang="hu-HU" dirty="0" err="1"/>
              <a:t>blobok</a:t>
            </a:r>
            <a:r>
              <a:rPr lang="hu-HU" dirty="0"/>
              <a:t> hierarchiába szervezésének alaplehetősége</a:t>
            </a:r>
          </a:p>
          <a:p>
            <a:pPr>
              <a:lnSpc>
                <a:spcPct val="120000"/>
              </a:lnSpc>
            </a:pPr>
            <a:r>
              <a:rPr lang="hu-HU" dirty="0"/>
              <a:t>Csak egyszintű hierarchiát át (</a:t>
            </a:r>
            <a:r>
              <a:rPr lang="hu-HU" dirty="0" err="1"/>
              <a:t>containerben</a:t>
            </a:r>
            <a:r>
              <a:rPr lang="hu-HU" dirty="0"/>
              <a:t> nem lehet másik </a:t>
            </a:r>
            <a:r>
              <a:rPr lang="hu-HU" dirty="0" err="1"/>
              <a:t>container</a:t>
            </a:r>
            <a:r>
              <a:rPr lang="hu-HU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</a:pPr>
            <a:r>
              <a:rPr lang="hu-HU" dirty="0"/>
              <a:t>A </a:t>
            </a:r>
            <a:r>
              <a:rPr lang="hu-HU" dirty="0" err="1"/>
              <a:t>blob</a:t>
            </a:r>
            <a:r>
              <a:rPr lang="hu-HU" dirty="0"/>
              <a:t> neve tartalmazhat „/” karaktert, ami „virtuális mappaként” szolgál, így több hierarchiaszintet is ki tudunk alakítani a </a:t>
            </a:r>
            <a:r>
              <a:rPr lang="hu-HU" dirty="0" err="1"/>
              <a:t>containereken</a:t>
            </a:r>
            <a:r>
              <a:rPr lang="hu-HU" dirty="0"/>
              <a:t> belül is.</a:t>
            </a:r>
          </a:p>
          <a:p>
            <a:pPr marL="0" indent="0">
              <a:lnSpc>
                <a:spcPct val="120000"/>
              </a:lnSpc>
              <a:buNone/>
            </a:pPr>
            <a:endParaRPr lang="hu-HU" sz="4000" dirty="0"/>
          </a:p>
          <a:p>
            <a:pPr marL="0" indent="0">
              <a:lnSpc>
                <a:spcPct val="120000"/>
              </a:lnSpc>
              <a:buNone/>
            </a:pPr>
            <a:r>
              <a:rPr lang="hu-HU" sz="4000" dirty="0"/>
              <a:t>    http://myStorageAcc.blob.core.windows.net/tarolo1/kepek/cipo.jpg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u-HU" sz="4000" dirty="0"/>
              <a:t>    http://myStorageAcc.blob.core.windows.net/tarolo1/kepek/cipo2.jpg</a:t>
            </a:r>
          </a:p>
          <a:p>
            <a:pPr>
              <a:lnSpc>
                <a:spcPct val="120000"/>
              </a:lnSpc>
            </a:pPr>
            <a:endParaRPr lang="hu-HU" sz="4000" dirty="0"/>
          </a:p>
          <a:p>
            <a:pPr marL="0" indent="0">
              <a:lnSpc>
                <a:spcPct val="120000"/>
              </a:lnSpc>
              <a:buNone/>
            </a:pPr>
            <a:r>
              <a:rPr lang="hu-HU" sz="4000" dirty="0"/>
              <a:t>    http://myStorageAcc.blob.core.windows.net/tarolo1/doksik/doc1.docx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u-HU" sz="4000" dirty="0"/>
              <a:t>    http://myStorageAcc.blob.core.windows.net/tarolo1/doksik/doc2.xlsx</a:t>
            </a:r>
          </a:p>
          <a:p>
            <a:pPr>
              <a:lnSpc>
                <a:spcPct val="120000"/>
              </a:lnSpc>
            </a:pPr>
            <a:endParaRPr lang="hu-HU" dirty="0"/>
          </a:p>
          <a:p>
            <a:pPr>
              <a:lnSpc>
                <a:spcPct val="12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5962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</a:t>
            </a:r>
            <a:r>
              <a:rPr lang="hu-HU" dirty="0" err="1"/>
              <a:t>storage</a:t>
            </a:r>
            <a:r>
              <a:rPr lang="hu-HU" dirty="0"/>
              <a:t> – felépítés</a:t>
            </a:r>
            <a:endParaRPr lang="en-US" dirty="0"/>
          </a:p>
        </p:txBody>
      </p:sp>
      <p:grpSp>
        <p:nvGrpSpPr>
          <p:cNvPr id="65" name="Group 4"/>
          <p:cNvGrpSpPr/>
          <p:nvPr/>
        </p:nvGrpSpPr>
        <p:grpSpPr>
          <a:xfrm>
            <a:off x="6325842" y="1825651"/>
            <a:ext cx="2142317" cy="4597817"/>
            <a:chOff x="5685541" y="90659"/>
            <a:chExt cx="2303725" cy="4709939"/>
          </a:xfrm>
          <a:solidFill>
            <a:schemeClr val="accent2">
              <a:lumMod val="50000"/>
            </a:schemeClr>
          </a:solidFill>
        </p:grpSpPr>
        <p:sp>
          <p:nvSpPr>
            <p:cNvPr id="66" name="Rounded Rectangle 65"/>
            <p:cNvSpPr/>
            <p:nvPr/>
          </p:nvSpPr>
          <p:spPr>
            <a:xfrm>
              <a:off x="5685541" y="90659"/>
              <a:ext cx="2303725" cy="4709939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5685541" y="289558"/>
              <a:ext cx="2303725" cy="79694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Blob</a:t>
              </a:r>
            </a:p>
          </p:txBody>
        </p:sp>
      </p:grpSp>
      <p:grpSp>
        <p:nvGrpSpPr>
          <p:cNvPr id="68" name="Group 5"/>
          <p:cNvGrpSpPr/>
          <p:nvPr/>
        </p:nvGrpSpPr>
        <p:grpSpPr>
          <a:xfrm>
            <a:off x="3739919" y="1812909"/>
            <a:ext cx="2389732" cy="4650644"/>
            <a:chOff x="2988260" y="0"/>
            <a:chExt cx="2313327" cy="4800599"/>
          </a:xfrm>
          <a:solidFill>
            <a:schemeClr val="accent2">
              <a:lumMod val="50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2997862" y="0"/>
              <a:ext cx="2303725" cy="4800599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0" name="Rounded Rectangle 6"/>
            <p:cNvSpPr/>
            <p:nvPr/>
          </p:nvSpPr>
          <p:spPr>
            <a:xfrm>
              <a:off x="2988260" y="123869"/>
              <a:ext cx="2305382" cy="14401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1287384" y="1812909"/>
            <a:ext cx="2280778" cy="4650644"/>
          </a:xfrm>
          <a:prstGeom prst="roundRect">
            <a:avLst>
              <a:gd name="adj" fmla="val 10000"/>
            </a:avLst>
          </a:prstGeom>
          <a:solidFill>
            <a:schemeClr val="accent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73" name="Rounded Rectangle 8"/>
          <p:cNvSpPr/>
          <p:nvPr/>
        </p:nvSpPr>
        <p:spPr>
          <a:xfrm>
            <a:off x="1463086" y="1983234"/>
            <a:ext cx="2011628" cy="12725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8920" tIns="248920" rIns="248920" bIns="248920" numCol="1" spcCol="1270" anchor="ctr" anchorCtr="0">
            <a:noAutofit/>
          </a:bodyPr>
          <a:lstStyle/>
          <a:p>
            <a:pPr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98124" y="4380190"/>
            <a:ext cx="1630948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75" name="Rounded Rectangle 10"/>
          <p:cNvSpPr/>
          <p:nvPr/>
        </p:nvSpPr>
        <p:spPr>
          <a:xfrm>
            <a:off x="1598123" y="4409769"/>
            <a:ext cx="1600091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</a:rPr>
              <a:t>contoso</a:t>
            </a:r>
          </a:p>
        </p:txBody>
      </p:sp>
      <p:grpSp>
        <p:nvGrpSpPr>
          <p:cNvPr id="76" name="Group 8"/>
          <p:cNvGrpSpPr/>
          <p:nvPr/>
        </p:nvGrpSpPr>
        <p:grpSpPr>
          <a:xfrm>
            <a:off x="3651200" y="3681910"/>
            <a:ext cx="71106" cy="1363192"/>
            <a:chOff x="2740453" y="2156701"/>
            <a:chExt cx="64784" cy="1295687"/>
          </a:xfrm>
          <a:solidFill>
            <a:schemeClr val="accent4">
              <a:lumMod val="50000"/>
            </a:schemeClr>
          </a:solidFill>
        </p:grpSpPr>
        <p:sp>
          <p:nvSpPr>
            <p:cNvPr id="77" name="Straight Connector 11"/>
            <p:cNvSpPr/>
            <p:nvPr/>
          </p:nvSpPr>
          <p:spPr>
            <a:xfrm rot="18603934">
              <a:off x="2125002" y="2786549"/>
              <a:ext cx="1295687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1295687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Straight Connector 12"/>
            <p:cNvSpPr/>
            <p:nvPr/>
          </p:nvSpPr>
          <p:spPr>
            <a:xfrm rot="18603934">
              <a:off x="2740453" y="2772152"/>
              <a:ext cx="64784" cy="64784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4144435" y="3336927"/>
            <a:ext cx="1577665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80" name="Rounded Rectangle 14"/>
          <p:cNvSpPr/>
          <p:nvPr/>
        </p:nvSpPr>
        <p:spPr>
          <a:xfrm>
            <a:off x="4175294" y="3366506"/>
            <a:ext cx="1546808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</a:rPr>
              <a:t>images</a:t>
            </a:r>
          </a:p>
        </p:txBody>
      </p:sp>
      <p:grpSp>
        <p:nvGrpSpPr>
          <p:cNvPr id="81" name="Group 10"/>
          <p:cNvGrpSpPr/>
          <p:nvPr/>
        </p:nvGrpSpPr>
        <p:grpSpPr>
          <a:xfrm>
            <a:off x="5623962" y="3495402"/>
            <a:ext cx="1076128" cy="51576"/>
            <a:chOff x="5003335" y="1979431"/>
            <a:chExt cx="980459" cy="49022"/>
          </a:xfrm>
          <a:solidFill>
            <a:schemeClr val="accent4">
              <a:lumMod val="50000"/>
            </a:schemeClr>
          </a:solidFill>
        </p:grpSpPr>
        <p:sp>
          <p:nvSpPr>
            <p:cNvPr id="82" name="Straight Connector 15"/>
            <p:cNvSpPr/>
            <p:nvPr/>
          </p:nvSpPr>
          <p:spPr>
            <a:xfrm rot="19293342">
              <a:off x="5003335" y="1985947"/>
              <a:ext cx="980459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980459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Straight Connector 16"/>
            <p:cNvSpPr/>
            <p:nvPr/>
          </p:nvSpPr>
          <p:spPr>
            <a:xfrm rot="19293342">
              <a:off x="5469053" y="1979431"/>
              <a:ext cx="49022" cy="49022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6546952" y="2695562"/>
            <a:ext cx="1740627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85" name="Rounded Rectangle 18"/>
          <p:cNvSpPr/>
          <p:nvPr/>
        </p:nvSpPr>
        <p:spPr>
          <a:xfrm>
            <a:off x="6541313" y="2725141"/>
            <a:ext cx="1709770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PIC01.JPG</a:t>
            </a:r>
          </a:p>
        </p:txBody>
      </p:sp>
      <p:grpSp>
        <p:nvGrpSpPr>
          <p:cNvPr id="86" name="Group 12"/>
          <p:cNvGrpSpPr/>
          <p:nvPr/>
        </p:nvGrpSpPr>
        <p:grpSpPr>
          <a:xfrm>
            <a:off x="5648919" y="4097877"/>
            <a:ext cx="1026216" cy="49184"/>
            <a:chOff x="5026072" y="2552069"/>
            <a:chExt cx="934985" cy="46749"/>
          </a:xfrm>
          <a:solidFill>
            <a:schemeClr val="accent4">
              <a:lumMod val="50000"/>
            </a:schemeClr>
          </a:solidFill>
        </p:grpSpPr>
        <p:sp>
          <p:nvSpPr>
            <p:cNvPr id="87" name="Straight Connector 19"/>
            <p:cNvSpPr/>
            <p:nvPr/>
          </p:nvSpPr>
          <p:spPr>
            <a:xfrm rot="2087060">
              <a:off x="5026072" y="2557448"/>
              <a:ext cx="934985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934985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Straight Connector 20"/>
            <p:cNvSpPr/>
            <p:nvPr/>
          </p:nvSpPr>
          <p:spPr>
            <a:xfrm rot="2087060">
              <a:off x="5470190" y="2552069"/>
              <a:ext cx="46749" cy="46749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grpSp>
        <p:nvGrpSpPr>
          <p:cNvPr id="89" name="Group 14"/>
          <p:cNvGrpSpPr/>
          <p:nvPr/>
        </p:nvGrpSpPr>
        <p:grpSpPr>
          <a:xfrm>
            <a:off x="3041850" y="5289746"/>
            <a:ext cx="1289805" cy="61818"/>
            <a:chOff x="2185275" y="3684917"/>
            <a:chExt cx="1175140" cy="58757"/>
          </a:xfrm>
          <a:solidFill>
            <a:schemeClr val="accent4">
              <a:lumMod val="50000"/>
            </a:schemeClr>
          </a:solidFill>
        </p:grpSpPr>
        <p:sp>
          <p:nvSpPr>
            <p:cNvPr id="90" name="Straight Connector 23"/>
            <p:cNvSpPr/>
            <p:nvPr/>
          </p:nvSpPr>
          <p:spPr>
            <a:xfrm rot="2687411">
              <a:off x="2185275" y="3696300"/>
              <a:ext cx="1175140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1175140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Straight Connector 24"/>
            <p:cNvSpPr/>
            <p:nvPr/>
          </p:nvSpPr>
          <p:spPr>
            <a:xfrm rot="2687411">
              <a:off x="2743467" y="3684917"/>
              <a:ext cx="58757" cy="58757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4144435" y="5251224"/>
            <a:ext cx="1577667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93" name="Rounded Rectangle 26"/>
          <p:cNvSpPr/>
          <p:nvPr/>
        </p:nvSpPr>
        <p:spPr>
          <a:xfrm>
            <a:off x="4175291" y="5280803"/>
            <a:ext cx="1546809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</a:rPr>
              <a:t>videos</a:t>
            </a:r>
          </a:p>
        </p:txBody>
      </p:sp>
      <p:grpSp>
        <p:nvGrpSpPr>
          <p:cNvPr id="94" name="Group 16"/>
          <p:cNvGrpSpPr/>
          <p:nvPr/>
        </p:nvGrpSpPr>
        <p:grpSpPr>
          <a:xfrm>
            <a:off x="5740607" y="5735974"/>
            <a:ext cx="842837" cy="40395"/>
            <a:chOff x="5109610" y="4109048"/>
            <a:chExt cx="767908" cy="38395"/>
          </a:xfrm>
          <a:solidFill>
            <a:schemeClr val="accent4">
              <a:lumMod val="50000"/>
            </a:schemeClr>
          </a:solidFill>
        </p:grpSpPr>
        <p:sp>
          <p:nvSpPr>
            <p:cNvPr id="95" name="Straight Connector 27"/>
            <p:cNvSpPr/>
            <p:nvPr/>
          </p:nvSpPr>
          <p:spPr>
            <a:xfrm>
              <a:off x="5109610" y="4110250"/>
              <a:ext cx="767908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767908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Straight Connector 28"/>
            <p:cNvSpPr/>
            <p:nvPr/>
          </p:nvSpPr>
          <p:spPr>
            <a:xfrm>
              <a:off x="5474367" y="4109048"/>
              <a:ext cx="38395" cy="38395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grpSp>
        <p:nvGrpSpPr>
          <p:cNvPr id="97" name="Group 17"/>
          <p:cNvGrpSpPr/>
          <p:nvPr/>
        </p:nvGrpSpPr>
        <p:grpSpPr>
          <a:xfrm>
            <a:off x="6528705" y="5251224"/>
            <a:ext cx="1740627" cy="1009895"/>
            <a:chOff x="5877519" y="3648303"/>
            <a:chExt cx="1919771" cy="959885"/>
          </a:xfrm>
        </p:grpSpPr>
        <p:sp>
          <p:nvSpPr>
            <p:cNvPr id="98" name="Rounded Rectangle 97"/>
            <p:cNvSpPr/>
            <p:nvPr/>
          </p:nvSpPr>
          <p:spPr>
            <a:xfrm>
              <a:off x="5877519" y="3648303"/>
              <a:ext cx="1919771" cy="959885"/>
            </a:xfrm>
            <a:prstGeom prst="roundRect">
              <a:avLst>
                <a:gd name="adj" fmla="val 1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9" name="Rounded Rectangle 30"/>
            <p:cNvSpPr/>
            <p:nvPr/>
          </p:nvSpPr>
          <p:spPr>
            <a:xfrm>
              <a:off x="5905633" y="3676417"/>
              <a:ext cx="1863543" cy="9036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VID1.AVI</a:t>
              </a:r>
            </a:p>
          </p:txBody>
        </p:sp>
      </p:grpSp>
      <p:sp>
        <p:nvSpPr>
          <p:cNvPr id="100" name="Rounded Rectangle 99"/>
          <p:cNvSpPr/>
          <p:nvPr/>
        </p:nvSpPr>
        <p:spPr bwMode="auto">
          <a:xfrm>
            <a:off x="1269667" y="1013012"/>
            <a:ext cx="9654985" cy="481020"/>
          </a:xfrm>
          <a:prstGeom prst="roundRect">
            <a:avLst/>
          </a:prstGeom>
          <a:solidFill>
            <a:schemeClr val="accent6"/>
          </a:solidFill>
          <a:ln>
            <a:solidFill>
              <a:srgbClr val="977515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/>
              </a:rPr>
              <a:t>http://&lt;account&gt;.</a:t>
            </a:r>
            <a:r>
              <a:rPr lang="en-US" b="1" dirty="0">
                <a:solidFill>
                  <a:srgbClr val="FFFFFF"/>
                </a:solidFill>
                <a:latin typeface="Calibri"/>
              </a:rPr>
              <a:t>blob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.core.windows.net/&lt;container&gt;/&lt;blobname&gt;</a:t>
            </a:r>
          </a:p>
        </p:txBody>
      </p:sp>
      <p:sp>
        <p:nvSpPr>
          <p:cNvPr id="101" name="Down Arrow 100"/>
          <p:cNvSpPr/>
          <p:nvPr/>
        </p:nvSpPr>
        <p:spPr bwMode="auto">
          <a:xfrm rot="10800000">
            <a:off x="3109642" y="1460988"/>
            <a:ext cx="331649" cy="228993"/>
          </a:xfrm>
          <a:prstGeom prst="downArrow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Down Arrow 101"/>
          <p:cNvSpPr/>
          <p:nvPr/>
        </p:nvSpPr>
        <p:spPr bwMode="auto">
          <a:xfrm rot="15300000" flipH="1">
            <a:off x="6556535" y="821034"/>
            <a:ext cx="186673" cy="1541933"/>
          </a:xfrm>
          <a:prstGeom prst="downArrow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Down Arrow 102"/>
          <p:cNvSpPr/>
          <p:nvPr/>
        </p:nvSpPr>
        <p:spPr bwMode="auto">
          <a:xfrm rot="15600000">
            <a:off x="8056492" y="812533"/>
            <a:ext cx="195580" cy="1640636"/>
          </a:xfrm>
          <a:prstGeom prst="downArrow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04" name="Group 4"/>
          <p:cNvGrpSpPr/>
          <p:nvPr/>
        </p:nvGrpSpPr>
        <p:grpSpPr>
          <a:xfrm>
            <a:off x="8607075" y="1812909"/>
            <a:ext cx="2317579" cy="4615662"/>
            <a:chOff x="5497074" y="0"/>
            <a:chExt cx="2492192" cy="4800599"/>
          </a:xfrm>
          <a:solidFill>
            <a:schemeClr val="accent2">
              <a:lumMod val="50000"/>
            </a:schemeClr>
          </a:solidFill>
        </p:grpSpPr>
        <p:sp>
          <p:nvSpPr>
            <p:cNvPr id="105" name="Rounded Rectangle 104"/>
            <p:cNvSpPr/>
            <p:nvPr/>
          </p:nvSpPr>
          <p:spPr>
            <a:xfrm>
              <a:off x="5497074" y="0"/>
              <a:ext cx="2492192" cy="4800599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106" name="Rounded Rectangle 4"/>
            <p:cNvSpPr/>
            <p:nvPr/>
          </p:nvSpPr>
          <p:spPr>
            <a:xfrm>
              <a:off x="5576053" y="135723"/>
              <a:ext cx="2413213" cy="144017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Pages/</a:t>
              </a:r>
            </a:p>
            <a:p>
              <a:pPr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Blocks</a:t>
              </a:r>
            </a:p>
          </p:txBody>
        </p:sp>
      </p:grpSp>
      <p:grpSp>
        <p:nvGrpSpPr>
          <p:cNvPr id="107" name="Group 10"/>
          <p:cNvGrpSpPr/>
          <p:nvPr/>
        </p:nvGrpSpPr>
        <p:grpSpPr>
          <a:xfrm>
            <a:off x="8087232" y="4131110"/>
            <a:ext cx="1076128" cy="51576"/>
            <a:chOff x="5003335" y="1979431"/>
            <a:chExt cx="980459" cy="49022"/>
          </a:xfrm>
          <a:solidFill>
            <a:schemeClr val="accent4">
              <a:lumMod val="50000"/>
            </a:schemeClr>
          </a:solidFill>
        </p:grpSpPr>
        <p:sp>
          <p:nvSpPr>
            <p:cNvPr id="108" name="Straight Connector 15"/>
            <p:cNvSpPr/>
            <p:nvPr/>
          </p:nvSpPr>
          <p:spPr>
            <a:xfrm rot="19293342">
              <a:off x="5003335" y="1985947"/>
              <a:ext cx="980459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980459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" name="Straight Connector 16"/>
            <p:cNvSpPr/>
            <p:nvPr/>
          </p:nvSpPr>
          <p:spPr>
            <a:xfrm rot="19293342">
              <a:off x="5469053" y="1979431"/>
              <a:ext cx="49022" cy="49022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9010222" y="3331270"/>
            <a:ext cx="1740627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1" name="Rounded Rectangle 18"/>
          <p:cNvSpPr/>
          <p:nvPr/>
        </p:nvSpPr>
        <p:spPr>
          <a:xfrm>
            <a:off x="9004583" y="3360849"/>
            <a:ext cx="1709770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Block/Page</a:t>
            </a:r>
          </a:p>
        </p:txBody>
      </p:sp>
      <p:grpSp>
        <p:nvGrpSpPr>
          <p:cNvPr id="112" name="Group 12"/>
          <p:cNvGrpSpPr/>
          <p:nvPr/>
        </p:nvGrpSpPr>
        <p:grpSpPr>
          <a:xfrm>
            <a:off x="8112189" y="4733585"/>
            <a:ext cx="1026216" cy="49184"/>
            <a:chOff x="5026072" y="2552069"/>
            <a:chExt cx="934985" cy="46749"/>
          </a:xfrm>
          <a:solidFill>
            <a:schemeClr val="accent4">
              <a:lumMod val="50000"/>
            </a:schemeClr>
          </a:solidFill>
        </p:grpSpPr>
        <p:sp>
          <p:nvSpPr>
            <p:cNvPr id="113" name="Straight Connector 19"/>
            <p:cNvSpPr/>
            <p:nvPr/>
          </p:nvSpPr>
          <p:spPr>
            <a:xfrm rot="2087060">
              <a:off x="5026072" y="2557448"/>
              <a:ext cx="934985" cy="359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95"/>
                  </a:moveTo>
                  <a:lnTo>
                    <a:pt x="934985" y="17995"/>
                  </a:lnTo>
                </a:path>
              </a:pathLst>
            </a:cu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4" name="Straight Connector 20"/>
            <p:cNvSpPr/>
            <p:nvPr/>
          </p:nvSpPr>
          <p:spPr>
            <a:xfrm rot="2087060">
              <a:off x="5470190" y="2552069"/>
              <a:ext cx="46749" cy="46749"/>
            </a:xfrm>
            <a:prstGeom prst="rect">
              <a:avLst/>
            </a:prstGeom>
            <a:grpFill/>
            <a:ln cmpd="sng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dirty="0"/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9010220" y="4533824"/>
            <a:ext cx="1740629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6" name="Rounded Rectangle 22"/>
          <p:cNvSpPr/>
          <p:nvPr/>
        </p:nvSpPr>
        <p:spPr>
          <a:xfrm>
            <a:off x="9004583" y="4563402"/>
            <a:ext cx="1709770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Block/Page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546949" y="3898116"/>
            <a:ext cx="1740629" cy="1009895"/>
          </a:xfrm>
          <a:prstGeom prst="roundRect">
            <a:avLst>
              <a:gd name="adj" fmla="val 1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8" name="Rounded Rectangle 22"/>
          <p:cNvSpPr/>
          <p:nvPr/>
        </p:nvSpPr>
        <p:spPr>
          <a:xfrm>
            <a:off x="6541313" y="3927694"/>
            <a:ext cx="1709770" cy="9507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PIC02.JPG</a:t>
            </a:r>
          </a:p>
        </p:txBody>
      </p:sp>
    </p:spTree>
    <p:extLst>
      <p:ext uri="{BB962C8B-B14F-4D97-AF65-F5344CB8AC3E}">
        <p14:creationId xmlns:p14="http://schemas.microsoft.com/office/powerpoint/2010/main" val="28544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80671" y="1858251"/>
            <a:ext cx="3378864" cy="2077492"/>
          </a:xfrm>
        </p:spPr>
        <p:txBody>
          <a:bodyPr/>
          <a:lstStyle/>
          <a:p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blob</a:t>
            </a:r>
            <a:endParaRPr lang="hu-H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000" dirty="0" err="1"/>
              <a:t>Streamelt</a:t>
            </a:r>
            <a:r>
              <a:rPr lang="hu-HU" sz="3000" dirty="0"/>
              <a:t> </a:t>
            </a:r>
            <a:r>
              <a:rPr lang="hu-HU" sz="3000" dirty="0" err="1"/>
              <a:t>adatelrésre</a:t>
            </a:r>
            <a:r>
              <a:rPr lang="hu-HU" sz="3000" dirty="0"/>
              <a:t> optimalizálva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Blobok</a:t>
            </a:r>
            <a:r>
              <a:rPr lang="hu-HU" dirty="0"/>
              <a:t> típusai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56769" y="1889029"/>
            <a:ext cx="3378864" cy="2908489"/>
          </a:xfrm>
        </p:spPr>
        <p:txBody>
          <a:bodyPr/>
          <a:lstStyle/>
          <a:p>
            <a:r>
              <a:rPr lang="hu-HU" sz="4000" dirty="0" err="1"/>
              <a:t>Append</a:t>
            </a:r>
            <a:r>
              <a:rPr lang="hu-HU" sz="4000" dirty="0"/>
              <a:t> </a:t>
            </a:r>
            <a:r>
              <a:rPr lang="hu-HU" sz="4000" dirty="0" err="1"/>
              <a:t>blob</a:t>
            </a:r>
            <a:endParaRPr lang="hu-H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000" dirty="0"/>
              <a:t>Valójában egy </a:t>
            </a:r>
            <a:r>
              <a:rPr lang="hu-HU" sz="3000" dirty="0" err="1"/>
              <a:t>block</a:t>
            </a:r>
            <a:r>
              <a:rPr lang="hu-HU" sz="3000" dirty="0"/>
              <a:t> </a:t>
            </a:r>
            <a:r>
              <a:rPr lang="hu-HU" sz="3000" dirty="0" err="1"/>
              <a:t>blob</a:t>
            </a:r>
            <a:r>
              <a:rPr lang="hu-HU" sz="3000" dirty="0"/>
              <a:t>, hozzáfűzés műveletre optimalizálva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18720" y="1889029"/>
            <a:ext cx="3378864" cy="2754600"/>
          </a:xfrm>
        </p:spPr>
        <p:txBody>
          <a:bodyPr/>
          <a:lstStyle/>
          <a:p>
            <a:r>
              <a:rPr lang="hu-HU" sz="4000" dirty="0" err="1"/>
              <a:t>Page</a:t>
            </a:r>
            <a:r>
              <a:rPr lang="hu-HU" sz="4000" dirty="0"/>
              <a:t> </a:t>
            </a:r>
            <a:r>
              <a:rPr lang="hu-HU" sz="4000" dirty="0" err="1"/>
              <a:t>blob</a:t>
            </a:r>
            <a:endParaRPr lang="hu-HU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00" dirty="0"/>
              <a:t>Véletlenszerű hozzáférésre optimalizálva</a:t>
            </a:r>
          </a:p>
          <a:p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060837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Blobok</a:t>
            </a:r>
            <a:r>
              <a:rPr lang="hu-HU" dirty="0"/>
              <a:t> típusai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506527"/>
            <a:ext cx="5378548" cy="51080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blob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Blokkokból áll, mindegyiket egy azonosító azonosít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A feltöltés/letöltés blokkonként történik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Ha a </a:t>
            </a:r>
            <a:r>
              <a:rPr lang="hu-HU" dirty="0" err="1"/>
              <a:t>blob</a:t>
            </a:r>
            <a:r>
              <a:rPr lang="hu-HU" dirty="0"/>
              <a:t> nem nagyobb, mint 64 </a:t>
            </a:r>
            <a:r>
              <a:rPr lang="hu-HU" dirty="0" err="1"/>
              <a:t>Mb</a:t>
            </a:r>
            <a:r>
              <a:rPr lang="hu-HU" dirty="0"/>
              <a:t>, akkor egyben is feltölthető</a:t>
            </a:r>
          </a:p>
          <a:p>
            <a:pPr>
              <a:lnSpc>
                <a:spcPct val="100000"/>
              </a:lnSpc>
            </a:pPr>
            <a:r>
              <a:rPr lang="hu-HU" dirty="0" err="1">
                <a:solidFill>
                  <a:schemeClr val="accent1"/>
                </a:solidFill>
              </a:rPr>
              <a:t>Streamelt</a:t>
            </a:r>
            <a:r>
              <a:rPr lang="hu-HU" dirty="0">
                <a:solidFill>
                  <a:schemeClr val="accent1"/>
                </a:solidFill>
              </a:rPr>
              <a:t> (folyamatos) adathozzáféréshez ideális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Max 200 </a:t>
            </a:r>
            <a:r>
              <a:rPr lang="hu-HU" dirty="0" err="1">
                <a:solidFill>
                  <a:schemeClr val="accent1"/>
                </a:solidFill>
              </a:rPr>
              <a:t>Gb</a:t>
            </a:r>
            <a:r>
              <a:rPr lang="hu-HU" dirty="0">
                <a:solidFill>
                  <a:schemeClr val="accent1"/>
                </a:solidFill>
              </a:rPr>
              <a:t> összesen, </a:t>
            </a:r>
            <a:r>
              <a:rPr lang="hu-HU" dirty="0" err="1">
                <a:solidFill>
                  <a:schemeClr val="accent1"/>
                </a:solidFill>
              </a:rPr>
              <a:t>max</a:t>
            </a:r>
            <a:r>
              <a:rPr lang="hu-HU" dirty="0">
                <a:solidFill>
                  <a:schemeClr val="accent1"/>
                </a:solidFill>
              </a:rPr>
              <a:t> 4 </a:t>
            </a:r>
            <a:r>
              <a:rPr lang="hu-HU" dirty="0" err="1">
                <a:solidFill>
                  <a:schemeClr val="accent1"/>
                </a:solidFill>
              </a:rPr>
              <a:t>Mb</a:t>
            </a:r>
            <a:r>
              <a:rPr lang="hu-HU" dirty="0">
                <a:solidFill>
                  <a:schemeClr val="accent1"/>
                </a:solidFill>
              </a:rPr>
              <a:t> blokkonként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46532" y="1506527"/>
            <a:ext cx="5378548" cy="51080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blob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Lapok gyűjteménye; egy lap egy adattartomány, amit a </a:t>
            </a:r>
            <a:r>
              <a:rPr lang="hu-HU" dirty="0" err="1">
                <a:solidFill>
                  <a:schemeClr val="accent1"/>
                </a:solidFill>
              </a:rPr>
              <a:t>blob</a:t>
            </a:r>
            <a:r>
              <a:rPr lang="hu-HU" dirty="0">
                <a:solidFill>
                  <a:schemeClr val="accent1"/>
                </a:solidFill>
              </a:rPr>
              <a:t> kezdetéhez képesti eltolása azonosít 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Véletlenszerű hozzáférési műveletekhez ideális (tömbszerű működés)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Ideális </a:t>
            </a:r>
            <a:r>
              <a:rPr lang="hu-HU" dirty="0" err="1"/>
              <a:t>VM-ek</a:t>
            </a:r>
            <a:r>
              <a:rPr lang="hu-HU" dirty="0"/>
              <a:t> tárolására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accent1"/>
                </a:solidFill>
              </a:rPr>
              <a:t>Max 1 Tb összesen, laponként fix 512 byte</a:t>
            </a:r>
          </a:p>
        </p:txBody>
      </p:sp>
    </p:spTree>
    <p:extLst>
      <p:ext uri="{BB962C8B-B14F-4D97-AF65-F5344CB8AC3E}">
        <p14:creationId xmlns:p14="http://schemas.microsoft.com/office/powerpoint/2010/main" val="39253591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>
            <a:spLocks/>
          </p:cNvSpPr>
          <p:nvPr/>
        </p:nvSpPr>
        <p:spPr bwMode="auto">
          <a:xfrm>
            <a:off x="6616736" y="4795221"/>
            <a:ext cx="2414553" cy="1618342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595959"/>
              </a:solidFill>
              <a:latin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2388" y="5568909"/>
            <a:ext cx="1264328" cy="43390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r>
              <a:rPr lang="en-US" sz="1400" dirty="0">
                <a:solidFill>
                  <a:srgbClr val="FFFFFF">
                    <a:alpha val="99000"/>
                  </a:srgbClr>
                </a:solidFill>
              </a:rPr>
              <a:t>TheBlob.wmv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blob</a:t>
            </a:r>
            <a:r>
              <a:rPr lang="hu-HU" dirty="0"/>
              <a:t> feltöltése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Nagyméretű </a:t>
            </a:r>
            <a:r>
              <a:rPr lang="hu-HU" dirty="0" err="1"/>
              <a:t>blob</a:t>
            </a:r>
            <a:r>
              <a:rPr lang="hu-HU" dirty="0"/>
              <a:t> feltöltése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187476" y="2572400"/>
            <a:ext cx="3276600" cy="53340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r>
              <a:rPr lang="hu-HU" sz="2400" dirty="0">
                <a:solidFill>
                  <a:srgbClr val="FFFFFF">
                    <a:alpha val="99000"/>
                  </a:srgbClr>
                </a:solidFill>
              </a:rPr>
              <a:t>10 </a:t>
            </a:r>
            <a:r>
              <a:rPr lang="hu-HU" sz="2400" dirty="0" err="1">
                <a:solidFill>
                  <a:srgbClr val="FFFFFF">
                    <a:alpha val="99000"/>
                  </a:srgbClr>
                </a:solidFill>
              </a:rPr>
              <a:t>Gb</a:t>
            </a:r>
            <a:r>
              <a:rPr lang="hu-HU" sz="2400" dirty="0">
                <a:solidFill>
                  <a:srgbClr val="FFFFFF">
                    <a:alpha val="99000"/>
                  </a:srgbClr>
                </a:solidFill>
              </a:rPr>
              <a:t> film</a:t>
            </a:r>
            <a:endParaRPr lang="en-US" sz="2400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23384" y="2572400"/>
            <a:ext cx="228600" cy="53340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grpSp>
        <p:nvGrpSpPr>
          <p:cNvPr id="64" name="Group 38"/>
          <p:cNvGrpSpPr/>
          <p:nvPr/>
        </p:nvGrpSpPr>
        <p:grpSpPr>
          <a:xfrm>
            <a:off x="1718610" y="3249350"/>
            <a:ext cx="4095869" cy="1094051"/>
            <a:chOff x="830818" y="2928678"/>
            <a:chExt cx="4095869" cy="1094051"/>
          </a:xfrm>
        </p:grpSpPr>
        <p:sp>
          <p:nvSpPr>
            <p:cNvPr id="65" name="TextBox 64"/>
            <p:cNvSpPr txBox="1"/>
            <p:nvPr/>
          </p:nvSpPr>
          <p:spPr>
            <a:xfrm>
              <a:off x="830818" y="2928678"/>
              <a:ext cx="430887" cy="104291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defTabSz="1218987"/>
              <a:r>
                <a:rPr lang="en-US" sz="1600" b="1" dirty="0">
                  <a:solidFill>
                    <a:srgbClr val="595959">
                      <a:alpha val="99000"/>
                    </a:srgbClr>
                  </a:solidFill>
                </a:rPr>
                <a:t>Block Id 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6093" y="2928678"/>
              <a:ext cx="430887" cy="104291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defTabSz="1218987"/>
              <a:r>
                <a:rPr lang="en-US" sz="1600" b="1" dirty="0">
                  <a:solidFill>
                    <a:srgbClr val="595959">
                      <a:alpha val="99000"/>
                    </a:srgbClr>
                  </a:solidFill>
                </a:rPr>
                <a:t>Block Id 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59468" y="2928678"/>
              <a:ext cx="430887" cy="104291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defTabSz="1218987"/>
              <a:r>
                <a:rPr lang="en-US" sz="1600" b="1" dirty="0">
                  <a:solidFill>
                    <a:srgbClr val="595959">
                      <a:alpha val="99000"/>
                    </a:srgbClr>
                  </a:solidFill>
                </a:rPr>
                <a:t>Block Id 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95800" y="2936534"/>
              <a:ext cx="430887" cy="108619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defTabSz="1218987"/>
              <a:r>
                <a:rPr lang="en-US" sz="1600" b="1" dirty="0">
                  <a:solidFill>
                    <a:srgbClr val="595959">
                      <a:alpha val="99000"/>
                    </a:srgbClr>
                  </a:solidFill>
                </a:rPr>
                <a:t>Block Id N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905000" y="3352800"/>
              <a:ext cx="2592327" cy="0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6711927" y="1369177"/>
            <a:ext cx="4108450" cy="32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595959">
                    <a:alpha val="99000"/>
                  </a:srgbClr>
                </a:solidFill>
              </a:rPr>
              <a:t>blobName = “TheBlob.wmv”;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595959">
                    <a:alpha val="99000"/>
                  </a:srgbClr>
                </a:solidFill>
              </a:rPr>
              <a:t>PutBlock(blobName, blockId1, block1Bits);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595959">
                    <a:alpha val="99000"/>
                  </a:srgbClr>
                </a:solidFill>
              </a:rPr>
              <a:t>PutBlock(blobName, blockId2, block2Bits);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595959">
                    <a:alpha val="99000"/>
                  </a:srgbClr>
                </a:solidFill>
              </a:rPr>
              <a:t>…………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595959">
                    <a:alpha val="99000"/>
                  </a:srgbClr>
                </a:solidFill>
              </a:rPr>
              <a:t>PutBlock(blobName, blockIdN, blockNBits);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595959">
                    <a:alpha val="99000"/>
                  </a:srgbClr>
                </a:solidFill>
              </a:rPr>
              <a:t>PutBlockList(blobName,</a:t>
            </a:r>
          </a:p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595959">
                    <a:alpha val="99000"/>
                  </a:srgbClr>
                </a:solidFill>
              </a:rPr>
              <a:t>	       blockId1,…,blockIdN);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75809" y="2572400"/>
            <a:ext cx="228600" cy="53340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94801" y="2568511"/>
            <a:ext cx="499314" cy="53340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28609" y="2572400"/>
            <a:ext cx="228600" cy="53340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57430" y="5487988"/>
            <a:ext cx="1554244" cy="5334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r>
              <a:rPr lang="en-US" dirty="0">
                <a:solidFill>
                  <a:srgbClr val="FFFFFF">
                    <a:alpha val="99000"/>
                  </a:srgbClr>
                </a:solidFill>
              </a:rPr>
              <a:t>Blob.wmv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651131" y="3627977"/>
            <a:ext cx="3848340" cy="1020144"/>
          </a:xfrm>
          <a:prstGeom prst="ellipse">
            <a:avLst/>
          </a:prstGeom>
          <a:noFill/>
          <a:ln w="317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497152" y="4353198"/>
            <a:ext cx="4052526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325">
              <a:lnSpc>
                <a:spcPct val="90000"/>
              </a:lnSpc>
              <a:spcBef>
                <a:spcPct val="20000"/>
              </a:spcBef>
              <a:defRPr/>
            </a:pPr>
            <a:r>
              <a:rPr lang="hu-HU" sz="4000" spc="-1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rPr>
              <a:t>Előnyök</a:t>
            </a:r>
            <a:endParaRPr lang="en-US" sz="4000" spc="-100" dirty="0"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14325">
              <a:lnSpc>
                <a:spcPct val="90000"/>
              </a:lnSpc>
              <a:spcBef>
                <a:spcPct val="20000"/>
              </a:spcBef>
              <a:defRPr/>
            </a:pPr>
            <a:r>
              <a:rPr lang="hu-HU" sz="2400" spc="-51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rPr>
              <a:t>Megszakítható, újrakezdhető</a:t>
            </a:r>
            <a:endParaRPr lang="en-US" sz="2400" spc="-51" dirty="0"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</a:endParaRPr>
          </a:p>
          <a:p>
            <a:pPr defTabSz="914325">
              <a:lnSpc>
                <a:spcPct val="90000"/>
              </a:lnSpc>
              <a:spcBef>
                <a:spcPct val="20000"/>
              </a:spcBef>
              <a:defRPr/>
            </a:pPr>
            <a:r>
              <a:rPr lang="hu-HU" sz="2400" spc="-51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rPr>
              <a:t>Párhuzamos feltöltési lehetőség, a sorrend nem számít</a:t>
            </a:r>
            <a:endParaRPr lang="en-US" sz="2400" spc="-51" dirty="0"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7235814" y="1523164"/>
            <a:ext cx="2746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175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>
                <a:solidFill>
                  <a:srgbClr val="00AEE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BLOB</a:t>
            </a:r>
            <a:endParaRPr lang="en-US" dirty="0">
              <a:solidFill>
                <a:srgbClr val="00AEE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0262" y="5565558"/>
            <a:ext cx="1765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87"/>
            <a:r>
              <a:rPr lang="en-US" dirty="0">
                <a:solidFill>
                  <a:srgbClr val="595959">
                    <a:alpha val="99000"/>
                  </a:srgbClr>
                </a:solidFill>
              </a:rPr>
              <a:t>Windows Azure</a:t>
            </a:r>
            <a:br>
              <a:rPr lang="en-US" dirty="0">
                <a:solidFill>
                  <a:srgbClr val="595959">
                    <a:alpha val="99000"/>
                  </a:srgbClr>
                </a:solidFill>
              </a:rPr>
            </a:br>
            <a:r>
              <a:rPr lang="en-US" dirty="0">
                <a:solidFill>
                  <a:srgbClr val="595959">
                    <a:alpha val="99000"/>
                  </a:srgbClr>
                </a:solidFill>
              </a:rPr>
              <a:t>Storage</a:t>
            </a:r>
            <a:endParaRPr lang="en-US" sz="2000" dirty="0">
              <a:solidFill>
                <a:srgbClr val="29292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2677" y="2572400"/>
            <a:ext cx="3886200" cy="533400"/>
            <a:chOff x="1881089" y="1898650"/>
            <a:chExt cx="3886200" cy="533400"/>
          </a:xfrm>
        </p:grpSpPr>
        <p:sp>
          <p:nvSpPr>
            <p:cNvPr id="36" name="Rectangle 35"/>
            <p:cNvSpPr/>
            <p:nvPr/>
          </p:nvSpPr>
          <p:spPr>
            <a:xfrm>
              <a:off x="18810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8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90689" y="1898650"/>
              <a:ext cx="508911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002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50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098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146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94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242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290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338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8689" y="1898650"/>
              <a:ext cx="228600" cy="5334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2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C 0.04079 0.11366 0.08246 0.22778 0.16336 0.29723 C 0.24444 0.36667 0.36493 0.39144 0.48628 0.41667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C 0.0382 0.11065 0.07691 0.22176 0.15243 0.28936 C 0.2283 0.35695 0.3408 0.38102 0.45417 0.40556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C 0.03524 0.10764 0.07135 0.21574 0.14132 0.28148 C 0.21146 0.34723 0.3158 0.37061 0.42083 0.39445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925E-6 1.11111E-6 C 0.01043 0.1081 0.02085 0.21736 0.04183 0.28356 C 0.06267 0.34977 0.09407 0.37315 0.12547 0.39745 " pathEditMode="relative" rAng="0" ptsTypes="a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63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75" grpId="0" animBg="1"/>
      <p:bldP spid="77" grpId="0" animBg="1"/>
      <p:bldP spid="78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20701" y="1446213"/>
            <a:ext cx="4521517" cy="4531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2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Blob – </a:t>
            </a:r>
            <a:r>
              <a:rPr lang="hu-HU" dirty="0"/>
              <a:t>Véletlenszerű hozzáférés</a:t>
            </a:r>
            <a:endParaRPr lang="en-US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1"/>
          </p:nvPr>
        </p:nvSpPr>
        <p:spPr>
          <a:xfrm>
            <a:off x="5897904" y="1479628"/>
            <a:ext cx="6024858" cy="5154254"/>
          </a:xfrm>
        </p:spPr>
        <p:txBody>
          <a:bodyPr>
            <a:normAutofit fontScale="92500" lnSpcReduction="10000"/>
          </a:bodyPr>
          <a:lstStyle/>
          <a:p>
            <a:pPr marL="3175" defTabSz="914363">
              <a:lnSpc>
                <a:spcPct val="110000"/>
              </a:lnSpc>
              <a:spcBef>
                <a:spcPts val="0"/>
              </a:spcBef>
              <a:buSzPct val="80000"/>
            </a:pPr>
            <a:r>
              <a:rPr lang="hu-HU" sz="4000" spc="-100" dirty="0" err="1">
                <a:solidFill>
                  <a:schemeClr val="accent2">
                    <a:alpha val="99000"/>
                  </a:schemeClr>
                </a:solidFill>
                <a:latin typeface="Segoe UI Light" pitchFamily="34" charset="0"/>
              </a:rPr>
              <a:t>Blob</a:t>
            </a:r>
            <a:r>
              <a:rPr lang="hu-HU" sz="4000" spc="-100" dirty="0">
                <a:solidFill>
                  <a:schemeClr val="accent2">
                    <a:alpha val="99000"/>
                  </a:schemeClr>
                </a:solidFill>
                <a:latin typeface="Segoe UI Light" pitchFamily="34" charset="0"/>
              </a:rPr>
              <a:t> létrehozása</a:t>
            </a:r>
            <a:endParaRPr lang="en-US" sz="4000" spc="-100" dirty="0">
              <a:solidFill>
                <a:schemeClr val="accent2">
                  <a:alpha val="99000"/>
                </a:schemeClr>
              </a:solidFill>
              <a:latin typeface="Segoe UI Light" pitchFamily="34" charset="0"/>
            </a:endParaRPr>
          </a:p>
          <a:p>
            <a:pPr marL="533306" lvl="1">
              <a:spcBef>
                <a:spcPts val="0"/>
              </a:spcBef>
            </a:pPr>
            <a:r>
              <a:rPr lang="hu-HU" sz="1600" dirty="0" err="1">
                <a:solidFill>
                  <a:srgbClr val="595959">
                    <a:alpha val="99000"/>
                  </a:srgbClr>
                </a:solidFill>
              </a:rPr>
              <a:t>Blob</a:t>
            </a:r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 mérete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= 10 </a:t>
            </a:r>
            <a:r>
              <a:rPr lang="en-US" sz="1600" dirty="0" err="1">
                <a:solidFill>
                  <a:srgbClr val="595959">
                    <a:alpha val="99000"/>
                  </a:srgbClr>
                </a:solidFill>
              </a:rPr>
              <a:t>Gbytes</a:t>
            </a:r>
            <a:endParaRPr lang="en-US" sz="1600" dirty="0">
              <a:solidFill>
                <a:srgbClr val="595959">
                  <a:alpha val="99000"/>
                </a:srgbClr>
              </a:solidFill>
            </a:endParaRPr>
          </a:p>
          <a:p>
            <a:pPr marL="533306" lvl="1"/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Csak azért fizetsz, amit ebből valóban használsz</a:t>
            </a:r>
            <a:endParaRPr lang="en-US" sz="1600" dirty="0">
              <a:solidFill>
                <a:srgbClr val="595959">
                  <a:alpha val="99000"/>
                </a:srgbClr>
              </a:solidFill>
            </a:endParaRPr>
          </a:p>
          <a:p>
            <a:r>
              <a:rPr lang="hu-HU" sz="1800" dirty="0">
                <a:solidFill>
                  <a:srgbClr val="595959">
                    <a:alpha val="99000"/>
                  </a:srgbClr>
                </a:solidFill>
              </a:rPr>
              <a:t>Fix lapméret</a:t>
            </a:r>
            <a:r>
              <a:rPr lang="en-US" sz="1800" dirty="0">
                <a:solidFill>
                  <a:srgbClr val="595959">
                    <a:alpha val="99000"/>
                  </a:srgbClr>
                </a:solidFill>
              </a:rPr>
              <a:t>= 512 bytes</a:t>
            </a:r>
          </a:p>
          <a:p>
            <a:endParaRPr lang="hu-HU" sz="1800" dirty="0">
              <a:solidFill>
                <a:srgbClr val="595959">
                  <a:alpha val="99000"/>
                </a:srgbClr>
              </a:solidFill>
            </a:endParaRPr>
          </a:p>
          <a:p>
            <a:r>
              <a:rPr lang="hu-HU" sz="1800" dirty="0">
                <a:solidFill>
                  <a:srgbClr val="595959">
                    <a:alpha val="99000"/>
                  </a:srgbClr>
                </a:solidFill>
              </a:rPr>
              <a:t>Véletlen hozzáférések</a:t>
            </a:r>
            <a:endParaRPr lang="en-US" sz="1800" dirty="0">
              <a:solidFill>
                <a:srgbClr val="595959">
                  <a:alpha val="99000"/>
                </a:srgbClr>
              </a:solidFill>
            </a:endParaRPr>
          </a:p>
          <a:p>
            <a:pPr marL="533306" lvl="1"/>
            <a:r>
              <a:rPr lang="en-US" sz="1600" b="1" dirty="0" err="1">
                <a:solidFill>
                  <a:srgbClr val="595959">
                    <a:alpha val="99000"/>
                  </a:srgbClr>
                </a:solidFill>
              </a:rPr>
              <a:t>PutPage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[512, 2048)</a:t>
            </a:r>
          </a:p>
          <a:p>
            <a:pPr marL="533306" lvl="1"/>
            <a:r>
              <a:rPr lang="en-US" sz="1600" b="1" dirty="0" err="1">
                <a:solidFill>
                  <a:srgbClr val="595959">
                    <a:alpha val="99000"/>
                  </a:srgbClr>
                </a:solidFill>
              </a:rPr>
              <a:t>PutPage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[0, 1024)</a:t>
            </a:r>
          </a:p>
          <a:p>
            <a:pPr marL="533306" lvl="1"/>
            <a:r>
              <a:rPr lang="en-US" sz="1600" b="1" dirty="0" err="1">
                <a:solidFill>
                  <a:srgbClr val="595959">
                    <a:alpha val="99000"/>
                  </a:srgbClr>
                </a:solidFill>
              </a:rPr>
              <a:t>ClearPage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[512, 1536)</a:t>
            </a:r>
          </a:p>
          <a:p>
            <a:pPr marL="533306" lvl="1"/>
            <a:r>
              <a:rPr lang="en-US" sz="1600" b="1" dirty="0" err="1">
                <a:solidFill>
                  <a:srgbClr val="595959">
                    <a:alpha val="99000"/>
                  </a:srgbClr>
                </a:solidFill>
              </a:rPr>
              <a:t>PutPage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[2048,2560)</a:t>
            </a:r>
          </a:p>
          <a:p>
            <a:r>
              <a:rPr lang="en-US" sz="1800" b="1" dirty="0" err="1">
                <a:solidFill>
                  <a:srgbClr val="595959">
                    <a:alpha val="99000"/>
                  </a:srgbClr>
                </a:solidFill>
              </a:rPr>
              <a:t>GetPageRange</a:t>
            </a:r>
            <a:r>
              <a:rPr lang="en-US" sz="1800" dirty="0">
                <a:solidFill>
                  <a:srgbClr val="595959">
                    <a:alpha val="99000"/>
                  </a:srgbClr>
                </a:solidFill>
              </a:rPr>
              <a:t>[0, 4096) </a:t>
            </a:r>
            <a:r>
              <a:rPr lang="hu-HU" sz="1800" dirty="0">
                <a:solidFill>
                  <a:srgbClr val="595959">
                    <a:alpha val="99000"/>
                  </a:srgbClr>
                </a:solidFill>
              </a:rPr>
              <a:t>az alábbi érvényes adatokat adja vissza</a:t>
            </a:r>
            <a:r>
              <a:rPr lang="en-US" sz="1800" dirty="0">
                <a:solidFill>
                  <a:srgbClr val="595959">
                    <a:alpha val="99000"/>
                  </a:srgbClr>
                </a:solidFill>
              </a:rPr>
              <a:t>:</a:t>
            </a:r>
          </a:p>
          <a:p>
            <a:pPr marL="533306" lvl="1"/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[0,512) , [1536,2560)</a:t>
            </a:r>
          </a:p>
          <a:p>
            <a:r>
              <a:rPr lang="en-US" sz="1800" b="1" dirty="0" err="1">
                <a:solidFill>
                  <a:srgbClr val="595959">
                    <a:alpha val="99000"/>
                  </a:srgbClr>
                </a:solidFill>
              </a:rPr>
              <a:t>GetBlob</a:t>
            </a:r>
            <a:r>
              <a:rPr lang="en-US" sz="1800" dirty="0">
                <a:solidFill>
                  <a:srgbClr val="595959">
                    <a:alpha val="99000"/>
                  </a:srgbClr>
                </a:solidFill>
              </a:rPr>
              <a:t>[1000, 2048) </a:t>
            </a:r>
            <a:r>
              <a:rPr lang="hu-HU" sz="1800" dirty="0">
                <a:solidFill>
                  <a:srgbClr val="595959">
                    <a:alpha val="99000"/>
                  </a:srgbClr>
                </a:solidFill>
              </a:rPr>
              <a:t>az alábbiakat adja vissza</a:t>
            </a:r>
            <a:endParaRPr lang="en-US" sz="1800" dirty="0">
              <a:solidFill>
                <a:srgbClr val="595959">
                  <a:alpha val="99000"/>
                </a:srgbClr>
              </a:solidFill>
            </a:endParaRPr>
          </a:p>
          <a:p>
            <a:pPr marL="533306" lvl="1"/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Az első 536 byte-</a:t>
            </a:r>
            <a:r>
              <a:rPr lang="hu-HU" sz="1600" dirty="0" err="1">
                <a:solidFill>
                  <a:srgbClr val="595959">
                    <a:alpha val="99000"/>
                  </a:srgbClr>
                </a:solidFill>
              </a:rPr>
              <a:t>ra</a:t>
            </a:r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 0-t</a:t>
            </a:r>
            <a:endParaRPr lang="en-US" sz="1600" dirty="0">
              <a:solidFill>
                <a:srgbClr val="595959">
                  <a:alpha val="99000"/>
                </a:srgbClr>
              </a:solidFill>
            </a:endParaRPr>
          </a:p>
          <a:p>
            <a:pPr marL="533306" lvl="1"/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A következő 512 bájt adat a</a:t>
            </a:r>
            <a:r>
              <a:rPr lang="en-US" sz="1600" dirty="0">
                <a:solidFill>
                  <a:srgbClr val="595959">
                    <a:alpha val="99000"/>
                  </a:srgbClr>
                </a:solidFill>
              </a:rPr>
              <a:t> [1536,2048)</a:t>
            </a:r>
            <a:r>
              <a:rPr lang="hu-HU" sz="1600" dirty="0">
                <a:solidFill>
                  <a:srgbClr val="595959">
                    <a:alpha val="99000"/>
                  </a:srgbClr>
                </a:solidFill>
              </a:rPr>
              <a:t> helyen van tárolva</a:t>
            </a:r>
            <a:endParaRPr lang="en-US" sz="1600" dirty="0">
              <a:solidFill>
                <a:srgbClr val="595959">
                  <a:alpha val="99000"/>
                </a:srgbClr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446715" y="1498600"/>
            <a:ext cx="5829537" cy="4902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533307" indent="-533307" algn="l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994659" indent="-461353" algn="l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443314" indent="-448655" algn="l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832713" indent="-389399" algn="l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2213646" indent="-380933" algn="l" defTabSz="12189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3352079" indent="-304735" algn="l" defTabSz="12189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8" indent="-304735" algn="l" defTabSz="12189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17" indent="-304735" algn="l" defTabSz="12189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87" indent="-304735" algn="l" defTabSz="12189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defTabSz="914363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endParaRPr lang="en-US" sz="1600" dirty="0">
              <a:solidFill>
                <a:srgbClr val="595959">
                  <a:alpha val="99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59043" y="1766873"/>
            <a:ext cx="268018" cy="276997"/>
          </a:xfrm>
          <a:prstGeom prst="rect">
            <a:avLst/>
          </a:prstGeom>
          <a:noFill/>
          <a:effectLst/>
        </p:spPr>
        <p:txBody>
          <a:bodyPr vert="horz" wrap="none" lIns="91436" tIns="45719" rIns="91440" bIns="45719" rtlCol="0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98415" y="5431652"/>
            <a:ext cx="587012" cy="276997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10 GB</a:t>
            </a:r>
            <a:endParaRPr lang="en-US" sz="1200" baseline="30000" dirty="0">
              <a:solidFill>
                <a:srgbClr val="595959">
                  <a:alpha val="99000"/>
                </a:srgb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1104178" y="3003549"/>
            <a:ext cx="3657600" cy="14478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121893" tIns="60947" rIns="121893" bIns="60947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1081869" y="4527551"/>
            <a:ext cx="1753393" cy="794"/>
          </a:xfrm>
          <a:prstGeom prst="line">
            <a:avLst/>
          </a:prstGeom>
          <a:ln w="50800" cap="rnd">
            <a:solidFill>
              <a:srgbClr val="595959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61571" y="2078850"/>
            <a:ext cx="465491" cy="307754"/>
          </a:xfrm>
          <a:prstGeom prst="rect">
            <a:avLst/>
          </a:prstGeom>
        </p:spPr>
        <p:txBody>
          <a:bodyPr wrap="none" lIns="121899" tIns="60949" rIns="91440" bIns="6094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512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78215" y="2383650"/>
            <a:ext cx="548847" cy="307754"/>
          </a:xfrm>
          <a:prstGeom prst="rect">
            <a:avLst/>
          </a:prstGeom>
        </p:spPr>
        <p:txBody>
          <a:bodyPr wrap="none" lIns="121899" tIns="60949" rIns="91440" bIns="6094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1024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209079" y="2203450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09079" y="4337050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09079" y="4641850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079" y="25066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09079" y="28114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9079" y="31162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09079" y="34210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09079" y="37258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09079" y="4030662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9079" y="4946650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09079" y="5251450"/>
            <a:ext cx="1447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78215" y="2684094"/>
            <a:ext cx="548847" cy="307754"/>
          </a:xfrm>
          <a:prstGeom prst="rect">
            <a:avLst/>
          </a:prstGeom>
        </p:spPr>
        <p:txBody>
          <a:bodyPr wrap="none" lIns="121899" tIns="60949" rIns="91440" bIns="6094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1536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78215" y="2988894"/>
            <a:ext cx="548847" cy="307754"/>
          </a:xfrm>
          <a:prstGeom prst="rect">
            <a:avLst/>
          </a:prstGeom>
        </p:spPr>
        <p:txBody>
          <a:bodyPr wrap="none" lIns="121899" tIns="60949" rIns="91440" bIns="6094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2048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578215" y="3293694"/>
            <a:ext cx="548847" cy="307754"/>
          </a:xfrm>
          <a:prstGeom prst="rect">
            <a:avLst/>
          </a:prstGeom>
        </p:spPr>
        <p:txBody>
          <a:bodyPr wrap="none" lIns="121899" tIns="60949" rIns="91440" bIns="60949">
            <a:spAutoFit/>
          </a:bodyPr>
          <a:lstStyle/>
          <a:p>
            <a:pPr algn="r"/>
            <a:r>
              <a:rPr lang="en-US" sz="1200" dirty="0">
                <a:solidFill>
                  <a:srgbClr val="595959">
                    <a:alpha val="99000"/>
                  </a:srgbClr>
                </a:solidFill>
              </a:rPr>
              <a:t>2560</a:t>
            </a:r>
          </a:p>
        </p:txBody>
      </p:sp>
      <p:grpSp>
        <p:nvGrpSpPr>
          <p:cNvPr id="87" name="Group 103"/>
          <p:cNvGrpSpPr/>
          <p:nvPr/>
        </p:nvGrpSpPr>
        <p:grpSpPr>
          <a:xfrm>
            <a:off x="3809279" y="1898649"/>
            <a:ext cx="152400" cy="1524000"/>
            <a:chOff x="3505200" y="1828800"/>
            <a:chExt cx="152400" cy="1524000"/>
          </a:xfrm>
          <a:effectLst/>
        </p:grpSpPr>
        <p:sp>
          <p:nvSpPr>
            <p:cNvPr id="88" name="Right Brace 87"/>
            <p:cNvSpPr/>
            <p:nvPr/>
          </p:nvSpPr>
          <p:spPr>
            <a:xfrm>
              <a:off x="3505200" y="1828800"/>
              <a:ext cx="152400" cy="304800"/>
            </a:xfrm>
            <a:prstGeom prst="rightBrace">
              <a:avLst/>
            </a:prstGeom>
            <a:ln w="19050"/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ight Brace 88"/>
            <p:cNvSpPr/>
            <p:nvPr/>
          </p:nvSpPr>
          <p:spPr>
            <a:xfrm>
              <a:off x="3505200" y="2743200"/>
              <a:ext cx="152400" cy="609600"/>
            </a:xfrm>
            <a:prstGeom prst="rightBrace">
              <a:avLst/>
            </a:prstGeom>
            <a:ln w="19050"/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Right Brace 89"/>
          <p:cNvSpPr/>
          <p:nvPr/>
        </p:nvSpPr>
        <p:spPr>
          <a:xfrm>
            <a:off x="3809279" y="2425700"/>
            <a:ext cx="152400" cy="692151"/>
          </a:xfrm>
          <a:prstGeom prst="rightBrace">
            <a:avLst/>
          </a:prstGeom>
          <a:ln w="19050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792086" y="3545276"/>
            <a:ext cx="2334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61"/>
            <a:r>
              <a:rPr lang="hu-HU" dirty="0">
                <a:solidFill>
                  <a:srgbClr val="FFFFFF">
                    <a:alpha val="99000"/>
                  </a:srgbClr>
                </a:solidFill>
              </a:rPr>
              <a:t>10 GB </a:t>
            </a:r>
            <a:r>
              <a:rPr lang="hu-HU" dirty="0" err="1">
                <a:solidFill>
                  <a:srgbClr val="FFFFFF">
                    <a:alpha val="99000"/>
                  </a:srgbClr>
                </a:solidFill>
              </a:rPr>
              <a:t>címtartomámy</a:t>
            </a:r>
            <a:endParaRPr lang="en-US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2475779" y="1936750"/>
            <a:ext cx="914400" cy="14478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2628179" y="1479550"/>
            <a:ext cx="609600" cy="14478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  <p:grpSp>
        <p:nvGrpSpPr>
          <p:cNvPr id="81" name="Group 71"/>
          <p:cNvGrpSpPr/>
          <p:nvPr/>
        </p:nvGrpSpPr>
        <p:grpSpPr>
          <a:xfrm>
            <a:off x="2209080" y="2203449"/>
            <a:ext cx="1447800" cy="609600"/>
            <a:chOff x="3733800" y="1828800"/>
            <a:chExt cx="1447805" cy="306388"/>
          </a:xfrm>
          <a:solidFill>
            <a:schemeClr val="accent5"/>
          </a:solidFill>
          <a:effectLst/>
        </p:grpSpPr>
        <p:sp>
          <p:nvSpPr>
            <p:cNvPr id="82" name="Rectangle 81"/>
            <p:cNvSpPr/>
            <p:nvPr/>
          </p:nvSpPr>
          <p:spPr>
            <a:xfrm rot="5400000">
              <a:off x="4305300" y="1257301"/>
              <a:ext cx="304800" cy="1447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/>
              <a:endParaRPr lang="en-US" sz="2300" dirty="0">
                <a:solidFill>
                  <a:srgbClr val="FFFFFF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733804" y="1981200"/>
              <a:ext cx="1447801" cy="1588"/>
            </a:xfrm>
            <a:prstGeom prst="line">
              <a:avLst/>
            </a:prstGeom>
            <a:grpFill/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733803" y="2133600"/>
              <a:ext cx="1447801" cy="1588"/>
            </a:xfrm>
            <a:prstGeom prst="line">
              <a:avLst/>
            </a:prstGeom>
            <a:grpFill/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733804" y="1828800"/>
              <a:ext cx="1447801" cy="1588"/>
            </a:xfrm>
            <a:prstGeom prst="line">
              <a:avLst/>
            </a:prstGeom>
            <a:grpFill/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 rot="5400000">
            <a:off x="2780579" y="2546350"/>
            <a:ext cx="304800" cy="1447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61"/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90" grpId="0" animBg="1"/>
      <p:bldP spid="79" grpId="0" animBg="1"/>
      <p:bldP spid="80" grpId="0" animBg="1"/>
      <p:bldP spid="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Prémium tárhelyszolgáltatás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LRS, ZRS, GRS, RA GRS-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hez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hasonlóan ez is tárhely-fiók típus</a:t>
            </a:r>
          </a:p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 ez egy a tárhely-fiók csak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lapblobokat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tud tárolni</a:t>
            </a:r>
          </a:p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LRS-ként működik</a:t>
            </a:r>
          </a:p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Kifejezetten VM-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ek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lemezeinek a tárolására</a:t>
            </a:r>
          </a:p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Nagy I/O igényű alkalmazásokat futtató VM-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ekhez</a:t>
            </a:r>
            <a:endParaRPr lang="hu-H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80 000 IOPS, 2000 MB/sec</a:t>
            </a:r>
          </a:p>
        </p:txBody>
      </p:sp>
    </p:spTree>
    <p:extLst>
      <p:ext uri="{BB962C8B-B14F-4D97-AF65-F5344CB8AC3E}">
        <p14:creationId xmlns:p14="http://schemas.microsoft.com/office/powerpoint/2010/main" val="195922879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Táblák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NoSQL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megoldás – séma nélküli adattábla</a:t>
            </a:r>
          </a:p>
          <a:p>
            <a:pPr marL="285750" indent="-28575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tábla sorokból áll (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TableEntity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 sor kulcs-érték párokat tárol</a:t>
            </a:r>
          </a:p>
          <a:p>
            <a:pPr marL="285750" indent="-28575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Kulcs ~ mező</a:t>
            </a:r>
          </a:p>
          <a:p>
            <a:pPr marL="0" indent="0">
              <a:buNone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68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Táblák – felépítés </a:t>
            </a:r>
          </a:p>
        </p:txBody>
      </p:sp>
      <p:grpSp>
        <p:nvGrpSpPr>
          <p:cNvPr id="6" name="Csoportba foglalás 5"/>
          <p:cNvGrpSpPr/>
          <p:nvPr/>
        </p:nvGrpSpPr>
        <p:grpSpPr>
          <a:xfrm>
            <a:off x="827316" y="1189176"/>
            <a:ext cx="9851570" cy="5441607"/>
            <a:chOff x="609601" y="1525250"/>
            <a:chExt cx="7772400" cy="5027950"/>
          </a:xfrm>
        </p:grpSpPr>
        <p:sp>
          <p:nvSpPr>
            <p:cNvPr id="7" name="Rounded Rectangle 5"/>
            <p:cNvSpPr/>
            <p:nvPr/>
          </p:nvSpPr>
          <p:spPr>
            <a:xfrm>
              <a:off x="6050282" y="1525250"/>
              <a:ext cx="2331719" cy="502795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6050282" y="1525252"/>
              <a:ext cx="2331719" cy="1508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algn="ctr" defTabSz="8889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Entity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3329941" y="1525250"/>
              <a:ext cx="2331719" cy="502795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6"/>
            <p:cNvSpPr/>
            <p:nvPr/>
          </p:nvSpPr>
          <p:spPr>
            <a:xfrm>
              <a:off x="3329941" y="1525252"/>
              <a:ext cx="2331719" cy="1508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algn="ctr" defTabSz="8889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Table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609601" y="1525250"/>
              <a:ext cx="2331719" cy="502795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609601" y="1525252"/>
              <a:ext cx="2331719" cy="1508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algn="ctr" defTabSz="8889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Account</a:t>
              </a:r>
            </a:p>
          </p:txBody>
        </p:sp>
        <p:grpSp>
          <p:nvGrpSpPr>
            <p:cNvPr id="13" name="Group 37"/>
            <p:cNvGrpSpPr/>
            <p:nvPr/>
          </p:nvGrpSpPr>
          <p:grpSpPr>
            <a:xfrm>
              <a:off x="803911" y="4319269"/>
              <a:ext cx="1943099" cy="746145"/>
              <a:chOff x="803910" y="4319267"/>
              <a:chExt cx="1943099" cy="746145"/>
            </a:xfrm>
          </p:grpSpPr>
          <p:sp>
            <p:nvSpPr>
              <p:cNvPr id="14" name="Rounded Rectangle 11"/>
              <p:cNvSpPr/>
              <p:nvPr/>
            </p:nvSpPr>
            <p:spPr>
              <a:xfrm>
                <a:off x="803910" y="4320304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" name="Rounded Rectangle 10"/>
              <p:cNvSpPr/>
              <p:nvPr/>
            </p:nvSpPr>
            <p:spPr>
              <a:xfrm>
                <a:off x="843795" y="4319267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contoso</a:t>
                </a:r>
              </a:p>
            </p:txBody>
          </p:sp>
        </p:grpSp>
        <p:sp>
          <p:nvSpPr>
            <p:cNvPr id="16" name="Straight Connector 11"/>
            <p:cNvSpPr/>
            <p:nvPr/>
          </p:nvSpPr>
          <p:spPr>
            <a:xfrm rot="18289469">
              <a:off x="2613722" y="4246491"/>
              <a:ext cx="1043817" cy="358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1012438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7" name="Group 38"/>
            <p:cNvGrpSpPr/>
            <p:nvPr/>
          </p:nvGrpSpPr>
          <p:grpSpPr>
            <a:xfrm>
              <a:off x="3524251" y="3463428"/>
              <a:ext cx="1943099" cy="745108"/>
              <a:chOff x="3524250" y="3463428"/>
              <a:chExt cx="1943099" cy="745108"/>
            </a:xfrm>
          </p:grpSpPr>
          <p:sp>
            <p:nvSpPr>
              <p:cNvPr id="18" name="Rounded Rectangle 15"/>
              <p:cNvSpPr/>
              <p:nvPr/>
            </p:nvSpPr>
            <p:spPr>
              <a:xfrm>
                <a:off x="3524250" y="3463428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9" name="Rounded Rectangle 14"/>
              <p:cNvSpPr/>
              <p:nvPr/>
            </p:nvSpPr>
            <p:spPr>
              <a:xfrm>
                <a:off x="3552705" y="3485251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customers</a:t>
                </a:r>
              </a:p>
            </p:txBody>
          </p:sp>
        </p:grpSp>
        <p:sp>
          <p:nvSpPr>
            <p:cNvPr id="20" name="Straight Connector 15"/>
            <p:cNvSpPr/>
            <p:nvPr/>
          </p:nvSpPr>
          <p:spPr>
            <a:xfrm rot="19457599">
              <a:off x="5388814" y="3459423"/>
              <a:ext cx="957173" cy="275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712015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Straight Connector 16"/>
            <p:cNvSpPr/>
            <p:nvPr/>
          </p:nvSpPr>
          <p:spPr>
            <a:xfrm rot="19457599">
              <a:off x="5832040" y="3603414"/>
              <a:ext cx="47858" cy="36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dirty="0"/>
            </a:p>
          </p:txBody>
        </p:sp>
        <p:grpSp>
          <p:nvGrpSpPr>
            <p:cNvPr id="22" name="Group 40"/>
            <p:cNvGrpSpPr/>
            <p:nvPr/>
          </p:nvGrpSpPr>
          <p:grpSpPr>
            <a:xfrm>
              <a:off x="6244589" y="3034991"/>
              <a:ext cx="1943099" cy="745108"/>
              <a:chOff x="6244589" y="3034991"/>
              <a:chExt cx="1943099" cy="745108"/>
            </a:xfrm>
          </p:grpSpPr>
          <p:sp>
            <p:nvSpPr>
              <p:cNvPr id="23" name="Rounded Rectangle 19"/>
              <p:cNvSpPr/>
              <p:nvPr/>
            </p:nvSpPr>
            <p:spPr>
              <a:xfrm>
                <a:off x="6244589" y="3034991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4" name="Rounded Rectangle 18"/>
              <p:cNvSpPr/>
              <p:nvPr/>
            </p:nvSpPr>
            <p:spPr>
              <a:xfrm>
                <a:off x="6273045" y="3056814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Name =…</a:t>
                </a:r>
              </a:p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Email = …</a:t>
                </a:r>
              </a:p>
            </p:txBody>
          </p:sp>
        </p:grpSp>
        <p:sp>
          <p:nvSpPr>
            <p:cNvPr id="25" name="Straight Connector 19"/>
            <p:cNvSpPr/>
            <p:nvPr/>
          </p:nvSpPr>
          <p:spPr>
            <a:xfrm rot="2142401">
              <a:off x="5377384" y="4025021"/>
              <a:ext cx="957173" cy="275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712015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20"/>
            <p:cNvSpPr/>
            <p:nvPr/>
          </p:nvSpPr>
          <p:spPr>
            <a:xfrm rot="2142401">
              <a:off x="5832040" y="4031851"/>
              <a:ext cx="47858" cy="36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dirty="0"/>
            </a:p>
          </p:txBody>
        </p:sp>
        <p:grpSp>
          <p:nvGrpSpPr>
            <p:cNvPr id="27" name="Group 41"/>
            <p:cNvGrpSpPr/>
            <p:nvPr/>
          </p:nvGrpSpPr>
          <p:grpSpPr>
            <a:xfrm>
              <a:off x="6244589" y="3891866"/>
              <a:ext cx="1943099" cy="745108"/>
              <a:chOff x="6244589" y="3891866"/>
              <a:chExt cx="1943099" cy="745108"/>
            </a:xfrm>
          </p:grpSpPr>
          <p:sp>
            <p:nvSpPr>
              <p:cNvPr id="28" name="Rounded Rectangle 23"/>
              <p:cNvSpPr/>
              <p:nvPr/>
            </p:nvSpPr>
            <p:spPr>
              <a:xfrm>
                <a:off x="6244589" y="3891866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9" name="Rounded Rectangle 22"/>
              <p:cNvSpPr/>
              <p:nvPr/>
            </p:nvSpPr>
            <p:spPr>
              <a:xfrm>
                <a:off x="6273045" y="3913689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Name =…</a:t>
                </a:r>
              </a:p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EMailAdd= …</a:t>
                </a:r>
              </a:p>
            </p:txBody>
          </p:sp>
        </p:grpSp>
        <p:sp>
          <p:nvSpPr>
            <p:cNvPr id="30" name="Straight Connector 23"/>
            <p:cNvSpPr/>
            <p:nvPr/>
          </p:nvSpPr>
          <p:spPr>
            <a:xfrm rot="3310531">
              <a:off x="2613722" y="5103366"/>
              <a:ext cx="1043817" cy="358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1012438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Straight Connector 24"/>
            <p:cNvSpPr/>
            <p:nvPr/>
          </p:nvSpPr>
          <p:spPr>
            <a:xfrm rot="3310531">
              <a:off x="3109534" y="5087271"/>
              <a:ext cx="52190" cy="68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dirty="0"/>
            </a:p>
          </p:txBody>
        </p:sp>
        <p:grpSp>
          <p:nvGrpSpPr>
            <p:cNvPr id="32" name="Group 39"/>
            <p:cNvGrpSpPr/>
            <p:nvPr/>
          </p:nvGrpSpPr>
          <p:grpSpPr>
            <a:xfrm>
              <a:off x="3524251" y="5177179"/>
              <a:ext cx="1943099" cy="745108"/>
              <a:chOff x="3524250" y="5177179"/>
              <a:chExt cx="1943099" cy="745108"/>
            </a:xfrm>
          </p:grpSpPr>
          <p:sp>
            <p:nvSpPr>
              <p:cNvPr id="33" name="Rounded Rectangle 27"/>
              <p:cNvSpPr/>
              <p:nvPr/>
            </p:nvSpPr>
            <p:spPr>
              <a:xfrm>
                <a:off x="3524250" y="5177179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4" name="Rounded Rectangle 26"/>
              <p:cNvSpPr/>
              <p:nvPr/>
            </p:nvSpPr>
            <p:spPr>
              <a:xfrm>
                <a:off x="3552705" y="5199002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photos</a:t>
                </a:r>
              </a:p>
            </p:txBody>
          </p:sp>
        </p:grpSp>
        <p:sp>
          <p:nvSpPr>
            <p:cNvPr id="35" name="Straight Connector 27"/>
            <p:cNvSpPr/>
            <p:nvPr/>
          </p:nvSpPr>
          <p:spPr>
            <a:xfrm rot="20115009">
              <a:off x="5605853" y="5198941"/>
              <a:ext cx="949407" cy="9447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712015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Straight Connector 28"/>
            <p:cNvSpPr/>
            <p:nvPr/>
          </p:nvSpPr>
          <p:spPr>
            <a:xfrm rot="19457599">
              <a:off x="5832040" y="5317164"/>
              <a:ext cx="47858" cy="36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dirty="0"/>
            </a:p>
          </p:txBody>
        </p:sp>
        <p:grpSp>
          <p:nvGrpSpPr>
            <p:cNvPr id="37" name="Group 42"/>
            <p:cNvGrpSpPr/>
            <p:nvPr/>
          </p:nvGrpSpPr>
          <p:grpSpPr>
            <a:xfrm>
              <a:off x="6244589" y="4748741"/>
              <a:ext cx="1943099" cy="745108"/>
              <a:chOff x="6244589" y="4748741"/>
              <a:chExt cx="1943099" cy="745108"/>
            </a:xfrm>
          </p:grpSpPr>
          <p:sp>
            <p:nvSpPr>
              <p:cNvPr id="38" name="Rounded Rectangle 31"/>
              <p:cNvSpPr/>
              <p:nvPr/>
            </p:nvSpPr>
            <p:spPr>
              <a:xfrm>
                <a:off x="6244589" y="4748741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9" name="Rounded Rectangle 30"/>
              <p:cNvSpPr/>
              <p:nvPr/>
            </p:nvSpPr>
            <p:spPr>
              <a:xfrm>
                <a:off x="6273045" y="4770564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Photo ID =…</a:t>
                </a:r>
              </a:p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Date =…</a:t>
                </a:r>
              </a:p>
            </p:txBody>
          </p:sp>
        </p:grpSp>
        <p:sp>
          <p:nvSpPr>
            <p:cNvPr id="40" name="Straight Connector 31"/>
            <p:cNvSpPr/>
            <p:nvPr/>
          </p:nvSpPr>
          <p:spPr>
            <a:xfrm rot="2142401">
              <a:off x="5377384" y="5750203"/>
              <a:ext cx="957173" cy="275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337"/>
                  </a:moveTo>
                  <a:lnTo>
                    <a:pt x="712015" y="13337"/>
                  </a:lnTo>
                </a:path>
              </a:pathLst>
            </a:custGeom>
            <a:noFill/>
            <a:ln cmpd="sng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32"/>
            <p:cNvSpPr/>
            <p:nvPr/>
          </p:nvSpPr>
          <p:spPr>
            <a:xfrm rot="2142401">
              <a:off x="5832040" y="5745602"/>
              <a:ext cx="47858" cy="36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algn="ctr" defTabSz="2222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dirty="0"/>
            </a:p>
          </p:txBody>
        </p:sp>
        <p:grpSp>
          <p:nvGrpSpPr>
            <p:cNvPr id="42" name="Group 43"/>
            <p:cNvGrpSpPr/>
            <p:nvPr/>
          </p:nvGrpSpPr>
          <p:grpSpPr>
            <a:xfrm>
              <a:off x="6244589" y="5605616"/>
              <a:ext cx="1943099" cy="745108"/>
              <a:chOff x="6244589" y="5605616"/>
              <a:chExt cx="1943099" cy="745108"/>
            </a:xfrm>
          </p:grpSpPr>
          <p:sp>
            <p:nvSpPr>
              <p:cNvPr id="43" name="Rounded Rectangle 35"/>
              <p:cNvSpPr/>
              <p:nvPr/>
            </p:nvSpPr>
            <p:spPr>
              <a:xfrm>
                <a:off x="6244589" y="5605616"/>
                <a:ext cx="1943099" cy="745108"/>
              </a:xfrm>
              <a:prstGeom prst="roundRect">
                <a:avLst>
                  <a:gd name="adj" fmla="val 1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4" name="Rounded Rectangle 34"/>
              <p:cNvSpPr/>
              <p:nvPr/>
            </p:nvSpPr>
            <p:spPr>
              <a:xfrm>
                <a:off x="6273045" y="5627439"/>
                <a:ext cx="1886189" cy="701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Photo ID =…</a:t>
                </a:r>
              </a:p>
              <a:p>
                <a:pPr algn="ctr" defTabSz="7111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Date =…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88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/>
              <a:t>Elfogyott a hely a merevlemezen.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Teszek bele másikat is, de ahhoz le kell állni…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Teszek bele egy nagyobbat, de ahhoz le kell állni…</a:t>
            </a:r>
          </a:p>
          <a:p>
            <a:pPr>
              <a:lnSpc>
                <a:spcPct val="120000"/>
              </a:lnSpc>
            </a:pPr>
            <a:r>
              <a:rPr lang="hu-HU" dirty="0"/>
              <a:t>Mennyi párhuzamos kérést tud kiszolgálni egy hálózati tár?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Soha nem eleget…</a:t>
            </a:r>
          </a:p>
          <a:p>
            <a:pPr>
              <a:lnSpc>
                <a:spcPct val="120000"/>
              </a:lnSpc>
            </a:pPr>
            <a:r>
              <a:rPr lang="hu-HU" dirty="0"/>
              <a:t>Hogyan tudom biztosítani, hogy az írások-olvasások mehessenek párhuzamosan?</a:t>
            </a:r>
          </a:p>
          <a:p>
            <a:pPr>
              <a:lnSpc>
                <a:spcPct val="120000"/>
              </a:lnSpc>
            </a:pPr>
            <a:r>
              <a:rPr lang="hu-HU" dirty="0"/>
              <a:t>A biztonsági másolatok fontosak.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Milyen gyakran csináljak? </a:t>
            </a:r>
            <a:r>
              <a:rPr lang="hu-HU" dirty="0" err="1"/>
              <a:t>Full</a:t>
            </a:r>
            <a:r>
              <a:rPr lang="hu-HU" dirty="0"/>
              <a:t> backup, inkrementális backup, differenciális backup? És ezeket hol tároljam? És ha ott elfogy a hely?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43369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Nincs fix séma!</a:t>
            </a:r>
            <a:endParaRPr lang="en-NZ" dirty="0"/>
          </a:p>
        </p:txBody>
      </p:sp>
      <p:sp>
        <p:nvSpPr>
          <p:cNvPr id="2" name="Table Placeholder 1"/>
          <p:cNvSpPr>
            <a:spLocks noGrp="1"/>
          </p:cNvSpPr>
          <p:nvPr>
            <p:ph type="tbl" sz="quarter" idx="10"/>
          </p:nvPr>
        </p:nvSpPr>
        <p:spPr/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81640"/>
              </p:ext>
            </p:extLst>
          </p:nvPr>
        </p:nvGraphicFramePr>
        <p:xfrm>
          <a:off x="404948" y="1397726"/>
          <a:ext cx="8017268" cy="4078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784">
                <a:tc>
                  <a:txBody>
                    <a:bodyPr/>
                    <a:lstStyle/>
                    <a:p>
                      <a:endParaRPr lang="en-NZ" sz="1800" b="1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b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Keresztnev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Vezeteknev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Szuletesnap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Ákos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Nagy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1981</a:t>
                      </a:r>
                      <a:r>
                        <a:rPr lang="hu-HU" sz="2400" kern="1200" dirty="0"/>
                        <a:t>.02.02.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Tamás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Kis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1965</a:t>
                      </a:r>
                      <a:r>
                        <a:rPr lang="hu-HU" sz="2400" kern="1200" dirty="0"/>
                        <a:t>.03.15.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2400" kern="1200" dirty="0"/>
                        <a:t>Anna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r>
                        <a:rPr lang="hu-HU" sz="2400" kern="1200" dirty="0"/>
                        <a:t>Tóth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1976</a:t>
                      </a:r>
                      <a:r>
                        <a:rPr lang="hu-HU" sz="2400" kern="1200" dirty="0"/>
                        <a:t>.05.01.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420707" y="1397726"/>
            <a:ext cx="1925076" cy="80989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19" rIns="91436" bIns="45719" rtlCol="0" anchor="ctr" anchorCtr="0"/>
          <a:lstStyle/>
          <a:p>
            <a:pPr algn="ctr"/>
            <a:r>
              <a:rPr lang="hu-HU" b="1" cap="all" dirty="0" err="1">
                <a:solidFill>
                  <a:srgbClr val="FFFFFF">
                    <a:alpha val="99000"/>
                  </a:srgbClr>
                </a:solidFill>
              </a:rPr>
              <a:t>Magassag</a:t>
            </a:r>
            <a:endParaRPr lang="en-US" b="1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20707" y="3312304"/>
            <a:ext cx="1925076" cy="105069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19" rIns="91436" bIns="45719" rtlCol="0" anchor="ctr" anchorCtr="0"/>
          <a:lstStyle/>
          <a:p>
            <a:pPr algn="ctr"/>
            <a:r>
              <a:rPr lang="hu-HU" sz="2400" dirty="0">
                <a:solidFill>
                  <a:schemeClr val="tx2">
                    <a:lumMod val="75000"/>
                    <a:alpha val="99000"/>
                  </a:schemeClr>
                </a:solidFill>
              </a:rPr>
              <a:t>170</a:t>
            </a:r>
            <a:endParaRPr lang="en-US" sz="2400" dirty="0">
              <a:solidFill>
                <a:schemeClr val="tx2">
                  <a:lumMod val="75000"/>
                  <a:alpha val="99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8987" y="2490952"/>
            <a:ext cx="678646" cy="686022"/>
            <a:chOff x="2251879" y="3104907"/>
            <a:chExt cx="678646" cy="686022"/>
          </a:xfrm>
        </p:grpSpPr>
        <p:sp>
          <p:nvSpPr>
            <p:cNvPr id="25" name="Freeform 74"/>
            <p:cNvSpPr>
              <a:spLocks/>
            </p:cNvSpPr>
            <p:nvPr/>
          </p:nvSpPr>
          <p:spPr bwMode="auto">
            <a:xfrm>
              <a:off x="2251879" y="3336040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75"/>
            <p:cNvSpPr>
              <a:spLocks/>
            </p:cNvSpPr>
            <p:nvPr/>
          </p:nvSpPr>
          <p:spPr bwMode="auto">
            <a:xfrm>
              <a:off x="2726440" y="3336040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76"/>
            <p:cNvSpPr>
              <a:spLocks/>
            </p:cNvSpPr>
            <p:nvPr/>
          </p:nvSpPr>
          <p:spPr bwMode="auto">
            <a:xfrm>
              <a:off x="2389576" y="3353251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77"/>
            <p:cNvSpPr>
              <a:spLocks noChangeArrowheads="1"/>
            </p:cNvSpPr>
            <p:nvPr/>
          </p:nvSpPr>
          <p:spPr bwMode="auto">
            <a:xfrm>
              <a:off x="2460882" y="3104907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8987" y="3570724"/>
            <a:ext cx="678646" cy="686022"/>
            <a:chOff x="2251879" y="3897711"/>
            <a:chExt cx="678646" cy="686022"/>
          </a:xfrm>
        </p:grpSpPr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2251879" y="4128844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2726440" y="4128844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Freeform 76"/>
            <p:cNvSpPr>
              <a:spLocks/>
            </p:cNvSpPr>
            <p:nvPr/>
          </p:nvSpPr>
          <p:spPr bwMode="auto">
            <a:xfrm>
              <a:off x="2389576" y="4146055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2460882" y="3897711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4154" y="4601751"/>
            <a:ext cx="678646" cy="686022"/>
            <a:chOff x="2251879" y="4690515"/>
            <a:chExt cx="678646" cy="686022"/>
          </a:xfrm>
        </p:grpSpPr>
        <p:sp>
          <p:nvSpPr>
            <p:cNvPr id="35" name="Freeform 74"/>
            <p:cNvSpPr>
              <a:spLocks/>
            </p:cNvSpPr>
            <p:nvPr/>
          </p:nvSpPr>
          <p:spPr bwMode="auto">
            <a:xfrm>
              <a:off x="2251879" y="4921648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75"/>
            <p:cNvSpPr>
              <a:spLocks/>
            </p:cNvSpPr>
            <p:nvPr/>
          </p:nvSpPr>
          <p:spPr bwMode="auto">
            <a:xfrm>
              <a:off x="2726440" y="4921648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7" name="Freeform 76"/>
            <p:cNvSpPr>
              <a:spLocks/>
            </p:cNvSpPr>
            <p:nvPr/>
          </p:nvSpPr>
          <p:spPr bwMode="auto">
            <a:xfrm>
              <a:off x="2389576" y="4938859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2460882" y="4690515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3850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Táblák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 255 mező,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Mb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/entitás</a:t>
            </a:r>
          </a:p>
          <a:p>
            <a:pPr marL="342900" indent="-342900">
              <a:lnSpc>
                <a:spcPct val="110000"/>
              </a:lnSpc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 speciális mező: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PartitionKey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RowKey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Timestamp</a:t>
            </a:r>
            <a:endParaRPr lang="hu-HU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PartitionKey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és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RowKey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együtt az elsődleges kulcs</a:t>
            </a:r>
          </a:p>
          <a:p>
            <a:pPr marL="342900" indent="-342900">
              <a:lnSpc>
                <a:spcPct val="110000"/>
              </a:lnSpc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tábla entitásai a terheléselosztás miatt különböző tárhely-csomópontokra kerülnek</a:t>
            </a:r>
          </a:p>
          <a:p>
            <a:pPr marL="342900" indent="-342900">
              <a:lnSpc>
                <a:spcPct val="110000"/>
              </a:lnSpc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csomópontra az azonos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PartitionKey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értékkel rendelkező entitások kerülnek</a:t>
            </a:r>
          </a:p>
          <a:p>
            <a:pPr marL="342900" indent="-342900">
              <a:lnSpc>
                <a:spcPct val="110000"/>
              </a:lnSpc>
            </a:pP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TimeStamp</a:t>
            </a: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 optimista- </a:t>
            </a:r>
            <a:r>
              <a:rPr lang="hu-HU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konkurrenciakezeléshez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57912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10857"/>
              </p:ext>
            </p:extLst>
          </p:nvPr>
        </p:nvGraphicFramePr>
        <p:xfrm>
          <a:off x="2841470" y="1088075"/>
          <a:ext cx="8831419" cy="265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39"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PartitionKey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 err="1"/>
                        <a:t>Kategoria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RowKey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 err="1"/>
                        <a:t>cim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Timestamp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r>
                        <a:rPr lang="hu-HU" sz="1400" cap="all" baseline="0" dirty="0"/>
                        <a:t>Oldalszám</a:t>
                      </a:r>
                      <a:endParaRPr lang="en-NZ" sz="14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9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Krimi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Gyilkosság</a:t>
                      </a:r>
                      <a:r>
                        <a:rPr lang="hu-HU" sz="1400" kern="1200" baseline="0" dirty="0"/>
                        <a:t> a Blahán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120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Krimi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Vidéki vérengzés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150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Tudományos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kern="1200" dirty="0"/>
                        <a:t>Fizika alapja</a:t>
                      </a:r>
                      <a:r>
                        <a:rPr lang="hu-HU" sz="1400" kern="1200" baseline="0" dirty="0"/>
                        <a:t>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300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Tudományos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kern="1200" dirty="0"/>
                        <a:t>Alkalmazott</a:t>
                      </a:r>
                      <a:r>
                        <a:rPr lang="hu-HU" sz="1400" kern="1200" baseline="0" dirty="0"/>
                        <a:t> matematika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400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03305"/>
              </p:ext>
            </p:extLst>
          </p:nvPr>
        </p:nvGraphicFramePr>
        <p:xfrm>
          <a:off x="2841470" y="3808697"/>
          <a:ext cx="8831419" cy="2493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39"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PartitionKey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 err="1"/>
                        <a:t>Kategoria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RowKey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 err="1"/>
                        <a:t>cim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Timestamp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r>
                        <a:rPr lang="hu-HU" sz="1400" cap="all" baseline="0" dirty="0" err="1"/>
                        <a:t>gyartasiev</a:t>
                      </a:r>
                      <a:endParaRPr lang="en-NZ" sz="14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9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Szépirodalom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Nyári szellő a szélben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1999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Verseskötet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Ady összes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2009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Sci-fi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 err="1"/>
                        <a:t>Űrtejeskocsik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280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3675"/>
              </p:ext>
            </p:extLst>
          </p:nvPr>
        </p:nvGraphicFramePr>
        <p:xfrm>
          <a:off x="2853449" y="1088075"/>
          <a:ext cx="8831419" cy="4614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39"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PartitionKey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 err="1"/>
                        <a:t>Kategoria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RowKey</a:t>
                      </a:r>
                    </a:p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(</a:t>
                      </a:r>
                      <a:r>
                        <a:rPr lang="hu-HU" sz="1400" kern="1200" cap="all" baseline="0" dirty="0"/>
                        <a:t>CIM</a:t>
                      </a:r>
                      <a:r>
                        <a:rPr lang="en-US" sz="1400" kern="1200" cap="all" baseline="0" dirty="0"/>
                        <a:t>)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400" kern="1200" cap="all" baseline="0" dirty="0"/>
                        <a:t>Timestamp</a:t>
                      </a:r>
                      <a:endParaRPr lang="en-US" sz="1400" b="1" kern="1200" cap="all" baseline="0" dirty="0">
                        <a:solidFill>
                          <a:schemeClr val="lt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r>
                        <a:rPr lang="hu-HU" sz="1400" cap="all" baseline="0" dirty="0"/>
                        <a:t>Oldalszám</a:t>
                      </a:r>
                      <a:endParaRPr lang="en-NZ" sz="14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9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Krimi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Gyilkosság</a:t>
                      </a:r>
                      <a:r>
                        <a:rPr lang="hu-HU" sz="1400" kern="1200" baseline="0" dirty="0"/>
                        <a:t> a Blahán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120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Krimi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Vidéki vérengzés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150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Tudományos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Fizika alapja</a:t>
                      </a:r>
                      <a:r>
                        <a:rPr lang="hu-HU" sz="1400" kern="1200" baseline="0" dirty="0"/>
                        <a:t>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300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Tudományos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Alkalmazott</a:t>
                      </a:r>
                      <a:r>
                        <a:rPr lang="hu-HU" sz="1400" kern="1200" baseline="0" dirty="0"/>
                        <a:t> matematika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400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Szépirodalom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Nyári szellő a szélben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240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Verseskötet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Ady összes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50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Sci-fi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 err="1"/>
                        <a:t>Űrtejeskocsik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kern="1200" dirty="0"/>
                        <a:t>…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1400" kern="1200" dirty="0"/>
                        <a:t>280</a:t>
                      </a:r>
                      <a:endParaRPr lang="en-US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2853449" y="1614792"/>
            <a:ext cx="8816798" cy="1054751"/>
          </a:xfrm>
          <a:prstGeom prst="roundRect">
            <a:avLst>
              <a:gd name="adj" fmla="val 10931"/>
            </a:avLst>
          </a:prstGeom>
          <a:noFill/>
          <a:ln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853449" y="2879696"/>
            <a:ext cx="8816798" cy="731661"/>
          </a:xfrm>
          <a:prstGeom prst="roundRect">
            <a:avLst>
              <a:gd name="adj" fmla="val 14017"/>
            </a:avLst>
          </a:prstGeom>
          <a:noFill/>
          <a:ln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Partíciók</a:t>
            </a:r>
            <a:endParaRPr lang="en-US" dirty="0"/>
          </a:p>
        </p:txBody>
      </p:sp>
      <p:grpSp>
        <p:nvGrpSpPr>
          <p:cNvPr id="30" name="Group 33"/>
          <p:cNvGrpSpPr/>
          <p:nvPr/>
        </p:nvGrpSpPr>
        <p:grpSpPr>
          <a:xfrm>
            <a:off x="520702" y="2791533"/>
            <a:ext cx="2323417" cy="1673352"/>
            <a:chOff x="317101" y="2670048"/>
            <a:chExt cx="2531690" cy="1673352"/>
          </a:xfrm>
        </p:grpSpPr>
        <p:sp>
          <p:nvSpPr>
            <p:cNvPr id="34" name="Right Arrow 33"/>
            <p:cNvSpPr/>
            <p:nvPr/>
          </p:nvSpPr>
          <p:spPr bwMode="auto">
            <a:xfrm>
              <a:off x="2090853" y="3325368"/>
              <a:ext cx="757938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3" name="Can 32"/>
            <p:cNvSpPr/>
            <p:nvPr/>
          </p:nvSpPr>
          <p:spPr bwMode="auto">
            <a:xfrm>
              <a:off x="317101" y="2670048"/>
              <a:ext cx="1905000" cy="1673352"/>
            </a:xfrm>
            <a:prstGeom prst="can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Server A</a:t>
              </a:r>
            </a:p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Table = 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Könyvek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520702" y="1723563"/>
            <a:ext cx="2336977" cy="4032504"/>
            <a:chOff x="427732" y="1603248"/>
            <a:chExt cx="2546464" cy="4032504"/>
          </a:xfrm>
          <a:solidFill>
            <a:schemeClr val="accent4"/>
          </a:solidFill>
        </p:grpSpPr>
        <p:sp>
          <p:nvSpPr>
            <p:cNvPr id="26" name="Right Arrow 25"/>
            <p:cNvSpPr/>
            <p:nvPr/>
          </p:nvSpPr>
          <p:spPr bwMode="auto">
            <a:xfrm>
              <a:off x="2209801" y="4620768"/>
              <a:ext cx="752092" cy="484632"/>
            </a:xfrm>
            <a:prstGeom prst="rightArrow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Right Arrow 28"/>
            <p:cNvSpPr/>
            <p:nvPr/>
          </p:nvSpPr>
          <p:spPr bwMode="auto">
            <a:xfrm>
              <a:off x="2209800" y="2258568"/>
              <a:ext cx="764396" cy="484632"/>
            </a:xfrm>
            <a:prstGeom prst="rightArrow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Can 23"/>
            <p:cNvSpPr/>
            <p:nvPr/>
          </p:nvSpPr>
          <p:spPr bwMode="auto">
            <a:xfrm>
              <a:off x="427732" y="3962400"/>
              <a:ext cx="1905000" cy="1673352"/>
            </a:xfrm>
            <a:prstGeom prst="can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Server B</a:t>
              </a:r>
            </a:p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Table = 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Könyvek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[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Tudományos</a:t>
              </a: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- Max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Kulcs</a:t>
              </a: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427732" y="1603248"/>
              <a:ext cx="1905000" cy="1673352"/>
            </a:xfrm>
            <a:prstGeom prst="can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204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Server A</a:t>
              </a:r>
            </a:p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Table = Products</a:t>
              </a:r>
            </a:p>
            <a:p>
              <a:pPr algn="ctr" defTabSz="914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[Min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Kulcs</a:t>
              </a: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 - </a:t>
              </a:r>
              <a:r>
                <a:rPr lang="hu-HU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Tudományos</a:t>
              </a: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)</a:t>
              </a:r>
              <a:endPara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520702" y="2712512"/>
            <a:ext cx="1738489" cy="442452"/>
          </a:xfrm>
          <a:prstGeom prst="ellipse">
            <a:avLst/>
          </a:prstGeom>
          <a:noFill/>
          <a:ln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520702" y="5049444"/>
            <a:ext cx="1738489" cy="486429"/>
          </a:xfrm>
          <a:prstGeom prst="ellipse">
            <a:avLst/>
          </a:prstGeom>
          <a:noFill/>
          <a:ln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4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7" grpId="0" animBg="1"/>
      <p:bldP spid="37" grpId="1" animBg="1"/>
      <p:bldP spid="36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0"/>
          </p:nvPr>
        </p:nvSpPr>
        <p:spPr>
          <a:xfrm>
            <a:off x="269241" y="1479628"/>
            <a:ext cx="5378548" cy="5172185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Tábla létrehozása</a:t>
            </a:r>
          </a:p>
          <a:p>
            <a:r>
              <a:rPr lang="hu-HU" dirty="0"/>
              <a:t>Entitás beszúrása</a:t>
            </a:r>
          </a:p>
          <a:p>
            <a:r>
              <a:rPr lang="hu-HU" dirty="0" err="1"/>
              <a:t>Replace</a:t>
            </a:r>
            <a:r>
              <a:rPr lang="hu-HU" dirty="0"/>
              <a:t>, </a:t>
            </a:r>
            <a:r>
              <a:rPr lang="hu-HU" dirty="0" err="1"/>
              <a:t>Insert-Or-Replace</a:t>
            </a:r>
            <a:endParaRPr lang="hu-HU" dirty="0"/>
          </a:p>
          <a:p>
            <a:r>
              <a:rPr lang="hu-HU" dirty="0"/>
              <a:t>Entitás törlése</a:t>
            </a:r>
          </a:p>
          <a:p>
            <a:r>
              <a:rPr lang="hu-HU" dirty="0"/>
              <a:t>Tábla törlése</a:t>
            </a:r>
          </a:p>
          <a:p>
            <a:r>
              <a:rPr lang="hu-HU" dirty="0"/>
              <a:t>Lekérdezés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Egyetlen entitás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Teljes partíció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Partíció egy része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Entitás egy része</a:t>
            </a:r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1"/>
          </p:nvPr>
        </p:nvSpPr>
        <p:spPr>
          <a:xfrm>
            <a:off x="6544214" y="1479628"/>
            <a:ext cx="5378548" cy="5507085"/>
          </a:xfrm>
        </p:spPr>
        <p:txBody>
          <a:bodyPr/>
          <a:lstStyle/>
          <a:p>
            <a:r>
              <a:rPr lang="hu-HU" dirty="0"/>
              <a:t>Batch műveletek</a:t>
            </a:r>
            <a:endParaRPr lang="hu-HU" b="1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Max 100 entitás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Ugyanolyan </a:t>
            </a:r>
            <a:r>
              <a:rPr lang="hu-HU" dirty="0" err="1">
                <a:solidFill>
                  <a:schemeClr val="accent1"/>
                </a:solidFill>
              </a:rPr>
              <a:t>Partition</a:t>
            </a:r>
            <a:r>
              <a:rPr lang="hu-HU" dirty="0">
                <a:solidFill>
                  <a:schemeClr val="accent1"/>
                </a:solidFill>
              </a:rPr>
              <a:t> Key-re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</a:rPr>
              <a:t>Ha van lekérdezés, csak az lehet a batch-</a:t>
            </a:r>
            <a:r>
              <a:rPr lang="hu-HU" dirty="0" err="1">
                <a:solidFill>
                  <a:schemeClr val="accent1"/>
                </a:solidFill>
              </a:rPr>
              <a:t>ben</a:t>
            </a:r>
            <a:endParaRPr lang="hu-HU" dirty="0">
              <a:solidFill>
                <a:schemeClr val="accent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2246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5410797" y="230189"/>
            <a:ext cx="5563591" cy="3728969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graphicFrame>
        <p:nvGraphicFramePr>
          <p:cNvPr id="2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24542"/>
              </p:ext>
            </p:extLst>
          </p:nvPr>
        </p:nvGraphicFramePr>
        <p:xfrm>
          <a:off x="470262" y="1998129"/>
          <a:ext cx="8017268" cy="4078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784">
                <a:tc>
                  <a:txBody>
                    <a:bodyPr/>
                    <a:lstStyle/>
                    <a:p>
                      <a:endParaRPr lang="en-NZ" sz="1800" b="1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b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Keresztnev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Vezeteknev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1800" cap="all" baseline="0" dirty="0" err="1"/>
                        <a:t>Szuletesnap</a:t>
                      </a:r>
                      <a:endParaRPr lang="en-NZ" sz="18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Ákos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Nagy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1981</a:t>
                      </a:r>
                      <a:r>
                        <a:rPr lang="hu-HU" sz="2400" kern="1200" dirty="0"/>
                        <a:t>.02.02.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Tamás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hu-HU" sz="2400" kern="1200" dirty="0"/>
                        <a:t>Kis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1965</a:t>
                      </a:r>
                      <a:r>
                        <a:rPr lang="hu-HU" sz="2400" kern="1200" dirty="0"/>
                        <a:t>.03.15.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721">
                <a:tc>
                  <a:txBody>
                    <a:bodyPr/>
                    <a:lstStyle/>
                    <a:p>
                      <a:pPr algn="r"/>
                      <a:endParaRPr lang="en-NZ" sz="2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hu-HU" sz="2400" kern="1200" dirty="0"/>
                        <a:t>Anna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r>
                        <a:rPr lang="hu-HU" sz="2400" kern="1200" dirty="0"/>
                        <a:t>Tóth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2400" kern="1200" dirty="0"/>
                        <a:t>1976</a:t>
                      </a:r>
                      <a:r>
                        <a:rPr lang="hu-HU" sz="2400" kern="1200" dirty="0"/>
                        <a:t>.05.01.</a:t>
                      </a:r>
                      <a:endParaRPr lang="en-US" sz="2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9"/>
          <p:cNvGrpSpPr/>
          <p:nvPr/>
        </p:nvGrpSpPr>
        <p:grpSpPr>
          <a:xfrm>
            <a:off x="764301" y="2986851"/>
            <a:ext cx="678646" cy="686022"/>
            <a:chOff x="2251879" y="3104907"/>
            <a:chExt cx="678646" cy="686022"/>
          </a:xfrm>
        </p:grpSpPr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2251879" y="3336040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75"/>
            <p:cNvSpPr>
              <a:spLocks/>
            </p:cNvSpPr>
            <p:nvPr/>
          </p:nvSpPr>
          <p:spPr bwMode="auto">
            <a:xfrm>
              <a:off x="2726440" y="3336040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2389576" y="3353251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7"/>
            <p:cNvSpPr>
              <a:spLocks noChangeArrowheads="1"/>
            </p:cNvSpPr>
            <p:nvPr/>
          </p:nvSpPr>
          <p:spPr bwMode="auto">
            <a:xfrm>
              <a:off x="2460882" y="3104907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41" name="Group 7"/>
          <p:cNvGrpSpPr/>
          <p:nvPr/>
        </p:nvGrpSpPr>
        <p:grpSpPr>
          <a:xfrm>
            <a:off x="764301" y="4092749"/>
            <a:ext cx="678646" cy="686022"/>
            <a:chOff x="2251879" y="3897711"/>
            <a:chExt cx="678646" cy="686022"/>
          </a:xfrm>
        </p:grpSpPr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2251879" y="4128844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2726440" y="4128844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76"/>
            <p:cNvSpPr>
              <a:spLocks/>
            </p:cNvSpPr>
            <p:nvPr/>
          </p:nvSpPr>
          <p:spPr bwMode="auto">
            <a:xfrm>
              <a:off x="2389576" y="4146055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77"/>
            <p:cNvSpPr>
              <a:spLocks noChangeArrowheads="1"/>
            </p:cNvSpPr>
            <p:nvPr/>
          </p:nvSpPr>
          <p:spPr bwMode="auto">
            <a:xfrm>
              <a:off x="2460882" y="3897711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46" name="Group 6"/>
          <p:cNvGrpSpPr/>
          <p:nvPr/>
        </p:nvGrpSpPr>
        <p:grpSpPr>
          <a:xfrm>
            <a:off x="759468" y="5202154"/>
            <a:ext cx="678646" cy="686022"/>
            <a:chOff x="2251879" y="4690515"/>
            <a:chExt cx="678646" cy="686022"/>
          </a:xfrm>
        </p:grpSpPr>
        <p:sp>
          <p:nvSpPr>
            <p:cNvPr id="47" name="Freeform 74"/>
            <p:cNvSpPr>
              <a:spLocks/>
            </p:cNvSpPr>
            <p:nvPr/>
          </p:nvSpPr>
          <p:spPr bwMode="auto">
            <a:xfrm>
              <a:off x="2251879" y="4921648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Freeform 75"/>
            <p:cNvSpPr>
              <a:spLocks/>
            </p:cNvSpPr>
            <p:nvPr/>
          </p:nvSpPr>
          <p:spPr bwMode="auto">
            <a:xfrm>
              <a:off x="2726440" y="4921648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Freeform 76"/>
            <p:cNvSpPr>
              <a:spLocks/>
            </p:cNvSpPr>
            <p:nvPr/>
          </p:nvSpPr>
          <p:spPr bwMode="auto">
            <a:xfrm>
              <a:off x="2389576" y="4938859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77"/>
            <p:cNvSpPr>
              <a:spLocks noChangeArrowheads="1"/>
            </p:cNvSpPr>
            <p:nvPr/>
          </p:nvSpPr>
          <p:spPr bwMode="auto">
            <a:xfrm>
              <a:off x="2460882" y="4690515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</a:t>
            </a:r>
            <a:endParaRPr lang="en-NZ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1" y="2913595"/>
            <a:ext cx="8236372" cy="847928"/>
          </a:xfrm>
          <a:prstGeom prst="roundRect">
            <a:avLst>
              <a:gd name="adj" fmla="val 10931"/>
            </a:avLst>
          </a:prstGeom>
          <a:noFill/>
          <a:ln w="38100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sp>
        <p:nvSpPr>
          <p:cNvPr id="23" name="TextBox 15"/>
          <p:cNvSpPr txBox="1"/>
          <p:nvPr/>
        </p:nvSpPr>
        <p:spPr>
          <a:xfrm>
            <a:off x="6143963" y="1375433"/>
            <a:ext cx="3903625" cy="400108"/>
          </a:xfrm>
          <a:prstGeom prst="rect">
            <a:avLst/>
          </a:prstGeom>
        </p:spPr>
        <p:txBody>
          <a:bodyPr wrap="none" lIns="91436" tIns="45719" rIns="91436" bIns="4571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100" dirty="0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?$filter=</a:t>
            </a:r>
            <a:r>
              <a:rPr lang="hu-HU" sz="2000" spc="-100" dirty="0" err="1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Keresztnev</a:t>
            </a:r>
            <a:r>
              <a:rPr lang="en-US" sz="2000" spc="-100" dirty="0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pc="-100" dirty="0" err="1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spc="-100" dirty="0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 ‘</a:t>
            </a:r>
            <a:r>
              <a:rPr lang="hu-HU" sz="2000" spc="-100" dirty="0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Ákos</a:t>
            </a:r>
            <a:r>
              <a:rPr lang="en-US" sz="2000" spc="-100" dirty="0">
                <a:solidFill>
                  <a:schemeClr val="bg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108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04" y="345741"/>
            <a:ext cx="8363938" cy="1994392"/>
          </a:xfrm>
        </p:spPr>
        <p:txBody>
          <a:bodyPr/>
          <a:lstStyle/>
          <a:p>
            <a:r>
              <a:rPr lang="hu-HU" dirty="0"/>
              <a:t>Üzenetsorok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285821" y="1525250"/>
            <a:ext cx="1734502" cy="4876800"/>
          </a:xfrm>
          <a:prstGeom prst="roundRect">
            <a:avLst>
              <a:gd name="adj" fmla="val 10000"/>
            </a:avLst>
          </a:prstGeom>
          <a:solidFill>
            <a:schemeClr val="accent3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Rounded Rectangle 4"/>
          <p:cNvSpPr/>
          <p:nvPr/>
        </p:nvSpPr>
        <p:spPr>
          <a:xfrm>
            <a:off x="7285821" y="1951465"/>
            <a:ext cx="1734502" cy="5798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89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262234" y="1525250"/>
            <a:ext cx="1734502" cy="4876800"/>
          </a:xfrm>
          <a:prstGeom prst="roundRect">
            <a:avLst>
              <a:gd name="adj" fmla="val 10000"/>
            </a:avLst>
          </a:prstGeom>
          <a:solidFill>
            <a:schemeClr val="accent3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Rounded Rectangle 6"/>
          <p:cNvSpPr/>
          <p:nvPr/>
        </p:nvSpPr>
        <p:spPr>
          <a:xfrm>
            <a:off x="5262234" y="1962615"/>
            <a:ext cx="1734502" cy="5798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89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034748" y="1525250"/>
            <a:ext cx="1938402" cy="4876800"/>
          </a:xfrm>
          <a:prstGeom prst="roundRect">
            <a:avLst>
              <a:gd name="adj" fmla="val 10000"/>
            </a:avLst>
          </a:prstGeom>
          <a:solidFill>
            <a:schemeClr val="accent3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Rounded Rectangle 8"/>
          <p:cNvSpPr/>
          <p:nvPr/>
        </p:nvSpPr>
        <p:spPr>
          <a:xfrm>
            <a:off x="3129777" y="1999716"/>
            <a:ext cx="1694985" cy="5941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89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63" name="Straight Connector 12"/>
          <p:cNvSpPr/>
          <p:nvPr/>
        </p:nvSpPr>
        <p:spPr>
          <a:xfrm rot="18289469">
            <a:off x="5092383" y="3710182"/>
            <a:ext cx="50621" cy="506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dirty="0"/>
          </a:p>
        </p:txBody>
      </p:sp>
      <p:sp>
        <p:nvSpPr>
          <p:cNvPr id="71" name="Straight Connector 20"/>
          <p:cNvSpPr/>
          <p:nvPr/>
        </p:nvSpPr>
        <p:spPr>
          <a:xfrm rot="2142401">
            <a:off x="7123478" y="3509910"/>
            <a:ext cx="35600" cy="35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dirty="0"/>
          </a:p>
        </p:txBody>
      </p:sp>
      <p:sp>
        <p:nvSpPr>
          <p:cNvPr id="74" name="Straight Connector 23"/>
          <p:cNvSpPr/>
          <p:nvPr/>
        </p:nvSpPr>
        <p:spPr>
          <a:xfrm>
            <a:off x="4611473" y="4117315"/>
            <a:ext cx="1012438" cy="266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3337"/>
                </a:moveTo>
                <a:lnTo>
                  <a:pt x="1012438" y="13337"/>
                </a:lnTo>
              </a:path>
            </a:pathLst>
          </a:custGeom>
          <a:noFill/>
          <a:ln cmpd="sng"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Straight Connector 24"/>
          <p:cNvSpPr/>
          <p:nvPr/>
        </p:nvSpPr>
        <p:spPr>
          <a:xfrm rot="3310531">
            <a:off x="5092383" y="4541297"/>
            <a:ext cx="50621" cy="506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06776" y="3759536"/>
            <a:ext cx="1445418" cy="722842"/>
            <a:chOff x="3882776" y="3759536"/>
            <a:chExt cx="1445418" cy="722842"/>
          </a:xfrm>
        </p:grpSpPr>
        <p:sp>
          <p:nvSpPr>
            <p:cNvPr id="76" name="Rounded Rectangle 75"/>
            <p:cNvSpPr/>
            <p:nvPr/>
          </p:nvSpPr>
          <p:spPr>
            <a:xfrm>
              <a:off x="3882776" y="3759536"/>
              <a:ext cx="1445418" cy="722709"/>
            </a:xfrm>
            <a:prstGeom prst="roundRect">
              <a:avLst>
                <a:gd name="adj" fmla="val 1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77" name="Rounded Rectangle 26"/>
            <p:cNvSpPr/>
            <p:nvPr/>
          </p:nvSpPr>
          <p:spPr>
            <a:xfrm>
              <a:off x="3893310" y="3802003"/>
              <a:ext cx="1403084" cy="680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order processing</a:t>
              </a:r>
            </a:p>
          </p:txBody>
        </p:sp>
      </p:grpSp>
      <p:sp>
        <p:nvSpPr>
          <p:cNvPr id="78" name="Straight Connector 27"/>
          <p:cNvSpPr/>
          <p:nvPr/>
        </p:nvSpPr>
        <p:spPr>
          <a:xfrm rot="19457599">
            <a:off x="6785273" y="3867875"/>
            <a:ext cx="712015" cy="266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3337"/>
                </a:moveTo>
                <a:lnTo>
                  <a:pt x="712015" y="13337"/>
                </a:lnTo>
              </a:path>
            </a:pathLst>
          </a:custGeom>
          <a:noFill/>
          <a:ln cmpd="sng"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Straight Connector 28"/>
          <p:cNvSpPr/>
          <p:nvPr/>
        </p:nvSpPr>
        <p:spPr>
          <a:xfrm rot="19457599">
            <a:off x="7123478" y="4756584"/>
            <a:ext cx="35600" cy="35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440995" y="3280220"/>
            <a:ext cx="1445418" cy="722709"/>
            <a:chOff x="5916995" y="3280219"/>
            <a:chExt cx="1445418" cy="722709"/>
          </a:xfrm>
        </p:grpSpPr>
        <p:sp>
          <p:nvSpPr>
            <p:cNvPr id="80" name="Rounded Rectangle 79"/>
            <p:cNvSpPr/>
            <p:nvPr/>
          </p:nvSpPr>
          <p:spPr>
            <a:xfrm>
              <a:off x="5916995" y="3280219"/>
              <a:ext cx="1445418" cy="722709"/>
            </a:xfrm>
            <a:prstGeom prst="roundRect">
              <a:avLst>
                <a:gd name="adj" fmla="val 1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1" name="Rounded Rectangle 30"/>
            <p:cNvSpPr/>
            <p:nvPr/>
          </p:nvSpPr>
          <p:spPr>
            <a:xfrm>
              <a:off x="5927529" y="3301376"/>
              <a:ext cx="1403084" cy="680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defTabSz="711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   customer ID</a:t>
              </a:r>
              <a:br>
                <a:rPr lang="en-US" sz="1600" dirty="0"/>
              </a:br>
              <a:r>
                <a:rPr lang="en-US" sz="1600" dirty="0"/>
                <a:t>   order ID</a:t>
              </a:r>
              <a:br>
                <a:rPr lang="en-US" sz="1600" dirty="0"/>
              </a:br>
              <a:r>
                <a:rPr lang="en-US" sz="1600" dirty="0"/>
                <a:t>   http://…</a:t>
              </a:r>
            </a:p>
          </p:txBody>
        </p:sp>
      </p:grpSp>
      <p:sp>
        <p:nvSpPr>
          <p:cNvPr id="82" name="Straight Connector 31"/>
          <p:cNvSpPr/>
          <p:nvPr/>
        </p:nvSpPr>
        <p:spPr>
          <a:xfrm rot="2142401">
            <a:off x="6785273" y="4283433"/>
            <a:ext cx="712015" cy="266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3337"/>
                </a:moveTo>
                <a:lnTo>
                  <a:pt x="712015" y="13337"/>
                </a:lnTo>
              </a:path>
            </a:pathLst>
          </a:custGeom>
          <a:noFill/>
          <a:ln cmpd="sng"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3" name="Straight Connector 32"/>
          <p:cNvSpPr/>
          <p:nvPr/>
        </p:nvSpPr>
        <p:spPr>
          <a:xfrm rot="2142401">
            <a:off x="7123478" y="5172142"/>
            <a:ext cx="35600" cy="35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algn="ctr" defTabSz="22224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430362" y="4398416"/>
            <a:ext cx="1445418" cy="722709"/>
            <a:chOff x="5906362" y="4398413"/>
            <a:chExt cx="1445418" cy="722709"/>
          </a:xfrm>
        </p:grpSpPr>
        <p:sp>
          <p:nvSpPr>
            <p:cNvPr id="84" name="Rounded Rectangle 83"/>
            <p:cNvSpPr/>
            <p:nvPr/>
          </p:nvSpPr>
          <p:spPr>
            <a:xfrm>
              <a:off x="5906362" y="4398413"/>
              <a:ext cx="1445418" cy="722709"/>
            </a:xfrm>
            <a:prstGeom prst="roundRect">
              <a:avLst>
                <a:gd name="adj" fmla="val 1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7" name="Rounded Rectangle 30"/>
            <p:cNvSpPr/>
            <p:nvPr/>
          </p:nvSpPr>
          <p:spPr>
            <a:xfrm>
              <a:off x="5931073" y="4431971"/>
              <a:ext cx="1403084" cy="680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defTabSz="711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   customer ID</a:t>
              </a:r>
              <a:br>
                <a:rPr lang="en-US" sz="1600" dirty="0"/>
              </a:br>
              <a:r>
                <a:rPr lang="en-US" sz="1600" dirty="0"/>
                <a:t>   order ID</a:t>
              </a:r>
              <a:br>
                <a:rPr lang="en-US" sz="1600" dirty="0"/>
              </a:br>
              <a:r>
                <a:rPr lang="en-US" sz="1600" dirty="0"/>
                <a:t>   http://…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93775" y="3789696"/>
            <a:ext cx="1634834" cy="722807"/>
            <a:chOff x="1669774" y="3789693"/>
            <a:chExt cx="1634834" cy="722807"/>
          </a:xfrm>
        </p:grpSpPr>
        <p:sp>
          <p:nvSpPr>
            <p:cNvPr id="60" name="Rounded Rectangle 59"/>
            <p:cNvSpPr/>
            <p:nvPr/>
          </p:nvSpPr>
          <p:spPr>
            <a:xfrm>
              <a:off x="1669774" y="3789693"/>
              <a:ext cx="1634834" cy="722709"/>
            </a:xfrm>
            <a:prstGeom prst="roundRect">
              <a:avLst>
                <a:gd name="adj" fmla="val 1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1" name="Rounded Rectangle 10"/>
            <p:cNvSpPr/>
            <p:nvPr/>
          </p:nvSpPr>
          <p:spPr>
            <a:xfrm>
              <a:off x="1722783" y="3832125"/>
              <a:ext cx="1550026" cy="680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adventureworks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877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32" y="362447"/>
            <a:ext cx="8363938" cy="553998"/>
          </a:xfrm>
        </p:spPr>
        <p:txBody>
          <a:bodyPr/>
          <a:lstStyle/>
          <a:p>
            <a:r>
              <a:rPr lang="hu-HU" dirty="0"/>
              <a:t>Lazán csatolt rendszer üzenetsorokkal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696" y="1105575"/>
            <a:ext cx="9796259" cy="2474524"/>
          </a:xfrm>
        </p:spPr>
        <p:txBody>
          <a:bodyPr/>
          <a:lstStyle/>
          <a:p>
            <a:r>
              <a:rPr lang="hu-HU" sz="2400" dirty="0"/>
              <a:t>Termelő-fogyasztó minta megvalósítására</a:t>
            </a:r>
          </a:p>
          <a:p>
            <a:r>
              <a:rPr lang="hu-HU" sz="2400" dirty="0"/>
              <a:t>Termelők feladatokat tesznek a sorba, fogyasztók feladatokat vesznek ki</a:t>
            </a:r>
          </a:p>
          <a:p>
            <a:r>
              <a:rPr lang="hu-HU" sz="2400" dirty="0"/>
              <a:t>Lazán csatolt architektúra, csak az üzenetsoron keresztül történik kommunikáció</a:t>
            </a:r>
          </a:p>
          <a:p>
            <a:r>
              <a:rPr lang="hu-HU" sz="2400" dirty="0"/>
              <a:t>Tetszőleges sok termelőt és fogyasztót vehetünk fel</a:t>
            </a:r>
          </a:p>
          <a:p>
            <a:r>
              <a:rPr lang="hu-HU" sz="2400" dirty="0"/>
              <a:t>A sor pufferel is egyben</a:t>
            </a: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4785327" y="4766774"/>
            <a:ext cx="2666999" cy="38100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706008" y="4704053"/>
            <a:ext cx="9144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2254252" y="3586806"/>
            <a:ext cx="1268627" cy="5684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Termelő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254252" y="4593883"/>
            <a:ext cx="1268627" cy="5684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Termelő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254252" y="5600958"/>
            <a:ext cx="1268627" cy="5684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Termelő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ight Arrow 29"/>
          <p:cNvSpPr/>
          <p:nvPr/>
        </p:nvSpPr>
        <p:spPr>
          <a:xfrm rot="1551301">
            <a:off x="3726705" y="3993539"/>
            <a:ext cx="9144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0048699" flipV="1">
            <a:off x="3726705" y="5414566"/>
            <a:ext cx="9144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8424387" y="3244938"/>
            <a:ext cx="1268627" cy="568411"/>
          </a:xfrm>
          <a:prstGeom prst="roundRect">
            <a:avLst/>
          </a:prstGeom>
          <a:solidFill>
            <a:srgbClr val="0070C0">
              <a:alpha val="75000"/>
            </a:srgb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Fogyasztó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424387" y="4199154"/>
            <a:ext cx="1268627" cy="568411"/>
          </a:xfrm>
          <a:prstGeom prst="roundRect">
            <a:avLst/>
          </a:prstGeom>
          <a:solidFill>
            <a:srgbClr val="0070C0">
              <a:alpha val="75000"/>
            </a:srgb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Fogyasztó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8424387" y="5153370"/>
            <a:ext cx="1268627" cy="568411"/>
          </a:xfrm>
          <a:prstGeom prst="roundRect">
            <a:avLst/>
          </a:prstGeom>
          <a:solidFill>
            <a:srgbClr val="0070C0">
              <a:alpha val="75000"/>
            </a:srgb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Fogyasztó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424387" y="6107586"/>
            <a:ext cx="1268627" cy="568411"/>
          </a:xfrm>
          <a:prstGeom prst="roundRect">
            <a:avLst/>
          </a:prstGeom>
          <a:solidFill>
            <a:srgbClr val="0070C0">
              <a:alpha val="75000"/>
            </a:srgbClr>
          </a:solidFill>
          <a:ln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Fogyasztó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Right Arrow 35"/>
          <p:cNvSpPr/>
          <p:nvPr/>
        </p:nvSpPr>
        <p:spPr>
          <a:xfrm rot="1568662">
            <a:off x="7507770" y="5127277"/>
            <a:ext cx="914400" cy="1822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3028648">
            <a:off x="7334164" y="5597986"/>
            <a:ext cx="1224406" cy="17654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20031338" flipV="1">
            <a:off x="7495410" y="4538257"/>
            <a:ext cx="914400" cy="1822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8571352" flipV="1">
            <a:off x="7313566" y="4053378"/>
            <a:ext cx="1224406" cy="17654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6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Üzenetsorok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768" y="1189176"/>
            <a:ext cx="10899453" cy="52246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2800" dirty="0"/>
              <a:t>Megbízható, </a:t>
            </a:r>
            <a:r>
              <a:rPr lang="hu-HU" sz="2800" dirty="0" err="1"/>
              <a:t>perzisztens</a:t>
            </a:r>
            <a:r>
              <a:rPr lang="hu-HU" sz="2800" dirty="0"/>
              <a:t> üzenetkezelés</a:t>
            </a:r>
          </a:p>
          <a:p>
            <a:pPr>
              <a:lnSpc>
                <a:spcPct val="100000"/>
              </a:lnSpc>
            </a:pPr>
            <a:r>
              <a:rPr lang="hu-HU" sz="2800" dirty="0"/>
              <a:t>Aszinkron </a:t>
            </a:r>
            <a:r>
              <a:rPr lang="hu-HU" sz="2800" dirty="0" err="1"/>
              <a:t>dispacth</a:t>
            </a:r>
            <a:r>
              <a:rPr lang="hu-HU" sz="2800" dirty="0"/>
              <a:t> üzenetsor (egyszerre írhatjuk és olvashatjuk)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hu-HU" sz="2400" dirty="0"/>
              <a:t>A sorok méretét csak a </a:t>
            </a:r>
            <a:r>
              <a:rPr lang="hu-HU" sz="2400" dirty="0" err="1"/>
              <a:t>storage</a:t>
            </a:r>
            <a:r>
              <a:rPr lang="hu-HU" sz="2400" dirty="0"/>
              <a:t> account korlátok korlátozzák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hu-HU" sz="2400" dirty="0"/>
              <a:t>Üzenetenként 8 kilobájt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hu-HU" sz="2800" dirty="0"/>
              <a:t>Műveletek sorokkal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hu-HU" sz="2400" b="1" dirty="0"/>
              <a:t>Létrehozás, törlés, listázás, </a:t>
            </a:r>
            <a:r>
              <a:rPr lang="hu-HU" sz="2400" b="1" dirty="0" err="1"/>
              <a:t>metaadatok</a:t>
            </a:r>
            <a:r>
              <a:rPr lang="hu-HU" sz="2400" b="1" dirty="0"/>
              <a:t> beállítása, üzenetek törlése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hu-HU" sz="2800" dirty="0"/>
              <a:t>Műveletek üzenetekkel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PutMessage</a:t>
            </a:r>
            <a:r>
              <a:rPr lang="en-US" sz="2400" dirty="0"/>
              <a:t>– </a:t>
            </a:r>
            <a:r>
              <a:rPr lang="hu-HU" sz="2400" dirty="0"/>
              <a:t>Üzenet írása a sorba (és opcionálisan elrejtése egy időre)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GetMessages</a:t>
            </a:r>
            <a:r>
              <a:rPr lang="en-US" sz="2400" dirty="0"/>
              <a:t> – </a:t>
            </a:r>
            <a:r>
              <a:rPr lang="hu-HU" sz="2400" dirty="0"/>
              <a:t>Üzenetek kiolvasása és elrejtése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PeekMessages</a:t>
            </a:r>
            <a:r>
              <a:rPr lang="en-US" sz="2400" dirty="0"/>
              <a:t> – </a:t>
            </a:r>
            <a:r>
              <a:rPr lang="hu-HU" sz="2400" dirty="0"/>
              <a:t>Üzenet kiolvasása elrejtés nélkül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DeleteMessage</a:t>
            </a:r>
            <a:r>
              <a:rPr lang="en-US" sz="2400" dirty="0"/>
              <a:t> – </a:t>
            </a:r>
            <a:r>
              <a:rPr lang="hu-HU" sz="2400" dirty="0"/>
              <a:t>Végleges törlés a sorból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60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Megbízhatóság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3600" dirty="0"/>
              <a:t>Kétlépcsős olvasási folyamat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A fogyasztó kiolvassa az üzenetet, ennek hatására az üzenet elrejtődik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A fogyasztó elkezdi az üzenetet feldolgozni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Ha sikerült az üzenetet feldolgoznia, törli a sorból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Ha nem sikerült feldolgoznia (pl. leállt a fogyasztó), akkor nem törlődik az üzenet, így egy idő után újra láthatóvá válik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Következő körben újra kiolvasható</a:t>
            </a:r>
          </a:p>
          <a:p>
            <a:pPr>
              <a:lnSpc>
                <a:spcPct val="100000"/>
              </a:lnSpc>
            </a:pPr>
            <a:r>
              <a:rPr lang="hu-HU" sz="3600" dirty="0"/>
              <a:t>Mérgező üzenetek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Üzenet, amiket nem tudunk feldolgozni (pl. hibásformátum)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A mérgező üzenetek mindig visszakerülnek a sorba, de soha nem lehet őket feldolgozni</a:t>
            </a:r>
          </a:p>
          <a:p>
            <a:pPr lvl="1">
              <a:lnSpc>
                <a:spcPct val="100000"/>
              </a:lnSpc>
            </a:pPr>
            <a:r>
              <a:rPr lang="hu-HU" sz="2200" dirty="0"/>
              <a:t>Külön sorba </a:t>
            </a:r>
            <a:r>
              <a:rPr lang="hu-HU" sz="2200" dirty="0" err="1"/>
              <a:t>gyűjtsük</a:t>
            </a:r>
            <a:r>
              <a:rPr lang="hu-HU" sz="2200" dirty="0"/>
              <a:t>, hogy később elemezhessük a hibát (</a:t>
            </a:r>
            <a:r>
              <a:rPr lang="hu-HU" sz="2200" dirty="0" err="1"/>
              <a:t>poison</a:t>
            </a:r>
            <a:r>
              <a:rPr lang="hu-HU" sz="2200" dirty="0"/>
              <a:t> </a:t>
            </a:r>
            <a:r>
              <a:rPr lang="hu-HU" sz="2200" dirty="0" err="1"/>
              <a:t>message</a:t>
            </a:r>
            <a:r>
              <a:rPr lang="hu-HU" sz="2200" dirty="0"/>
              <a:t> </a:t>
            </a:r>
            <a:r>
              <a:rPr lang="hu-HU" sz="2200" dirty="0" err="1"/>
              <a:t>queue</a:t>
            </a:r>
            <a:r>
              <a:rPr lang="hu-HU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6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tárhelyszolgáltatás felhasználási példák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0"/>
          </p:nvPr>
        </p:nvSpPr>
        <p:spPr/>
        <p:txBody>
          <a:bodyPr vert="horz" wrap="square" lIns="146304" tIns="91440" rIns="146304" bIns="91440" rtlCol="0" anchor="t">
            <a:normAutofit fontScale="92500" lnSpcReduction="10000"/>
          </a:bodyPr>
          <a:lstStyle/>
          <a:p>
            <a:r>
              <a:rPr lang="hu-HU" dirty="0"/>
              <a:t>Célszoftverek</a:t>
            </a:r>
          </a:p>
          <a:p>
            <a:pPr lvl="1"/>
            <a:r>
              <a:rPr lang="hu-HU" dirty="0" err="1"/>
              <a:t>AzCopy</a:t>
            </a:r>
            <a:r>
              <a:rPr lang="hu-HU" dirty="0"/>
              <a:t>: hatékony másolás parancssoros eszközzel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torageexplorer.com</a:t>
            </a:r>
            <a:endParaRPr lang="hu-HU" dirty="0"/>
          </a:p>
          <a:p>
            <a:r>
              <a:rPr lang="hu-HU" dirty="0"/>
              <a:t>Azure</a:t>
            </a:r>
          </a:p>
          <a:p>
            <a:pPr lvl="1"/>
            <a:r>
              <a:rPr lang="hu-HU" dirty="0"/>
              <a:t>VM-</a:t>
            </a:r>
            <a:r>
              <a:rPr lang="hu-HU" dirty="0" err="1"/>
              <a:t>ek</a:t>
            </a:r>
            <a:r>
              <a:rPr lang="hu-HU" dirty="0"/>
              <a:t> lemezei</a:t>
            </a:r>
          </a:p>
          <a:p>
            <a:pPr lvl="1"/>
            <a:r>
              <a:rPr lang="hu-HU" dirty="0"/>
              <a:t>Diagnosztikai adatok</a:t>
            </a:r>
          </a:p>
          <a:p>
            <a:r>
              <a:rPr lang="hu-HU" dirty="0" err="1"/>
              <a:t>StorSimple</a:t>
            </a:r>
            <a:endParaRPr lang="hu-HU" dirty="0"/>
          </a:p>
          <a:p>
            <a:pPr lvl="1"/>
            <a:r>
              <a:rPr lang="hu-HU" dirty="0"/>
              <a:t>Kétlépcsős biztonsági mentés</a:t>
            </a:r>
          </a:p>
          <a:p>
            <a:pPr lvl="1"/>
            <a:r>
              <a:rPr lang="hu-HU" dirty="0"/>
              <a:t>Adott a hardver, amiben van valamilyen tárhely</a:t>
            </a:r>
          </a:p>
          <a:p>
            <a:pPr lvl="2"/>
            <a:r>
              <a:rPr lang="hu-HU" dirty="0"/>
              <a:t>Erre a tárhelyre készül a biztonsági mentés</a:t>
            </a:r>
          </a:p>
          <a:p>
            <a:pPr lvl="1"/>
            <a:r>
              <a:rPr lang="hu-HU" dirty="0"/>
              <a:t>Lokális, gyorsan lefut</a:t>
            </a:r>
          </a:p>
          <a:p>
            <a:pPr lvl="1"/>
            <a:r>
              <a:rPr lang="hu-HU" dirty="0"/>
              <a:t>Az eszköz „valamikor” elvégzi a feltöltést </a:t>
            </a:r>
            <a:r>
              <a:rPr lang="hu-HU" dirty="0" err="1"/>
              <a:t>Azure</a:t>
            </a:r>
            <a:r>
              <a:rPr lang="hu-HU" dirty="0"/>
              <a:t>-be</a:t>
            </a:r>
          </a:p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1" y="4174337"/>
            <a:ext cx="3157885" cy="209367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1" y="2018925"/>
            <a:ext cx="2778964" cy="19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056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Skálázhatóság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A rendelkezésre álló tárhely „soha” nem fogy el</a:t>
            </a:r>
          </a:p>
          <a:p>
            <a:pPr>
              <a:lnSpc>
                <a:spcPct val="100000"/>
              </a:lnSpc>
            </a:pPr>
            <a:r>
              <a:rPr lang="hu-HU" dirty="0"/>
              <a:t>Csak azért fizetsz, amit használsz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Költséghatékony</a:t>
            </a:r>
          </a:p>
          <a:p>
            <a:pPr>
              <a:lnSpc>
                <a:spcPct val="100000"/>
              </a:lnSpc>
            </a:pPr>
            <a:r>
              <a:rPr lang="hu-HU" dirty="0"/>
              <a:t>Párhuzamos elérésre tervezve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Több kliens egyszerre ír-olvas</a:t>
            </a:r>
          </a:p>
          <a:p>
            <a:pPr>
              <a:lnSpc>
                <a:spcPct val="100000"/>
              </a:lnSpc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</a:t>
            </a:r>
            <a:r>
              <a:rPr lang="hu-HU" dirty="0" err="1"/>
              <a:t>storage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MIÉRT?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9788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adattárak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87" y="2661764"/>
            <a:ext cx="5420959" cy="280365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1" y="2141158"/>
            <a:ext cx="6225540" cy="1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8507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SQL </a:t>
            </a:r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14313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Az MS SQL Server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„portolása” („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DbaaS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”)</a:t>
            </a:r>
          </a:p>
          <a:p>
            <a:pPr marL="214313" indent="-214313"/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Sok tekintetben ugyanaz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Hasonló tranzakciós modell (pl.: izolációs szintek, </a:t>
            </a:r>
            <a:b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        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auto-commit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működés)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T-SQL nyelven programozható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Fürtözött és nem-fürtözött indexek, egyéb indexek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Hasonló adattípusok</a:t>
            </a:r>
          </a:p>
          <a:p>
            <a:pPr marL="214313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Néhány tekintetben eltér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Mindenképpen kell, hogy legyen fürtözött index (elsődleges kulcs)</a:t>
            </a:r>
          </a:p>
          <a:p>
            <a:pPr marL="557213" lvl="1" indent="-214313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Némileg eltérő biztonsági modell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8395787" y="2873829"/>
            <a:ext cx="3091543" cy="1872342"/>
            <a:chOff x="7924800" y="1857829"/>
            <a:chExt cx="3091543" cy="1872342"/>
          </a:xfrm>
        </p:grpSpPr>
        <p:sp>
          <p:nvSpPr>
            <p:cNvPr id="6" name="Téglalap 5"/>
            <p:cNvSpPr/>
            <p:nvPr/>
          </p:nvSpPr>
          <p:spPr bwMode="auto">
            <a:xfrm>
              <a:off x="7924800" y="1857829"/>
              <a:ext cx="3091543" cy="179977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u-HU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265" y="2002965"/>
              <a:ext cx="3022611" cy="1727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28848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SQL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vs.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IaaS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MS SQL Server</a:t>
            </a:r>
            <a:b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hu-HU" dirty="0"/>
          </a:p>
        </p:txBody>
      </p:sp>
      <p:sp>
        <p:nvSpPr>
          <p:cNvPr id="11" name="Szöveg helye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megoldás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előnyök és hátrányok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hu-HU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Elsősorban zöldmezős fejlesztéseknek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Gyorsabb fejlesztés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és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alkalmazások fejlesztésére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Magas rendelkezésre állás, automatikus frissítések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Alacsony adminisztrációs költségek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Max. 1 Tb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-jellegű skálázódás a szolgáltatásszintek között</a:t>
            </a:r>
          </a:p>
        </p:txBody>
      </p:sp>
      <p:sp>
        <p:nvSpPr>
          <p:cNvPr id="12" name="Szöveg helye 1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megoldás; VM-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ek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előtelepített MS SQL Serverrel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előnyök és hátrányok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hu-HU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Már létező alkalmazások egyszerűbb migrációjához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Hibrid megoldásokhoz (pl.: helyi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Directory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autentikáció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Helyi adatbázisok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tartalékaként</a:t>
            </a:r>
            <a:endParaRPr lang="hu-HU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Nagyobb adminisztrációs költségek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Lényegében nincs méretkorlát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Csak 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IaaS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szinten skálázható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hu-H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6780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Tűzfal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2500" dirty="0">
                <a:solidFill>
                  <a:schemeClr val="accent3"/>
                </a:solidFill>
              </a:rPr>
              <a:t>IP cím alapú </a:t>
            </a:r>
            <a:r>
              <a:rPr lang="hu-HU" sz="2500" dirty="0" err="1">
                <a:solidFill>
                  <a:schemeClr val="accent3"/>
                </a:solidFill>
              </a:rPr>
              <a:t>hozzáférésszabályozás</a:t>
            </a:r>
            <a:endParaRPr lang="en-US" sz="2500" dirty="0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2500" dirty="0">
                <a:solidFill>
                  <a:schemeClr val="accent3"/>
                </a:solidFill>
              </a:rPr>
              <a:t>Szabályokat lehet felvenni szerver és adatbázis szinten is</a:t>
            </a:r>
            <a:endParaRPr lang="en-US" sz="2500" i="1" dirty="0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2500" dirty="0">
                <a:solidFill>
                  <a:schemeClr val="accent3"/>
                </a:solidFill>
              </a:rPr>
              <a:t>Alapértelmezetten senki nem fér hozzá</a:t>
            </a:r>
            <a:endParaRPr lang="en-US" sz="2500" dirty="0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2500" dirty="0">
                <a:solidFill>
                  <a:schemeClr val="accent3"/>
                </a:solidFill>
              </a:rPr>
              <a:t>Beállítási lehetőség a portálon és REST </a:t>
            </a:r>
            <a:r>
              <a:rPr lang="hu-HU" sz="2500" dirty="0" err="1">
                <a:solidFill>
                  <a:schemeClr val="accent3"/>
                </a:solidFill>
              </a:rPr>
              <a:t>API-n</a:t>
            </a:r>
            <a:r>
              <a:rPr lang="hu-HU" sz="2500" dirty="0">
                <a:solidFill>
                  <a:schemeClr val="accent3"/>
                </a:solidFill>
              </a:rPr>
              <a:t> keresztül (szerverszabályoknak; db szabályoknak tárolt eljárás)</a:t>
            </a:r>
            <a:endParaRPr lang="en-US" sz="2500" dirty="0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2500" dirty="0">
                <a:solidFill>
                  <a:schemeClr val="accent3"/>
                </a:solidFill>
              </a:rPr>
              <a:t>Lehetőség van arra, hogy az </a:t>
            </a:r>
            <a:r>
              <a:rPr lang="hu-HU" sz="2500" dirty="0" err="1">
                <a:solidFill>
                  <a:schemeClr val="accent3"/>
                </a:solidFill>
              </a:rPr>
              <a:t>Azure</a:t>
            </a:r>
            <a:r>
              <a:rPr lang="hu-HU" sz="2500" dirty="0">
                <a:solidFill>
                  <a:schemeClr val="accent3"/>
                </a:solidFill>
              </a:rPr>
              <a:t> szolgáltatásoknak külön hozzáférést adjunk</a:t>
            </a:r>
            <a:endParaRPr lang="en-US" sz="25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82" y="108888"/>
            <a:ext cx="5609418" cy="66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8">
        <p:fade/>
      </p:transition>
    </mc:Choice>
    <mc:Fallback xmlns="">
      <p:transition spd="med" advTm="4078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Point-in-time</a:t>
            </a:r>
            <a:r>
              <a:rPr lang="hu-HU" dirty="0"/>
              <a:t> </a:t>
            </a:r>
            <a:r>
              <a:rPr lang="hu-HU" dirty="0" err="1"/>
              <a:t>restore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hu-HU" dirty="0"/>
              <a:t>Az adatbázisunkról folyamatosan biztonsági másolatok készülnek</a:t>
            </a:r>
          </a:p>
          <a:p>
            <a:pPr lvl="1">
              <a:lnSpc>
                <a:spcPct val="110000"/>
              </a:lnSpc>
            </a:pPr>
            <a:r>
              <a:rPr lang="hu-HU" dirty="0" err="1"/>
              <a:t>Full</a:t>
            </a:r>
            <a:r>
              <a:rPr lang="hu-HU" dirty="0"/>
              <a:t> backup hetente, differenciális backup naponta és </a:t>
            </a:r>
            <a:r>
              <a:rPr lang="hu-HU" dirty="0" err="1"/>
              <a:t>logbackup</a:t>
            </a:r>
            <a:r>
              <a:rPr lang="hu-HU" dirty="0"/>
              <a:t> 5 percenként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A másolatok RA-GRS </a:t>
            </a:r>
            <a:r>
              <a:rPr lang="hu-HU" dirty="0" err="1"/>
              <a:t>blobokban</a:t>
            </a:r>
            <a:r>
              <a:rPr lang="hu-HU" dirty="0"/>
              <a:t> tárolódnak</a:t>
            </a:r>
          </a:p>
          <a:p>
            <a:pPr>
              <a:lnSpc>
                <a:spcPct val="110000"/>
              </a:lnSpc>
            </a:pPr>
            <a:r>
              <a:rPr lang="hu-HU" dirty="0"/>
              <a:t>A biztonsági másolatok szolgáltatásszinttől függően adott időtartamig maradnak meg</a:t>
            </a:r>
          </a:p>
          <a:p>
            <a:pPr>
              <a:lnSpc>
                <a:spcPct val="110000"/>
              </a:lnSpc>
            </a:pPr>
            <a:r>
              <a:rPr lang="hu-HU" dirty="0"/>
              <a:t>Erre az időszakra nézve bármelyik időpillanatra vissza tudunk állni</a:t>
            </a:r>
          </a:p>
          <a:p>
            <a:pPr lvl="1">
              <a:lnSpc>
                <a:spcPct val="110000"/>
              </a:lnSpc>
            </a:pPr>
            <a:r>
              <a:rPr lang="hu-HU" dirty="0" err="1"/>
              <a:t>Zero-cost</a:t>
            </a:r>
            <a:r>
              <a:rPr lang="hu-HU" dirty="0"/>
              <a:t>, </a:t>
            </a:r>
            <a:r>
              <a:rPr lang="hu-HU" dirty="0" err="1"/>
              <a:t>zero-admin</a:t>
            </a:r>
            <a:r>
              <a:rPr lang="hu-HU" dirty="0"/>
              <a:t>: Egyszerűen megoldható a portálon, külön költsége nincs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Törölt adatbázist visszaállíthatunk az utolsó backupra</a:t>
            </a:r>
          </a:p>
        </p:txBody>
      </p:sp>
    </p:spTree>
    <p:extLst>
      <p:ext uri="{BB962C8B-B14F-4D97-AF65-F5344CB8AC3E}">
        <p14:creationId xmlns:p14="http://schemas.microsoft.com/office/powerpoint/2010/main" val="9040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8">
        <p:fade/>
      </p:transition>
    </mc:Choice>
    <mc:Fallback xmlns="">
      <p:transition spd="med" advTm="4078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Redundancia, </a:t>
            </a:r>
            <a:r>
              <a:rPr lang="hu-HU" dirty="0" err="1"/>
              <a:t>replikáció</a:t>
            </a:r>
            <a:endParaRPr lang="hu-H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Geo-replication</a:t>
            </a:r>
            <a:endParaRPr lang="hu-HU" dirty="0"/>
          </a:p>
          <a:p>
            <a:pPr lvl="1">
              <a:lnSpc>
                <a:spcPct val="120000"/>
              </a:lnSpc>
            </a:pPr>
            <a:r>
              <a:rPr lang="hu-HU" dirty="0"/>
              <a:t>Azonos vagy más régiókba </a:t>
            </a:r>
            <a:r>
              <a:rPr lang="hu-HU" dirty="0" err="1"/>
              <a:t>replikálja</a:t>
            </a:r>
            <a:r>
              <a:rPr lang="hu-HU" dirty="0"/>
              <a:t> az adatbázist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Létrejön egy másik adatbázis, az eredeti lesz az elsődleges adatbázis (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)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Az elsődleges adatbázisból automatikusan átkerülnek a </a:t>
            </a:r>
            <a:r>
              <a:rPr lang="hu-HU" dirty="0" err="1"/>
              <a:t>commitolt</a:t>
            </a:r>
            <a:r>
              <a:rPr lang="hu-HU" dirty="0"/>
              <a:t> tranzakciók a másikba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Aszinkron </a:t>
            </a:r>
            <a:r>
              <a:rPr lang="hu-HU" dirty="0" err="1"/>
              <a:t>replikáció</a:t>
            </a:r>
            <a:r>
              <a:rPr lang="hu-HU" dirty="0"/>
              <a:t>; a másodlagos adatbázis(ok) lehet, hogy le vannak maradva, de mindig konzisztensek azok is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A másodlagos adatbázisokat bármikor elsődlegessé </a:t>
            </a:r>
            <a:r>
              <a:rPr lang="hu-HU" dirty="0" err="1"/>
              <a:t>promotálhatjuk</a:t>
            </a:r>
            <a:endParaRPr lang="hu-HU" dirty="0"/>
          </a:p>
          <a:p>
            <a:pPr lvl="1">
              <a:lnSpc>
                <a:spcPct val="120000"/>
              </a:lnSpc>
            </a:pPr>
            <a:r>
              <a:rPr lang="hu-HU" dirty="0"/>
              <a:t>A másodlagos adatbázisokat olvasási műveletekre használhatják az alkalmazások, így javul a </a:t>
            </a:r>
            <a:r>
              <a:rPr lang="hu-HU" dirty="0" smtClean="0"/>
              <a:t>teljesítmény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A replikációs beállításoktól függetlenül a saját szerverközpontunkban minden adatbázis 3 példányban létezik, így biztosítva (egyebek mellett) a magas rendelkezésreállást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422952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Szolgáltatásszintek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10"/>
          </p:nvPr>
        </p:nvSpPr>
        <p:spPr/>
        <p:txBody>
          <a:bodyPr vert="horz" wrap="square" lIns="146304" tIns="91440" rIns="146304" bIns="91440" rtlCol="0" anchor="t">
            <a:normAutofit fontScale="70000" lnSpcReduction="20000"/>
          </a:bodyPr>
          <a:lstStyle/>
          <a:p>
            <a:pPr marL="214313" indent="-214313"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Alapvetően két szolgáltatás-csoport</a:t>
            </a:r>
          </a:p>
          <a:p>
            <a:pPr marL="557213" lvl="1" indent="-214313">
              <a:lnSpc>
                <a:spcPct val="120000"/>
              </a:lnSpc>
            </a:pPr>
            <a:r>
              <a:rPr lang="hu-HU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Önálló adatbázisok</a:t>
            </a:r>
          </a:p>
          <a:p>
            <a:pPr marL="557213" lvl="1" indent="-214313">
              <a:lnSpc>
                <a:spcPct val="120000"/>
              </a:lnSpc>
            </a:pPr>
            <a:r>
              <a:rPr lang="hu-HU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Elasztikus adatbáziscsoportok</a:t>
            </a:r>
          </a:p>
          <a:p>
            <a:pPr marL="214313" indent="-214313"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Mindkét csoportban 3 szolgáltatás-szint</a:t>
            </a:r>
          </a:p>
          <a:p>
            <a:pPr marL="557213" lvl="1" indent="-214313">
              <a:lnSpc>
                <a:spcPct val="120000"/>
              </a:lnSpc>
            </a:pPr>
            <a:r>
              <a:rPr lang="hu-HU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</a:t>
            </a:r>
          </a:p>
          <a:p>
            <a:pPr marL="557213" lvl="1" indent="-214313">
              <a:lnSpc>
                <a:spcPct val="120000"/>
              </a:lnSpc>
            </a:pPr>
            <a:r>
              <a:rPr lang="hu-HU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</a:t>
            </a:r>
          </a:p>
          <a:p>
            <a:pPr marL="900113" lvl="2" indent="-214313">
              <a:lnSpc>
                <a:spcPct val="120000"/>
              </a:lnSpc>
            </a:pPr>
            <a:r>
              <a:rPr lang="hu-HU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S0,S1,S2,S3</a:t>
            </a:r>
          </a:p>
          <a:p>
            <a:pPr marL="557213" lvl="1" indent="-214313">
              <a:lnSpc>
                <a:spcPct val="120000"/>
              </a:lnSpc>
            </a:pPr>
            <a:r>
              <a:rPr lang="hu-HU" sz="2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Premium</a:t>
            </a:r>
            <a:endParaRPr lang="hu-HU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00113" lvl="2" indent="-214313">
              <a:lnSpc>
                <a:spcPct val="120000"/>
              </a:lnSpc>
            </a:pPr>
            <a:r>
              <a:rPr lang="hu-HU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P1,P2,P4,P6/P3,P11</a:t>
            </a:r>
          </a:p>
          <a:p>
            <a:pPr marL="214313" indent="-214313"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Minden szolgáltatás 99,99%-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rendelkezésre állást ad</a:t>
            </a:r>
          </a:p>
          <a:p>
            <a:pPr marL="214313" indent="-214313"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Eltérő képességek</a:t>
            </a:r>
          </a:p>
          <a:p>
            <a:pPr marL="214313" indent="-214313">
              <a:lnSpc>
                <a:spcPct val="12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Egyszerű skálázhatóság, kiesés nélkül</a:t>
            </a:r>
          </a:p>
        </p:txBody>
      </p:sp>
      <p:sp>
        <p:nvSpPr>
          <p:cNvPr id="3" name="Ellipszis buborék 2"/>
          <p:cNvSpPr/>
          <p:nvPr/>
        </p:nvSpPr>
        <p:spPr bwMode="auto">
          <a:xfrm>
            <a:off x="7126515" y="5486400"/>
            <a:ext cx="3759200" cy="1279072"/>
          </a:xfrm>
          <a:prstGeom prst="wedgeEllipseCallout">
            <a:avLst>
              <a:gd name="adj1" fmla="val -112811"/>
              <a:gd name="adj2" fmla="val -8069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Ez kb. 5 perc kiesés évente!</a:t>
            </a:r>
          </a:p>
        </p:txBody>
      </p:sp>
      <p:grpSp>
        <p:nvGrpSpPr>
          <p:cNvPr id="7" name="Csoportba foglalás 6"/>
          <p:cNvGrpSpPr/>
          <p:nvPr/>
        </p:nvGrpSpPr>
        <p:grpSpPr>
          <a:xfrm>
            <a:off x="8207102" y="1596572"/>
            <a:ext cx="3091543" cy="1872342"/>
            <a:chOff x="7924800" y="1857829"/>
            <a:chExt cx="3091543" cy="1872342"/>
          </a:xfrm>
        </p:grpSpPr>
        <p:sp>
          <p:nvSpPr>
            <p:cNvPr id="4" name="Téglalap 3"/>
            <p:cNvSpPr/>
            <p:nvPr/>
          </p:nvSpPr>
          <p:spPr bwMode="auto">
            <a:xfrm>
              <a:off x="7924800" y="1857829"/>
              <a:ext cx="3091543" cy="1799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u-HU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265" y="2002965"/>
              <a:ext cx="3022611" cy="17272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89373662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SQL </a:t>
            </a:r>
            <a:r>
              <a:rPr lang="hu-HU" dirty="0" err="1"/>
              <a:t>Database</a:t>
            </a:r>
            <a:r>
              <a:rPr lang="hu-HU" dirty="0"/>
              <a:t> – Önálló adatbázisok</a:t>
            </a:r>
          </a:p>
        </p:txBody>
      </p:sp>
      <p:graphicFrame>
        <p:nvGraphicFramePr>
          <p:cNvPr id="8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07701"/>
              </p:ext>
            </p:extLst>
          </p:nvPr>
        </p:nvGraphicFramePr>
        <p:xfrm>
          <a:off x="174173" y="1632857"/>
          <a:ext cx="11611017" cy="492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2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659">
                <a:tc>
                  <a:txBody>
                    <a:bodyPr/>
                    <a:lstStyle/>
                    <a:p>
                      <a:pPr algn="ctr"/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Basic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Standard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algn="ctr"/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20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P6/P3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 méret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250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500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Tb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DTU-k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Visszaállíthatóság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 nap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 nap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 nap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In-memory</a:t>
                      </a:r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OLTP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Nincs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Nincs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 </a:t>
                      </a:r>
                      <a:r>
                        <a:rPr lang="hu-HU" sz="20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09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 párhuzamos kérések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09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Max. párhuzamos</a:t>
                      </a:r>
                      <a:r>
                        <a:rPr lang="hu-HU" sz="20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bejelentkezések</a:t>
                      </a:r>
                      <a:endParaRPr lang="hu-HU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099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Max. munkamenetek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412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SQL </a:t>
            </a:r>
            <a:r>
              <a:rPr lang="hu-HU" dirty="0" err="1"/>
              <a:t>Database</a:t>
            </a:r>
            <a:r>
              <a:rPr lang="hu-HU" dirty="0"/>
              <a:t> – DTU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40" y="1479628"/>
            <a:ext cx="7452359" cy="51542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DTU: </a:t>
            </a:r>
            <a:r>
              <a:rPr lang="hu-HU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Transaction</a:t>
            </a: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 </a:t>
            </a:r>
            <a:r>
              <a:rPr lang="hu-HU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Benchmark alapján </a:t>
            </a:r>
            <a:b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mért érték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DTU ~ 5 tranzakció </a:t>
            </a:r>
            <a:r>
              <a:rPr lang="hu-HU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másodpercenkénti</a:t>
            </a: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u-HU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végrehajtása</a:t>
            </a:r>
          </a:p>
          <a:p>
            <a:endParaRPr lang="hu-HU" dirty="0">
              <a:solidFill>
                <a:schemeClr val="accent4"/>
              </a:solidFill>
            </a:endParaRPr>
          </a:p>
        </p:txBody>
      </p:sp>
      <p:pic>
        <p:nvPicPr>
          <p:cNvPr id="7" name="Kép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68" y="1878449"/>
            <a:ext cx="8869431" cy="49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1667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Elasztikus adatbázis-csoportok</a:t>
            </a:r>
            <a:b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14313" indent="-214313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Nem csak önálló adatbázisokat hozhatunk létre, hanem több adatbázist összefoghatunk egy csoportba</a:t>
            </a:r>
          </a:p>
          <a:p>
            <a:pPr marL="214313" indent="-214313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csoporton belül az adatbázisok megosztják az erőforrásokat</a:t>
            </a:r>
          </a:p>
          <a:p>
            <a:pPr marL="214313" indent="-214313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csoportokhoz egy elasztikus DTU érték van rendelve, ezt osztják el egymás között az adatbázisok a csoporton belül</a:t>
            </a:r>
          </a:p>
          <a:p>
            <a:pPr marL="214313" indent="-214313"/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Elsősorban akkor hasznos, ha több adatbázisunk van és ezekhez egy nem konstans kihasználtsági minta tartozik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17933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Redundancia biztosított</a:t>
            </a:r>
          </a:p>
          <a:p>
            <a:pPr lvl="1"/>
            <a:r>
              <a:rPr lang="hu-HU" dirty="0"/>
              <a:t>Ld. később</a:t>
            </a:r>
          </a:p>
          <a:p>
            <a:r>
              <a:rPr lang="hu-HU" dirty="0"/>
              <a:t>Elérhetőség</a:t>
            </a:r>
          </a:p>
          <a:p>
            <a:pPr lvl="1"/>
            <a:r>
              <a:rPr lang="hu-HU" dirty="0"/>
              <a:t>Interneten keresztül egyszerűen elérhető</a:t>
            </a:r>
          </a:p>
          <a:p>
            <a:r>
              <a:rPr lang="hu-HU" dirty="0"/>
              <a:t>Fejlesztői támogatás</a:t>
            </a:r>
          </a:p>
          <a:p>
            <a:pPr lvl="1"/>
            <a:r>
              <a:rPr lang="hu-HU" dirty="0"/>
              <a:t>Hagyományos REST API</a:t>
            </a:r>
          </a:p>
          <a:p>
            <a:pPr lvl="1"/>
            <a:r>
              <a:rPr lang="hu-HU" dirty="0"/>
              <a:t>Fejlesztői könyvtárak a népszerű programozási platformokhoz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</a:t>
            </a:r>
            <a:r>
              <a:rPr lang="hu-HU" dirty="0" err="1"/>
              <a:t>storage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MIÉRT?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6128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Elasztikus adatbázis-csoportok</a:t>
            </a:r>
            <a:b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Látszik, hogy az idő nagy részében az adatbázis áll, az átlagos kihasználtság 5 DTU sincs, de vannak csúcsok (90 DTU)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Ebben az esetben kell egy S3 adatbázis, hogy megfelelő legyen a kiszolgálás szintje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így az idő nagy részében van sok felesleges DTU-</a:t>
            </a:r>
            <a:r>
              <a:rPr lang="hu-HU" sz="36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nk</a:t>
            </a:r>
            <a:endParaRPr lang="hu-HU" sz="3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Ötlet: jó lenne, ha ezeket meg tudnánk osztani más adatbázisokkal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88" y="1943100"/>
            <a:ext cx="6516739" cy="39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6254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Elasztikus adatbázis-csoportok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214313" indent="-214313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 van 4 adatbázisunk, amelyeknek ehhez hasonló a kihasználtsága, akkor ezt is meg tudjuk oldani 90 DTU-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ból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(egyik időpillanatban sem kell összesen ennél több)</a:t>
            </a:r>
          </a:p>
          <a:p>
            <a:pPr marL="214313" indent="-214313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 adatbázisok közül az használja a DTU-</a:t>
            </a:r>
            <a:r>
              <a:rPr lang="hu-HU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kat</a:t>
            </a:r>
            <a:r>
              <a:rPr lang="hu-HU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amelyiknek éppen kell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03" y="2117857"/>
            <a:ext cx="6644757" cy="39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867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Egy előre konfigurált virtuális gépen futtathatunk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szervert (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által kiadott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tárolóban vagy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Bitnami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által kiadott image-ből, esetleg mi </a:t>
            </a:r>
            <a:r>
              <a:rPr lang="hu-HU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magunk 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telepítjük)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 árazás is ennek megfelelően alakul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ingyenes (nincsenek egyéb licenc-költségek)</a:t>
            </a: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14313" indent="-214313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Opcionálisan lehetőségünk van a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ClearDB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szolgáltatását is igénybe venni a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MarketPlace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-en keresztül (ez </a:t>
            </a:r>
            <a:r>
              <a:rPr lang="hu-HU" sz="24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hu-HU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5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37" y="3062560"/>
            <a:ext cx="5063586" cy="2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1976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Először a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VM-et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kell létrehozni és azokat a beállításokat megadni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73" y="1276173"/>
            <a:ext cx="5705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245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9" y="1016000"/>
            <a:ext cx="6111800" cy="5335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00" y="866686"/>
            <a:ext cx="4264299" cy="56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3322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8" y="1031131"/>
            <a:ext cx="6696104" cy="3416691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0047"/>
              </p:ext>
            </p:extLst>
          </p:nvPr>
        </p:nvGraphicFramePr>
        <p:xfrm>
          <a:off x="5429956" y="1614707"/>
          <a:ext cx="5475111" cy="514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Bitmap Image" r:id="rId5" imgW="8420040" imgH="7905600" progId="Paint.Picture">
                  <p:embed/>
                </p:oleObj>
              </mc:Choice>
              <mc:Fallback>
                <p:oleObj name="Bitmap Image" r:id="rId5" imgW="8420040" imgH="790560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956" y="1614707"/>
                        <a:ext cx="5475111" cy="514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3055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adattárak - fejlesztés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hu-HU" dirty="0"/>
              <a:t>A fejlesztést nagyban megkönnyíti ezek használata, hiszen nem kell adatbázisokat létrehozni és karbantartani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hu-HU" dirty="0" err="1"/>
              <a:t>MySQL</a:t>
            </a:r>
            <a:r>
              <a:rPr lang="hu-HU" dirty="0"/>
              <a:t> esetén egy VM-en fut a hagyományos </a:t>
            </a:r>
            <a:r>
              <a:rPr lang="hu-HU" dirty="0" err="1"/>
              <a:t>MySQL</a:t>
            </a:r>
            <a:r>
              <a:rPr lang="hu-HU" dirty="0"/>
              <a:t> szerver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hu-HU" dirty="0"/>
              <a:t>Semmi különbség nincs a helyi </a:t>
            </a:r>
            <a:r>
              <a:rPr lang="hu-HU" dirty="0" err="1"/>
              <a:t>MySQL</a:t>
            </a:r>
            <a:r>
              <a:rPr lang="hu-HU" dirty="0"/>
              <a:t> szerverrel történő fejlesztéshez képest (használhatjuk kedvenc eszközeinket, ADO.NET, </a:t>
            </a:r>
            <a:r>
              <a:rPr lang="hu-HU" dirty="0" err="1"/>
              <a:t>Entity</a:t>
            </a:r>
            <a:r>
              <a:rPr lang="hu-HU" dirty="0"/>
              <a:t> Framework, egyéb ORM rendszerek, adminisztrációs felületek)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hu-HU" dirty="0"/>
              <a:t>Az Azure SQL ugyan kicsit más, mint a hagyományos SQL szerver, de a publikus felülete lényegében ugyanaz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hu-HU" dirty="0"/>
              <a:t>Használhatjuk a kedvenc eszközeinket: ADO.NET, </a:t>
            </a:r>
            <a:r>
              <a:rPr lang="hu-HU" dirty="0" err="1"/>
              <a:t>Entity</a:t>
            </a:r>
            <a:r>
              <a:rPr lang="hu-HU" dirty="0"/>
              <a:t> Framework, SQL Server Management </a:t>
            </a:r>
            <a:r>
              <a:rPr lang="hu-HU" dirty="0" err="1"/>
              <a:t>Studio</a:t>
            </a:r>
            <a:r>
              <a:rPr lang="hu-HU" dirty="0"/>
              <a:t> (néhány funkció sajnos nem érhető el)</a:t>
            </a:r>
          </a:p>
        </p:txBody>
      </p:sp>
    </p:spTree>
    <p:extLst>
      <p:ext uri="{BB962C8B-B14F-4D97-AF65-F5344CB8AC3E}">
        <p14:creationId xmlns:p14="http://schemas.microsoft.com/office/powerpoint/2010/main" val="198581295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Alapok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Költséghatékonyság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Redundancia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Relációs adatbázisok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SQL </a:t>
            </a: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adatbázisok</a:t>
            </a:r>
          </a:p>
          <a:p>
            <a:pPr marL="457200" lvl="1">
              <a:lnSpc>
                <a:spcPct val="100000"/>
              </a:lnSpc>
            </a:pPr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1"/>
          </p:nvPr>
        </p:nvSpPr>
        <p:spPr>
          <a:xfrm>
            <a:off x="6023429" y="1479628"/>
            <a:ext cx="5899333" cy="5154254"/>
          </a:xfrm>
        </p:spPr>
        <p:txBody>
          <a:bodyPr>
            <a:normAutofit/>
          </a:bodyPr>
          <a:lstStyle/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Storage Szolgáltatások</a:t>
            </a: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Tárhely-fiók</a:t>
            </a: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Autentikáció</a:t>
            </a:r>
            <a:endParaRPr lang="hu-H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Blob</a:t>
            </a:r>
            <a:endParaRPr lang="hu-H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573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Típusok, szolgáltatások</a:t>
            </a:r>
          </a:p>
          <a:p>
            <a:pPr marL="16573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Autentikáció</a:t>
            </a:r>
            <a:r>
              <a:rPr lang="hu-H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SAS</a:t>
            </a: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Tábla</a:t>
            </a:r>
          </a:p>
          <a:p>
            <a:pPr marL="16573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NoSQL</a:t>
            </a:r>
            <a:r>
              <a:rPr lang="hu-H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műveletek, felépítés</a:t>
            </a: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</a:t>
            </a:r>
          </a:p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Fájlmegosztás</a:t>
            </a:r>
          </a:p>
          <a:p>
            <a:pPr>
              <a:lnSpc>
                <a:spcPct val="100000"/>
              </a:lnSpc>
            </a:pP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3601553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40" y="1479628"/>
            <a:ext cx="6140525" cy="20584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Rendelkezésre állás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 elérhetőek mindig, amikor éppen írni/olvasni akarjuk őket</a:t>
            </a:r>
          </a:p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1"/>
          </p:nvPr>
        </p:nvSpPr>
        <p:spPr>
          <a:xfrm>
            <a:off x="4625767" y="3819417"/>
            <a:ext cx="5378548" cy="14157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Biztonságosság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adatokról másolatok készülnek több példányban</a:t>
            </a:r>
          </a:p>
        </p:txBody>
      </p:sp>
    </p:spTree>
    <p:extLst>
      <p:ext uri="{BB962C8B-B14F-4D97-AF65-F5344CB8AC3E}">
        <p14:creationId xmlns:p14="http://schemas.microsoft.com/office/powerpoint/2010/main" val="22442162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5324535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Helyileg redundáns adattárolás:</a:t>
            </a:r>
          </a:p>
          <a:p>
            <a:pPr marL="800100" lvl="1" indent="-342900"/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Locally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redundant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(LRS)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 egy régió egyetlen adatközpontján belül 3 példányban másolódnak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Egyszerű hardverhibák ellen véd, de a teljes adatközpont hibája esetén nem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legolcsóbb opció</a:t>
            </a:r>
          </a:p>
          <a:p>
            <a:pPr marL="800100" lvl="1" indent="-342900"/>
            <a:endParaRPr lang="hu-HU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Zónaredundáns adattárolás:</a:t>
            </a:r>
          </a:p>
          <a:p>
            <a:pPr marL="800100" lvl="1" indent="-342900"/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Zone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redundant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(ZRS)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 az LRS-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hez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hasonlóan 3 példányban…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ugyanazon régió 2 vagy 3 különböző adatközpontjában (ha van ennyi adatközpont a régióban)</a:t>
            </a:r>
          </a:p>
          <a:p>
            <a:pPr marL="800100" lvl="1" indent="-342900"/>
            <a:endParaRPr lang="hu-HU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Csak blokk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blobokra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(ld. később)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 ZRS-ként hozunk létre egy tárhelyfiókot, akkor ezt a beállítást később nem változtathatjuk meg!</a:t>
            </a:r>
          </a:p>
        </p:txBody>
      </p:sp>
    </p:spTree>
    <p:extLst>
      <p:ext uri="{BB962C8B-B14F-4D97-AF65-F5344CB8AC3E}">
        <p14:creationId xmlns:p14="http://schemas.microsoft.com/office/powerpoint/2010/main" val="2020669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269240" y="1469148"/>
            <a:ext cx="11655840" cy="3834896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Geo-redundáns adattárolás: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Geo-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redundant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(GRS)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 adatok egy régión belül 3 másolatban és egy másik régión belül még 3 másolatban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Összesen 6 másolat 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hu-HU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Ajánlott opció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Alapértelmezett opció</a:t>
            </a:r>
          </a:p>
          <a:p>
            <a:pPr marL="800100" lvl="1" indent="-342900"/>
            <a:endParaRPr lang="hu-HU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Írásvédett geo-</a:t>
            </a:r>
            <a:r>
              <a:rPr lang="hu-HU" sz="24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rendundáns</a:t>
            </a:r>
            <a:r>
              <a:rPr lang="hu-HU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adattárolás:</a:t>
            </a:r>
          </a:p>
          <a:p>
            <a:pPr marL="800100" lvl="1" indent="-342900"/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GRS-</a:t>
            </a:r>
            <a:r>
              <a:rPr lang="hu-HU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hez</a:t>
            </a:r>
            <a:r>
              <a:rPr lang="hu-H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hasonlóan működik, de a másodlagos régió adataihoz is hozzáférünk csak olvasásra</a:t>
            </a:r>
          </a:p>
        </p:txBody>
      </p:sp>
    </p:spTree>
    <p:extLst>
      <p:ext uri="{BB962C8B-B14F-4D97-AF65-F5344CB8AC3E}">
        <p14:creationId xmlns:p14="http://schemas.microsoft.com/office/powerpoint/2010/main" val="32626937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</a:p>
        </p:txBody>
      </p:sp>
      <p:graphicFrame>
        <p:nvGraphicFramePr>
          <p:cNvPr id="7" name="Táblázat helye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6076038"/>
              </p:ext>
            </p:extLst>
          </p:nvPr>
        </p:nvGraphicFramePr>
        <p:xfrm>
          <a:off x="1202897" y="1538654"/>
          <a:ext cx="9788525" cy="412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441">
                  <a:extLst>
                    <a:ext uri="{9D8B030D-6E8A-4147-A177-3AD203B41FA5}">
                      <a16:colId xmlns:a16="http://schemas.microsoft.com/office/drawing/2014/main" val="4239369306"/>
                    </a:ext>
                  </a:extLst>
                </a:gridCol>
                <a:gridCol w="1618969">
                  <a:extLst>
                    <a:ext uri="{9D8B030D-6E8A-4147-A177-3AD203B41FA5}">
                      <a16:colId xmlns:a16="http://schemas.microsoft.com/office/drawing/2014/main" val="3152716619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3719201060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70212281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850206512"/>
                    </a:ext>
                  </a:extLst>
                </a:gridCol>
              </a:tblGrid>
              <a:tr h="673805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ZRS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RA GRS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467729"/>
                  </a:ext>
                </a:extLst>
              </a:tr>
              <a:tr h="114362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Több</a:t>
                      </a:r>
                      <a:r>
                        <a:rPr lang="hu-HU" b="1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adatközpontban tárolódó másolatok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20747"/>
                  </a:ext>
                </a:extLst>
              </a:tr>
              <a:tr h="1632361">
                <a:tc>
                  <a:txBody>
                    <a:bodyPr/>
                    <a:lstStyle/>
                    <a:p>
                      <a:pPr marL="0" marR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Adatok</a:t>
                      </a:r>
                      <a:r>
                        <a:rPr lang="hu-HU" b="1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olvasása elsődleges és másodlagos helyről</a:t>
                      </a:r>
                      <a:endParaRPr lang="hu-HU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87356"/>
                  </a:ext>
                </a:extLst>
              </a:tr>
              <a:tr h="67380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Másolatok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1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5822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6.9|7.6|35.2"/>
</p:tagLst>
</file>

<file path=ppt/theme/theme1.xml><?xml version="1.0" encoding="utf-8"?>
<a:theme xmlns:a="http://schemas.openxmlformats.org/drawingml/2006/main" name="WHITE TEMPLATE">
  <a:themeElements>
    <a:clrScheme name="Microsoft tananyag">
      <a:dk1>
        <a:srgbClr val="0078E1"/>
      </a:dk1>
      <a:lt1>
        <a:srgbClr val="FFFFFF"/>
      </a:lt1>
      <a:dk2>
        <a:srgbClr val="0078E1"/>
      </a:dk2>
      <a:lt2>
        <a:srgbClr val="FFFFFF"/>
      </a:lt2>
      <a:accent1>
        <a:srgbClr val="4F4651"/>
      </a:accent1>
      <a:accent2>
        <a:srgbClr val="629DD1"/>
      </a:accent2>
      <a:accent3>
        <a:srgbClr val="003C6C"/>
      </a:accent3>
      <a:accent4>
        <a:srgbClr val="7F8FA9"/>
      </a:accent4>
      <a:accent5>
        <a:srgbClr val="107C10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.potx" id="{4977ACAC-262E-428F-B2B5-F9AD02AFA5D4}" vid="{424674A7-235D-4F60-B609-DCDE12235BCE}"/>
    </a:ext>
  </a:extLst>
</a:theme>
</file>

<file path=ppt/theme/theme2.xml><?xml version="1.0" encoding="utf-8"?>
<a:theme xmlns:a="http://schemas.openxmlformats.org/drawingml/2006/main" name="Cím diák">
  <a:themeElements>
    <a:clrScheme name="Microsoft tananyag">
      <a:dk1>
        <a:srgbClr val="0078E1"/>
      </a:dk1>
      <a:lt1>
        <a:srgbClr val="FFFFFF"/>
      </a:lt1>
      <a:dk2>
        <a:srgbClr val="0078E1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53581EA1847CCB40AAA5607113422F65" ma:contentTypeVersion="6" ma:contentTypeDescription="Új dokumentum létrehozása." ma:contentTypeScope="" ma:versionID="e707ad0bf912b0977086219d55fea53d">
  <xsd:schema xmlns:xsd="http://www.w3.org/2001/XMLSchema" xmlns:xs="http://www.w3.org/2001/XMLSchema" xmlns:p="http://schemas.microsoft.com/office/2006/metadata/properties" xmlns:ns2="24f5f1ea-89e2-489c-943a-db0b82179cc7" xmlns:ns3="d8d0fcf7-9369-4a12-b420-8b0bd58d8ea4" targetNamespace="http://schemas.microsoft.com/office/2006/metadata/properties" ma:root="true" ma:fieldsID="187cacf66d0734edcf7574fc61cf576c" ns2:_="" ns3:_="">
    <xsd:import namespace="24f5f1ea-89e2-489c-943a-db0b82179cc7"/>
    <xsd:import namespace="d8d0fcf7-9369-4a12-b420-8b0bd58d8e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5f1ea-89e2-489c-943a-db0b82179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Utoljára megosztva felhasználók szerint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Utoljára megosztva időpontok szerin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0fcf7-9369-4a12-b420-8b0bd58d8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0FFFF-4C43-4091-92A4-42212B5B7212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e1ec9f0-dab9-457a-8152-2c84045392d8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C6A5B3-D7B1-4BB4-A6A3-A24934575B3C}"/>
</file>

<file path=customXml/itemProps3.xml><?xml version="1.0" encoding="utf-8"?>
<ds:datastoreItem xmlns:ds="http://schemas.openxmlformats.org/officeDocument/2006/customXml" ds:itemID="{827A870F-6503-4245-BAFB-99317218B1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5610</Words>
  <Application>Microsoft Office PowerPoint</Application>
  <PresentationFormat>Szélesvásznú</PresentationFormat>
  <Paragraphs>918</Paragraphs>
  <Slides>57</Slides>
  <Notes>55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9" baseType="lpstr">
      <vt:lpstr>Arial</vt:lpstr>
      <vt:lpstr>Avenir LT Pro 45 Book</vt:lpstr>
      <vt:lpstr>Calibri</vt:lpstr>
      <vt:lpstr>Calibri Light</vt:lpstr>
      <vt:lpstr>Consolas</vt:lpstr>
      <vt:lpstr>Segoe UI</vt:lpstr>
      <vt:lpstr>Segoe UI Black</vt:lpstr>
      <vt:lpstr>Segoe UI Light</vt:lpstr>
      <vt:lpstr>Wingdings</vt:lpstr>
      <vt:lpstr>WHITE TEMPLATE</vt:lpstr>
      <vt:lpstr>Cím diák</vt:lpstr>
      <vt:lpstr>Bitmap Image</vt:lpstr>
      <vt:lpstr>Adattárolás a felhőben</vt:lpstr>
      <vt:lpstr>PowerPoint-bemutató</vt:lpstr>
      <vt:lpstr>Motiváció</vt:lpstr>
      <vt:lpstr>Azure storage</vt:lpstr>
      <vt:lpstr>Azure storage</vt:lpstr>
      <vt:lpstr>Redundancia</vt:lpstr>
      <vt:lpstr>Redundancia</vt:lpstr>
      <vt:lpstr>Redundancia</vt:lpstr>
      <vt:lpstr>Redundancia</vt:lpstr>
      <vt:lpstr>Redundancia - SLA</vt:lpstr>
      <vt:lpstr>Redundancia - Egyebek</vt:lpstr>
      <vt:lpstr>Azure Storage - absztrakciók</vt:lpstr>
      <vt:lpstr>Tárhely fiók</vt:lpstr>
      <vt:lpstr>Minden kérésnek tartalmaznia kell </vt:lpstr>
      <vt:lpstr>Shared Access Signature</vt:lpstr>
      <vt:lpstr>Shared Access Signature</vt:lpstr>
      <vt:lpstr>Shared Access Signature</vt:lpstr>
      <vt:lpstr>SAS tokenek létrehozása</vt:lpstr>
      <vt:lpstr>Blob storage</vt:lpstr>
      <vt:lpstr>Blob tárolók (container)</vt:lpstr>
      <vt:lpstr>Containerek</vt:lpstr>
      <vt:lpstr>Blob storage – felépítés</vt:lpstr>
      <vt:lpstr>Blobok típusai</vt:lpstr>
      <vt:lpstr>Blobok típusai</vt:lpstr>
      <vt:lpstr>Block blob feltöltése</vt:lpstr>
      <vt:lpstr>Page Blob – Véletlenszerű hozzáférés</vt:lpstr>
      <vt:lpstr>Prémium tárhelyszolgáltatás</vt:lpstr>
      <vt:lpstr>Táblák</vt:lpstr>
      <vt:lpstr>Táblák – felépítés </vt:lpstr>
      <vt:lpstr>Nincs fix séma!</vt:lpstr>
      <vt:lpstr>Táblák</vt:lpstr>
      <vt:lpstr>Partíciók</vt:lpstr>
      <vt:lpstr>Műveletek</vt:lpstr>
      <vt:lpstr>Lekérdezés</vt:lpstr>
      <vt:lpstr>Üzenetsorok  </vt:lpstr>
      <vt:lpstr>Lazán csatolt rendszer üzenetsorokkal</vt:lpstr>
      <vt:lpstr>Üzenetsorok</vt:lpstr>
      <vt:lpstr>Megbízhatóság</vt:lpstr>
      <vt:lpstr>Azure tárhelyszolgáltatás felhasználási példák</vt:lpstr>
      <vt:lpstr>Relációs adattárak</vt:lpstr>
      <vt:lpstr>Azure SQL database</vt:lpstr>
      <vt:lpstr>Azure SQL Database vs. IaaS MS SQL Server </vt:lpstr>
      <vt:lpstr>Tűzfal</vt:lpstr>
      <vt:lpstr>Point-in-time restore</vt:lpstr>
      <vt:lpstr>Redundancia, replikáció</vt:lpstr>
      <vt:lpstr>Szolgáltatásszintek</vt:lpstr>
      <vt:lpstr>Azure SQL Database – Önálló adatbázisok</vt:lpstr>
      <vt:lpstr>Azure SQL Database – DTU</vt:lpstr>
      <vt:lpstr>Elasztikus adatbázis-csoportok </vt:lpstr>
      <vt:lpstr>Elasztikus adatbázis-csoportok </vt:lpstr>
      <vt:lpstr>Elasztikus adatbázis-csoportok</vt:lpstr>
      <vt:lpstr>MySQL</vt:lpstr>
      <vt:lpstr>MySQL</vt:lpstr>
      <vt:lpstr>MySQL</vt:lpstr>
      <vt:lpstr>MySQL</vt:lpstr>
      <vt:lpstr>Relációs adattárak - fejlesztés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Bence Kővári</dc:creator>
  <cp:lastModifiedBy>Bence Kővári</cp:lastModifiedBy>
  <cp:revision>159</cp:revision>
  <dcterms:created xsi:type="dcterms:W3CDTF">2016-02-25T09:31:21Z</dcterms:created>
  <dcterms:modified xsi:type="dcterms:W3CDTF">2016-08-16T22:21:36Z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0x01010053581EA1847CCB40AAA5607113422F65</vt:lpwstr>
  </property>
</Properties>
</file>