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3930F330"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74"/>
  </p:notesMasterIdLst>
  <p:sldIdLst>
    <p:sldId id="268" r:id="rId6"/>
    <p:sldId id="258" r:id="rId7"/>
    <p:sldId id="266" r:id="rId8"/>
    <p:sldId id="328" r:id="rId9"/>
    <p:sldId id="329" r:id="rId10"/>
    <p:sldId id="325" r:id="rId11"/>
    <p:sldId id="269" r:id="rId12"/>
    <p:sldId id="276" r:id="rId13"/>
    <p:sldId id="332" r:id="rId14"/>
    <p:sldId id="272" r:id="rId15"/>
    <p:sldId id="352" r:id="rId16"/>
    <p:sldId id="262" r:id="rId17"/>
    <p:sldId id="279" r:id="rId18"/>
    <p:sldId id="341" r:id="rId19"/>
    <p:sldId id="337" r:id="rId20"/>
    <p:sldId id="338" r:id="rId21"/>
    <p:sldId id="339" r:id="rId22"/>
    <p:sldId id="340" r:id="rId23"/>
    <p:sldId id="342" r:id="rId24"/>
    <p:sldId id="280" r:id="rId25"/>
    <p:sldId id="277" r:id="rId26"/>
    <p:sldId id="281" r:id="rId27"/>
    <p:sldId id="284" r:id="rId28"/>
    <p:sldId id="285" r:id="rId29"/>
    <p:sldId id="334" r:id="rId30"/>
    <p:sldId id="286" r:id="rId31"/>
    <p:sldId id="287" r:id="rId32"/>
    <p:sldId id="261" r:id="rId33"/>
    <p:sldId id="292" r:id="rId34"/>
    <p:sldId id="291" r:id="rId35"/>
    <p:sldId id="293" r:id="rId36"/>
    <p:sldId id="267" r:id="rId37"/>
    <p:sldId id="294" r:id="rId38"/>
    <p:sldId id="336" r:id="rId39"/>
    <p:sldId id="316" r:id="rId40"/>
    <p:sldId id="301" r:id="rId41"/>
    <p:sldId id="317" r:id="rId42"/>
    <p:sldId id="302" r:id="rId43"/>
    <p:sldId id="303" r:id="rId44"/>
    <p:sldId id="306" r:id="rId45"/>
    <p:sldId id="307" r:id="rId46"/>
    <p:sldId id="314" r:id="rId47"/>
    <p:sldId id="300" r:id="rId48"/>
    <p:sldId id="297" r:id="rId49"/>
    <p:sldId id="299" r:id="rId50"/>
    <p:sldId id="315" r:id="rId51"/>
    <p:sldId id="313" r:id="rId52"/>
    <p:sldId id="318" r:id="rId53"/>
    <p:sldId id="351" r:id="rId54"/>
    <p:sldId id="344" r:id="rId55"/>
    <p:sldId id="345" r:id="rId56"/>
    <p:sldId id="346" r:id="rId57"/>
    <p:sldId id="347" r:id="rId58"/>
    <p:sldId id="348" r:id="rId59"/>
    <p:sldId id="349" r:id="rId60"/>
    <p:sldId id="350" r:id="rId61"/>
    <p:sldId id="324" r:id="rId62"/>
    <p:sldId id="335" r:id="rId63"/>
    <p:sldId id="353" r:id="rId64"/>
    <p:sldId id="354" r:id="rId65"/>
    <p:sldId id="355" r:id="rId66"/>
    <p:sldId id="356" r:id="rId67"/>
    <p:sldId id="357" r:id="rId68"/>
    <p:sldId id="358" r:id="rId69"/>
    <p:sldId id="359" r:id="rId70"/>
    <p:sldId id="360" r:id="rId71"/>
    <p:sldId id="361" r:id="rId72"/>
    <p:sldId id="36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D425B5EF-11F6-403E-8A60-6488D815DBFF}">
          <p14:sldIdLst>
            <p14:sldId id="268"/>
            <p14:sldId id="258"/>
          </p14:sldIdLst>
        </p14:section>
        <p14:section name="Virtuális gépek" id="{F6F3B428-A239-4729-9A28-5CBC120E01F1}">
          <p14:sldIdLst>
            <p14:sldId id="266"/>
            <p14:sldId id="328"/>
            <p14:sldId id="329"/>
            <p14:sldId id="325"/>
            <p14:sldId id="269"/>
            <p14:sldId id="276"/>
            <p14:sldId id="332"/>
            <p14:sldId id="272"/>
            <p14:sldId id="352"/>
            <p14:sldId id="262"/>
            <p14:sldId id="279"/>
          </p14:sldIdLst>
        </p14:section>
        <p14:section name="Azure Resource Manager" id="{D54D231A-3D0A-422F-994C-E0AEE8CA7157}">
          <p14:sldIdLst>
            <p14:sldId id="341"/>
            <p14:sldId id="337"/>
            <p14:sldId id="338"/>
            <p14:sldId id="339"/>
            <p14:sldId id="340"/>
            <p14:sldId id="342"/>
          </p14:sldIdLst>
        </p14:section>
        <p14:section name="Lemezek és lemezképek" id="{62F6CD6B-A8FF-443A-95CA-68DA980A5037}">
          <p14:sldIdLst>
            <p14:sldId id="280"/>
            <p14:sldId id="277"/>
            <p14:sldId id="281"/>
            <p14:sldId id="284"/>
            <p14:sldId id="285"/>
            <p14:sldId id="334"/>
            <p14:sldId id="286"/>
            <p14:sldId id="287"/>
            <p14:sldId id="261"/>
            <p14:sldId id="292"/>
          </p14:sldIdLst>
        </p14:section>
        <p14:section name="Virtuális hálózatok" id="{0B66384E-727D-46E3-BC6E-15219FB63D00}">
          <p14:sldIdLst>
            <p14:sldId id="291"/>
            <p14:sldId id="293"/>
            <p14:sldId id="267"/>
            <p14:sldId id="294"/>
            <p14:sldId id="336"/>
            <p14:sldId id="316"/>
          </p14:sldIdLst>
        </p14:section>
        <p14:section name="IP címek" id="{FA520876-14EA-42ED-8292-AC910378B0D1}">
          <p14:sldIdLst>
            <p14:sldId id="301"/>
            <p14:sldId id="317"/>
            <p14:sldId id="302"/>
            <p14:sldId id="303"/>
            <p14:sldId id="306"/>
            <p14:sldId id="307"/>
            <p14:sldId id="314"/>
          </p14:sldIdLst>
        </p14:section>
        <p14:section name="Hálózati kártyák" id="{A839555F-6948-4A8F-8260-CB8DCDB55C7E}">
          <p14:sldIdLst>
            <p14:sldId id="300"/>
            <p14:sldId id="297"/>
            <p14:sldId id="299"/>
          </p14:sldIdLst>
        </p14:section>
        <p14:section name="Hibrid hálózati megoldások" id="{00A9CC7B-B3AF-4795-994F-C5146C632598}">
          <p14:sldIdLst>
            <p14:sldId id="315"/>
            <p14:sldId id="313"/>
            <p14:sldId id="318"/>
          </p14:sldIdLst>
        </p14:section>
        <p14:section name="A infrastruktura-tervezés lépései" id="{4A0D09BE-78AF-4891-9D76-4BD618BD2BF0}">
          <p14:sldIdLst>
            <p14:sldId id="351"/>
            <p14:sldId id="344"/>
            <p14:sldId id="345"/>
            <p14:sldId id="346"/>
            <p14:sldId id="347"/>
            <p14:sldId id="348"/>
            <p14:sldId id="349"/>
            <p14:sldId id="350"/>
          </p14:sldIdLst>
        </p14:section>
        <p14:section name="Összefoglalás" id="{CEA2A97E-FC2A-4A38-9674-FACCA3317C1C}">
          <p14:sldIdLst>
            <p14:sldId id="324"/>
            <p14:sldId id="335"/>
          </p14:sldIdLst>
        </p14:section>
        <p14:section name="Árazás" id="{CF206012-0C80-42EF-981F-A2368CE34831}">
          <p14:sldIdLst>
            <p14:sldId id="353"/>
            <p14:sldId id="354"/>
            <p14:sldId id="355"/>
            <p14:sldId id="356"/>
            <p14:sldId id="357"/>
            <p14:sldId id="358"/>
            <p14:sldId id="359"/>
            <p14:sldId id="360"/>
            <p14:sldId id="361"/>
            <p14:sldId id="3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tila Érsek" initials="AÉ" lastIdx="12" clrIdx="0">
    <p:extLst>
      <p:ext uri="{19B8F6BF-5375-455C-9EA6-DF929625EA0E}">
        <p15:presenceInfo xmlns:p15="http://schemas.microsoft.com/office/powerpoint/2012/main" userId="S0033FFF9666B027@LIVE.COM" providerId="AD"/>
      </p:ext>
    </p:extLst>
  </p:cmAuthor>
  <p:cmAuthor id="2" name="Bence Kővári" initials="BK" lastIdx="17" clrIdx="1">
    <p:extLst>
      <p:ext uri="{19B8F6BF-5375-455C-9EA6-DF929625EA0E}">
        <p15:presenceInfo xmlns:p15="http://schemas.microsoft.com/office/powerpoint/2012/main" userId="Bence Kővá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107C10"/>
    <a:srgbClr val="0078D7"/>
    <a:srgbClr val="00188F"/>
    <a:srgbClr val="00BDF3"/>
    <a:srgbClr val="545454"/>
    <a:srgbClr val="002050"/>
    <a:srgbClr val="E81123"/>
    <a:srgbClr val="008272"/>
    <a:srgbClr val="8DC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0814" autoAdjust="0"/>
  </p:normalViewPr>
  <p:slideViewPr>
    <p:cSldViewPr snapToGrid="0">
      <p:cViewPr varScale="1">
        <p:scale>
          <a:sx n="92" d="100"/>
          <a:sy n="92" d="100"/>
        </p:scale>
        <p:origin x="15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AC5A4-13B8-4C56-A4D0-5A04D9762182}" type="datetimeFigureOut">
              <a:rPr lang="hu-HU" smtClean="0"/>
              <a:t>2016.12.15.</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689B1-50DD-4B0F-A133-04AA1A7DDA1A}" type="slidenum">
              <a:rPr lang="hu-HU" smtClean="0"/>
              <a:t>‹#›</a:t>
            </a:fld>
            <a:endParaRPr lang="hu-HU"/>
          </a:p>
        </p:txBody>
      </p:sp>
    </p:spTree>
    <p:extLst>
      <p:ext uri="{BB962C8B-B14F-4D97-AF65-F5344CB8AC3E}">
        <p14:creationId xmlns:p14="http://schemas.microsoft.com/office/powerpoint/2010/main" val="333888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zure.microsoft.com/en-us/documentation/articles/vpn-gateway-about-vpngateways/"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azure.microsoft.com/en-us/documentation/articles/expressroute-introduction/"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1</a:t>
            </a:fld>
            <a:endParaRPr lang="hu-HU"/>
          </a:p>
        </p:txBody>
      </p:sp>
    </p:spTree>
    <p:extLst>
      <p:ext uri="{BB962C8B-B14F-4D97-AF65-F5344CB8AC3E}">
        <p14:creationId xmlns:p14="http://schemas.microsoft.com/office/powerpoint/2010/main" val="2755242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virtuális gépek létrehozása több lépésből áll. Ezt a folyamatot </a:t>
            </a:r>
            <a:r>
              <a:rPr lang="hu-HU" dirty="0" err="1"/>
              <a:t>végigvihetjük</a:t>
            </a:r>
            <a:endParaRPr lang="hu-HU" dirty="0"/>
          </a:p>
          <a:p>
            <a:pPr marL="171450" indent="-171450">
              <a:buFontTx/>
              <a:buChar char="-"/>
            </a:pPr>
            <a:r>
              <a:rPr lang="hu-HU" baseline="0" dirty="0"/>
              <a:t>A portálról (portal.azure.com)</a:t>
            </a:r>
          </a:p>
          <a:p>
            <a:pPr marL="171450" indent="-171450">
              <a:buFontTx/>
              <a:buChar char="-"/>
            </a:pPr>
            <a:r>
              <a:rPr lang="hu-HU" baseline="0" dirty="0" err="1"/>
              <a:t>Szkriptekből</a:t>
            </a:r>
            <a:r>
              <a:rPr lang="hu-HU" baseline="0" dirty="0"/>
              <a:t> (pl. </a:t>
            </a:r>
            <a:r>
              <a:rPr lang="hu-HU" baseline="0" dirty="0" err="1"/>
              <a:t>powershell</a:t>
            </a:r>
            <a:r>
              <a:rPr lang="hu-HU" baseline="0" dirty="0"/>
              <a:t>)</a:t>
            </a:r>
          </a:p>
          <a:p>
            <a:pPr marL="171450" indent="-171450">
              <a:buFontTx/>
              <a:buChar char="-"/>
            </a:pPr>
            <a:r>
              <a:rPr lang="hu-HU" baseline="0" dirty="0"/>
              <a:t>A service management API közvetlen meghívásával REST interfészen keresztül </a:t>
            </a:r>
          </a:p>
          <a:p>
            <a:pPr marL="171450" indent="-171450">
              <a:buFontTx/>
              <a:buChar char="-"/>
            </a:pPr>
            <a:endParaRPr lang="hu-HU" baseline="0" dirty="0"/>
          </a:p>
          <a:p>
            <a:pPr marL="171450" indent="-171450">
              <a:buFontTx/>
              <a:buChar char="-"/>
            </a:pPr>
            <a:endParaRPr lang="hu-HU" baseline="0" dirty="0"/>
          </a:p>
          <a:p>
            <a:pPr marL="0" indent="0">
              <a:buFontTx/>
              <a:buNone/>
            </a:pPr>
            <a:r>
              <a:rPr lang="hu-HU" baseline="0" dirty="0"/>
              <a:t>A folyamat során megválaszthatjuk a gép(</a:t>
            </a:r>
            <a:r>
              <a:rPr lang="hu-HU" baseline="0" dirty="0" err="1"/>
              <a:t>ek</a:t>
            </a:r>
            <a:r>
              <a:rPr lang="hu-HU" baseline="0" dirty="0"/>
              <a:t>) és a kapcsolódó elemek paramétereit, majd azok néhány percen belül elérhetővé vállnak </a:t>
            </a:r>
            <a:endParaRPr lang="hu-HU" dirty="0"/>
          </a:p>
          <a:p>
            <a:endParaRPr lang="hu-HU" dirty="0"/>
          </a:p>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10</a:t>
            </a:fld>
            <a:endParaRPr lang="hu-HU"/>
          </a:p>
        </p:txBody>
      </p:sp>
    </p:spTree>
    <p:extLst>
      <p:ext uri="{BB962C8B-B14F-4D97-AF65-F5344CB8AC3E}">
        <p14:creationId xmlns:p14="http://schemas.microsoft.com/office/powerpoint/2010/main" val="2381279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Azure Marketplace egy online alkalmazás- és szolgáltatásbolt, ahová</a:t>
            </a:r>
            <a:r>
              <a:rPr lang="hu-HU" baseline="0" dirty="0"/>
              <a:t> </a:t>
            </a:r>
            <a:r>
              <a:rPr lang="hu-HU" baseline="0"/>
              <a:t>különböző cégek </a:t>
            </a:r>
            <a:r>
              <a:rPr lang="hu-HU" baseline="0" dirty="0"/>
              <a:t>ajánlhatják ki saját szolgáltatásaikat, termékeiket.</a:t>
            </a:r>
          </a:p>
          <a:p>
            <a:r>
              <a:rPr lang="hu-HU" baseline="0" dirty="0"/>
              <a:t>Egységes platform mind az eladók, mind a vásárlók számára. Egyszerűsíti a keresést, a vásárlást.</a:t>
            </a:r>
          </a:p>
          <a:p>
            <a:r>
              <a:rPr lang="hu-HU" baseline="0" dirty="0"/>
              <a:t>Találhatóak benne VM image-k, VM kiegészítések, API-k, alkalmazások, </a:t>
            </a:r>
            <a:r>
              <a:rPr lang="hu-HU" baseline="0" dirty="0" err="1"/>
              <a:t>Machine</a:t>
            </a:r>
            <a:r>
              <a:rPr lang="hu-HU" baseline="0" dirty="0"/>
              <a:t> </a:t>
            </a:r>
            <a:r>
              <a:rPr lang="hu-HU" baseline="0" dirty="0" err="1"/>
              <a:t>Learning</a:t>
            </a:r>
            <a:r>
              <a:rPr lang="hu-HU" baseline="0" dirty="0"/>
              <a:t> szolgáltatások és adatszolgáltatások (ld. Korábban </a:t>
            </a:r>
            <a:r>
              <a:rPr lang="hu-HU" baseline="0" dirty="0" err="1"/>
              <a:t>MySql</a:t>
            </a:r>
            <a:r>
              <a:rPr lang="hu-HU" baseline="0" dirty="0"/>
              <a:t>).</a:t>
            </a:r>
            <a:endParaRPr lang="hu-HU" dirty="0"/>
          </a:p>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11</a:t>
            </a:fld>
            <a:endParaRPr lang="hu-HU"/>
          </a:p>
        </p:txBody>
      </p:sp>
    </p:spTree>
    <p:extLst>
      <p:ext uri="{BB962C8B-B14F-4D97-AF65-F5344CB8AC3E}">
        <p14:creationId xmlns:p14="http://schemas.microsoft.com/office/powerpoint/2010/main" val="1476621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Azure esetében</a:t>
            </a:r>
            <a:r>
              <a:rPr lang="hu-HU" baseline="0" dirty="0"/>
              <a:t> az Azure Piactér nyújt lehetőséget arra, hogy különböző, Microsoft, vagy akár partnerei által elkészített virtuális gépeket „kölcsönözzünk”. A fenti lista pár kiragadott példát tartalmaz a Windows alapú virtuális gépek közül:</a:t>
            </a:r>
          </a:p>
          <a:p>
            <a:endParaRPr lang="hu-HU" baseline="0" dirty="0"/>
          </a:p>
          <a:p>
            <a:pPr marL="171450" indent="-171450">
              <a:buFontTx/>
              <a:buChar char="-"/>
            </a:pPr>
            <a:r>
              <a:rPr lang="hu-HU" baseline="0" dirty="0"/>
              <a:t>Alap Windows 10</a:t>
            </a:r>
          </a:p>
          <a:p>
            <a:pPr marL="171450" indent="-171450">
              <a:buFontTx/>
              <a:buChar char="-"/>
            </a:pPr>
            <a:r>
              <a:rPr lang="hu-HU" baseline="0" dirty="0"/>
              <a:t>Windows 10, telepített Visual </a:t>
            </a:r>
            <a:r>
              <a:rPr lang="hu-HU" baseline="0" dirty="0" err="1"/>
              <a:t>Studio-val</a:t>
            </a:r>
            <a:endParaRPr lang="hu-HU" baseline="0" dirty="0"/>
          </a:p>
          <a:p>
            <a:pPr marL="171450" indent="-171450">
              <a:buFontTx/>
              <a:buChar char="-"/>
            </a:pPr>
            <a:r>
              <a:rPr lang="hu-HU" baseline="0" dirty="0"/>
              <a:t>Windows Server, SQL Serverrel</a:t>
            </a:r>
          </a:p>
          <a:p>
            <a:pPr marL="171450" indent="-171450">
              <a:buFontTx/>
              <a:buChar char="-"/>
            </a:pPr>
            <a:r>
              <a:rPr lang="hu-HU" baseline="0" dirty="0"/>
              <a:t>Windows + SAP, Windows + Java, Windows + Oracle, stb.</a:t>
            </a:r>
          </a:p>
        </p:txBody>
      </p:sp>
      <p:sp>
        <p:nvSpPr>
          <p:cNvPr id="4" name="Dia számának helye 3"/>
          <p:cNvSpPr>
            <a:spLocks noGrp="1"/>
          </p:cNvSpPr>
          <p:nvPr>
            <p:ph type="sldNum" sz="quarter" idx="10"/>
          </p:nvPr>
        </p:nvSpPr>
        <p:spPr/>
        <p:txBody>
          <a:bodyPr/>
          <a:lstStyle/>
          <a:p>
            <a:fld id="{F6D689B1-50DD-4B0F-A133-04AA1A7DDA1A}" type="slidenum">
              <a:rPr lang="hu-HU" smtClean="0"/>
              <a:t>12</a:t>
            </a:fld>
            <a:endParaRPr lang="hu-HU"/>
          </a:p>
        </p:txBody>
      </p:sp>
    </p:spTree>
    <p:extLst>
      <p:ext uri="{BB962C8B-B14F-4D97-AF65-F5344CB8AC3E}">
        <p14:creationId xmlns:p14="http://schemas.microsoft.com/office/powerpoint/2010/main" val="3517831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És persze vannak</a:t>
            </a:r>
            <a:r>
              <a:rPr lang="hu-HU" baseline="0" dirty="0"/>
              <a:t> Linux disztribúciók is. Itt is találunk alaptelepítéseket is, illetve felkonfigurált szoftveres változatokat is:</a:t>
            </a:r>
          </a:p>
          <a:p>
            <a:endParaRPr lang="hu-HU" baseline="0" dirty="0"/>
          </a:p>
          <a:p>
            <a:pPr marL="171450" indent="-171450">
              <a:buFontTx/>
              <a:buChar char="-"/>
            </a:pPr>
            <a:r>
              <a:rPr lang="hu-HU" baseline="0" dirty="0"/>
              <a:t>Alapváltozatok: </a:t>
            </a:r>
            <a:r>
              <a:rPr lang="hu-HU" baseline="0" dirty="0" err="1"/>
              <a:t>RedHat</a:t>
            </a:r>
            <a:r>
              <a:rPr lang="hu-HU" baseline="0" dirty="0"/>
              <a:t>, </a:t>
            </a:r>
            <a:r>
              <a:rPr lang="hu-HU" baseline="0" dirty="0" err="1"/>
              <a:t>Suse</a:t>
            </a:r>
            <a:r>
              <a:rPr lang="hu-HU" baseline="0" dirty="0"/>
              <a:t> </a:t>
            </a:r>
            <a:r>
              <a:rPr lang="hu-HU" baseline="0" dirty="0" err="1"/>
              <a:t>linux</a:t>
            </a:r>
            <a:endParaRPr lang="hu-HU" baseline="0" dirty="0"/>
          </a:p>
          <a:p>
            <a:pPr marL="171450" indent="-171450">
              <a:buFontTx/>
              <a:buChar char="-"/>
            </a:pPr>
            <a:r>
              <a:rPr lang="hu-HU" baseline="0" dirty="0"/>
              <a:t>Felkonfigurált: </a:t>
            </a:r>
            <a:r>
              <a:rPr lang="hu-HU" baseline="0" dirty="0" err="1"/>
              <a:t>mongoDB</a:t>
            </a:r>
            <a:r>
              <a:rPr lang="hu-HU" baseline="0" dirty="0"/>
              <a:t>, </a:t>
            </a:r>
            <a:r>
              <a:rPr lang="hu-HU" baseline="0" dirty="0" err="1"/>
              <a:t>Redmine</a:t>
            </a:r>
            <a:r>
              <a:rPr lang="hu-HU" baseline="0" dirty="0"/>
              <a:t>, </a:t>
            </a:r>
            <a:r>
              <a:rPr lang="hu-HU" baseline="0" dirty="0" err="1"/>
              <a:t>Wordpress</a:t>
            </a:r>
            <a:r>
              <a:rPr lang="hu-HU" baseline="0" dirty="0"/>
              <a:t>…</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13</a:t>
            </a:fld>
            <a:endParaRPr lang="hu-HU"/>
          </a:p>
        </p:txBody>
      </p:sp>
    </p:spTree>
    <p:extLst>
      <p:ext uri="{BB962C8B-B14F-4D97-AF65-F5344CB8AC3E}">
        <p14:creationId xmlns:p14="http://schemas.microsoft.com/office/powerpoint/2010/main" val="130150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Ebben a fejezetben a virtuális gépek által felhasznált lemezek és azok kezeléséről lesz szó. Megnézzük,</a:t>
            </a:r>
            <a:r>
              <a:rPr lang="hu-HU" baseline="0" dirty="0"/>
              <a:t> hogy milyen típusú lemezek vannak és azokat mikre tudjuk használni. Megismerjük a lemezképeket azok elkészítését. Továbbá megnézzük hogyan tudunk meglévő gépünket a felhőbe költöztetni.</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14</a:t>
            </a:fld>
            <a:endParaRPr lang="hu-HU"/>
          </a:p>
        </p:txBody>
      </p:sp>
    </p:spTree>
    <p:extLst>
      <p:ext uri="{BB962C8B-B14F-4D97-AF65-F5344CB8AC3E}">
        <p14:creationId xmlns:p14="http://schemas.microsoft.com/office/powerpoint/2010/main" val="3071207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a:solidFill>
                  <a:schemeClr val="tx1"/>
                </a:solidFill>
                <a:effectLst/>
                <a:latin typeface="+mn-lt"/>
                <a:ea typeface="+mn-ea"/>
                <a:cs typeface="+mn-cs"/>
              </a:rPr>
              <a:t>Az</a:t>
            </a:r>
            <a:r>
              <a:rPr lang="hu-HU" sz="1200" b="0" i="0" kern="1200" baseline="0" dirty="0">
                <a:solidFill>
                  <a:schemeClr val="tx1"/>
                </a:solidFill>
                <a:effectLst/>
                <a:latin typeface="+mn-lt"/>
                <a:ea typeface="+mn-ea"/>
                <a:cs typeface="+mn-cs"/>
              </a:rPr>
              <a:t> ábrán szereplő elemek mind önálló Azure erőforrások, amelyek egymástól függetlenül jönnek létre/kerülnek lefoglalásra az új gép létrehozásakor. (függőség egyedül a Storage Account és a Virtuális gép közt van). Ezek az elemek mind szükségesek ahhoz, hogy egy virtuális gépet beüzemeljünk.</a:t>
            </a:r>
          </a:p>
          <a:p>
            <a:endParaRPr lang="hu-HU" sz="1200" b="0" i="0" kern="1200" baseline="0" dirty="0">
              <a:solidFill>
                <a:schemeClr val="tx1"/>
              </a:solidFill>
              <a:effectLst/>
              <a:latin typeface="+mn-lt"/>
              <a:ea typeface="+mn-ea"/>
              <a:cs typeface="+mn-cs"/>
            </a:endParaRPr>
          </a:p>
          <a:p>
            <a:r>
              <a:rPr lang="hu-HU" sz="1200" b="0" i="0" kern="1200" baseline="0" dirty="0">
                <a:solidFill>
                  <a:schemeClr val="tx1"/>
                </a:solidFill>
                <a:effectLst/>
                <a:latin typeface="+mn-lt"/>
                <a:ea typeface="+mn-ea"/>
                <a:cs typeface="+mn-cs"/>
              </a:rPr>
              <a:t>A létrehozott erőforrásokat erőforrás csoportokba (</a:t>
            </a:r>
            <a:r>
              <a:rPr lang="hu-HU" sz="1200" b="0" i="0" kern="1200" baseline="0" dirty="0" err="1">
                <a:solidFill>
                  <a:schemeClr val="tx1"/>
                </a:solidFill>
                <a:effectLst/>
                <a:latin typeface="+mn-lt"/>
                <a:ea typeface="+mn-ea"/>
                <a:cs typeface="+mn-cs"/>
              </a:rPr>
              <a:t>resource</a:t>
            </a:r>
            <a:r>
              <a:rPr lang="hu-HU" sz="1200" b="0" i="0" kern="1200" baseline="0" dirty="0">
                <a:solidFill>
                  <a:schemeClr val="tx1"/>
                </a:solidFill>
                <a:effectLst/>
                <a:latin typeface="+mn-lt"/>
                <a:ea typeface="+mn-ea"/>
                <a:cs typeface="+mn-cs"/>
              </a:rPr>
              <a:t> </a:t>
            </a:r>
            <a:r>
              <a:rPr lang="hu-HU" sz="1200" b="0" i="0" kern="1200" baseline="0" dirty="0" err="1">
                <a:solidFill>
                  <a:schemeClr val="tx1"/>
                </a:solidFill>
                <a:effectLst/>
                <a:latin typeface="+mn-lt"/>
                <a:ea typeface="+mn-ea"/>
                <a:cs typeface="+mn-cs"/>
              </a:rPr>
              <a:t>group</a:t>
            </a:r>
            <a:r>
              <a:rPr lang="hu-HU" sz="1200" b="0" i="0" kern="1200" baseline="0" dirty="0">
                <a:solidFill>
                  <a:schemeClr val="tx1"/>
                </a:solidFill>
                <a:effectLst/>
                <a:latin typeface="+mn-lt"/>
                <a:ea typeface="+mn-ea"/>
                <a:cs typeface="+mn-cs"/>
              </a:rPr>
              <a:t>) foglalhatjuk, ez lehetővé teszi, hogy később összevonva kezeljük (pl. töröljük) őket.</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infrastructure for your application is typically made up of many components – maybe a virtual machine, storage account, and virtual network, or a web app, database, database server, and 3rd party services. You do not see these components as separate entities, instead you see them as related and interdependent parts of a single entity. You want to deploy, manage, and monitor them as a group. Azure Resource Manager enables you to work with the resources in your solution as a group. You can deploy, update or delete all of the resources for your solution in a single, coordinated operation. You use a template for deployment and that template can work for different environments such as testing, staging and production. Resource Manager provides security, auditing, and tagging features to help you manage your resources after deployment.</a:t>
            </a:r>
          </a:p>
          <a:p>
            <a:r>
              <a:rPr lang="en-US" sz="1200" b="0" i="0" kern="1200" dirty="0">
                <a:solidFill>
                  <a:schemeClr val="tx1"/>
                </a:solidFill>
                <a:effectLst/>
                <a:latin typeface="+mn-lt"/>
                <a:ea typeface="+mn-ea"/>
                <a:cs typeface="+mn-cs"/>
              </a:rPr>
              <a:t>The benefits of using Resource Manager</a:t>
            </a:r>
            <a:endParaRPr lang="hu-HU"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Manager provides several benefits: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deploy, manage, and monitor all of the resources for your solution as a group, rather than handling these resources individually.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repeatedly deploy your solution throughout the development lifecycle and have confidence your resources are deployed in a consistent state.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use declarative templates to define your deployment.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define the dependencies between resources so they are deployed in the correct order.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apply access control to all services in your resource group because Role-Based Access Control (RBAC) is natively integrated into the management platform.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apply tags to resources to logically organize all of the resources in your subscription.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clarify billing for your organization by viewing the rolled-up costs for the entire group or for a group of resources sharing the same tag.</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Manager provides a new way to deploy and manage your solutions. </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Források:</a:t>
            </a:r>
          </a:p>
          <a:p>
            <a:r>
              <a:rPr lang="hu-HU" sz="1200" b="0" i="0" kern="1200" dirty="0">
                <a:solidFill>
                  <a:schemeClr val="tx1"/>
                </a:solidFill>
                <a:effectLst/>
                <a:latin typeface="+mn-lt"/>
                <a:ea typeface="+mn-ea"/>
                <a:cs typeface="+mn-cs"/>
              </a:rPr>
              <a:t>https://lazure2.files.wordpress.com/2015/07/azure-resource-manager-v2-the-new-management-model-for-iaas-may-2015.png</a:t>
            </a:r>
          </a:p>
          <a:p>
            <a:r>
              <a:rPr lang="hu-HU" sz="1200" b="0" i="0" kern="1200" dirty="0">
                <a:solidFill>
                  <a:schemeClr val="tx1"/>
                </a:solidFill>
                <a:effectLst/>
                <a:latin typeface="+mn-lt"/>
                <a:ea typeface="+mn-ea"/>
                <a:cs typeface="+mn-cs"/>
              </a:rPr>
              <a:t>https://azure.microsoft.com/en-us/documentation/articles/resource-group-overview/</a:t>
            </a:r>
          </a:p>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15</a:t>
            </a:fld>
            <a:endParaRPr lang="hu-HU"/>
          </a:p>
        </p:txBody>
      </p:sp>
    </p:spTree>
    <p:extLst>
      <p:ext uri="{BB962C8B-B14F-4D97-AF65-F5344CB8AC3E}">
        <p14:creationId xmlns:p14="http://schemas.microsoft.com/office/powerpoint/2010/main" val="250741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510038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Fontos megemlíteni, hogy bár az újabb Azure megoldások az </a:t>
            </a:r>
            <a:r>
              <a:rPr lang="hu-HU" b="1" dirty="0"/>
              <a:t>alkalmazáscentrikus</a:t>
            </a:r>
            <a:r>
              <a:rPr lang="hu-HU" dirty="0"/>
              <a:t> erőforrás menedzser (ARM) alapú model</a:t>
            </a:r>
            <a:r>
              <a:rPr lang="hu-HU" baseline="0" dirty="0"/>
              <a:t>lre épülnek, ez nem mindig volt így. Korábban a sokkal inkább </a:t>
            </a:r>
            <a:r>
              <a:rPr lang="hu-HU" b="1" baseline="0" dirty="0"/>
              <a:t>szolgáltatáscentrikus</a:t>
            </a:r>
            <a:r>
              <a:rPr lang="hu-HU" baseline="0" dirty="0"/>
              <a:t> Azure Service Management (ASM) modell volt használatos, mellyel számos helyen fogunk így is találkozni, amikor Azure-</a:t>
            </a:r>
            <a:r>
              <a:rPr lang="hu-HU" baseline="0" dirty="0" err="1"/>
              <a:t>ral</a:t>
            </a:r>
            <a:r>
              <a:rPr lang="hu-HU" baseline="0" dirty="0"/>
              <a:t> dolgozunk. A kezelőfelületeken általában „Classic” modell-ként hivatkoznak rá.</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002378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871999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Megjegyzés: bár maga az erőforráscsoport mindig</a:t>
            </a:r>
            <a:r>
              <a:rPr lang="hu-HU" baseline="0" dirty="0"/>
              <a:t> egy konkrét szerverközponthoz tartozik, az erőforráscsoporton belül több szerverközpontból is összeválogathatunk elemeket.</a:t>
            </a:r>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92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hu-HU" dirty="0"/>
              <a:t>Az</a:t>
            </a:r>
            <a:r>
              <a:rPr lang="hu-HU" baseline="0" dirty="0"/>
              <a:t> előadás durván </a:t>
            </a:r>
            <a:r>
              <a:rPr lang="hu-HU" baseline="0" dirty="0" err="1"/>
              <a:t>leegyszerűstve</a:t>
            </a:r>
            <a:r>
              <a:rPr lang="hu-HU" baseline="0" dirty="0"/>
              <a:t> arról fog szólni, hogy azokat a dolgokat, amiket eddig lokális szervereken, szerverrendszereken meg tudtunk valósítani, miként tudjuk megvalósítani, vagy átmozgatni a felhőbe, hiszen a legtöbb elemnek (gép, </a:t>
            </a:r>
            <a:r>
              <a:rPr lang="hu-HU" baseline="0" dirty="0" err="1"/>
              <a:t>disk</a:t>
            </a:r>
            <a:r>
              <a:rPr lang="hu-HU" baseline="0" dirty="0"/>
              <a:t>, </a:t>
            </a:r>
            <a:r>
              <a:rPr lang="hu-HU" baseline="0" dirty="0" err="1"/>
              <a:t>load</a:t>
            </a:r>
            <a:r>
              <a:rPr lang="hu-HU" baseline="0" dirty="0"/>
              <a:t> </a:t>
            </a:r>
            <a:r>
              <a:rPr lang="hu-HU" baseline="0" dirty="0" err="1"/>
              <a:t>balancer</a:t>
            </a:r>
            <a:r>
              <a:rPr lang="hu-HU" baseline="0" dirty="0"/>
              <a:t> stb.) ott is meglesz a megfelelője. Ezzel a lépéssel a teljes infrastruktúránk üzemeltetési gondjaitól megszabadultunk. </a:t>
            </a:r>
          </a:p>
        </p:txBody>
      </p:sp>
      <p:sp>
        <p:nvSpPr>
          <p:cNvPr id="4" name="Dia számának helye 3"/>
          <p:cNvSpPr>
            <a:spLocks noGrp="1"/>
          </p:cNvSpPr>
          <p:nvPr>
            <p:ph type="sldNum" sz="quarter" idx="10"/>
          </p:nvPr>
        </p:nvSpPr>
        <p:spPr/>
        <p:txBody>
          <a:bodyPr/>
          <a:lstStyle/>
          <a:p>
            <a:fld id="{F6D689B1-50DD-4B0F-A133-04AA1A7DDA1A}" type="slidenum">
              <a:rPr lang="hu-HU" smtClean="0"/>
              <a:t>2</a:t>
            </a:fld>
            <a:endParaRPr lang="hu-HU"/>
          </a:p>
        </p:txBody>
      </p:sp>
    </p:spTree>
    <p:extLst>
      <p:ext uri="{BB962C8B-B14F-4D97-AF65-F5344CB8AC3E}">
        <p14:creationId xmlns:p14="http://schemas.microsoft.com/office/powerpoint/2010/main" val="3717818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Ebben a fejezetben a virtuális gépek által felhasznált lemezek és azok kezeléséről lesz szó. Megnézzük,</a:t>
            </a:r>
            <a:r>
              <a:rPr lang="hu-HU" baseline="0" dirty="0"/>
              <a:t> hogy milyen típusú lemezek vannak és azokat mikre tudjuk használni. Megismerjük a lemezképeket azok elkészítését. Továbbá megnézzük hogyan tudunk meglévő gépünket a felhőbe költöztetni.</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20</a:t>
            </a:fld>
            <a:endParaRPr lang="hu-HU"/>
          </a:p>
        </p:txBody>
      </p:sp>
    </p:spTree>
    <p:extLst>
      <p:ext uri="{BB962C8B-B14F-4D97-AF65-F5344CB8AC3E}">
        <p14:creationId xmlns:p14="http://schemas.microsoft.com/office/powerpoint/2010/main" val="4285771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ábra bal alsó sarkában láthatjuk, hogy milyen lemez típusok léteznek a felhőben, míg</a:t>
            </a:r>
            <a:r>
              <a:rPr lang="hu-HU" baseline="0" dirty="0"/>
              <a:t> mellette, hogy ezek felhasználási lehetőségeit.</a:t>
            </a:r>
          </a:p>
          <a:p>
            <a:endParaRPr lang="hu-HU" baseline="0" dirty="0"/>
          </a:p>
          <a:p>
            <a:r>
              <a:rPr lang="hu-HU" baseline="0" dirty="0"/>
              <a:t>A lemezképek lehetne Microsoft által kiadott OS vagy más szolgáltatást biztosító képek, míg lehetőségünk van saját lemezképeket feltölteni vagy akár publikálni a piactérre.</a:t>
            </a:r>
          </a:p>
        </p:txBody>
      </p:sp>
      <p:sp>
        <p:nvSpPr>
          <p:cNvPr id="4" name="Dia számának helye 3"/>
          <p:cNvSpPr>
            <a:spLocks noGrp="1"/>
          </p:cNvSpPr>
          <p:nvPr>
            <p:ph type="sldNum" sz="quarter" idx="10"/>
          </p:nvPr>
        </p:nvSpPr>
        <p:spPr/>
        <p:txBody>
          <a:bodyPr/>
          <a:lstStyle/>
          <a:p>
            <a:fld id="{F6D689B1-50DD-4B0F-A133-04AA1A7DDA1A}" type="slidenum">
              <a:rPr lang="hu-HU" smtClean="0"/>
              <a:t>21</a:t>
            </a:fld>
            <a:endParaRPr lang="hu-HU"/>
          </a:p>
        </p:txBody>
      </p:sp>
    </p:spTree>
    <p:extLst>
      <p:ext uri="{BB962C8B-B14F-4D97-AF65-F5344CB8AC3E}">
        <p14:creationId xmlns:p14="http://schemas.microsoft.com/office/powerpoint/2010/main" val="4269954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OS lemezen található maga az operációs rendszer. Windows</a:t>
            </a:r>
            <a:r>
              <a:rPr lang="hu-HU" baseline="0" dirty="0"/>
              <a:t> esetén a „C” címkét kapja tipikusan, míg Linux világban „</a:t>
            </a:r>
            <a:r>
              <a:rPr lang="hu-HU" baseline="0" dirty="0" err="1"/>
              <a:t>sda</a:t>
            </a:r>
            <a:r>
              <a:rPr lang="hu-HU" baseline="0" dirty="0"/>
              <a:t>” címkével látjuk el.</a:t>
            </a:r>
          </a:p>
        </p:txBody>
      </p:sp>
      <p:sp>
        <p:nvSpPr>
          <p:cNvPr id="4" name="Dia számának helye 3"/>
          <p:cNvSpPr>
            <a:spLocks noGrp="1"/>
          </p:cNvSpPr>
          <p:nvPr>
            <p:ph type="sldNum" sz="quarter" idx="10"/>
          </p:nvPr>
        </p:nvSpPr>
        <p:spPr/>
        <p:txBody>
          <a:bodyPr/>
          <a:lstStyle/>
          <a:p>
            <a:fld id="{F6D689B1-50DD-4B0F-A133-04AA1A7DDA1A}" type="slidenum">
              <a:rPr lang="hu-HU" smtClean="0"/>
              <a:t>22</a:t>
            </a:fld>
            <a:endParaRPr lang="hu-HU"/>
          </a:p>
        </p:txBody>
      </p:sp>
    </p:spTree>
    <p:extLst>
      <p:ext uri="{BB962C8B-B14F-4D97-AF65-F5344CB8AC3E}">
        <p14:creationId xmlns:p14="http://schemas.microsoft.com/office/powerpoint/2010/main" val="521471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adatok hosszútávú tárolására az</a:t>
            </a:r>
            <a:r>
              <a:rPr lang="hu-HU" baseline="0" dirty="0"/>
              <a:t> adat lemezeket használhatjuk, melynek tetszőleges címkét tudunk adni.</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23</a:t>
            </a:fld>
            <a:endParaRPr lang="hu-HU"/>
          </a:p>
        </p:txBody>
      </p:sp>
    </p:spTree>
    <p:extLst>
      <p:ext uri="{BB962C8B-B14F-4D97-AF65-F5344CB8AC3E}">
        <p14:creationId xmlns:p14="http://schemas.microsoft.com/office/powerpoint/2010/main" val="3379525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ideiglenes adatok tárolására,</a:t>
            </a:r>
            <a:r>
              <a:rPr lang="hu-HU" baseline="0" dirty="0"/>
              <a:t> ahogy a névből is látjuk az ideiglenes lemezt használhatjuk. Tipikusan </a:t>
            </a:r>
            <a:r>
              <a:rPr lang="hu-HU" baseline="0" dirty="0" err="1"/>
              <a:t>temp</a:t>
            </a:r>
            <a:r>
              <a:rPr lang="hu-HU" baseline="0" dirty="0"/>
              <a:t> adatokat helyezzünk itt el. Windows esetén ezt „D” címkét kap, míg Linux esetén „</a:t>
            </a:r>
            <a:r>
              <a:rPr lang="hu-HU" baseline="0" dirty="0" err="1"/>
              <a:t>sdb</a:t>
            </a:r>
            <a:r>
              <a:rPr lang="hu-HU" baseline="0" dirty="0"/>
              <a:t>”-t. Természetesen lehetőségünk van más címkét is adni.</a:t>
            </a:r>
          </a:p>
          <a:p>
            <a:endParaRPr lang="hu-HU" baseline="0" dirty="0"/>
          </a:p>
          <a:p>
            <a:r>
              <a:rPr lang="hu-HU" dirty="0"/>
              <a:t>https://azure.microsoft.com/en-us/documentation/articles/virtual-machines-windows-classic-change-drive-letter/</a:t>
            </a:r>
          </a:p>
        </p:txBody>
      </p:sp>
      <p:sp>
        <p:nvSpPr>
          <p:cNvPr id="4" name="Dia számának helye 3"/>
          <p:cNvSpPr>
            <a:spLocks noGrp="1"/>
          </p:cNvSpPr>
          <p:nvPr>
            <p:ph type="sldNum" sz="quarter" idx="10"/>
          </p:nvPr>
        </p:nvSpPr>
        <p:spPr/>
        <p:txBody>
          <a:bodyPr/>
          <a:lstStyle/>
          <a:p>
            <a:fld id="{F6D689B1-50DD-4B0F-A133-04AA1A7DDA1A}" type="slidenum">
              <a:rPr lang="hu-HU" smtClean="0"/>
              <a:t>24</a:t>
            </a:fld>
            <a:endParaRPr lang="hu-HU"/>
          </a:p>
        </p:txBody>
      </p:sp>
    </p:spTree>
    <p:extLst>
      <p:ext uri="{BB962C8B-B14F-4D97-AF65-F5344CB8AC3E}">
        <p14:creationId xmlns:p14="http://schemas.microsoft.com/office/powerpoint/2010/main" val="2366015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Bryon</a:t>
            </a:r>
          </a:p>
          <a:p>
            <a:endParaRPr lang="en-US" dirty="0"/>
          </a:p>
          <a:p>
            <a:endParaRPr lang="en-US" dirty="0"/>
          </a:p>
          <a:p>
            <a:r>
              <a:rPr lang="en-US" dirty="0"/>
              <a:t>1 other thing that is</a:t>
            </a:r>
            <a:r>
              <a:rPr lang="en-US" baseline="0" dirty="0"/>
              <a:t> very cool that you can use on these virtual machines is just attaching an SMB Share.  So you can go ahead and add an SMB Share that you created using </a:t>
            </a:r>
            <a:r>
              <a:rPr lang="en-US" baseline="0" dirty="0" err="1"/>
              <a:t>using</a:t>
            </a:r>
            <a:r>
              <a:rPr lang="en-US" baseline="0" dirty="0"/>
              <a:t> Azure Files which gives you the ability to have even more disks.</a:t>
            </a:r>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273264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táblázatban láthatunk</a:t>
            </a:r>
            <a:r>
              <a:rPr lang="hu-HU" baseline="0" dirty="0"/>
              <a:t> pár korlátozást a lemezekkel kapcsolatban, illetve pár beállítással kapcsolatos fontos információt.</a:t>
            </a:r>
          </a:p>
          <a:p>
            <a:endParaRPr lang="hu-HU" baseline="0" dirty="0"/>
          </a:p>
          <a:p>
            <a:r>
              <a:rPr lang="hu-HU" baseline="0" dirty="0"/>
              <a:t>Pontosabb leírást a lemez méretekről a https://azure.microsoft.com/en-us/documentation/articles/virtual-machines-linux-sizes/ oldalon kaphatunk információt.</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26</a:t>
            </a:fld>
            <a:endParaRPr lang="hu-HU"/>
          </a:p>
        </p:txBody>
      </p:sp>
    </p:spTree>
    <p:extLst>
      <p:ext uri="{BB962C8B-B14F-4D97-AF65-F5344CB8AC3E}">
        <p14:creationId xmlns:p14="http://schemas.microsoft.com/office/powerpoint/2010/main" val="512098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lemez megfelelő</a:t>
            </a:r>
            <a:r>
              <a:rPr lang="hu-HU" baseline="0" dirty="0"/>
              <a:t> cache beállítási jelentősen javíthatják a lemez írás-olvasás teljesítményét, ezért nagy odafigyeléssel kell kiválasztanunk a megfelelő beállítást.</a:t>
            </a:r>
          </a:p>
          <a:p>
            <a:endParaRPr lang="hu-HU" baseline="0" dirty="0"/>
          </a:p>
          <a:p>
            <a:r>
              <a:rPr lang="hu-HU" baseline="0" dirty="0"/>
              <a:t>Több véltelenszerű olvasás esetén érdemesebb kikapcsolni, míg nagy fájlok olvasása/írása esetén bekapcsolni.</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27</a:t>
            </a:fld>
            <a:endParaRPr lang="hu-HU"/>
          </a:p>
        </p:txBody>
      </p:sp>
    </p:spTree>
    <p:extLst>
      <p:ext uri="{BB962C8B-B14F-4D97-AF65-F5344CB8AC3E}">
        <p14:creationId xmlns:p14="http://schemas.microsoft.com/office/powerpoint/2010/main" val="3029833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Ezen</a:t>
            </a:r>
            <a:r>
              <a:rPr lang="hu-HU" baseline="0" dirty="0"/>
              <a:t> a dián ismertetjük, hogy miként tudjuk általunk üzemeltetett szerverünket a felhőbe költöztetni.</a:t>
            </a:r>
          </a:p>
          <a:p>
            <a:r>
              <a:rPr lang="hu-HU" baseline="0" dirty="0"/>
              <a:t>	1. A szerverünkről virtuális lemezt készítünk. A lemez csak fix lehet. (A kiterjesztés </a:t>
            </a:r>
            <a:r>
              <a:rPr lang="hu-HU" baseline="0" dirty="0" err="1"/>
              <a:t>vhd</a:t>
            </a:r>
            <a:r>
              <a:rPr lang="hu-HU" baseline="0" dirty="0"/>
              <a:t> és nem </a:t>
            </a:r>
            <a:r>
              <a:rPr lang="hu-HU" baseline="0" dirty="0" err="1"/>
              <a:t>vhdx</a:t>
            </a:r>
            <a:r>
              <a:rPr lang="hu-HU" baseline="0" dirty="0"/>
              <a:t>)</a:t>
            </a:r>
          </a:p>
          <a:p>
            <a:r>
              <a:rPr lang="hu-HU" baseline="0" dirty="0"/>
              <a:t>	2. A lemez elkészítése után fel kell töltenünk a felhőbe egy </a:t>
            </a:r>
            <a:r>
              <a:rPr lang="hu-HU" baseline="0" dirty="0" err="1"/>
              <a:t>Blob</a:t>
            </a:r>
            <a:r>
              <a:rPr lang="hu-HU" baseline="0" dirty="0"/>
              <a:t> tárhelyre. </a:t>
            </a:r>
          </a:p>
          <a:p>
            <a:r>
              <a:rPr lang="hu-HU" baseline="0" dirty="0"/>
              <a:t>	3. A lemez feltöltése után lemezképet készítünk.</a:t>
            </a:r>
          </a:p>
          <a:p>
            <a:r>
              <a:rPr lang="hu-HU" baseline="0" dirty="0"/>
              <a:t>	4. Az elkészült lemezképet már felhasználhatjuk új virtuális gépek elkészítésére</a:t>
            </a:r>
          </a:p>
          <a:p>
            <a:r>
              <a:rPr lang="hu-HU" baseline="0" dirty="0"/>
              <a:t>	</a:t>
            </a:r>
          </a:p>
        </p:txBody>
      </p:sp>
      <p:sp>
        <p:nvSpPr>
          <p:cNvPr id="4" name="Dia számának helye 3"/>
          <p:cNvSpPr>
            <a:spLocks noGrp="1"/>
          </p:cNvSpPr>
          <p:nvPr>
            <p:ph type="sldNum" sz="quarter" idx="10"/>
          </p:nvPr>
        </p:nvSpPr>
        <p:spPr/>
        <p:txBody>
          <a:bodyPr/>
          <a:lstStyle/>
          <a:p>
            <a:fld id="{F6D689B1-50DD-4B0F-A133-04AA1A7DDA1A}" type="slidenum">
              <a:rPr lang="hu-HU" smtClean="0"/>
              <a:t>28</a:t>
            </a:fld>
            <a:endParaRPr lang="hu-HU"/>
          </a:p>
        </p:txBody>
      </p:sp>
    </p:spTree>
    <p:extLst>
      <p:ext uri="{BB962C8B-B14F-4D97-AF65-F5344CB8AC3E}">
        <p14:creationId xmlns:p14="http://schemas.microsoft.com/office/powerpoint/2010/main" val="1668442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baseline="0" dirty="0"/>
              <a:t> dián ismertetjük, hogy virtuális lemezből, hogyan tudunk lemezképet készíteni, amiből akár több virtuális gépet is készíthetünk. </a:t>
            </a:r>
          </a:p>
          <a:p>
            <a:endParaRPr lang="hu-HU" baseline="0" dirty="0"/>
          </a:p>
          <a:p>
            <a:r>
              <a:rPr lang="hu-HU" baseline="0" dirty="0"/>
              <a:t>A lemez </a:t>
            </a:r>
            <a:r>
              <a:rPr lang="hu-HU" baseline="0" dirty="0" err="1"/>
              <a:t>testreszabása</a:t>
            </a:r>
            <a:r>
              <a:rPr lang="hu-HU" baseline="0" dirty="0"/>
              <a:t> után készíthetünk belőle lemezképet, például sysprep.exe használatával. https://azure.microsoft.com/en-us/documentation/articles/virtual-machines-windows-upload-image/</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29</a:t>
            </a:fld>
            <a:endParaRPr lang="hu-HU"/>
          </a:p>
        </p:txBody>
      </p:sp>
    </p:spTree>
    <p:extLst>
      <p:ext uri="{BB962C8B-B14F-4D97-AF65-F5344CB8AC3E}">
        <p14:creationId xmlns:p14="http://schemas.microsoft.com/office/powerpoint/2010/main" val="141763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gn="just"/>
            <a:r>
              <a:rPr lang="hu-HU" baseline="0" dirty="0"/>
              <a:t>A részletek kifejtése során látni fogjuk, hogy ez csupán a nyereség egy része. Ezen felül számos új lehetőség is megnyílik majd előttünk a felhő alapú üzemeltetéssel.</a:t>
            </a:r>
          </a:p>
          <a:p>
            <a:pPr algn="just"/>
            <a:endParaRPr lang="hu-HU" baseline="0" dirty="0"/>
          </a:p>
          <a:p>
            <a:pPr algn="just"/>
            <a:r>
              <a:rPr lang="hu-HU" baseline="0" dirty="0"/>
              <a:t>Ha tudunk, említsünk meg néhány példát, mely a hallgatókhoz közel áll. Ilyesmik is szóba jöhetnek:</a:t>
            </a:r>
          </a:p>
          <a:p>
            <a:pPr algn="just"/>
            <a:endParaRPr lang="hu-HU" baseline="0" dirty="0"/>
          </a:p>
          <a:p>
            <a:pPr marL="171450" indent="-171450" algn="just">
              <a:buFontTx/>
              <a:buChar char="-"/>
            </a:pPr>
            <a:r>
              <a:rPr lang="hu-HU" baseline="0" dirty="0"/>
              <a:t>A felhőben egy-egy gépet egy napra, vagy akár csak néhány órára, is kibérelhetünk egy-egy program, vagy éppen telepítő kipróbálására, mindezt kevesebb mint egy gombóc fagyi áráért</a:t>
            </a:r>
          </a:p>
          <a:p>
            <a:pPr marL="171450" indent="-171450" algn="just">
              <a:buFontTx/>
              <a:buChar char="-"/>
            </a:pPr>
            <a:r>
              <a:rPr lang="hu-HU" baseline="0" dirty="0"/>
              <a:t>Nagyvállalatoknál a hardverbeszerzés sokszor hosszú, bürokratikus labirintuson át lehetséges csak, míg a felhőben csak pár kattintás…</a:t>
            </a:r>
          </a:p>
          <a:p>
            <a:pPr marL="171450" indent="-171450" algn="just">
              <a:buFontTx/>
              <a:buChar char="-"/>
            </a:pPr>
            <a:r>
              <a:rPr lang="hu-HU" baseline="0" dirty="0"/>
              <a:t>Természetesen skálázhatunk felfele és vízszintesen is kedvünkre</a:t>
            </a:r>
          </a:p>
          <a:p>
            <a:pPr marL="171450" indent="-171450" algn="just">
              <a:buFontTx/>
              <a:buChar char="-"/>
            </a:pPr>
            <a:r>
              <a:rPr lang="hu-HU" baseline="0" dirty="0"/>
              <a:t>Előre konfigurált gépeket is </a:t>
            </a:r>
            <a:r>
              <a:rPr lang="hu-HU" baseline="0" dirty="0" err="1"/>
              <a:t>kivehetünk</a:t>
            </a:r>
            <a:r>
              <a:rPr lang="hu-HU" baseline="0" dirty="0"/>
              <a:t>…. Pl.: szeretném a programomat 8 különböző Linux disztribúción kipróbálni; szeretném kipróbálni az új Visual </a:t>
            </a:r>
            <a:r>
              <a:rPr lang="hu-HU" baseline="0" dirty="0" err="1"/>
              <a:t>Studio</a:t>
            </a:r>
            <a:r>
              <a:rPr lang="hu-HU" baseline="0" dirty="0"/>
              <a:t> </a:t>
            </a:r>
            <a:r>
              <a:rPr lang="hu-HU" baseline="0" dirty="0" err="1"/>
              <a:t>Preview</a:t>
            </a:r>
            <a:r>
              <a:rPr lang="hu-HU" baseline="0" dirty="0"/>
              <a:t> változatát</a:t>
            </a:r>
          </a:p>
          <a:p>
            <a:pPr marL="171450" indent="-171450" algn="just">
              <a:buFontTx/>
              <a:buChar char="-"/>
            </a:pPr>
            <a:endParaRPr lang="hu-HU" baseline="0" dirty="0"/>
          </a:p>
          <a:p>
            <a:pPr marL="0" indent="0" algn="just">
              <a:buFontTx/>
              <a:buNone/>
            </a:pPr>
            <a:r>
              <a:rPr lang="hu-HU" baseline="0" dirty="0"/>
              <a:t>A példákat nem kell részletesen kifejteni, később erre sort kerítünk, egyelőre csak arra szolgálnak, hogy segítsék pozícionálni a későbbieket</a:t>
            </a:r>
          </a:p>
        </p:txBody>
      </p:sp>
      <p:sp>
        <p:nvSpPr>
          <p:cNvPr id="4" name="Dia számának helye 3"/>
          <p:cNvSpPr>
            <a:spLocks noGrp="1"/>
          </p:cNvSpPr>
          <p:nvPr>
            <p:ph type="sldNum" sz="quarter" idx="10"/>
          </p:nvPr>
        </p:nvSpPr>
        <p:spPr/>
        <p:txBody>
          <a:bodyPr/>
          <a:lstStyle/>
          <a:p>
            <a:fld id="{F6D689B1-50DD-4B0F-A133-04AA1A7DDA1A}" type="slidenum">
              <a:rPr lang="hu-HU" smtClean="0"/>
              <a:t>3</a:t>
            </a:fld>
            <a:endParaRPr lang="hu-HU"/>
          </a:p>
        </p:txBody>
      </p:sp>
    </p:spTree>
    <p:extLst>
      <p:ext uri="{BB962C8B-B14F-4D97-AF65-F5344CB8AC3E}">
        <p14:creationId xmlns:p14="http://schemas.microsoft.com/office/powerpoint/2010/main" val="3592396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Ebben a fejezetben virtuális hálózati lehetőségeket tekintjük át. Megnézzük egy nagyobb példán keresztül, hogy tudjuk a saját fizikai hálózatunkat felhőbe</a:t>
            </a:r>
            <a:r>
              <a:rPr lang="hu-HU" baseline="0" dirty="0"/>
              <a:t> költöztetni.</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30</a:t>
            </a:fld>
            <a:endParaRPr lang="hu-HU"/>
          </a:p>
        </p:txBody>
      </p:sp>
    </p:spTree>
    <p:extLst>
      <p:ext uri="{BB962C8B-B14F-4D97-AF65-F5344CB8AC3E}">
        <p14:creationId xmlns:p14="http://schemas.microsoft.com/office/powerpoint/2010/main" val="4139249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F6D689B1-50DD-4B0F-A133-04AA1A7DDA1A}" type="slidenum">
              <a:rPr lang="hu-HU" smtClean="0"/>
              <a:t>31</a:t>
            </a:fld>
            <a:endParaRPr lang="hu-HU"/>
          </a:p>
        </p:txBody>
      </p:sp>
    </p:spTree>
    <p:extLst>
      <p:ext uri="{BB962C8B-B14F-4D97-AF65-F5344CB8AC3E}">
        <p14:creationId xmlns:p14="http://schemas.microsoft.com/office/powerpoint/2010/main" val="1050743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következő két diasoron egy komplexebb példát tekintünk végig, hogy milyen lehetőségünk van saját fizikai hálózatunkat átköltöztetni virtuális hálózatként</a:t>
            </a:r>
            <a:r>
              <a:rPr lang="hu-HU" baseline="0" dirty="0"/>
              <a:t> a felhőben.</a:t>
            </a:r>
          </a:p>
          <a:p>
            <a:endParaRPr lang="hu-HU" baseline="0" dirty="0"/>
          </a:p>
          <a:p>
            <a:r>
              <a:rPr lang="hu-HU" baseline="0" dirty="0"/>
              <a:t>A hálózatunk kapcsolódik egy </a:t>
            </a:r>
            <a:r>
              <a:rPr lang="hu-HU" baseline="0" dirty="0" err="1"/>
              <a:t>router</a:t>
            </a:r>
            <a:r>
              <a:rPr lang="hu-HU" baseline="0" dirty="0"/>
              <a:t>-n keresztül az internet-re, amely után a két alhálózatunkat egy tűzfalon keresztül tudjuk elérni. Az alhálózatainkban található szervereket terheléselosztókkal érjük el. Az első hálózatunk van a publikus, nem megbízható hálózat határán, míg a belső hálózat egy tűzfallal van kapcsolatban a határhálózatunkkal.</a:t>
            </a:r>
          </a:p>
          <a:p>
            <a:endParaRPr lang="hu-HU" dirty="0"/>
          </a:p>
          <a:p>
            <a:endParaRPr lang="hu-HU" dirty="0"/>
          </a:p>
          <a:p>
            <a:r>
              <a:rPr lang="hu-HU" dirty="0"/>
              <a:t>Példa részletes leírása: https://azure.microsoft.com/en-us/documentation/articles/virtual-networks-overview/</a:t>
            </a:r>
          </a:p>
        </p:txBody>
      </p:sp>
      <p:sp>
        <p:nvSpPr>
          <p:cNvPr id="4" name="Dia számának helye 3"/>
          <p:cNvSpPr>
            <a:spLocks noGrp="1"/>
          </p:cNvSpPr>
          <p:nvPr>
            <p:ph type="sldNum" sz="quarter" idx="10"/>
          </p:nvPr>
        </p:nvSpPr>
        <p:spPr/>
        <p:txBody>
          <a:bodyPr/>
          <a:lstStyle/>
          <a:p>
            <a:fld id="{F6D689B1-50DD-4B0F-A133-04AA1A7DDA1A}" type="slidenum">
              <a:rPr lang="hu-HU" smtClean="0"/>
              <a:t>32</a:t>
            </a:fld>
            <a:endParaRPr lang="hu-HU"/>
          </a:p>
        </p:txBody>
      </p:sp>
    </p:spTree>
    <p:extLst>
      <p:ext uri="{BB962C8B-B14F-4D97-AF65-F5344CB8AC3E}">
        <p14:creationId xmlns:p14="http://schemas.microsoft.com/office/powerpoint/2010/main" val="36644132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virtuális hálózatunk az Azure infrastruktúrában helyezkedik el. Itt is megjelenik két virtuális</a:t>
            </a:r>
            <a:r>
              <a:rPr lang="hu-HU" baseline="0" dirty="0"/>
              <a:t> alhálózatként a fizikai hálózatunkban megjelent DMZ és </a:t>
            </a:r>
            <a:r>
              <a:rPr lang="hu-HU" baseline="0" dirty="0" err="1"/>
              <a:t>Internal</a:t>
            </a:r>
            <a:r>
              <a:rPr lang="hu-HU" baseline="0" dirty="0"/>
              <a:t> hálózatunk. Virtuális terheléselosztókkal helyettesíteni tudjuk a fizikai eszközeinket, míg a tűzfalunkat a </a:t>
            </a:r>
            <a:r>
              <a:rPr lang="hu-HU" baseline="0" dirty="0" err="1"/>
              <a:t>a</a:t>
            </a:r>
            <a:r>
              <a:rPr lang="hu-HU" baseline="0" dirty="0"/>
              <a:t> Network </a:t>
            </a:r>
            <a:r>
              <a:rPr lang="hu-HU" baseline="0" dirty="0" err="1"/>
              <a:t>Security</a:t>
            </a:r>
            <a:r>
              <a:rPr lang="hu-HU" baseline="0" dirty="0"/>
              <a:t> </a:t>
            </a:r>
            <a:r>
              <a:rPr lang="hu-HU" baseline="0" dirty="0" err="1"/>
              <a:t>Groups</a:t>
            </a:r>
            <a:r>
              <a:rPr lang="hu-HU" baseline="0" dirty="0"/>
              <a:t> (</a:t>
            </a:r>
            <a:r>
              <a:rPr lang="hu-HU" baseline="0" dirty="0" err="1"/>
              <a:t>NSGs</a:t>
            </a:r>
            <a:r>
              <a:rPr lang="hu-HU" baseline="0" dirty="0"/>
              <a:t>) helyettesítheti. </a:t>
            </a:r>
          </a:p>
          <a:p>
            <a:endParaRPr lang="hu-HU" dirty="0"/>
          </a:p>
          <a:p>
            <a:r>
              <a:rPr lang="hu-HU" dirty="0"/>
              <a:t>Példa részletes leírása: https://azure.microsoft.com/en-us/documentation/articles/virtual-networks-overview/</a:t>
            </a:r>
          </a:p>
          <a:p>
            <a:endParaRPr lang="hu-HU" dirty="0"/>
          </a:p>
          <a:p>
            <a:r>
              <a:rPr lang="en-US" sz="1200" b="0" i="0" kern="1200" dirty="0">
                <a:solidFill>
                  <a:schemeClr val="tx1"/>
                </a:solidFill>
                <a:effectLst/>
                <a:latin typeface="+mn-lt"/>
                <a:ea typeface="+mn-ea"/>
                <a:cs typeface="+mn-cs"/>
              </a:rPr>
              <a:t>Virtual Network Benefits</a:t>
            </a:r>
          </a:p>
          <a:p>
            <a:r>
              <a:rPr lang="en-US" sz="1200" b="1" i="0" kern="1200" dirty="0">
                <a:solidFill>
                  <a:schemeClr val="tx1"/>
                </a:solidFill>
                <a:effectLst/>
                <a:latin typeface="+mn-lt"/>
                <a:ea typeface="+mn-ea"/>
                <a:cs typeface="+mn-cs"/>
              </a:rPr>
              <a:t>Isolation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VNets</a:t>
            </a:r>
            <a:r>
              <a:rPr lang="en-US" sz="1200" b="0" i="0" kern="1200" dirty="0">
                <a:solidFill>
                  <a:schemeClr val="tx1"/>
                </a:solidFill>
                <a:effectLst/>
                <a:latin typeface="+mn-lt"/>
                <a:ea typeface="+mn-ea"/>
                <a:cs typeface="+mn-cs"/>
              </a:rPr>
              <a:t> are completely isolated from one another. That allows you to create disjoint networks for development, testing, and production that use the same CIDR address blocks.</a:t>
            </a:r>
          </a:p>
          <a:p>
            <a:r>
              <a:rPr lang="en-US" sz="1200" b="1" i="0" kern="1200" dirty="0">
                <a:solidFill>
                  <a:schemeClr val="tx1"/>
                </a:solidFill>
                <a:effectLst/>
                <a:latin typeface="+mn-lt"/>
                <a:ea typeface="+mn-ea"/>
                <a:cs typeface="+mn-cs"/>
              </a:rPr>
              <a:t>Access to the public Internet</a:t>
            </a:r>
            <a:r>
              <a:rPr lang="en-US" sz="1200" b="0" i="0" kern="1200" dirty="0">
                <a:solidFill>
                  <a:schemeClr val="tx1"/>
                </a:solidFill>
                <a:effectLst/>
                <a:latin typeface="+mn-lt"/>
                <a:ea typeface="+mn-ea"/>
                <a:cs typeface="+mn-cs"/>
              </a:rPr>
              <a:t>. All IaaS VMs and PaaS role instances in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can access the public Internet by default. You can control access by using Network Security Groups (NSGs).</a:t>
            </a:r>
          </a:p>
          <a:p>
            <a:r>
              <a:rPr lang="en-US" sz="1200" b="1" i="0" kern="1200" dirty="0">
                <a:solidFill>
                  <a:schemeClr val="tx1"/>
                </a:solidFill>
                <a:effectLst/>
                <a:latin typeface="+mn-lt"/>
                <a:ea typeface="+mn-ea"/>
                <a:cs typeface="+mn-cs"/>
              </a:rPr>
              <a:t>Access to VMs within the </a:t>
            </a:r>
            <a:r>
              <a:rPr lang="en-US" sz="1200" b="1"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PaaS role instances and IaaS VMs can be launched in the same virtual network and they can connect to each other using private IP addresses even if they are in different subnets without the need to configure a gateway or use public IP addresses.</a:t>
            </a:r>
          </a:p>
          <a:p>
            <a:r>
              <a:rPr lang="en-US" sz="1200" b="1" i="0" kern="1200" dirty="0">
                <a:solidFill>
                  <a:schemeClr val="tx1"/>
                </a:solidFill>
                <a:effectLst/>
                <a:latin typeface="+mn-lt"/>
                <a:ea typeface="+mn-ea"/>
                <a:cs typeface="+mn-cs"/>
              </a:rPr>
              <a:t>Name resolution</a:t>
            </a:r>
            <a:r>
              <a:rPr lang="en-US" sz="1200" b="0" i="0" kern="1200" dirty="0">
                <a:solidFill>
                  <a:schemeClr val="tx1"/>
                </a:solidFill>
                <a:effectLst/>
                <a:latin typeface="+mn-lt"/>
                <a:ea typeface="+mn-ea"/>
                <a:cs typeface="+mn-cs"/>
              </a:rPr>
              <a:t>. Azure provides internal name resolution for IaaS VMs and PaaS role instances deployed in your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You can also deploy your own DNS servers and configure the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to use them.</a:t>
            </a:r>
          </a:p>
          <a:p>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Traffic entering and exiting the virtual machines and PaaS role instances in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can be controlled using Network Security groups.</a:t>
            </a:r>
          </a:p>
          <a:p>
            <a:r>
              <a:rPr lang="en-US" sz="1200" b="1" i="0" kern="1200" dirty="0">
                <a:solidFill>
                  <a:schemeClr val="tx1"/>
                </a:solidFill>
                <a:effectLst/>
                <a:latin typeface="+mn-lt"/>
                <a:ea typeface="+mn-ea"/>
                <a:cs typeface="+mn-cs"/>
              </a:rPr>
              <a:t>Connectivity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VNets</a:t>
            </a:r>
            <a:r>
              <a:rPr lang="en-US" sz="1200" b="0" i="0" kern="1200" dirty="0">
                <a:solidFill>
                  <a:schemeClr val="tx1"/>
                </a:solidFill>
                <a:effectLst/>
                <a:latin typeface="+mn-lt"/>
                <a:ea typeface="+mn-ea"/>
                <a:cs typeface="+mn-cs"/>
              </a:rPr>
              <a:t> can be connected to each other, and even to your on-premises datacenter, by using a site-to-site VPN connection, or ExpressRoute connection. To learn more about VPN gateways, visit </a:t>
            </a:r>
            <a:r>
              <a:rPr lang="en-US" sz="1200" b="0" i="0" u="none" strike="noStrike" kern="1200" dirty="0">
                <a:solidFill>
                  <a:schemeClr val="tx1"/>
                </a:solidFill>
                <a:effectLst/>
                <a:latin typeface="+mn-lt"/>
                <a:ea typeface="+mn-ea"/>
                <a:cs typeface="+mn-cs"/>
                <a:hlinkClick r:id="rId3"/>
              </a:rPr>
              <a:t>About VPN gateways</a:t>
            </a:r>
            <a:r>
              <a:rPr lang="en-US" sz="1200" b="0" i="0" kern="1200" dirty="0">
                <a:solidFill>
                  <a:schemeClr val="tx1"/>
                </a:solidFill>
                <a:effectLst/>
                <a:latin typeface="+mn-lt"/>
                <a:ea typeface="+mn-ea"/>
                <a:cs typeface="+mn-cs"/>
              </a:rPr>
              <a:t>. To learn more about ExpressRoute, visit </a:t>
            </a:r>
            <a:r>
              <a:rPr lang="en-US" sz="1200" b="0" i="0" u="none" strike="noStrike" kern="1200" dirty="0">
                <a:solidFill>
                  <a:schemeClr val="tx1"/>
                </a:solidFill>
                <a:effectLst/>
                <a:latin typeface="+mn-lt"/>
                <a:ea typeface="+mn-ea"/>
                <a:cs typeface="+mn-cs"/>
                <a:hlinkClick r:id="rId4"/>
              </a:rPr>
              <a:t>ExpressRoute technical overview</a:t>
            </a:r>
            <a:r>
              <a:rPr lang="en-US" sz="1200" b="0" i="0" kern="1200" dirty="0">
                <a:solidFill>
                  <a:schemeClr val="tx1"/>
                </a:solidFill>
                <a:effectLst/>
                <a:latin typeface="+mn-lt"/>
                <a:ea typeface="+mn-ea"/>
                <a:cs typeface="+mn-cs"/>
              </a:rPr>
              <a:t>.</a:t>
            </a:r>
          </a:p>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33</a:t>
            </a:fld>
            <a:endParaRPr lang="hu-HU"/>
          </a:p>
        </p:txBody>
      </p:sp>
    </p:spTree>
    <p:extLst>
      <p:ext uri="{BB962C8B-B14F-4D97-AF65-F5344CB8AC3E}">
        <p14:creationId xmlns:p14="http://schemas.microsoft.com/office/powerpoint/2010/main" val="358904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721014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Ezen</a:t>
            </a:r>
            <a:r>
              <a:rPr lang="hu-HU" baseline="0" dirty="0"/>
              <a:t> a dián összehasonlítjuk a helyi hálózatok tulajdonságait a Virtuális hálózat tulajdonságaival. Végig tekintjük, hogy milyen megoldások lehetségesek az egyikben és mik a másikban.</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35</a:t>
            </a:fld>
            <a:endParaRPr lang="hu-HU"/>
          </a:p>
        </p:txBody>
      </p:sp>
    </p:spTree>
    <p:extLst>
      <p:ext uri="{BB962C8B-B14F-4D97-AF65-F5344CB8AC3E}">
        <p14:creationId xmlns:p14="http://schemas.microsoft.com/office/powerpoint/2010/main" val="2201881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Ebben a fejezetben az IP címek fajtáit és azok felhasználási lehetőségeit</a:t>
            </a:r>
            <a:r>
              <a:rPr lang="hu-HU" baseline="0" dirty="0"/>
              <a:t> tekintjük végig a felhőben.</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36</a:t>
            </a:fld>
            <a:endParaRPr lang="hu-HU"/>
          </a:p>
        </p:txBody>
      </p:sp>
    </p:spTree>
    <p:extLst>
      <p:ext uri="{BB962C8B-B14F-4D97-AF65-F5344CB8AC3E}">
        <p14:creationId xmlns:p14="http://schemas.microsoft.com/office/powerpoint/2010/main" val="1871433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Ezen a dián áttekintjük, hogy mikor</a:t>
            </a:r>
            <a:r>
              <a:rPr lang="hu-HU" baseline="0" dirty="0"/>
              <a:t> és hol érdemes publikus vagy virtuális IP címeket használni. DNS támogatás kapunk mindkét IP cím fajtára.</a:t>
            </a:r>
            <a:endParaRPr lang="hu-HU" dirty="0"/>
          </a:p>
          <a:p>
            <a:endParaRPr lang="hu-HU" dirty="0"/>
          </a:p>
          <a:p>
            <a:r>
              <a:rPr lang="hu-HU" dirty="0"/>
              <a:t>További</a:t>
            </a:r>
            <a:r>
              <a:rPr lang="hu-HU" baseline="0" dirty="0"/>
              <a:t> információk: https://azure.microsoft.com/en-us/documentation/articles/virtual-network-ip-addresses-overview-arm/</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37</a:t>
            </a:fld>
            <a:endParaRPr lang="hu-HU"/>
          </a:p>
        </p:txBody>
      </p:sp>
    </p:spTree>
    <p:extLst>
      <p:ext uri="{BB962C8B-B14F-4D97-AF65-F5344CB8AC3E}">
        <p14:creationId xmlns:p14="http://schemas.microsoft.com/office/powerpoint/2010/main" val="7069587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Tipkusan</a:t>
            </a:r>
            <a:r>
              <a:rPr lang="hu-HU" dirty="0"/>
              <a:t> statikus IP cím foglalásra van szükségünk,</a:t>
            </a:r>
            <a:r>
              <a:rPr lang="hu-HU" baseline="0" dirty="0"/>
              <a:t> ha tűzfalszabályainkban az adott gép IP  címére hivatkozunk. Szintén muszáj statikus IP címeket használni DNS szerver vagy SSL </a:t>
            </a:r>
            <a:r>
              <a:rPr lang="hu-HU" baseline="0" dirty="0" err="1"/>
              <a:t>tanusítványok</a:t>
            </a:r>
            <a:r>
              <a:rPr lang="hu-HU" baseline="0" dirty="0"/>
              <a:t> esetén, ahol a konkrét felhasználási terület megköveteli a fix IP címet.</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38</a:t>
            </a:fld>
            <a:endParaRPr lang="hu-HU"/>
          </a:p>
        </p:txBody>
      </p:sp>
    </p:spTree>
    <p:extLst>
      <p:ext uri="{BB962C8B-B14F-4D97-AF65-F5344CB8AC3E}">
        <p14:creationId xmlns:p14="http://schemas.microsoft.com/office/powerpoint/2010/main" val="4189216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Dinamikus IP címünk lehet privát vagy publikus is, melynek különböző felhasználási területei lehetnek.</a:t>
            </a:r>
            <a:r>
              <a:rPr lang="hu-HU" baseline="0" dirty="0"/>
              <a:t> Tipikusan egy webszerver esetén statikus publikus IP címünk kell, hogy legyen a weboldalak elérésére.</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39</a:t>
            </a:fld>
            <a:endParaRPr lang="hu-HU"/>
          </a:p>
        </p:txBody>
      </p:sp>
    </p:spTree>
    <p:extLst>
      <p:ext uri="{BB962C8B-B14F-4D97-AF65-F5344CB8AC3E}">
        <p14:creationId xmlns:p14="http://schemas.microsoft.com/office/powerpoint/2010/main" val="255903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Vezzessük</a:t>
            </a:r>
            <a:r>
              <a:rPr lang="hu-HU" baseline="0" dirty="0"/>
              <a:t> be a hallgatókat a </a:t>
            </a:r>
            <a:r>
              <a:rPr lang="hu-HU" baseline="0" dirty="0" err="1"/>
              <a:t>virtualizáció</a:t>
            </a:r>
            <a:r>
              <a:rPr lang="hu-HU" baseline="0" dirty="0"/>
              <a:t> alapfogalmaiba. Részletes támpontok itt: https://en.wikipedia.org/wiki/Virtualization</a:t>
            </a:r>
          </a:p>
          <a:p>
            <a:endParaRPr lang="hu-HU" baseline="0" dirty="0"/>
          </a:p>
          <a:p>
            <a:endParaRPr lang="hu-HU" baseline="0" dirty="0"/>
          </a:p>
          <a:p>
            <a:endParaRPr lang="hu-HU" dirty="0"/>
          </a:p>
          <a:p>
            <a:endParaRPr lang="hu-HU" dirty="0"/>
          </a:p>
          <a:p>
            <a:r>
              <a:rPr lang="hu-HU" dirty="0"/>
              <a:t>Kép:</a:t>
            </a:r>
          </a:p>
          <a:p>
            <a:r>
              <a:rPr lang="hu-HU" dirty="0"/>
              <a:t>https://pixabay.com/en/server-web-network-computer-567943/</a:t>
            </a:r>
          </a:p>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a:t>
            </a:fld>
            <a:endParaRPr lang="hu-HU"/>
          </a:p>
        </p:txBody>
      </p:sp>
    </p:spTree>
    <p:extLst>
      <p:ext uri="{BB962C8B-B14F-4D97-AF65-F5344CB8AC3E}">
        <p14:creationId xmlns:p14="http://schemas.microsoft.com/office/powerpoint/2010/main" val="2179831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Ezen</a:t>
            </a:r>
            <a:r>
              <a:rPr lang="hu-HU" baseline="0" dirty="0"/>
              <a:t> a dián táblázatba szedve láthatjuk, hogy melyik erőforrásokhoz milyen publikus IP címeket rendelhetünk. Egyértelműen egy virtuális géphez mind dinamikus mind statikus publikus IP címet rendelhetünk a felhasználási céltól függően, míg VPN és alkalmazás átjárókhoz csak dinamikus IP címet rendelhetünk.</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40</a:t>
            </a:fld>
            <a:endParaRPr lang="hu-HU"/>
          </a:p>
        </p:txBody>
      </p:sp>
    </p:spTree>
    <p:extLst>
      <p:ext uri="{BB962C8B-B14F-4D97-AF65-F5344CB8AC3E}">
        <p14:creationId xmlns:p14="http://schemas.microsoft.com/office/powerpoint/2010/main" val="8042319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Természetesen privát esetben teljes szabadságot kapunk.</a:t>
            </a:r>
          </a:p>
        </p:txBody>
      </p:sp>
      <p:sp>
        <p:nvSpPr>
          <p:cNvPr id="4" name="Dia számának helye 3"/>
          <p:cNvSpPr>
            <a:spLocks noGrp="1"/>
          </p:cNvSpPr>
          <p:nvPr>
            <p:ph type="sldNum" sz="quarter" idx="10"/>
          </p:nvPr>
        </p:nvSpPr>
        <p:spPr/>
        <p:txBody>
          <a:bodyPr/>
          <a:lstStyle/>
          <a:p>
            <a:fld id="{F6D689B1-50DD-4B0F-A133-04AA1A7DDA1A}" type="slidenum">
              <a:rPr lang="hu-HU" smtClean="0"/>
              <a:t>41</a:t>
            </a:fld>
            <a:endParaRPr lang="hu-HU"/>
          </a:p>
        </p:txBody>
      </p:sp>
    </p:spTree>
    <p:extLst>
      <p:ext uri="{BB962C8B-B14F-4D97-AF65-F5344CB8AC3E}">
        <p14:creationId xmlns:p14="http://schemas.microsoft.com/office/powerpoint/2010/main" val="3894190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Mivel a publikus statikus</a:t>
            </a:r>
            <a:r>
              <a:rPr lang="hu-HU" baseline="0" dirty="0"/>
              <a:t> IP címek drága erőforrások, így kényelmes megoldást jelent egy IP cím alatt több virtuális gép megosztására a port </a:t>
            </a:r>
            <a:r>
              <a:rPr lang="hu-HU" baseline="0" dirty="0" err="1"/>
              <a:t>forwarding</a:t>
            </a:r>
            <a:r>
              <a:rPr lang="hu-HU" baseline="0" dirty="0"/>
              <a:t>. </a:t>
            </a:r>
            <a:r>
              <a:rPr lang="hu-HU" baseline="0" dirty="0" err="1"/>
              <a:t>Ugyaahhoz</a:t>
            </a:r>
            <a:r>
              <a:rPr lang="hu-HU" baseline="0" dirty="0"/>
              <a:t> az IP címhez különböző portok felhasználásával különböző virtuális gépek </a:t>
            </a:r>
            <a:r>
              <a:rPr lang="hu-HU" baseline="0" dirty="0" err="1"/>
              <a:t>rendelhetőek</a:t>
            </a:r>
            <a:r>
              <a:rPr lang="hu-HU" baseline="0" dirty="0"/>
              <a:t>, így egy IP címet maximálisan ki tudunk használni. Lehetőség van különböző </a:t>
            </a:r>
            <a:r>
              <a:rPr lang="hu-HU" baseline="0" dirty="0" err="1"/>
              <a:t>portokat</a:t>
            </a:r>
            <a:r>
              <a:rPr lang="hu-HU" baseline="0" dirty="0"/>
              <a:t> „összekötni”, így egy szolgáltatás specifikus port-</a:t>
            </a:r>
            <a:r>
              <a:rPr lang="hu-HU" baseline="0" dirty="0" err="1"/>
              <a:t>ot</a:t>
            </a:r>
            <a:r>
              <a:rPr lang="hu-HU" baseline="0" dirty="0"/>
              <a:t> is tudunk eltérő </a:t>
            </a:r>
            <a:r>
              <a:rPr lang="hu-HU" baseline="0" dirty="0" err="1"/>
              <a:t>porton</a:t>
            </a:r>
            <a:r>
              <a:rPr lang="hu-HU" baseline="0" dirty="0"/>
              <a:t> használni kívülről.</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42</a:t>
            </a:fld>
            <a:endParaRPr lang="hu-HU"/>
          </a:p>
        </p:txBody>
      </p:sp>
    </p:spTree>
    <p:extLst>
      <p:ext uri="{BB962C8B-B14F-4D97-AF65-F5344CB8AC3E}">
        <p14:creationId xmlns:p14="http://schemas.microsoft.com/office/powerpoint/2010/main" val="14730677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Ebben a fejezetben a megismerhetjük</a:t>
            </a:r>
            <a:r>
              <a:rPr lang="hu-HU" baseline="0" dirty="0"/>
              <a:t> a hálózatok összekötésének módját a virtuális gépekkel.</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43</a:t>
            </a:fld>
            <a:endParaRPr lang="hu-HU"/>
          </a:p>
        </p:txBody>
      </p:sp>
    </p:spTree>
    <p:extLst>
      <p:ext uri="{BB962C8B-B14F-4D97-AF65-F5344CB8AC3E}">
        <p14:creationId xmlns:p14="http://schemas.microsoft.com/office/powerpoint/2010/main" val="9746565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Hálózati</a:t>
            </a:r>
            <a:r>
              <a:rPr lang="hu-HU" baseline="0" dirty="0"/>
              <a:t> kártya az IP címtől függően lehet publikus vagy privát. Virtuális gépenként csak egy darab publikus IP címmel rendelkező hálózati kártyát adhatunk. Természetesen a csatolható privát hálózati kártyák száma a virtuális gép méretétől függően változik.</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44</a:t>
            </a:fld>
            <a:endParaRPr lang="hu-HU"/>
          </a:p>
        </p:txBody>
      </p:sp>
    </p:spTree>
    <p:extLst>
      <p:ext uri="{BB962C8B-B14F-4D97-AF65-F5344CB8AC3E}">
        <p14:creationId xmlns:p14="http://schemas.microsoft.com/office/powerpoint/2010/main" val="2539086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baseline="0" dirty="0"/>
              <a:t> webszerverhez két hálózat kártyát csatoltunk, egy privátot és egy </a:t>
            </a:r>
            <a:r>
              <a:rPr lang="hu-HU" baseline="0" dirty="0" err="1"/>
              <a:t>publikusat</a:t>
            </a:r>
            <a:r>
              <a:rPr lang="hu-HU" baseline="0" dirty="0"/>
              <a:t>. Mindekét hálózati kártya a Frontend alhálózathoz kapcsoltuk, míg az adatbázis szerverünket a Backend alhálózatra. (Jól látszik ez az IP címekből is.) A 33-as végű privát IP című </a:t>
            </a:r>
            <a:r>
              <a:rPr lang="hu-HU" baseline="0" dirty="0" err="1"/>
              <a:t>Nic</a:t>
            </a:r>
            <a:r>
              <a:rPr lang="hu-HU" baseline="0" dirty="0"/>
              <a:t>-re van rácsatolva a publikus 66-tal végződő IP cím.</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45</a:t>
            </a:fld>
            <a:endParaRPr lang="hu-HU"/>
          </a:p>
        </p:txBody>
      </p:sp>
    </p:spTree>
    <p:extLst>
      <p:ext uri="{BB962C8B-B14F-4D97-AF65-F5344CB8AC3E}">
        <p14:creationId xmlns:p14="http://schemas.microsoft.com/office/powerpoint/2010/main" val="2331314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46</a:t>
            </a:fld>
            <a:endParaRPr lang="hu-HU"/>
          </a:p>
        </p:txBody>
      </p:sp>
    </p:spTree>
    <p:extLst>
      <p:ext uri="{BB962C8B-B14F-4D97-AF65-F5344CB8AC3E}">
        <p14:creationId xmlns:p14="http://schemas.microsoft.com/office/powerpoint/2010/main" val="862319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hibrid megoldások lehetővé teszik, hogy saját szervereinket és a felhőben üzemeltett</a:t>
            </a:r>
            <a:r>
              <a:rPr lang="hu-HU" baseline="0" dirty="0"/>
              <a:t> szervereket szinkronban használjuk. Minden rétegben megtalálható a megfelelő szolgáltatás, technológia amellyel biztosítani tudjuk az együtt működést. Természetesen egyik legfontosabb feltétel és igény, hogy a helyi szervereink és felhőben futó virtuális szervereink kommunikációja teljesen biztonságos legyen.</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47</a:t>
            </a:fld>
            <a:endParaRPr lang="hu-HU"/>
          </a:p>
        </p:txBody>
      </p:sp>
    </p:spTree>
    <p:extLst>
      <p:ext uri="{BB962C8B-B14F-4D97-AF65-F5344CB8AC3E}">
        <p14:creationId xmlns:p14="http://schemas.microsoft.com/office/powerpoint/2010/main" val="19413729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Lehetőségünk van céges környezetben használt szolgáltatásainkat, alkalmazásainkat kiköltöztetni a felhőbe</a:t>
            </a:r>
            <a:r>
              <a:rPr lang="hu-HU" baseline="0" dirty="0"/>
              <a:t> és azokat akár VPN-en keresztül elérni. Hibrid megoldások itt is szintén nagy szerepet játszanak egy cég életében.</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48</a:t>
            </a:fld>
            <a:endParaRPr lang="hu-HU"/>
          </a:p>
        </p:txBody>
      </p:sp>
    </p:spTree>
    <p:extLst>
      <p:ext uri="{BB962C8B-B14F-4D97-AF65-F5344CB8AC3E}">
        <p14:creationId xmlns:p14="http://schemas.microsoft.com/office/powerpoint/2010/main" val="1861457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6493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a:t>
            </a:r>
            <a:r>
              <a:rPr lang="hu-HU" dirty="0" err="1"/>
              <a:t>virtualizáció</a:t>
            </a:r>
            <a:r>
              <a:rPr lang="hu-HU" dirty="0"/>
              <a:t> igénye</a:t>
            </a:r>
            <a:r>
              <a:rPr lang="hu-HU" baseline="0" dirty="0"/>
              <a:t> és kialakulása jóval megelőzte a felhőét, az IT üzemeltetésben azonban csak az utóbbi 5-10 évben lett igazán népszerű, amikor is a hardverek már elég erőssé váltak ahhoz, hogy ésszerű költségek mellett működjön.</a:t>
            </a:r>
          </a:p>
          <a:p>
            <a:endParaRPr lang="hu-HU" baseline="0" dirty="0"/>
          </a:p>
          <a:p>
            <a:r>
              <a:rPr lang="hu-HU" baseline="0" dirty="0"/>
              <a:t>Az új modellben egy új „gép” beüzemelése gyorsabb és kockázatmentesebb, mint a korábbi alternatíva, azaz a hardverbeszerzés.</a:t>
            </a:r>
          </a:p>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5</a:t>
            </a:fld>
            <a:endParaRPr lang="hu-HU"/>
          </a:p>
        </p:txBody>
      </p:sp>
    </p:spTree>
    <p:extLst>
      <p:ext uri="{BB962C8B-B14F-4D97-AF65-F5344CB8AC3E}">
        <p14:creationId xmlns:p14="http://schemas.microsoft.com/office/powerpoint/2010/main" val="996318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340478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071791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826869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534802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387451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78610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a:t>Itt áttekinthetjük </a:t>
            </a:r>
            <a:r>
              <a:rPr lang="hu-HU" dirty="0"/>
              <a:t>néhány szóban az említett témákat.</a:t>
            </a:r>
          </a:p>
        </p:txBody>
      </p:sp>
      <p:sp>
        <p:nvSpPr>
          <p:cNvPr id="4" name="Dia számának helye 3"/>
          <p:cNvSpPr>
            <a:spLocks noGrp="1"/>
          </p:cNvSpPr>
          <p:nvPr>
            <p:ph type="sldNum" sz="quarter" idx="10"/>
          </p:nvPr>
        </p:nvSpPr>
        <p:spPr/>
        <p:txBody>
          <a:bodyPr/>
          <a:lstStyle/>
          <a:p>
            <a:fld id="{F6D689B1-50DD-4B0F-A133-04AA1A7DDA1A}" type="slidenum">
              <a:rPr lang="hu-HU" smtClean="0"/>
              <a:t>57</a:t>
            </a:fld>
            <a:endParaRPr lang="hu-HU"/>
          </a:p>
        </p:txBody>
      </p:sp>
    </p:spTree>
    <p:extLst>
      <p:ext uri="{BB962C8B-B14F-4D97-AF65-F5344CB8AC3E}">
        <p14:creationId xmlns:p14="http://schemas.microsoft.com/office/powerpoint/2010/main" val="17683434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6F29163F-4ECA-4F64-8ECA-E1BA0FD3A701}" type="slidenum">
              <a:rPr lang="en-US" smtClean="0"/>
              <a:t>60</a:t>
            </a:fld>
            <a:endParaRPr lang="en-US"/>
          </a:p>
        </p:txBody>
      </p:sp>
    </p:spTree>
    <p:extLst>
      <p:ext uri="{BB962C8B-B14F-4D97-AF65-F5344CB8AC3E}">
        <p14:creationId xmlns:p14="http://schemas.microsoft.com/office/powerpoint/2010/main" val="32349712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Fontos komment,</a:t>
            </a:r>
            <a:r>
              <a:rPr lang="hu-HU" baseline="0" dirty="0"/>
              <a:t> a költségkeret használatát arra ajánlják, hogy hogy nem éles szolgáltatásokat tesztelhessünk anyagi kockázat nélkül. Ezt általában a különböző promóciós kódok (MSDN előfizetés, </a:t>
            </a:r>
            <a:r>
              <a:rPr lang="hu-HU" baseline="0" dirty="0" err="1"/>
              <a:t>BizSpark</a:t>
            </a:r>
            <a:r>
              <a:rPr lang="hu-HU" baseline="0" dirty="0"/>
              <a:t> program, Azure Pass program, Ingyenes próba regisztráció stb.) mellé kapcsolja be alapértelmezésben a rendszer, hiszen ez esetben kapunk valamekkora keretet, melyből gazdálkodhatunk, s melynek erejéig nem kell fizetnünk a szolgáltatásokért. </a:t>
            </a:r>
            <a:endParaRPr lang="hu-HU" dirty="0"/>
          </a:p>
        </p:txBody>
      </p:sp>
      <p:sp>
        <p:nvSpPr>
          <p:cNvPr id="4" name="Dia számának helye 3"/>
          <p:cNvSpPr>
            <a:spLocks noGrp="1"/>
          </p:cNvSpPr>
          <p:nvPr>
            <p:ph type="sldNum" sz="quarter" idx="10"/>
          </p:nvPr>
        </p:nvSpPr>
        <p:spPr/>
        <p:txBody>
          <a:bodyPr/>
          <a:lstStyle/>
          <a:p>
            <a:fld id="{6F29163F-4ECA-4F64-8ECA-E1BA0FD3A701}" type="slidenum">
              <a:rPr lang="en-US" smtClean="0"/>
              <a:t>62</a:t>
            </a:fld>
            <a:endParaRPr lang="en-US"/>
          </a:p>
        </p:txBody>
      </p:sp>
    </p:spTree>
    <p:extLst>
      <p:ext uri="{BB962C8B-B14F-4D97-AF65-F5344CB8AC3E}">
        <p14:creationId xmlns:p14="http://schemas.microsoft.com/office/powerpoint/2010/main" val="33017363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Ezek a számok hangsúlyozottan teljesen kitaláltak. Nyilván alkalmazásról alkalmazásra változhatnak. Egy általános fórum oldalt</a:t>
            </a:r>
            <a:r>
              <a:rPr lang="hu-HU" baseline="0" dirty="0"/>
              <a:t> képzeltünk el, ahol a felhasználók cseveghetnek (</a:t>
            </a:r>
            <a:r>
              <a:rPr lang="hu-HU" baseline="0" dirty="0" err="1"/>
              <a:t>blob</a:t>
            </a:r>
            <a:r>
              <a:rPr lang="hu-HU" baseline="0" dirty="0"/>
              <a:t>) és képeket is beszúrhatnak (</a:t>
            </a:r>
            <a:r>
              <a:rPr lang="hu-HU" baseline="0" dirty="0" err="1"/>
              <a:t>table</a:t>
            </a:r>
            <a:r>
              <a:rPr lang="hu-HU" baseline="0" dirty="0"/>
              <a:t>). Az alapvető adatok Azure SQL-ben vannak tárolva.</a:t>
            </a:r>
          </a:p>
          <a:p>
            <a:endParaRPr lang="hu-HU" baseline="0" dirty="0"/>
          </a:p>
          <a:p>
            <a:r>
              <a:rPr lang="hu-HU" baseline="0" dirty="0"/>
              <a:t>Feltételezzük ,hogy a felhasználó terhelések egyenletesen oszlanak el</a:t>
            </a:r>
            <a:endParaRPr lang="en-US" dirty="0"/>
          </a:p>
        </p:txBody>
      </p:sp>
      <p:sp>
        <p:nvSpPr>
          <p:cNvPr id="4" name="Dia számának helye 3"/>
          <p:cNvSpPr>
            <a:spLocks noGrp="1"/>
          </p:cNvSpPr>
          <p:nvPr>
            <p:ph type="sldNum" sz="quarter" idx="10"/>
          </p:nvPr>
        </p:nvSpPr>
        <p:spPr/>
        <p:txBody>
          <a:bodyPr/>
          <a:lstStyle/>
          <a:p>
            <a:fld id="{6F29163F-4ECA-4F64-8ECA-E1BA0FD3A701}" type="slidenum">
              <a:rPr lang="en-US" smtClean="0"/>
              <a:t>66</a:t>
            </a:fld>
            <a:endParaRPr lang="en-US"/>
          </a:p>
        </p:txBody>
      </p:sp>
    </p:spTree>
    <p:extLst>
      <p:ext uri="{BB962C8B-B14F-4D97-AF65-F5344CB8AC3E}">
        <p14:creationId xmlns:p14="http://schemas.microsoft.com/office/powerpoint/2010/main" val="339838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baseline="0" noProof="0" dirty="0"/>
              <a:t>Idézzük fel a 3 szolgáltatásmodellt és röviden a különbségeiket…</a:t>
            </a:r>
            <a:endParaRPr lang="en-US" baseline="0" noProof="0"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2736681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költségek domináns részét látszólag a szolgáltatás és az SQL hozza. </a:t>
            </a:r>
          </a:p>
          <a:p>
            <a:endParaRPr lang="hu-HU" dirty="0"/>
          </a:p>
          <a:p>
            <a:r>
              <a:rPr lang="hu-HU" dirty="0"/>
              <a:t>Érdemes megemlíteni,</a:t>
            </a:r>
            <a:r>
              <a:rPr lang="hu-HU" baseline="0" dirty="0"/>
              <a:t> hogy bár a </a:t>
            </a:r>
            <a:r>
              <a:rPr lang="hu-HU" baseline="0" dirty="0" err="1"/>
              <a:t>storage</a:t>
            </a:r>
            <a:r>
              <a:rPr lang="hu-HU" baseline="0" dirty="0"/>
              <a:t> látszólag alacsony költségekkel jár, ezek a költségek hónapról hónapra akkumulálódnak, hiszen a korábban feltöltött adatokat is meg kell őriznünk</a:t>
            </a:r>
          </a:p>
          <a:p>
            <a:endParaRPr lang="hu-HU" baseline="0" dirty="0"/>
          </a:p>
          <a:p>
            <a:r>
              <a:rPr lang="hu-HU" baseline="0" dirty="0"/>
              <a:t>Az SQL (és egyben a webes költségek) leghatékonyabb csökkentése az intenzív </a:t>
            </a:r>
            <a:r>
              <a:rPr lang="hu-HU" baseline="0"/>
              <a:t>cache használat</a:t>
            </a:r>
            <a:endParaRPr lang="en-US" dirty="0"/>
          </a:p>
        </p:txBody>
      </p:sp>
      <p:sp>
        <p:nvSpPr>
          <p:cNvPr id="4" name="Dia számának helye 3"/>
          <p:cNvSpPr>
            <a:spLocks noGrp="1"/>
          </p:cNvSpPr>
          <p:nvPr>
            <p:ph type="sldNum" sz="quarter" idx="10"/>
          </p:nvPr>
        </p:nvSpPr>
        <p:spPr/>
        <p:txBody>
          <a:bodyPr/>
          <a:lstStyle/>
          <a:p>
            <a:fld id="{6F29163F-4ECA-4F64-8ECA-E1BA0FD3A701}" type="slidenum">
              <a:rPr lang="en-US" smtClean="0"/>
              <a:t>67</a:t>
            </a:fld>
            <a:endParaRPr lang="en-US"/>
          </a:p>
        </p:txBody>
      </p:sp>
    </p:spTree>
    <p:extLst>
      <p:ext uri="{BB962C8B-B14F-4D97-AF65-F5344CB8AC3E}">
        <p14:creationId xmlns:p14="http://schemas.microsoft.com/office/powerpoint/2010/main" val="80071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t>
            </a:r>
            <a:r>
              <a:rPr lang="hu-HU" baseline="0" dirty="0"/>
              <a:t> Itt egy kis segítség. Amiről ma szó lesz, az az </a:t>
            </a:r>
            <a:r>
              <a:rPr lang="hu-HU" baseline="0" dirty="0" err="1"/>
              <a:t>IaaS</a:t>
            </a:r>
            <a:endParaRPr lang="hu-HU" baseline="0" dirty="0"/>
          </a:p>
          <a:p>
            <a:endParaRPr lang="hu-HU" baseline="0" dirty="0"/>
          </a:p>
          <a:p>
            <a:r>
              <a:rPr lang="hu-HU" baseline="0" dirty="0"/>
              <a:t>Figyeljük meg, hogy az OS egész különleges helyzetben van. A legtöbb szolgáltatónál valamilyen kész, bekonfigurált operációs rendszert kapunk, melyet azonban szabadon testre szabhatunk. Nézzünk erre pár példát</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7</a:t>
            </a:fld>
            <a:endParaRPr lang="hu-HU"/>
          </a:p>
        </p:txBody>
      </p:sp>
    </p:spTree>
    <p:extLst>
      <p:ext uri="{BB962C8B-B14F-4D97-AF65-F5344CB8AC3E}">
        <p14:creationId xmlns:p14="http://schemas.microsoft.com/office/powerpoint/2010/main" val="29217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 valahogy így</a:t>
            </a:r>
            <a:r>
              <a:rPr lang="hu-HU" baseline="0" dirty="0"/>
              <a:t> néz ki a helyzet. Valójában azonban ez egy erősen egyszerűsített ábra, hiszen a beüzemeléshez egyebek mellett a virtuális hálózat felkonfigurálása is szükséges….</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8</a:t>
            </a:fld>
            <a:endParaRPr lang="hu-HU"/>
          </a:p>
        </p:txBody>
      </p:sp>
    </p:spTree>
    <p:extLst>
      <p:ext uri="{BB962C8B-B14F-4D97-AF65-F5344CB8AC3E}">
        <p14:creationId xmlns:p14="http://schemas.microsoft.com/office/powerpoint/2010/main" val="357354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endParaRPr lang="hu-HU" dirty="0"/>
          </a:p>
          <a:p>
            <a:endParaRPr lang="hu-HU" dirty="0"/>
          </a:p>
          <a:p>
            <a:endParaRPr lang="hu-HU" dirty="0"/>
          </a:p>
          <a:p>
            <a:r>
              <a:rPr lang="hu-HU" dirty="0"/>
              <a:t>A:</a:t>
            </a:r>
            <a:r>
              <a:rPr lang="hu-HU" baseline="0" dirty="0"/>
              <a:t> alap konfiguráció, költséghatékony</a:t>
            </a:r>
          </a:p>
          <a:p>
            <a:r>
              <a:rPr lang="hu-HU" baseline="0" dirty="0"/>
              <a:t>D: </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4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EC0EFBC5-EFC8-4C83-8EB1-BF3F69A97706}" type="datetime8">
              <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12/15/2016 3:51 PM</a:t>
            </a:fld>
            <a:endPar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A843FFF4-B3C3-4CAC-852D-FD5D209A36F7}" type="slidenum">
              <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391064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401746"/>
          </a:xfrm>
        </p:spPr>
        <p:txBody>
          <a:bodyPr>
            <a:norm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1743927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5238784"/>
          </a:xfrm>
        </p:spPr>
        <p:txBody>
          <a:bodyPr wrap="square">
            <a:norm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5238784"/>
          </a:xfrm>
        </p:spPr>
        <p:txBody>
          <a:bodyPr wrap="square">
            <a:norm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250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p>
            <a:fld id="{36C82D84-C865-4637-853F-37F5106A2C35}" type="datetimeFigureOut">
              <a:rPr lang="hu-HU" smtClean="0"/>
              <a:t>2016.12.15.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9214D8D-C262-43A9-9ECB-5BCADA5AE666}" type="slidenum">
              <a:rPr lang="hu-HU" smtClean="0"/>
              <a:t>‹#›</a:t>
            </a:fld>
            <a:endParaRPr lang="hu-HU"/>
          </a:p>
        </p:txBody>
      </p:sp>
    </p:spTree>
    <p:extLst>
      <p:ext uri="{BB962C8B-B14F-4D97-AF65-F5344CB8AC3E}">
        <p14:creationId xmlns:p14="http://schemas.microsoft.com/office/powerpoint/2010/main" val="3751407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89613233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8979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6" y="2125192"/>
            <a:ext cx="5032626" cy="876879"/>
          </a:xfrm>
        </p:spPr>
        <p:txBody>
          <a:bodyPr>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5338373"/>
          </a:xfrm>
        </p:spPr>
        <p:txBody>
          <a:bodyPr wrap="square">
            <a:norm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5338373"/>
          </a:xfrm>
        </p:spPr>
        <p:txBody>
          <a:bodyPr wrap="square">
            <a:norm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209271"/>
            <a:ext cx="5378548" cy="5230793"/>
          </a:xfrm>
        </p:spPr>
        <p:txBody>
          <a:bodyPr wrap="square">
            <a:norm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p:cNvSpPr>
            <a:spLocks noGrp="1"/>
          </p:cNvSpPr>
          <p:nvPr>
            <p:ph type="body" sz="quarter" idx="11"/>
          </p:nvPr>
        </p:nvSpPr>
        <p:spPr>
          <a:xfrm>
            <a:off x="5729879" y="1189176"/>
            <a:ext cx="6195201" cy="5274998"/>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97322"/>
            <a:ext cx="11653522" cy="5275906"/>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rmAutofit/>
          </a:bodyPr>
          <a:lstStyle>
            <a:lvl3pPr>
              <a:defRPr sz="2352"/>
            </a:lvl3pPr>
            <a:lvl4pPr>
              <a:defRPr sz="1960"/>
            </a:lvl4pPr>
            <a:lvl5pPr>
              <a:defRPr sz="196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rmAutofit/>
          </a:bodyPr>
          <a:lstStyle>
            <a:lvl1pPr marL="0" indent="0">
              <a:buNone/>
              <a:defRPr kumimoji="0" lang="en-US" sz="2352"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189177"/>
            <a:ext cx="11653521" cy="5293103"/>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714" r:id="rId4"/>
    <p:sldLayoutId id="2147483689" r:id="rId5"/>
    <p:sldLayoutId id="2147483719" r:id="rId6"/>
    <p:sldLayoutId id="2147483700" r:id="rId7"/>
    <p:sldLayoutId id="2147483712" r:id="rId8"/>
    <p:sldLayoutId id="2147483717" r:id="rId9"/>
    <p:sldLayoutId id="2147483707" r:id="rId10"/>
    <p:sldLayoutId id="2147483706" r:id="rId11"/>
    <p:sldLayoutId id="2147483713" r:id="rId12"/>
    <p:sldLayoutId id="2147483715" r:id="rId13"/>
    <p:sldLayoutId id="2147483716" r:id="rId14"/>
    <p:sldLayoutId id="2147483711" r:id="rId15"/>
    <p:sldLayoutId id="2147483710" r:id="rId16"/>
    <p:sldLayoutId id="2147483696" r:id="rId17"/>
    <p:sldLayoutId id="2147483709" r:id="rId18"/>
    <p:sldLayoutId id="2147483693" r:id="rId19"/>
    <p:sldLayoutId id="2147483694" r:id="rId20"/>
    <p:sldLayoutId id="2147483677" r:id="rId21"/>
    <p:sldLayoutId id="2147483695" r:id="rId22"/>
    <p:sldLayoutId id="2147483720" r:id="rId23"/>
    <p:sldLayoutId id="2147483721" r:id="rId24"/>
    <p:sldLayoutId id="2147483722" r:id="rId25"/>
    <p:sldLayoutId id="2147483723" r:id="rId26"/>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2.em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hyperlink" Target="https://azure.microsoft.com/hu-hu/marketplace/partners/microsoft/sqlserver2016ctp33evaluationwindowsserver2012r2/" TargetMode="External"/><Relationship Id="rId18" Type="http://schemas.openxmlformats.org/officeDocument/2006/relationships/image" Target="../media/image22.png"/><Relationship Id="rId26" Type="http://schemas.openxmlformats.org/officeDocument/2006/relationships/image" Target="../media/image26.png"/><Relationship Id="rId39" Type="http://schemas.openxmlformats.org/officeDocument/2006/relationships/hyperlink" Target="https://azure.microsoft.com/hu-hu/marketplace/partners/wmspanel/nimble-streamer-windows/" TargetMode="External"/><Relationship Id="rId3" Type="http://schemas.openxmlformats.org/officeDocument/2006/relationships/hyperlink" Target="https://azure.microsoft.com/hu-hu/marketplace/partners/microsoft/windowsserver2012r2datacenter/" TargetMode="External"/><Relationship Id="rId21" Type="http://schemas.openxmlformats.org/officeDocument/2006/relationships/hyperlink" Target="https://azure.microsoft.com/hu-hu/marketplace/partners/microsoft/jdk8onwindowsserver2012r2/" TargetMode="External"/><Relationship Id="rId34" Type="http://schemas.openxmlformats.org/officeDocument/2006/relationships/image" Target="../media/image30.png"/><Relationship Id="rId42" Type="http://schemas.openxmlformats.org/officeDocument/2006/relationships/image" Target="../media/image34.png"/><Relationship Id="rId7" Type="http://schemas.openxmlformats.org/officeDocument/2006/relationships/hyperlink" Target="https://azure.microsoft.com/hu-hu/marketplace/partners/microsoft/oracledatabase11gr2andweblogicserver11gse/" TargetMode="External"/><Relationship Id="rId12" Type="http://schemas.openxmlformats.org/officeDocument/2006/relationships/image" Target="../media/image19.png"/><Relationship Id="rId17" Type="http://schemas.openxmlformats.org/officeDocument/2006/relationships/hyperlink" Target="https://azure.microsoft.com/hu-hu/marketplace/partners/microsoft/oracleweblogicserver11genterprise/" TargetMode="External"/><Relationship Id="rId25" Type="http://schemas.openxmlformats.org/officeDocument/2006/relationships/hyperlink" Target="https://azure.microsoft.com/hu-hu/marketplace/partners/topdesk/topdesk-itsm-software/" TargetMode="External"/><Relationship Id="rId33" Type="http://schemas.openxmlformats.org/officeDocument/2006/relationships/hyperlink" Target="https://azure.microsoft.com/hu-hu/marketplace/partners/redpoint-global/redpoint-rpdm/" TargetMode="External"/><Relationship Id="rId38" Type="http://schemas.openxmlformats.org/officeDocument/2006/relationships/image" Target="../media/image32.png"/><Relationship Id="rId2" Type="http://schemas.openxmlformats.org/officeDocument/2006/relationships/notesSlide" Target="../notesSlides/notesSlide12.xml"/><Relationship Id="rId16" Type="http://schemas.openxmlformats.org/officeDocument/2006/relationships/image" Target="../media/image21.png"/><Relationship Id="rId20" Type="http://schemas.openxmlformats.org/officeDocument/2006/relationships/image" Target="../media/image23.png"/><Relationship Id="rId29" Type="http://schemas.openxmlformats.org/officeDocument/2006/relationships/hyperlink" Target="https://azure.microsoft.com/hu-hu/marketplace/partners/ptv-group/ptv-xserver/" TargetMode="External"/><Relationship Id="rId41" Type="http://schemas.openxmlformats.org/officeDocument/2006/relationships/hyperlink" Target="https://azure.microsoft.com/hu-hu/marketplace/partners/le/logentries-datahub/" TargetMode="External"/><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hyperlink" Target="https://azure.microsoft.com/hu-hu/marketplace/partners/microsoft/windows10enterprisenx64/" TargetMode="External"/><Relationship Id="rId24" Type="http://schemas.openxmlformats.org/officeDocument/2006/relationships/image" Target="../media/image25.png"/><Relationship Id="rId32" Type="http://schemas.openxmlformats.org/officeDocument/2006/relationships/image" Target="../media/image29.png"/><Relationship Id="rId37" Type="http://schemas.openxmlformats.org/officeDocument/2006/relationships/hyperlink" Target="https://azure.microsoft.com/hu-hu/marketplace/partners/microsoft/microsoftdynamicsnav2016/" TargetMode="External"/><Relationship Id="rId40" Type="http://schemas.openxmlformats.org/officeDocument/2006/relationships/image" Target="../media/image33.png"/><Relationship Id="rId5" Type="http://schemas.openxmlformats.org/officeDocument/2006/relationships/hyperlink" Target="https://azure.microsoft.com/hu-hu/marketplace/partners/sap/hanadeveloperedition/" TargetMode="External"/><Relationship Id="rId15" Type="http://schemas.openxmlformats.org/officeDocument/2006/relationships/hyperlink" Target="https://azure.microsoft.com/hu-hu/marketplace/partners/microsoft/sharepointserver2013trial/" TargetMode="External"/><Relationship Id="rId23" Type="http://schemas.openxmlformats.org/officeDocument/2006/relationships/hyperlink" Target="https://azure.microsoft.com/hu-hu/marketplace/partners/biztalk360/biztalk360-in-azure/" TargetMode="External"/><Relationship Id="rId28" Type="http://schemas.openxmlformats.org/officeDocument/2006/relationships/image" Target="../media/image27.png"/><Relationship Id="rId36"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hyperlink" Target="https://azure.microsoft.com/hu-hu/marketplace/partners/microsoft/oracledatabase11gr2enterprise/" TargetMode="External"/><Relationship Id="rId31" Type="http://schemas.openxmlformats.org/officeDocument/2006/relationships/hyperlink" Target="https://azure.microsoft.com/hu-hu/marketplace/partners/seagate/backup/" TargetMode="External"/><Relationship Id="rId44" Type="http://schemas.openxmlformats.org/officeDocument/2006/relationships/image" Target="../media/image35.png"/><Relationship Id="rId4" Type="http://schemas.openxmlformats.org/officeDocument/2006/relationships/image" Target="../media/image15.png"/><Relationship Id="rId9" Type="http://schemas.openxmlformats.org/officeDocument/2006/relationships/hyperlink" Target="https://azure.microsoft.com/hu-hu/marketplace/partners/microsoft/visualstudioenterprise2015update2withazuresdk29onwindowsserver2012r2/" TargetMode="External"/><Relationship Id="rId14" Type="http://schemas.openxmlformats.org/officeDocument/2006/relationships/image" Target="../media/image20.png"/><Relationship Id="rId22" Type="http://schemas.openxmlformats.org/officeDocument/2006/relationships/image" Target="../media/image24.png"/><Relationship Id="rId27" Type="http://schemas.openxmlformats.org/officeDocument/2006/relationships/hyperlink" Target="https://azure.microsoft.com/hu-hu/marketplace/partners/dell-software/toad-intelligence-central/" TargetMode="External"/><Relationship Id="rId30" Type="http://schemas.openxmlformats.org/officeDocument/2006/relationships/image" Target="../media/image28.png"/><Relationship Id="rId35" Type="http://schemas.openxmlformats.org/officeDocument/2006/relationships/hyperlink" Target="https://azure.microsoft.com/hu-hu/marketplace/partners/exit-games/photon-server-vm/" TargetMode="External"/><Relationship Id="rId43" Type="http://schemas.openxmlformats.org/officeDocument/2006/relationships/hyperlink" Target="https://azure.microsoft.com/hu-hu/marketplace/partners/jitterbit-integration/jitterbit-harmony-agent/" TargetMode="External"/></Relationships>
</file>

<file path=ppt/slides/_rels/slide13.xml.rels><?xml version="1.0" encoding="UTF-8" standalone="yes"?>
<Relationships xmlns="http://schemas.openxmlformats.org/package/2006/relationships"><Relationship Id="rId13" Type="http://schemas.openxmlformats.org/officeDocument/2006/relationships/hyperlink" Target="https://azure.microsoft.com/hu-hu/marketplace/partners/bitnami/wordpress/" TargetMode="External"/><Relationship Id="rId18" Type="http://schemas.openxmlformats.org/officeDocument/2006/relationships/image" Target="../media/image43.png"/><Relationship Id="rId26" Type="http://schemas.openxmlformats.org/officeDocument/2006/relationships/image" Target="../media/image47.png"/><Relationship Id="rId39" Type="http://schemas.openxmlformats.org/officeDocument/2006/relationships/hyperlink" Target="https://azure.microsoft.com/hu-hu/marketplace/partners/oracle/oracledatabase12centerprise/" TargetMode="External"/><Relationship Id="rId3" Type="http://schemas.openxmlformats.org/officeDocument/2006/relationships/hyperlink" Target="https://azure.microsoft.com/hu-hu/marketplace/partners/redhat/redhatenterpriselinux67/" TargetMode="External"/><Relationship Id="rId21" Type="http://schemas.openxmlformats.org/officeDocument/2006/relationships/hyperlink" Target="https://azure.microsoft.com/hu-hu/marketplace/partners/bitnami/jbossas/" TargetMode="External"/><Relationship Id="rId34" Type="http://schemas.openxmlformats.org/officeDocument/2006/relationships/image" Target="../media/image51.png"/><Relationship Id="rId42" Type="http://schemas.openxmlformats.org/officeDocument/2006/relationships/image" Target="../media/image54.png"/><Relationship Id="rId47" Type="http://schemas.openxmlformats.org/officeDocument/2006/relationships/hyperlink" Target="https://azure.microsoft.com/hu-hu/marketplace/partners/bitnami/drupal/" TargetMode="External"/><Relationship Id="rId50" Type="http://schemas.openxmlformats.org/officeDocument/2006/relationships/image" Target="../media/image58.png"/><Relationship Id="rId7" Type="http://schemas.openxmlformats.org/officeDocument/2006/relationships/hyperlink" Target="https://azure.microsoft.com/hu-hu/marketplace/partners/openlogic/centosbased66/" TargetMode="External"/><Relationship Id="rId12" Type="http://schemas.openxmlformats.org/officeDocument/2006/relationships/image" Target="../media/image40.png"/><Relationship Id="rId17" Type="http://schemas.openxmlformats.org/officeDocument/2006/relationships/hyperlink" Target="https://azure.microsoft.com/hu-hu/marketplace/partners/bitnami/mysql/" TargetMode="External"/><Relationship Id="rId25" Type="http://schemas.openxmlformats.org/officeDocument/2006/relationships/hyperlink" Target="https://azure.microsoft.com/hu-hu/marketplace/partners/mariadb/cluster-maxscale/" TargetMode="External"/><Relationship Id="rId33" Type="http://schemas.openxmlformats.org/officeDocument/2006/relationships/hyperlink" Target="https://azure.microsoft.com/hu-hu/marketplace/partners/bitnami/prestashop/" TargetMode="External"/><Relationship Id="rId38" Type="http://schemas.openxmlformats.org/officeDocument/2006/relationships/image" Target="../media/image53.png"/><Relationship Id="rId46" Type="http://schemas.openxmlformats.org/officeDocument/2006/relationships/image" Target="../media/image56.png"/><Relationship Id="rId2" Type="http://schemas.openxmlformats.org/officeDocument/2006/relationships/notesSlide" Target="../notesSlides/notesSlide13.xml"/><Relationship Id="rId16" Type="http://schemas.openxmlformats.org/officeDocument/2006/relationships/image" Target="../media/image42.png"/><Relationship Id="rId20" Type="http://schemas.openxmlformats.org/officeDocument/2006/relationships/image" Target="../media/image44.png"/><Relationship Id="rId29" Type="http://schemas.openxmlformats.org/officeDocument/2006/relationships/hyperlink" Target="https://azure.microsoft.com/hu-hu/marketplace/partners/bitnami/rubystack/" TargetMode="External"/><Relationship Id="rId41" Type="http://schemas.openxmlformats.org/officeDocument/2006/relationships/hyperlink" Target="https://azure.microsoft.com/hu-hu/marketplace/partners/nginxinc/nginx-plus-v1/" TargetMode="External"/><Relationship Id="rId1" Type="http://schemas.openxmlformats.org/officeDocument/2006/relationships/slideLayout" Target="../slideLayouts/slideLayout12.xml"/><Relationship Id="rId6" Type="http://schemas.openxmlformats.org/officeDocument/2006/relationships/image" Target="../media/image37.png"/><Relationship Id="rId11" Type="http://schemas.openxmlformats.org/officeDocument/2006/relationships/hyperlink" Target="https://azure.microsoft.com/hu-hu/marketplace/partners/oracle/oraclelinux6/" TargetMode="External"/><Relationship Id="rId24" Type="http://schemas.openxmlformats.org/officeDocument/2006/relationships/image" Target="../media/image46.png"/><Relationship Id="rId32" Type="http://schemas.openxmlformats.org/officeDocument/2006/relationships/image" Target="../media/image50.png"/><Relationship Id="rId37" Type="http://schemas.openxmlformats.org/officeDocument/2006/relationships/hyperlink" Target="https://azure.microsoft.com/hu-hu/marketplace/partners/bitnami/opencart/" TargetMode="External"/><Relationship Id="rId40" Type="http://schemas.openxmlformats.org/officeDocument/2006/relationships/image" Target="../media/image23.png"/><Relationship Id="rId45" Type="http://schemas.openxmlformats.org/officeDocument/2006/relationships/hyperlink" Target="https://azure.microsoft.com/hu-hu/marketplace/partners/bitnami/gitlab/" TargetMode="External"/><Relationship Id="rId5" Type="http://schemas.openxmlformats.org/officeDocument/2006/relationships/hyperlink" Target="https://azure.microsoft.com/hu-hu/marketplace/partners/canonical/ubuntuserver1204lts/" TargetMode="External"/><Relationship Id="rId15" Type="http://schemas.openxmlformats.org/officeDocument/2006/relationships/hyperlink" Target="https://azure.microsoft.com/hu-hu/marketplace/partners/bitnami/magento/" TargetMode="External"/><Relationship Id="rId23" Type="http://schemas.openxmlformats.org/officeDocument/2006/relationships/hyperlink" Target="https://azure.microsoft.com/hu-hu/marketplace/partners/clustrix/clustrixdb/" TargetMode="External"/><Relationship Id="rId28" Type="http://schemas.openxmlformats.org/officeDocument/2006/relationships/image" Target="../media/image48.png"/><Relationship Id="rId36" Type="http://schemas.openxmlformats.org/officeDocument/2006/relationships/image" Target="../media/image52.png"/><Relationship Id="rId49" Type="http://schemas.openxmlformats.org/officeDocument/2006/relationships/hyperlink" Target="https://azure.microsoft.com/hu-hu/marketplace/partners/credativ/debian8/" TargetMode="External"/><Relationship Id="rId10" Type="http://schemas.openxmlformats.org/officeDocument/2006/relationships/image" Target="../media/image39.png"/><Relationship Id="rId19" Type="http://schemas.openxmlformats.org/officeDocument/2006/relationships/hyperlink" Target="https://azure.microsoft.com/hu-hu/marketplace/partners/bitnami/nginxstack/" TargetMode="External"/><Relationship Id="rId31" Type="http://schemas.openxmlformats.org/officeDocument/2006/relationships/hyperlink" Target="https://azure.microsoft.com/hu-hu/marketplace/partners/zend/php-zend-server/" TargetMode="External"/><Relationship Id="rId44" Type="http://schemas.openxmlformats.org/officeDocument/2006/relationships/image" Target="../media/image55.png"/><Relationship Id="rId4" Type="http://schemas.openxmlformats.org/officeDocument/2006/relationships/image" Target="../media/image36.png"/><Relationship Id="rId9" Type="http://schemas.openxmlformats.org/officeDocument/2006/relationships/hyperlink" Target="https://azure.microsoft.com/hu-hu/marketplace/partners/coreos/coreosalpha/" TargetMode="External"/><Relationship Id="rId14" Type="http://schemas.openxmlformats.org/officeDocument/2006/relationships/image" Target="../media/image41.png"/><Relationship Id="rId22" Type="http://schemas.openxmlformats.org/officeDocument/2006/relationships/image" Target="../media/image45.png"/><Relationship Id="rId27" Type="http://schemas.openxmlformats.org/officeDocument/2006/relationships/hyperlink" Target="https://azure.microsoft.com/hu-hu/marketplace/partners/suse/suselinuxenterpriseserver12optimizedforhighperformancecompute/" TargetMode="External"/><Relationship Id="rId30" Type="http://schemas.openxmlformats.org/officeDocument/2006/relationships/image" Target="../media/image49.png"/><Relationship Id="rId35" Type="http://schemas.openxmlformats.org/officeDocument/2006/relationships/hyperlink" Target="https://azure.microsoft.com/hu-hu/marketplace/partners/bitnami/redmine/" TargetMode="External"/><Relationship Id="rId43" Type="http://schemas.openxmlformats.org/officeDocument/2006/relationships/hyperlink" Target="https://azure.microsoft.com/hu-hu/marketplace/partners/bitnami/mongodb/" TargetMode="External"/><Relationship Id="rId48" Type="http://schemas.openxmlformats.org/officeDocument/2006/relationships/image" Target="../media/image57.png"/><Relationship Id="rId8"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4.xml"/><Relationship Id="rId1" Type="http://schemas.openxmlformats.org/officeDocument/2006/relationships/slideLayout" Target="../slideLayouts/slideLayout24.xml"/><Relationship Id="rId5" Type="http://schemas.openxmlformats.org/officeDocument/2006/relationships/image" Target="../media/image69.png"/><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48.xml"/><Relationship Id="rId4" Type="http://schemas.openxmlformats.org/officeDocument/2006/relationships/tags" Target="../tags/tag5.xml"/><Relationship Id="rId9"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9.xml"/><Relationship Id="rId1" Type="http://schemas.openxmlformats.org/officeDocument/2006/relationships/slideLayout" Target="../slideLayouts/slideLayout26.xml"/><Relationship Id="rId4" Type="http://schemas.openxmlformats.org/officeDocument/2006/relationships/image" Target="../media/image7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72.3930F330"/><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hyperlink" Target="https://azure.microsoft.com/en-us/pricing/calculator/"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61.xml.rels><?xml version="1.0" encoding="UTF-8" standalone="yes"?>
<Relationships xmlns="http://schemas.openxmlformats.org/package/2006/relationships"><Relationship Id="rId3" Type="http://schemas.openxmlformats.org/officeDocument/2006/relationships/hyperlink" Target="https://account.windowsazure.com/" TargetMode="External"/><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hyperlink" Target="https://account.windowsazure.com/" TargetMode="Externa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hyperlink" Target="https://azure.microsoft.com/en-us/documentation/services/virtual-machine-scale-sets" TargetMode="External"/><Relationship Id="rId2" Type="http://schemas.openxmlformats.org/officeDocument/2006/relationships/hyperlink" Target="https://azure.microsoft.com/en-us/services/virtual-machine-scale-sets/" TargetMode="External"/><Relationship Id="rId1" Type="http://schemas.openxmlformats.org/officeDocument/2006/relationships/slideLayout" Target="../slideLayouts/slideLayout1.xml"/><Relationship Id="rId6" Type="http://schemas.openxmlformats.org/officeDocument/2006/relationships/hyperlink" Target="https://github.com/cloudfoundry-incubator/bosh-azure-cpi-release" TargetMode="External"/><Relationship Id="rId5" Type="http://schemas.openxmlformats.org/officeDocument/2006/relationships/hyperlink" Target="https://www.pagerduty.com/docs/guides/azure-integration-guide/" TargetMode="External"/><Relationship Id="rId4" Type="http://schemas.openxmlformats.org/officeDocument/2006/relationships/hyperlink" Target="https://azure.microsoft.com/en-us/blog/webhooks-for-azure-aler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emf"/><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4"/>
          <p:cNvSpPr>
            <a:spLocks noGrp="1"/>
          </p:cNvSpPr>
          <p:nvPr>
            <p:ph type="body" sz="quarter" idx="16"/>
          </p:nvPr>
        </p:nvSpPr>
        <p:spPr/>
        <p:txBody>
          <a:bodyPr/>
          <a:lstStyle/>
          <a:p>
            <a:r>
              <a:rPr lang="hu-HU" dirty="0"/>
              <a:t>Infrastruktúra-szolgáltatás 1.</a:t>
            </a:r>
          </a:p>
        </p:txBody>
      </p:sp>
      <p:sp>
        <p:nvSpPr>
          <p:cNvPr id="4" name="Cím 3"/>
          <p:cNvSpPr>
            <a:spLocks noGrp="1"/>
          </p:cNvSpPr>
          <p:nvPr>
            <p:ph type="title"/>
          </p:nvPr>
        </p:nvSpPr>
        <p:spPr>
          <a:xfrm>
            <a:off x="348296" y="2125192"/>
            <a:ext cx="9262048" cy="876879"/>
          </a:xfrm>
        </p:spPr>
        <p:txBody>
          <a:bodyPr>
            <a:normAutofit/>
          </a:bodyPr>
          <a:lstStyle/>
          <a:p>
            <a:r>
              <a:rPr lang="hu-HU" dirty="0"/>
              <a:t>Gépek a felhőben</a:t>
            </a:r>
          </a:p>
        </p:txBody>
      </p:sp>
    </p:spTree>
    <p:extLst>
      <p:ext uri="{BB962C8B-B14F-4D97-AF65-F5344CB8AC3E}">
        <p14:creationId xmlns:p14="http://schemas.microsoft.com/office/powerpoint/2010/main" val="378638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dirty="0"/>
              <a:t>A beüzemelés folyamata…</a:t>
            </a:r>
          </a:p>
        </p:txBody>
      </p:sp>
      <p:sp>
        <p:nvSpPr>
          <p:cNvPr id="50" name="Rectangle 2"/>
          <p:cNvSpPr/>
          <p:nvPr/>
        </p:nvSpPr>
        <p:spPr bwMode="auto">
          <a:xfrm>
            <a:off x="457200" y="1439617"/>
            <a:ext cx="3767328" cy="951879"/>
          </a:xfrm>
          <a:prstGeom prst="rect">
            <a:avLst/>
          </a:prstGeom>
          <a:noFill/>
          <a:ln w="38100"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hu-HU" sz="4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Felület</a:t>
            </a:r>
            <a:endParaRPr lang="en-US" sz="4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pic>
        <p:nvPicPr>
          <p:cNvPr id="51" name="Picture 3"/>
          <p:cNvPicPr>
            <a:picLocks noChangeAspect="1" noChangeArrowheads="1"/>
          </p:cNvPicPr>
          <p:nvPr/>
        </p:nvPicPr>
        <p:blipFill rotWithShape="1">
          <a:blip r:embed="rId3" cstate="print">
            <a:biLevel thresh="25000"/>
            <a:extLst>
              <a:ext uri="{28A0092B-C50C-407E-A947-70E740481C1C}">
                <a14:useLocalDpi xmlns:a14="http://schemas.microsoft.com/office/drawing/2010/main" val="0"/>
              </a:ext>
            </a:extLst>
          </a:blip>
          <a:srcRect r="28326"/>
          <a:stretch/>
        </p:blipFill>
        <p:spPr bwMode="auto">
          <a:xfrm>
            <a:off x="1893484" y="2615184"/>
            <a:ext cx="817089" cy="7040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37"/>
          <p:cNvSpPr txBox="1"/>
          <p:nvPr/>
        </p:nvSpPr>
        <p:spPr>
          <a:xfrm>
            <a:off x="626065" y="3323170"/>
            <a:ext cx="3351927" cy="40025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hu-HU" sz="2133" dirty="0">
                <a:solidFill>
                  <a:schemeClr val="bg1">
                    <a:alpha val="99000"/>
                  </a:schemeClr>
                </a:solidFill>
                <a:latin typeface="+mn-lt"/>
              </a:rPr>
              <a:t>Azure portál</a:t>
            </a:r>
            <a:endParaRPr lang="en-US" sz="2133" dirty="0">
              <a:solidFill>
                <a:schemeClr val="bg1">
                  <a:alpha val="99000"/>
                </a:schemeClr>
              </a:solidFill>
              <a:latin typeface="+mn-lt"/>
            </a:endParaRPr>
          </a:p>
        </p:txBody>
      </p:sp>
      <p:sp>
        <p:nvSpPr>
          <p:cNvPr id="53" name="Rectangle 34"/>
          <p:cNvSpPr/>
          <p:nvPr/>
        </p:nvSpPr>
        <p:spPr bwMode="auto">
          <a:xfrm>
            <a:off x="2004238" y="3919546"/>
            <a:ext cx="595584" cy="61001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tx1">
                    <a:lumMod val="50000"/>
                  </a:schemeClr>
                </a:solidFill>
              </a:rPr>
              <a:t>&gt;_</a:t>
            </a:r>
          </a:p>
        </p:txBody>
      </p:sp>
      <p:sp>
        <p:nvSpPr>
          <p:cNvPr id="54" name="TextBox 39"/>
          <p:cNvSpPr txBox="1"/>
          <p:nvPr/>
        </p:nvSpPr>
        <p:spPr>
          <a:xfrm>
            <a:off x="648579" y="4629816"/>
            <a:ext cx="3351927" cy="40025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hu-HU" sz="2133" dirty="0" err="1">
                <a:solidFill>
                  <a:schemeClr val="bg1">
                    <a:alpha val="99000"/>
                  </a:schemeClr>
                </a:solidFill>
                <a:latin typeface="+mn-lt"/>
              </a:rPr>
              <a:t>Szkriptek</a:t>
            </a:r>
            <a:r>
              <a:rPr lang="en-US" sz="2133" dirty="0">
                <a:solidFill>
                  <a:schemeClr val="bg1">
                    <a:alpha val="99000"/>
                  </a:schemeClr>
                </a:solidFill>
                <a:latin typeface="+mn-lt"/>
              </a:rPr>
              <a:t> </a:t>
            </a:r>
          </a:p>
          <a:p>
            <a:pPr algn="ctr"/>
            <a:r>
              <a:rPr lang="en-US" sz="1600" dirty="0">
                <a:solidFill>
                  <a:schemeClr val="bg1">
                    <a:alpha val="99000"/>
                  </a:schemeClr>
                </a:solidFill>
                <a:latin typeface="+mn-lt"/>
              </a:rPr>
              <a:t>(Windows, Linux and Mac) </a:t>
            </a:r>
          </a:p>
        </p:txBody>
      </p:sp>
      <p:sp>
        <p:nvSpPr>
          <p:cNvPr id="55" name="Freeform 87"/>
          <p:cNvSpPr>
            <a:spLocks noEditPoints="1"/>
          </p:cNvSpPr>
          <p:nvPr/>
        </p:nvSpPr>
        <p:spPr bwMode="black">
          <a:xfrm>
            <a:off x="2009309" y="5429170"/>
            <a:ext cx="640436" cy="533644"/>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bg1"/>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6" name="TextBox 41"/>
          <p:cNvSpPr txBox="1"/>
          <p:nvPr/>
        </p:nvSpPr>
        <p:spPr>
          <a:xfrm>
            <a:off x="653563" y="6006436"/>
            <a:ext cx="3351927" cy="40025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bg1">
                    <a:alpha val="99000"/>
                  </a:schemeClr>
                </a:solidFill>
                <a:latin typeface="+mn-lt"/>
              </a:rPr>
              <a:t>REST API</a:t>
            </a:r>
          </a:p>
        </p:txBody>
      </p:sp>
      <p:sp>
        <p:nvSpPr>
          <p:cNvPr id="57" name="Rectangle 3"/>
          <p:cNvSpPr/>
          <p:nvPr/>
        </p:nvSpPr>
        <p:spPr bwMode="auto">
          <a:xfrm>
            <a:off x="4361688" y="1516728"/>
            <a:ext cx="3721608" cy="864846"/>
          </a:xfrm>
          <a:prstGeom prst="rect">
            <a:avLst/>
          </a:prstGeom>
          <a:no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hu-HU" sz="3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Lemezkép és méret kiválasztása</a:t>
            </a:r>
            <a:endParaRPr lang="en-US" sz="3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58" name="TextBox 29"/>
          <p:cNvSpPr txBox="1"/>
          <p:nvPr/>
        </p:nvSpPr>
        <p:spPr>
          <a:xfrm>
            <a:off x="5252376" y="2754700"/>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solidFill>
                  <a:schemeClr val="bg1"/>
                </a:solidFill>
              </a:rPr>
              <a:t>Window</a:t>
            </a:r>
            <a:r>
              <a:rPr lang="hu-HU" sz="2666" dirty="0">
                <a:solidFill>
                  <a:schemeClr val="bg1"/>
                </a:solidFill>
              </a:rPr>
              <a:t>s</a:t>
            </a:r>
            <a:endParaRPr lang="en-US" sz="2666" dirty="0">
              <a:solidFill>
                <a:schemeClr val="bg1"/>
              </a:solidFill>
            </a:endParaRPr>
          </a:p>
        </p:txBody>
      </p:sp>
      <p:pic>
        <p:nvPicPr>
          <p:cNvPr id="59"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2634" y="3285562"/>
            <a:ext cx="583726" cy="58372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3"/>
          <p:cNvSpPr txBox="1"/>
          <p:nvPr/>
        </p:nvSpPr>
        <p:spPr>
          <a:xfrm>
            <a:off x="5281057" y="3412531"/>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solidFill>
                  <a:schemeClr val="bg1"/>
                </a:solidFill>
              </a:rPr>
              <a:t>Linux</a:t>
            </a:r>
          </a:p>
        </p:txBody>
      </p:sp>
      <p:sp>
        <p:nvSpPr>
          <p:cNvPr id="61" name="TextBox 32"/>
          <p:cNvSpPr txBox="1"/>
          <p:nvPr/>
        </p:nvSpPr>
        <p:spPr>
          <a:xfrm>
            <a:off x="5282097" y="4113163"/>
            <a:ext cx="2720242" cy="2174313"/>
          </a:xfrm>
          <a:prstGeom prst="rect">
            <a:avLst/>
          </a:prstGeom>
          <a:noFill/>
        </p:spPr>
        <p:txBody>
          <a:bodyPr wrap="square" lIns="0" tIns="0" rIns="0" bIns="0" rtlCol="0">
            <a:spAutoFit/>
          </a:bodyPr>
          <a:lstStyle/>
          <a:p>
            <a:pPr>
              <a:lnSpc>
                <a:spcPct val="90000"/>
              </a:lnSpc>
              <a:spcBef>
                <a:spcPct val="20000"/>
              </a:spcBef>
              <a:buSzPct val="80000"/>
            </a:pPr>
            <a:r>
              <a:rPr lang="hu-HU" sz="2666" dirty="0">
                <a:solidFill>
                  <a:schemeClr val="bg1"/>
                </a:solidFill>
              </a:rPr>
              <a:t>D-sorozat</a:t>
            </a:r>
          </a:p>
          <a:p>
            <a:pPr>
              <a:lnSpc>
                <a:spcPct val="90000"/>
              </a:lnSpc>
              <a:spcBef>
                <a:spcPct val="20000"/>
              </a:spcBef>
              <a:buSzPct val="80000"/>
            </a:pPr>
            <a:r>
              <a:rPr lang="hu-HU" sz="2666" dirty="0">
                <a:solidFill>
                  <a:schemeClr val="bg1"/>
                </a:solidFill>
              </a:rPr>
              <a:t>Dv2-sorozat</a:t>
            </a:r>
            <a:endParaRPr lang="en-US" sz="2666" dirty="0">
              <a:solidFill>
                <a:schemeClr val="bg1"/>
              </a:solidFill>
            </a:endParaRPr>
          </a:p>
          <a:p>
            <a:pPr>
              <a:lnSpc>
                <a:spcPct val="90000"/>
              </a:lnSpc>
              <a:spcBef>
                <a:spcPct val="20000"/>
              </a:spcBef>
              <a:buSzPct val="80000"/>
            </a:pPr>
            <a:r>
              <a:rPr lang="hu-HU" sz="2666" dirty="0">
                <a:solidFill>
                  <a:schemeClr val="bg1"/>
                </a:solidFill>
              </a:rPr>
              <a:t>G-sorozat</a:t>
            </a:r>
            <a:endParaRPr lang="en-US" sz="2666" dirty="0">
              <a:solidFill>
                <a:schemeClr val="bg1"/>
              </a:solidFill>
            </a:endParaRPr>
          </a:p>
          <a:p>
            <a:pPr>
              <a:lnSpc>
                <a:spcPct val="90000"/>
              </a:lnSpc>
              <a:spcBef>
                <a:spcPct val="20000"/>
              </a:spcBef>
              <a:buSzPct val="80000"/>
            </a:pPr>
            <a:r>
              <a:rPr lang="hu-HU" sz="2666" dirty="0">
                <a:solidFill>
                  <a:schemeClr val="bg1"/>
                </a:solidFill>
              </a:rPr>
              <a:t>A-sorozat</a:t>
            </a:r>
          </a:p>
          <a:p>
            <a:pPr>
              <a:lnSpc>
                <a:spcPct val="90000"/>
              </a:lnSpc>
              <a:spcBef>
                <a:spcPct val="20000"/>
              </a:spcBef>
              <a:buSzPct val="80000"/>
            </a:pPr>
            <a:r>
              <a:rPr lang="hu-HU" sz="2666" dirty="0">
                <a:solidFill>
                  <a:schemeClr val="bg1"/>
                </a:solidFill>
              </a:rPr>
              <a:t>…</a:t>
            </a:r>
            <a:endParaRPr lang="en-US" sz="2666" dirty="0">
              <a:solidFill>
                <a:schemeClr val="bg1"/>
              </a:solidFill>
            </a:endParaRPr>
          </a:p>
        </p:txBody>
      </p:sp>
      <p:sp>
        <p:nvSpPr>
          <p:cNvPr id="62" name="Freeform 6"/>
          <p:cNvSpPr>
            <a:spLocks noEditPoints="1"/>
          </p:cNvSpPr>
          <p:nvPr/>
        </p:nvSpPr>
        <p:spPr bwMode="auto">
          <a:xfrm>
            <a:off x="4762633" y="416175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2"/>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3" name="Freeform 6"/>
          <p:cNvSpPr>
            <a:spLocks noEditPoints="1"/>
          </p:cNvSpPr>
          <p:nvPr/>
        </p:nvSpPr>
        <p:spPr bwMode="auto">
          <a:xfrm>
            <a:off x="4757757" y="4640150"/>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2"/>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4" name="Freeform 6"/>
          <p:cNvSpPr>
            <a:spLocks noEditPoints="1"/>
          </p:cNvSpPr>
          <p:nvPr/>
        </p:nvSpPr>
        <p:spPr bwMode="auto">
          <a:xfrm>
            <a:off x="4762633" y="5092147"/>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2"/>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5" name="Freeform 6"/>
          <p:cNvSpPr>
            <a:spLocks noEditPoints="1"/>
          </p:cNvSpPr>
          <p:nvPr/>
        </p:nvSpPr>
        <p:spPr bwMode="auto">
          <a:xfrm>
            <a:off x="4762633" y="5556647"/>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2"/>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6" name="Freeform 6"/>
          <p:cNvSpPr>
            <a:spLocks noEditPoints="1"/>
          </p:cNvSpPr>
          <p:nvPr/>
        </p:nvSpPr>
        <p:spPr bwMode="auto">
          <a:xfrm>
            <a:off x="4762633" y="5979329"/>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2"/>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67" name="Picture 13"/>
          <p:cNvPicPr>
            <a:picLocks noChangeAspect="1"/>
          </p:cNvPicPr>
          <p:nvPr/>
        </p:nvPicPr>
        <p:blipFill rotWithShape="1">
          <a:blip r:embed="rId5">
            <a:grayscl/>
          </a:blip>
          <a:srcRect r="82617"/>
          <a:stretch/>
        </p:blipFill>
        <p:spPr>
          <a:xfrm>
            <a:off x="4553370" y="2623903"/>
            <a:ext cx="699006" cy="598386"/>
          </a:xfrm>
          <a:prstGeom prst="rect">
            <a:avLst/>
          </a:prstGeom>
        </p:spPr>
      </p:pic>
      <p:cxnSp>
        <p:nvCxnSpPr>
          <p:cNvPr id="5" name="Egyenes összekötő 4"/>
          <p:cNvCxnSpPr/>
          <p:nvPr/>
        </p:nvCxnSpPr>
        <p:spPr>
          <a:xfrm flipV="1">
            <a:off x="164592" y="2391496"/>
            <a:ext cx="11868912" cy="31306"/>
          </a:xfrm>
          <a:prstGeom prst="line">
            <a:avLst/>
          </a:prstGeom>
          <a:ln w="762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12"/>
          <p:cNvGrpSpPr/>
          <p:nvPr/>
        </p:nvGrpSpPr>
        <p:grpSpPr>
          <a:xfrm>
            <a:off x="8247467" y="1432009"/>
            <a:ext cx="3705816" cy="4345912"/>
            <a:chOff x="7894922" y="1159981"/>
            <a:chExt cx="3705816" cy="4345912"/>
          </a:xfrm>
        </p:grpSpPr>
        <p:grpSp>
          <p:nvGrpSpPr>
            <p:cNvPr id="72" name="Group 52"/>
            <p:cNvGrpSpPr/>
            <p:nvPr/>
          </p:nvGrpSpPr>
          <p:grpSpPr>
            <a:xfrm>
              <a:off x="7894922" y="1159981"/>
              <a:ext cx="3705815" cy="4345912"/>
              <a:chOff x="5922733" y="869986"/>
              <a:chExt cx="2780085" cy="3259434"/>
            </a:xfrm>
          </p:grpSpPr>
          <p:sp>
            <p:nvSpPr>
              <p:cNvPr id="80" name="Rectangle 4"/>
              <p:cNvSpPr/>
              <p:nvPr/>
            </p:nvSpPr>
            <p:spPr bwMode="auto">
              <a:xfrm>
                <a:off x="5922733" y="869986"/>
                <a:ext cx="2780085" cy="674542"/>
              </a:xfrm>
              <a:prstGeom prst="rect">
                <a:avLst/>
              </a:prstGeom>
              <a:no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gn="ctr">
                  <a:lnSpc>
                    <a:spcPct val="90000"/>
                  </a:lnSpc>
                  <a:buSzPct val="90000"/>
                  <a:defRPr/>
                </a:pPr>
                <a:r>
                  <a:rPr lang="hu-HU" sz="3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Lemez elkészült</a:t>
                </a:r>
                <a:endParaRPr lang="en-US" sz="3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82"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00" dirty="0">
                    <a:solidFill>
                      <a:schemeClr val="bg1"/>
                    </a:solidFill>
                    <a:latin typeface="+mn-lt"/>
                  </a:rPr>
                  <a:t>Cloud</a:t>
                </a:r>
              </a:p>
            </p:txBody>
          </p:sp>
        </p:grpSp>
        <p:grpSp>
          <p:nvGrpSpPr>
            <p:cNvPr id="73" name="Group 51"/>
            <p:cNvGrpSpPr/>
            <p:nvPr/>
          </p:nvGrpSpPr>
          <p:grpSpPr>
            <a:xfrm>
              <a:off x="8227463" y="2819403"/>
              <a:ext cx="3373275" cy="1983292"/>
              <a:chOff x="6172200" y="2114550"/>
              <a:chExt cx="2530615" cy="1487469"/>
            </a:xfrm>
          </p:grpSpPr>
          <p:sp>
            <p:nvSpPr>
              <p:cNvPr id="7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hu-HU" sz="2100" dirty="0">
                    <a:solidFill>
                      <a:schemeClr val="bg1"/>
                    </a:solidFill>
                    <a:latin typeface="+mn-lt"/>
                  </a:rPr>
                  <a:t>Virtuális gép elindítása</a:t>
                </a:r>
                <a:endParaRPr lang="en-US" sz="2100" dirty="0">
                  <a:solidFill>
                    <a:schemeClr val="bg1"/>
                  </a:solidFill>
                  <a:latin typeface="+mn-lt"/>
                </a:endParaRPr>
              </a:p>
            </p:txBody>
          </p:sp>
          <p:sp>
            <p:nvSpPr>
              <p:cNvPr id="78"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9" name="Right Arrow 49"/>
              <p:cNvSpPr/>
              <p:nvPr/>
            </p:nvSpPr>
            <p:spPr bwMode="auto">
              <a:xfrm>
                <a:off x="7259543" y="3093089"/>
                <a:ext cx="445847" cy="429290"/>
              </a:xfrm>
              <a:prstGeom prst="rightArrow">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grpSp>
        <p:grpSp>
          <p:nvGrpSpPr>
            <p:cNvPr id="74" name="Group 11"/>
            <p:cNvGrpSpPr/>
            <p:nvPr/>
          </p:nvGrpSpPr>
          <p:grpSpPr>
            <a:xfrm>
              <a:off x="8540087" y="3876261"/>
              <a:ext cx="857595" cy="1002836"/>
              <a:chOff x="8540087" y="3876261"/>
              <a:chExt cx="857595" cy="1002836"/>
            </a:xfrm>
          </p:grpSpPr>
          <p:sp>
            <p:nvSpPr>
              <p:cNvPr id="75" name="Oval 5"/>
              <p:cNvSpPr/>
              <p:nvPr/>
            </p:nvSpPr>
            <p:spPr bwMode="auto">
              <a:xfrm>
                <a:off x="8566953" y="3888420"/>
                <a:ext cx="825623" cy="33735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22"/>
              <p:cNvSpPr>
                <a:spLocks noEditPoints="1"/>
              </p:cNvSpPr>
              <p:nvPr/>
            </p:nvSpPr>
            <p:spPr bwMode="auto">
              <a:xfrm flipH="1">
                <a:off x="8540087" y="3876261"/>
                <a:ext cx="857595" cy="1002836"/>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0078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pPr>
                <a:r>
                  <a:rPr lang="en-US" sz="1600" kern="0" dirty="0" err="1">
                    <a:gradFill>
                      <a:gsLst>
                        <a:gs pos="85000">
                          <a:srgbClr val="FFFFFF"/>
                        </a:gs>
                        <a:gs pos="0">
                          <a:srgbClr val="FFFFFF"/>
                        </a:gs>
                      </a:gsLst>
                      <a:lin ang="5400000" scaled="0"/>
                    </a:gradFill>
                    <a:ea typeface="Segoe UI" pitchFamily="34" charset="0"/>
                    <a:cs typeface="Segoe UI" pitchFamily="34" charset="0"/>
                  </a:rPr>
                  <a:t>Blo</a:t>
                </a:r>
                <a:r>
                  <a:rPr lang="hu-HU" sz="1600" kern="0" dirty="0">
                    <a:gradFill>
                      <a:gsLst>
                        <a:gs pos="85000">
                          <a:srgbClr val="FFFFFF"/>
                        </a:gs>
                        <a:gs pos="0">
                          <a:srgbClr val="FFFFFF"/>
                        </a:gs>
                      </a:gsLst>
                      <a:lin ang="5400000" scaled="0"/>
                    </a:gradFill>
                    <a:ea typeface="Segoe UI" pitchFamily="34" charset="0"/>
                    <a:cs typeface="Segoe UI" pitchFamily="34" charset="0"/>
                  </a:rPr>
                  <a:t>b</a:t>
                </a:r>
                <a:br>
                  <a:rPr lang="en-US" sz="1600" kern="0" dirty="0">
                    <a:gradFill>
                      <a:gsLst>
                        <a:gs pos="85000">
                          <a:srgbClr val="FFFFFF"/>
                        </a:gs>
                        <a:gs pos="0">
                          <a:srgbClr val="FFFFFF"/>
                        </a:gs>
                      </a:gsLst>
                      <a:lin ang="5400000" scaled="0"/>
                    </a:gradFill>
                    <a:ea typeface="Segoe UI" pitchFamily="34" charset="0"/>
                    <a:cs typeface="Segoe UI" pitchFamily="34" charset="0"/>
                  </a:rPr>
                </a:br>
                <a:r>
                  <a:rPr lang="hu-HU" sz="1600" kern="0" dirty="0">
                    <a:gradFill>
                      <a:gsLst>
                        <a:gs pos="85000">
                          <a:srgbClr val="FFFFFF"/>
                        </a:gs>
                        <a:gs pos="0">
                          <a:srgbClr val="FFFFFF"/>
                        </a:gs>
                      </a:gsLst>
                      <a:lin ang="5400000" scaled="0"/>
                    </a:gradFill>
                    <a:ea typeface="Segoe UI" pitchFamily="34" charset="0"/>
                    <a:cs typeface="Segoe UI" pitchFamily="34" charset="0"/>
                  </a:rPr>
                  <a:t>tárhely</a:t>
                </a:r>
                <a:endParaRPr lang="en-US" sz="1600" kern="0" dirty="0">
                  <a:gradFill>
                    <a:gsLst>
                      <a:gs pos="85000">
                        <a:srgbClr val="FFFFFF"/>
                      </a:gs>
                      <a:gs pos="0">
                        <a:srgbClr val="FFFFFF"/>
                      </a:gs>
                    </a:gsLst>
                    <a:lin ang="5400000" scaled="0"/>
                  </a:gradFill>
                  <a:ea typeface="Segoe UI" pitchFamily="34" charset="0"/>
                  <a:cs typeface="Segoe UI" pitchFamily="34" charset="0"/>
                </a:endParaRPr>
              </a:p>
            </p:txBody>
          </p:sp>
        </p:grpSp>
      </p:grpSp>
      <p:cxnSp>
        <p:nvCxnSpPr>
          <p:cNvPr id="34" name="Egyenes összekötő 33"/>
          <p:cNvCxnSpPr/>
          <p:nvPr/>
        </p:nvCxnSpPr>
        <p:spPr>
          <a:xfrm>
            <a:off x="4553370" y="3977640"/>
            <a:ext cx="3448969" cy="18288"/>
          </a:xfrm>
          <a:prstGeom prst="line">
            <a:avLst/>
          </a:prstGeom>
          <a:ln w="38100"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2507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0" grpId="0"/>
      <p:bldP spid="61" grpId="0"/>
      <p:bldP spid="62" grpId="0" animBg="1"/>
      <p:bldP spid="63" grpId="0" animBg="1"/>
      <p:bldP spid="64"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zöveg helye 13"/>
          <p:cNvSpPr>
            <a:spLocks noGrp="1"/>
          </p:cNvSpPr>
          <p:nvPr>
            <p:ph type="body" sz="quarter" idx="10"/>
          </p:nvPr>
        </p:nvSpPr>
        <p:spPr/>
        <p:txBody>
          <a:bodyPr/>
          <a:lstStyle/>
          <a:p>
            <a:endParaRPr lang="hu-HU"/>
          </a:p>
        </p:txBody>
      </p:sp>
      <p:sp>
        <p:nvSpPr>
          <p:cNvPr id="13" name="Cím 12"/>
          <p:cNvSpPr>
            <a:spLocks noGrp="1"/>
          </p:cNvSpPr>
          <p:nvPr>
            <p:ph type="title"/>
          </p:nvPr>
        </p:nvSpPr>
        <p:spPr/>
        <p:txBody>
          <a:bodyPr/>
          <a:lstStyle/>
          <a:p>
            <a:r>
              <a:rPr lang="hu-HU" dirty="0"/>
              <a:t>Piactért (Marketplace)</a:t>
            </a:r>
          </a:p>
        </p:txBody>
      </p:sp>
      <p:pic>
        <p:nvPicPr>
          <p:cNvPr id="16" name="Kép 15"/>
          <p:cNvPicPr>
            <a:picLocks noChangeAspect="1"/>
          </p:cNvPicPr>
          <p:nvPr/>
        </p:nvPicPr>
        <p:blipFill>
          <a:blip r:embed="rId3"/>
          <a:stretch>
            <a:fillRect/>
          </a:stretch>
        </p:blipFill>
        <p:spPr>
          <a:xfrm>
            <a:off x="342900" y="1177523"/>
            <a:ext cx="5490436" cy="4871172"/>
          </a:xfrm>
          <a:prstGeom prst="rect">
            <a:avLst/>
          </a:prstGeom>
        </p:spPr>
      </p:pic>
      <p:pic>
        <p:nvPicPr>
          <p:cNvPr id="17" name="Kép 16"/>
          <p:cNvPicPr>
            <a:picLocks noChangeAspect="1"/>
          </p:cNvPicPr>
          <p:nvPr/>
        </p:nvPicPr>
        <p:blipFill>
          <a:blip r:embed="rId4"/>
          <a:stretch>
            <a:fillRect/>
          </a:stretch>
        </p:blipFill>
        <p:spPr>
          <a:xfrm>
            <a:off x="6012172" y="1177523"/>
            <a:ext cx="5938130" cy="4845013"/>
          </a:xfrm>
          <a:prstGeom prst="rect">
            <a:avLst/>
          </a:prstGeom>
        </p:spPr>
      </p:pic>
    </p:spTree>
    <p:extLst>
      <p:ext uri="{BB962C8B-B14F-4D97-AF65-F5344CB8AC3E}">
        <p14:creationId xmlns:p14="http://schemas.microsoft.com/office/powerpoint/2010/main" val="3215690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a:t>Piactér (Windows)</a:t>
            </a:r>
          </a:p>
        </p:txBody>
      </p:sp>
      <p:pic>
        <p:nvPicPr>
          <p:cNvPr id="3074" name="Picture 2" descr="https://106c4.wpc.azureedge.net/80106C4/Gallery-Prod/cdn/2015-02-24/prod20151001-microsoft-windowsazure-gallery/Microsoft.WindowsServer2012R2Datacenter.1.0.7/Icons/Large.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606" y="1531937"/>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106c4.wpc.azureedge.net/80106C4/Gallery-Prod/cdn/2015-02-24/prod20151001-microsoft-windowsazure-gallery/SAP.HANADeveloperEdition.0.8.1-placeholder/Icons/Large.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605" y="297007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106c4.wpc.azureedge.net/80106C4/Gallery-Prod/cdn/2015-02-24/prod20151001-microsoft-windowsazure-gallery/Microsoft.OracleDatabase11gR2andWebLogicServer11gSE.1.0.5/Icons/Large.pn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191" y="297007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106c4.wpc.azureedge.net/80106C4/Gallery-Prod/cdn/2015-02-24/prod20151001-microsoft-windowsazure-gallery/Microsoft.VisualStudioEnterprise2015Update2withAzureSDK29onWindowsServer2012R2.1.0.2/Icons/Large.png">
            <a:hlinkClick r:id="rId9" tooltip="Visual Studio Enterprise 2015 Update 2 with Universal Windows Tools and Azure SDK 2.9 on Windows Server 2012 R2"/>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2192" y="1531937"/>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106c4.wpc.azureedge.net/80106C4/Gallery-Prod/cdn/2015-02-24/prod20151001-microsoft-windowsazure-gallery/Microsoft.Windows10EnterpriseNx64.1.0.4/Icons/Large.png">
            <a:hlinkClick r:id="rId11" tooltip="Windows 10 Enterprise N (x64)"/>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0399" y="1531937"/>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106c4.wpc.azureedge.net/80106C4/Gallery-Prod/cdn/2015-02-24/prod20151001-microsoft-windowsazure-gallery/Microsoft.SQLServer2016CTP33EvaluationWindowsServer2012R2.1.0.2/Icons/Large.png">
            <a:hlinkClick r:id="rId13" tooltip="SQL Server 2016 CTP3.3 Evaluation on Windows Server 2012 R2"/>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3985" y="1531937"/>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s://106c4.wpc.azureedge.net/80106C4/Gallery-Prod/cdn/2015-02-24/prod20151001-microsoft-windowsazure-gallery/Microsoft.SharePointServer2013Trial.1.0.3/Icons/Large.png">
            <a:hlinkClick r:id="rId15" tooltip="SharePoint Server 2013 Trial"/>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05778" y="1531937"/>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https://106c4.wpc.azureedge.net/80106C4/Gallery-Prod/cdn/2015-02-24/prod20151001-microsoft-windowsazure-gallery/Microsoft.OracleWebLogicServer11gEnterprise.1.0.5/Icons/Large.png">
            <a:hlinkClick r:id="rId17" tooltip="Oracle WebLogic Server 11g Enterprise Edition"/>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0398" y="297007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https://106c4.wpc.azureedge.net/80106C4/Gallery-Prod/cdn/2015-02-24/prod20151001-microsoft-windowsazure-gallery/Microsoft.OracleDatabase11gR2Enterprise.1.0.6/Icons/Large.png">
            <a:hlinkClick r:id="rId19" tooltip="Oracle Database 11g R2 Enterprise Edition"/>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3985" y="297007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https://106c4.wpc.azureedge.net/80106C4/Gallery-Prod/cdn/2015-02-24/prod20151001-microsoft-windowsazure-gallery/Microsoft.JDK8onWindowsServer2012R2.1.0.6/Icons/Large.png">
            <a:hlinkClick r:id="rId21" tooltip="JDK 8"/>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05778" y="297007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https://prodpublishingstorage.blob.core.windows.net/5ec9051a-4833-4baf-87e3-f2e221d96701/logo-131026843871066060.png">
            <a:hlinkClick r:id="rId23" tooltip="BizTalk360"/>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97571" y="297007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ttps://prodpublishingstorage.blob.core.windows.net/31e82b18-eae7-4e90-aa8d-c85b0c09c66d/logo-130764332688575711.png">
            <a:hlinkClick r:id="rId25" tooltip="TOPdesk Service Management software"/>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97571" y="1531937"/>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https://prodpublishingstorage.blob.core.windows.net/7ef87f70-16f9-49da-a063-a83aabb534c9/logo-130740614644310117.png">
            <a:hlinkClick r:id="rId27" tooltip="Toad Intelligence Central"/>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389364" y="1531937"/>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https://prodpublishingstorage.blob.core.windows.net/db8633c5-2835-4c37-8ffd-996c1039e805/logo-130560284519912405.png">
            <a:hlinkClick r:id="rId29" tooltip="PTV XSERVER "/>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389364" y="297007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https://prodpublishingstorage.blob.core.windows.net/7087560e-9d8f-4a80-aa4b-a048305b72e8/logo-130565801177425138.png">
            <a:hlinkClick r:id="rId31" tooltip="Seagate Backup Services"/>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26602" y="4408211"/>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https://prodpublishingstorage.blob.core.windows.net/f8d308c1-5818-45d2-bcca-3bbda3e11b3f/logo-130735333431064491.png">
            <a:hlinkClick r:id="rId33" tooltip="RedPoint Data Managemen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30397" y="4408211"/>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https://prodpublishingstorage.blob.core.windows.net/4aecaf4c-9844-4bd8-a34b-1975d0ee805f/logo-130721984798890985.png">
            <a:hlinkClick r:id="rId35" tooltip="Photon Server"/>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22190" y="4408211"/>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https://106c4.wpc.azureedge.net/80106C4/Gallery-Prod/cdn/2015-02-24/prod20151001-microsoft-windowsazure-gallery/Microsoft.MicrosoftDynamicsNAV2016.1.0.6/Icons/Large.png">
            <a:hlinkClick r:id="rId37" tooltip="Microsoft Dynamics NAV 2016"/>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213983" y="4408211"/>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38" descr="https://prodpublishingstorage.blob.core.windows.net/df92d703-cfdc-4aa2-87cc-bcaffd974fe9/logo-130766381351087541.png">
            <a:hlinkClick r:id="rId39" tooltip="Nimble Streamer (Windows 2012 R2 Datacenter)"/>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05778" y="4408211"/>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descr="https://prodpublishingstorage.blob.core.windows.net/7fdf958a-4bec-4904-aa89-42d678ebfc38/logo-130742645530257381.png">
            <a:hlinkClick r:id="rId41" tooltip="Logentries Datahub"/>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997571" y="4408211"/>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42" descr="https://prodpublishingstorage.blob.core.windows.net/9f4a82b8-89e9-48dd-a2f3-b520fe373b1c/logo-130953646871386607.png">
            <a:hlinkClick r:id="rId43" tooltip="Jitterbit Harmony"/>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9389364" y="4408211"/>
            <a:ext cx="1095375"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9258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a:t>Piactér (Linux)</a:t>
            </a:r>
          </a:p>
        </p:txBody>
      </p:sp>
      <p:pic>
        <p:nvPicPr>
          <p:cNvPr id="1030" name="Picture 6" descr="https://106c4.wpc.azureedge.net/80106C4/Gallery-Prod/cdn/2015-02-24/prod20151001-microsoft-windowsazure-gallery/RedHat.RedHatEnterpriseLinux67.1.0.6/Icons/Large.png">
            <a:hlinkClick r:id="rId3" tooltip="Red Hat Enterprise Linux 6.7"/>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862" y="169652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106c4.wpc.azureedge.net/80106C4/Gallery-Prod/cdn/2015-02-24/prod20151001-microsoft-windowsazure-gallery/Canonical.UbuntuServer1204LTS.1.0.7/Icons/Large.png">
            <a:hlinkClick r:id="rId5" tooltip="Ubuntu Server 12.04.5 LT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155" y="169652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106c4.wpc.azureedge.net/80106C4/Gallery-Prod/cdn/2015-02-24/prod20151001-microsoft-windowsazure-gallery/OpenLogic.CentOSbased66.1.0.2/Icons/Large.png">
            <a:hlinkClick r:id="rId7" tooltip="CentOS-based 6.6"/>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5448" y="169652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106c4.wpc.azureedge.net/80106C4/Gallery-Prod/cdn/2015-02-24/prod20151001-microsoft-windowsazure-gallery/CoreOS.CoreOSAlpha.1.0.22/Icons/Large.png">
            <a:hlinkClick r:id="rId9" tooltip="CoreOS Alpha (1010.1.0)"/>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7741" y="169652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106c4.wpc.azureedge.net/80106C4/Gallery-Prod/cdn/2015-02-24/prod20151001-microsoft-windowsazure-gallery/Oracle.OracleLinux6.1.0.2/Icons/Large.png">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0458" y="3121416"/>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prodpublishingstorage.blob.core.windows.net/a1d008db-13fa-472d-8cb8-7c2e26601ffc/logo-130804076682126947.png">
            <a:hlinkClick r:id="rId13" tooltip="WordPress"/>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10961" y="169652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prodpublishingstorage.blob.core.windows.net/a1d008db-13fa-472d-8cb8-7c2e26601ffc/logo-131006082671847169.png">
            <a:hlinkClick r:id="rId15" tooltip="Magento"/>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54304" y="1636736"/>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prodpublishingstorage.blob.core.windows.net/a1d008db-13fa-472d-8cb8-7c2e26601ffc/logo-131007754919867543.png">
            <a:hlinkClick r:id="rId17" tooltip="MySQL"/>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0862" y="310966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prodpublishingstorage.blob.core.windows.net/a1d008db-13fa-472d-8cb8-7c2e26601ffc/logo-131006920173718286.png">
            <a:hlinkClick r:id="rId19" tooltip="Nginx Stack"/>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63153" y="452279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prodpublishingstorage.blob.core.windows.net/a1d008db-13fa-472d-8cb8-7c2e26601ffc/logo-131005969594356631.png">
            <a:hlinkClick r:id="rId21" tooltip="JBoss AS"/>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87739" y="4591240"/>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prodpublishingstorage.blob.core.windows.net/2d174fea-3be5-4b1c-981e-08c2acb1c6c0/logo-130743809472002261.png">
            <a:hlinkClick r:id="rId23" tooltip="ClustrixDB"/>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7740" y="310966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106c4.wpc.azureedge.net/80106C4/Gallery-Prod/cdn/2015-02-24/prod20151001-microsoft-windowsazure-gallery/mariadb.cluster-maxscale.1.0.4/Icons/Large.png">
            <a:hlinkClick r:id="rId25" tooltip="MariaDB Enterprise Cluster + MariaDB MaxScale"/>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63154" y="310966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106c4.wpc.azureedge.net/80106C4/Gallery-Prod/cdn/2015-02-24/prod20151001-microsoft-windowsazure-gallery/SUSE.SUSELinuxEnterpriseServer12optimizedforHighPerformanceCompute.1.0.3/Icons/Large.png">
            <a:hlinkClick r:id="rId27" tooltip="SLES 12 for HPC"/>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260493" y="1628088"/>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s://prodpublishingstorage.blob.core.windows.net/a1d008db-13fa-472d-8cb8-7c2e26601ffc/logo-131006977856555839.png">
            <a:hlinkClick r:id="rId29" tooltip="Ruby Stack"/>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010961" y="310966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s://prodpublishingstorage.blob.core.windows.net/7bb39f19-e281-485a-bd82-6841eea95371/logo-130706487042162763.png">
            <a:hlinkClick r:id="rId31" tooltip="PHP - Zend Server"/>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454305" y="310966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s://prodpublishingstorage.blob.core.windows.net/a1d008db-13fa-472d-8cb8-7c2e26601ffc/logo-130995789846519897.png">
            <a:hlinkClick r:id="rId33" tooltip="Prestashop"/>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454304" y="452279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prodpublishingstorage.blob.core.windows.net/a1d008db-13fa-472d-8cb8-7c2e26601ffc/logo-130813393701862350.png">
            <a:hlinkClick r:id="rId35" tooltip="Redmine"/>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00861" y="452279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prodpublishingstorage.blob.core.windows.net/a1d008db-13fa-472d-8cb8-7c2e26601ffc/logo-131014686639411572.png">
            <a:hlinkClick r:id="rId37" tooltip="OpenCar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9010961" y="452279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https://106c4.wpc.azureedge.net/80106C4/Gallery-Prod/cdn/2015-02-24/prod20151001-microsoft-windowsazure-gallery/Oracle.OracleDatabase12cEnterprise.1.0.2/Icons/Large.png">
            <a:hlinkClick r:id="rId39" tooltip="Oracle Database 12.1.0.1 Enterprise Edition"/>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260492" y="3121416"/>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https://prodpublishingstorage.blob.core.windows.net/24d998b3-65f7-4046-ad99-b2b4402a6989/logo-130579629768060430.png">
            <a:hlinkClick r:id="rId41" tooltip="NGINX Plus"/>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525447" y="4591240"/>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https://prodpublishingstorage.blob.core.windows.net/a1d008db-13fa-472d-8cb8-7c2e26601ffc/logo-131007721410209518.png">
            <a:hlinkClick r:id="rId43" tooltip="MongoDB"/>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525446" y="3109664"/>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https://prodpublishingstorage.blob.core.windows.net/a1d008db-13fa-472d-8cb8-7c2e26601ffc/logo-131002650210028993.png">
            <a:hlinkClick r:id="rId45" tooltip="GitLab"/>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250031" y="452279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https://prodpublishingstorage.blob.core.windows.net/a1d008db-13fa-472d-8cb8-7c2e26601ffc/logo-130995660697359880.png">
            <a:hlinkClick r:id="rId47" tooltip="Drupal"/>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630495" y="4522799"/>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https://106c4.wpc.azureedge.net/80106C4/Gallery-Prod/cdn/2015-02-24/prod20151001-microsoft-windowsazure-gallery/credativ.Debian8.1.0.7/Icons/Large.png">
            <a:hlinkClick r:id="rId49" tooltip="Debian 8 &quot;Jessie&quo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650458" y="1636736"/>
            <a:ext cx="1095375"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538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269239" y="2084172"/>
            <a:ext cx="11653523" cy="1162178"/>
          </a:xfrm>
        </p:spPr>
        <p:txBody>
          <a:bodyPr/>
          <a:lstStyle/>
          <a:p>
            <a:r>
              <a:rPr lang="hu-HU" dirty="0"/>
              <a:t>Azure </a:t>
            </a:r>
            <a:r>
              <a:rPr lang="hu-HU" dirty="0" err="1"/>
              <a:t>Resource</a:t>
            </a:r>
            <a:r>
              <a:rPr lang="hu-HU" dirty="0"/>
              <a:t> Manager</a:t>
            </a:r>
          </a:p>
        </p:txBody>
      </p:sp>
    </p:spTree>
    <p:extLst>
      <p:ext uri="{BB962C8B-B14F-4D97-AF65-F5344CB8AC3E}">
        <p14:creationId xmlns:p14="http://schemas.microsoft.com/office/powerpoint/2010/main" val="36302260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églalap 6"/>
          <p:cNvSpPr/>
          <p:nvPr/>
        </p:nvSpPr>
        <p:spPr bwMode="auto">
          <a:xfrm>
            <a:off x="269238" y="2163287"/>
            <a:ext cx="11653523" cy="454627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solidFill>
                  <a:schemeClr val="accent1">
                    <a:lumMod val="50000"/>
                  </a:schemeClr>
                </a:solidFill>
                <a:ea typeface="Segoe UI" pitchFamily="34" charset="0"/>
                <a:cs typeface="Segoe UI" pitchFamily="34" charset="0"/>
              </a:rPr>
              <a:t>Erőforrás csoport</a:t>
            </a:r>
          </a:p>
        </p:txBody>
      </p:sp>
      <p:sp>
        <p:nvSpPr>
          <p:cNvPr id="6" name="Szöveg helye 5"/>
          <p:cNvSpPr>
            <a:spLocks noGrp="1"/>
          </p:cNvSpPr>
          <p:nvPr>
            <p:ph type="body" sz="quarter" idx="10"/>
          </p:nvPr>
        </p:nvSpPr>
        <p:spPr>
          <a:xfrm>
            <a:off x="269239" y="1189177"/>
            <a:ext cx="11653523" cy="936506"/>
          </a:xfrm>
        </p:spPr>
        <p:txBody>
          <a:bodyPr>
            <a:normAutofit fontScale="77500" lnSpcReduction="20000"/>
          </a:bodyPr>
          <a:lstStyle/>
          <a:p>
            <a:pPr marL="0" indent="0">
              <a:lnSpc>
                <a:spcPct val="120000"/>
              </a:lnSpc>
              <a:buNone/>
            </a:pPr>
            <a:r>
              <a:rPr lang="hu-HU" dirty="0"/>
              <a:t>Az Azure </a:t>
            </a:r>
            <a:r>
              <a:rPr lang="hu-HU" dirty="0" err="1"/>
              <a:t>Resource</a:t>
            </a:r>
            <a:r>
              <a:rPr lang="hu-HU" dirty="0"/>
              <a:t> Manager kezeli és összefogja az alkalmazásunk erőforrásait</a:t>
            </a:r>
          </a:p>
        </p:txBody>
      </p:sp>
      <p:sp>
        <p:nvSpPr>
          <p:cNvPr id="5" name="Cím 4"/>
          <p:cNvSpPr>
            <a:spLocks noGrp="1"/>
          </p:cNvSpPr>
          <p:nvPr>
            <p:ph type="title"/>
          </p:nvPr>
        </p:nvSpPr>
        <p:spPr/>
        <p:txBody>
          <a:bodyPr/>
          <a:lstStyle/>
          <a:p>
            <a:r>
              <a:rPr lang="hu-HU" dirty="0"/>
              <a:t>Azure </a:t>
            </a:r>
            <a:r>
              <a:rPr lang="hu-HU" dirty="0" err="1"/>
              <a:t>Resource</a:t>
            </a:r>
            <a:r>
              <a:rPr lang="hu-HU" dirty="0"/>
              <a:t> Manager</a:t>
            </a:r>
          </a:p>
        </p:txBody>
      </p:sp>
      <p:sp>
        <p:nvSpPr>
          <p:cNvPr id="8" name="Téglalap 7"/>
          <p:cNvSpPr/>
          <p:nvPr/>
        </p:nvSpPr>
        <p:spPr bwMode="auto">
          <a:xfrm>
            <a:off x="645177" y="2830214"/>
            <a:ext cx="2308809" cy="16576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Storage Account</a:t>
            </a:r>
          </a:p>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a:t>
            </a:r>
            <a:r>
              <a:rPr lang="hu-HU" sz="2400" dirty="0" err="1">
                <a:gradFill>
                  <a:gsLst>
                    <a:gs pos="0">
                      <a:srgbClr val="FFFFFF"/>
                    </a:gs>
                    <a:gs pos="100000">
                      <a:srgbClr val="FFFFFF"/>
                    </a:gs>
                  </a:gsLst>
                  <a:lin ang="5400000" scaled="0"/>
                </a:gradFill>
                <a:ea typeface="Segoe UI" pitchFamily="34" charset="0"/>
                <a:cs typeface="Segoe UI" pitchFamily="34" charset="0"/>
              </a:rPr>
              <a:t>Disk</a:t>
            </a:r>
            <a:r>
              <a:rPr lang="hu-HU" sz="2400" dirty="0">
                <a:gradFill>
                  <a:gsLst>
                    <a:gs pos="0">
                      <a:srgbClr val="FFFFFF"/>
                    </a:gs>
                    <a:gs pos="100000">
                      <a:srgbClr val="FFFFFF"/>
                    </a:gs>
                  </a:gsLst>
                  <a:lin ang="5400000" scaled="0"/>
                </a:gradFill>
                <a:ea typeface="Segoe UI" pitchFamily="34" charset="0"/>
                <a:cs typeface="Segoe UI" pitchFamily="34" charset="0"/>
              </a:rPr>
              <a:t> </a:t>
            </a:r>
            <a:r>
              <a:rPr lang="hu-HU" sz="2400" dirty="0" err="1">
                <a:gradFill>
                  <a:gsLst>
                    <a:gs pos="0">
                      <a:srgbClr val="FFFFFF"/>
                    </a:gs>
                    <a:gs pos="100000">
                      <a:srgbClr val="FFFFFF"/>
                    </a:gs>
                  </a:gsLst>
                  <a:lin ang="5400000" scaled="0"/>
                </a:gradFill>
                <a:ea typeface="Segoe UI" pitchFamily="34" charset="0"/>
                <a:cs typeface="Segoe UI" pitchFamily="34" charset="0"/>
              </a:rPr>
              <a:t>blob</a:t>
            </a:r>
            <a:r>
              <a:rPr lang="hu-HU" sz="2400" dirty="0">
                <a:gradFill>
                  <a:gsLst>
                    <a:gs pos="0">
                      <a:srgbClr val="FFFFFF"/>
                    </a:gs>
                    <a:gs pos="100000">
                      <a:srgbClr val="FFFFFF"/>
                    </a:gs>
                  </a:gsLst>
                  <a:lin ang="5400000" scaled="0"/>
                </a:gradFill>
                <a:ea typeface="Segoe UI" pitchFamily="34" charset="0"/>
                <a:cs typeface="Segoe UI" pitchFamily="34" charset="0"/>
              </a:rPr>
              <a:t>)</a:t>
            </a:r>
          </a:p>
        </p:txBody>
      </p:sp>
      <p:sp>
        <p:nvSpPr>
          <p:cNvPr id="9" name="Téglalap 8"/>
          <p:cNvSpPr/>
          <p:nvPr/>
        </p:nvSpPr>
        <p:spPr bwMode="auto">
          <a:xfrm>
            <a:off x="3428303" y="2851548"/>
            <a:ext cx="2306722" cy="165776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Virtuális gép</a:t>
            </a:r>
          </a:p>
        </p:txBody>
      </p:sp>
      <p:sp>
        <p:nvSpPr>
          <p:cNvPr id="10" name="Téglalap 9"/>
          <p:cNvSpPr/>
          <p:nvPr/>
        </p:nvSpPr>
        <p:spPr bwMode="auto">
          <a:xfrm>
            <a:off x="6209342" y="2857641"/>
            <a:ext cx="2304635" cy="165776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Hálózati kártya</a:t>
            </a:r>
          </a:p>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(NIC)</a:t>
            </a:r>
          </a:p>
        </p:txBody>
      </p:sp>
      <p:sp>
        <p:nvSpPr>
          <p:cNvPr id="11" name="Téglalap 10"/>
          <p:cNvSpPr/>
          <p:nvPr/>
        </p:nvSpPr>
        <p:spPr bwMode="auto">
          <a:xfrm>
            <a:off x="5012992" y="4941526"/>
            <a:ext cx="2056411" cy="134191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Virtuális gép IP címe</a:t>
            </a:r>
          </a:p>
        </p:txBody>
      </p:sp>
      <p:sp>
        <p:nvSpPr>
          <p:cNvPr id="12" name="Téglalap 11"/>
          <p:cNvSpPr/>
          <p:nvPr/>
        </p:nvSpPr>
        <p:spPr bwMode="auto">
          <a:xfrm>
            <a:off x="7416134" y="4941526"/>
            <a:ext cx="2056411" cy="134191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err="1">
                <a:gradFill>
                  <a:gsLst>
                    <a:gs pos="0">
                      <a:srgbClr val="FFFFFF"/>
                    </a:gs>
                    <a:gs pos="100000">
                      <a:srgbClr val="FFFFFF"/>
                    </a:gs>
                  </a:gsLst>
                  <a:lin ang="5400000" scaled="0"/>
                </a:gradFill>
                <a:ea typeface="Segoe UI" pitchFamily="34" charset="0"/>
                <a:cs typeface="Segoe UI" pitchFamily="34" charset="0"/>
              </a:rPr>
              <a:t>Vnet</a:t>
            </a:r>
            <a:endParaRPr lang="hu-HU"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a:t>
            </a:r>
            <a:r>
              <a:rPr lang="hu-HU" sz="2400" dirty="0" err="1">
                <a:gradFill>
                  <a:gsLst>
                    <a:gs pos="0">
                      <a:srgbClr val="FFFFFF"/>
                    </a:gs>
                    <a:gs pos="100000">
                      <a:srgbClr val="FFFFFF"/>
                    </a:gs>
                  </a:gsLst>
                  <a:lin ang="5400000" scaled="0"/>
                </a:gradFill>
                <a:ea typeface="Segoe UI" pitchFamily="34" charset="0"/>
                <a:cs typeface="Segoe UI" pitchFamily="34" charset="0"/>
              </a:rPr>
              <a:t>Subnet</a:t>
            </a:r>
            <a:r>
              <a:rPr lang="hu-HU" sz="2400" dirty="0">
                <a:gradFill>
                  <a:gsLst>
                    <a:gs pos="0">
                      <a:srgbClr val="FFFFFF"/>
                    </a:gs>
                    <a:gs pos="100000">
                      <a:srgbClr val="FFFFFF"/>
                    </a:gs>
                  </a:gsLst>
                  <a:lin ang="5400000" scaled="0"/>
                </a:gradFill>
                <a:ea typeface="Segoe UI" pitchFamily="34" charset="0"/>
                <a:cs typeface="Segoe UI" pitchFamily="34" charset="0"/>
              </a:rPr>
              <a:t>)</a:t>
            </a:r>
          </a:p>
        </p:txBody>
      </p:sp>
      <p:sp>
        <p:nvSpPr>
          <p:cNvPr id="13" name="Téglalap 12"/>
          <p:cNvSpPr/>
          <p:nvPr/>
        </p:nvSpPr>
        <p:spPr bwMode="auto">
          <a:xfrm>
            <a:off x="8988294" y="2830048"/>
            <a:ext cx="2304635" cy="165776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Terhelés</a:t>
            </a:r>
          </a:p>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Elosztó</a:t>
            </a:r>
            <a:br>
              <a:rPr lang="hu-HU" sz="2400" dirty="0">
                <a:gradFill>
                  <a:gsLst>
                    <a:gs pos="0">
                      <a:srgbClr val="FFFFFF"/>
                    </a:gs>
                    <a:gs pos="100000">
                      <a:srgbClr val="FFFFFF"/>
                    </a:gs>
                  </a:gsLst>
                  <a:lin ang="5400000" scaled="0"/>
                </a:gradFill>
                <a:ea typeface="Segoe UI" pitchFamily="34" charset="0"/>
                <a:cs typeface="Segoe UI" pitchFamily="34" charset="0"/>
              </a:rPr>
            </a:br>
            <a:br>
              <a:rPr lang="hu-HU" sz="2400" dirty="0">
                <a:gradFill>
                  <a:gsLst>
                    <a:gs pos="0">
                      <a:srgbClr val="FFFFFF"/>
                    </a:gs>
                    <a:gs pos="100000">
                      <a:srgbClr val="FFFFFF"/>
                    </a:gs>
                  </a:gsLst>
                  <a:lin ang="5400000" scaled="0"/>
                </a:gradFill>
                <a:ea typeface="Segoe UI" pitchFamily="34" charset="0"/>
                <a:cs typeface="Segoe UI" pitchFamily="34" charset="0"/>
              </a:rPr>
            </a:br>
            <a:r>
              <a:rPr lang="hu-HU" sz="2000" dirty="0">
                <a:gradFill>
                  <a:gsLst>
                    <a:gs pos="0">
                      <a:srgbClr val="FFFFFF"/>
                    </a:gs>
                    <a:gs pos="100000">
                      <a:srgbClr val="FFFFFF"/>
                    </a:gs>
                  </a:gsLst>
                  <a:lin ang="5400000" scaled="0"/>
                </a:gradFill>
                <a:ea typeface="Segoe UI" pitchFamily="34" charset="0"/>
                <a:cs typeface="Segoe UI" pitchFamily="34" charset="0"/>
              </a:rPr>
              <a:t>(</a:t>
            </a:r>
            <a:r>
              <a:rPr lang="hu-HU" sz="2000" dirty="0" err="1">
                <a:gradFill>
                  <a:gsLst>
                    <a:gs pos="0">
                      <a:srgbClr val="FFFFFF"/>
                    </a:gs>
                    <a:gs pos="100000">
                      <a:srgbClr val="FFFFFF"/>
                    </a:gs>
                  </a:gsLst>
                  <a:lin ang="5400000" scaled="0"/>
                </a:gradFill>
                <a:ea typeface="Segoe UI" pitchFamily="34" charset="0"/>
                <a:cs typeface="Segoe UI" pitchFamily="34" charset="0"/>
              </a:rPr>
              <a:t>Load</a:t>
            </a:r>
            <a:r>
              <a:rPr lang="hu-HU" sz="2000" dirty="0">
                <a:gradFill>
                  <a:gsLst>
                    <a:gs pos="0">
                      <a:srgbClr val="FFFFFF"/>
                    </a:gs>
                    <a:gs pos="100000">
                      <a:srgbClr val="FFFFFF"/>
                    </a:gs>
                  </a:gsLst>
                  <a:lin ang="5400000" scaled="0"/>
                </a:gradFill>
                <a:ea typeface="Segoe UI" pitchFamily="34" charset="0"/>
                <a:cs typeface="Segoe UI" pitchFamily="34" charset="0"/>
              </a:rPr>
              <a:t> </a:t>
            </a:r>
            <a:r>
              <a:rPr lang="hu-HU" sz="2000" dirty="0" err="1">
                <a:gradFill>
                  <a:gsLst>
                    <a:gs pos="0">
                      <a:srgbClr val="FFFFFF"/>
                    </a:gs>
                    <a:gs pos="100000">
                      <a:srgbClr val="FFFFFF"/>
                    </a:gs>
                  </a:gsLst>
                  <a:lin ang="5400000" scaled="0"/>
                </a:gradFill>
                <a:ea typeface="Segoe UI" pitchFamily="34" charset="0"/>
                <a:cs typeface="Segoe UI" pitchFamily="34" charset="0"/>
              </a:rPr>
              <a:t>Balancer</a:t>
            </a:r>
            <a:r>
              <a:rPr lang="hu-HU" sz="2000" dirty="0">
                <a:gradFill>
                  <a:gsLst>
                    <a:gs pos="0">
                      <a:srgbClr val="FFFFFF"/>
                    </a:gs>
                    <a:gs pos="100000">
                      <a:srgbClr val="FFFFFF"/>
                    </a:gs>
                  </a:gsLst>
                  <a:lin ang="5400000" scaled="0"/>
                </a:gradFill>
                <a:ea typeface="Segoe UI" pitchFamily="34" charset="0"/>
                <a:cs typeface="Segoe UI" pitchFamily="34" charset="0"/>
              </a:rPr>
              <a:t>)</a:t>
            </a:r>
          </a:p>
        </p:txBody>
      </p:sp>
      <p:sp>
        <p:nvSpPr>
          <p:cNvPr id="14" name="Téglalap 13"/>
          <p:cNvSpPr/>
          <p:nvPr/>
        </p:nvSpPr>
        <p:spPr bwMode="auto">
          <a:xfrm>
            <a:off x="9819276" y="4927730"/>
            <a:ext cx="2056411" cy="13419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Terhelés elosztó</a:t>
            </a:r>
            <a:br>
              <a:rPr lang="hu-HU" sz="2400" dirty="0">
                <a:gradFill>
                  <a:gsLst>
                    <a:gs pos="0">
                      <a:srgbClr val="FFFFFF"/>
                    </a:gs>
                    <a:gs pos="100000">
                      <a:srgbClr val="FFFFFF"/>
                    </a:gs>
                  </a:gsLst>
                  <a:lin ang="5400000" scaled="0"/>
                </a:gradFill>
                <a:ea typeface="Segoe UI" pitchFamily="34" charset="0"/>
                <a:cs typeface="Segoe UI" pitchFamily="34" charset="0"/>
              </a:rPr>
            </a:br>
            <a:r>
              <a:rPr lang="hu-HU" sz="2400" dirty="0">
                <a:gradFill>
                  <a:gsLst>
                    <a:gs pos="0">
                      <a:srgbClr val="FFFFFF"/>
                    </a:gs>
                    <a:gs pos="100000">
                      <a:srgbClr val="FFFFFF"/>
                    </a:gs>
                  </a:gsLst>
                  <a:lin ang="5400000" scaled="0"/>
                </a:gradFill>
                <a:ea typeface="Segoe UI" pitchFamily="34" charset="0"/>
                <a:cs typeface="Segoe UI" pitchFamily="34" charset="0"/>
              </a:rPr>
              <a:t>IP címe</a:t>
            </a:r>
          </a:p>
        </p:txBody>
      </p:sp>
      <p:sp>
        <p:nvSpPr>
          <p:cNvPr id="15" name="Téglalap 14"/>
          <p:cNvSpPr/>
          <p:nvPr/>
        </p:nvSpPr>
        <p:spPr bwMode="auto">
          <a:xfrm>
            <a:off x="2609850" y="4947320"/>
            <a:ext cx="2056411" cy="134191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Network </a:t>
            </a:r>
            <a:r>
              <a:rPr lang="hu-HU" sz="2400" dirty="0" err="1">
                <a:gradFill>
                  <a:gsLst>
                    <a:gs pos="0">
                      <a:srgbClr val="FFFFFF"/>
                    </a:gs>
                    <a:gs pos="100000">
                      <a:srgbClr val="FFFFFF"/>
                    </a:gs>
                  </a:gsLst>
                  <a:lin ang="5400000" scaled="0"/>
                </a:gradFill>
                <a:ea typeface="Segoe UI" pitchFamily="34" charset="0"/>
                <a:cs typeface="Segoe UI" pitchFamily="34" charset="0"/>
              </a:rPr>
              <a:t>security</a:t>
            </a:r>
            <a:r>
              <a:rPr lang="hu-HU" sz="2400" dirty="0">
                <a:gradFill>
                  <a:gsLst>
                    <a:gs pos="0">
                      <a:srgbClr val="FFFFFF"/>
                    </a:gs>
                    <a:gs pos="100000">
                      <a:srgbClr val="FFFFFF"/>
                    </a:gs>
                  </a:gsLst>
                  <a:lin ang="5400000" scaled="0"/>
                </a:gradFill>
                <a:ea typeface="Segoe UI" pitchFamily="34" charset="0"/>
                <a:cs typeface="Segoe UI" pitchFamily="34" charset="0"/>
              </a:rPr>
              <a:t> </a:t>
            </a:r>
            <a:r>
              <a:rPr lang="hu-HU" sz="2400" dirty="0" err="1">
                <a:gradFill>
                  <a:gsLst>
                    <a:gs pos="0">
                      <a:srgbClr val="FFFFFF"/>
                    </a:gs>
                    <a:gs pos="100000">
                      <a:srgbClr val="FFFFFF"/>
                    </a:gs>
                  </a:gsLst>
                  <a:lin ang="5400000" scaled="0"/>
                </a:gradFill>
                <a:ea typeface="Segoe UI" pitchFamily="34" charset="0"/>
                <a:cs typeface="Segoe UI" pitchFamily="34" charset="0"/>
              </a:rPr>
              <a:t>group</a:t>
            </a:r>
            <a:endParaRPr lang="hu-HU"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Egyenes összekötő nyíllal 16"/>
          <p:cNvCxnSpPr/>
          <p:nvPr/>
        </p:nvCxnSpPr>
        <p:spPr>
          <a:xfrm>
            <a:off x="3023405" y="3664467"/>
            <a:ext cx="335479" cy="1589"/>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Egyenes összekötő nyíllal 22"/>
          <p:cNvCxnSpPr/>
          <p:nvPr/>
        </p:nvCxnSpPr>
        <p:spPr>
          <a:xfrm>
            <a:off x="5803400" y="3657343"/>
            <a:ext cx="335479" cy="1589"/>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Egyenes összekötő nyíllal 23"/>
          <p:cNvCxnSpPr/>
          <p:nvPr/>
        </p:nvCxnSpPr>
        <p:spPr>
          <a:xfrm>
            <a:off x="8583396" y="3680432"/>
            <a:ext cx="335479" cy="1589"/>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gyenes összekötő nyíllal 24"/>
          <p:cNvCxnSpPr/>
          <p:nvPr/>
        </p:nvCxnSpPr>
        <p:spPr>
          <a:xfrm>
            <a:off x="10485912" y="4525421"/>
            <a:ext cx="142504" cy="347167"/>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Egyenes összekötő nyíllal 27"/>
          <p:cNvCxnSpPr/>
          <p:nvPr/>
        </p:nvCxnSpPr>
        <p:spPr>
          <a:xfrm>
            <a:off x="8022106" y="4576604"/>
            <a:ext cx="171868" cy="327318"/>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Egyenes összekötő nyíllal 29"/>
          <p:cNvCxnSpPr/>
          <p:nvPr/>
        </p:nvCxnSpPr>
        <p:spPr>
          <a:xfrm flipH="1">
            <a:off x="6412675" y="4623944"/>
            <a:ext cx="295723" cy="279978"/>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gyenes összekötő nyíllal 31"/>
          <p:cNvCxnSpPr/>
          <p:nvPr/>
        </p:nvCxnSpPr>
        <p:spPr>
          <a:xfrm flipH="1">
            <a:off x="4666262" y="4546921"/>
            <a:ext cx="1651411" cy="325667"/>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659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latin typeface="Segoe UI Light" panose="020B0502040204020203" pitchFamily="34" charset="0"/>
                <a:cs typeface="Segoe UI Light" panose="020B0502040204020203" pitchFamily="34" charset="0"/>
              </a:rPr>
              <a:t>Resource</a:t>
            </a:r>
            <a:r>
              <a:rPr lang="hu-HU" dirty="0">
                <a:latin typeface="Segoe UI Light" panose="020B0502040204020203" pitchFamily="34" charset="0"/>
                <a:cs typeface="Segoe UI Light" panose="020B0502040204020203" pitchFamily="34" charset="0"/>
              </a:rPr>
              <a:t> </a:t>
            </a:r>
            <a:r>
              <a:rPr lang="hu-HU" dirty="0" err="1">
                <a:latin typeface="Segoe UI Light" panose="020B0502040204020203" pitchFamily="34" charset="0"/>
                <a:cs typeface="Segoe UI Light" panose="020B0502040204020203" pitchFamily="34" charset="0"/>
              </a:rPr>
              <a:t>group</a:t>
            </a:r>
            <a:endParaRPr lang="en-US" dirty="0"/>
          </a:p>
        </p:txBody>
      </p:sp>
      <p:sp>
        <p:nvSpPr>
          <p:cNvPr id="3" name="Subtitle 2"/>
          <p:cNvSpPr>
            <a:spLocks noGrp="1"/>
          </p:cNvSpPr>
          <p:nvPr>
            <p:ph sz="quarter" idx="10"/>
          </p:nvPr>
        </p:nvSpPr>
        <p:spPr/>
        <p:txBody>
          <a:bodyPr>
            <a:normAutofit/>
          </a:bodyPr>
          <a:lstStyle/>
          <a:p>
            <a:r>
              <a:rPr lang="hu-HU" dirty="0">
                <a:latin typeface="Segoe UI Light" panose="020B0502040204020203" pitchFamily="34" charset="0"/>
                <a:cs typeface="Segoe UI Light" panose="020B0502040204020203" pitchFamily="34" charset="0"/>
              </a:rPr>
              <a:t>Erőforrás-csoport</a:t>
            </a:r>
          </a:p>
          <a:p>
            <a:pPr lvl="1"/>
            <a:r>
              <a:rPr lang="hu-HU" dirty="0">
                <a:latin typeface="Segoe UI Light" panose="020B0502040204020203" pitchFamily="34" charset="0"/>
                <a:cs typeface="Segoe UI Light" panose="020B0502040204020203" pitchFamily="34" charset="0"/>
              </a:rPr>
              <a:t>életciklus és menedzsment konténer Azure-</a:t>
            </a:r>
            <a:r>
              <a:rPr lang="hu-HU" dirty="0" err="1">
                <a:latin typeface="Segoe UI Light" panose="020B0502040204020203" pitchFamily="34" charset="0"/>
                <a:cs typeface="Segoe UI Light" panose="020B0502040204020203" pitchFamily="34" charset="0"/>
              </a:rPr>
              <a:t>os</a:t>
            </a:r>
            <a:r>
              <a:rPr lang="hu-HU" dirty="0">
                <a:latin typeface="Segoe UI Light" panose="020B0502040204020203" pitchFamily="34" charset="0"/>
                <a:cs typeface="Segoe UI Light" panose="020B0502040204020203" pitchFamily="34" charset="0"/>
              </a:rPr>
              <a:t> erőforrások számára</a:t>
            </a:r>
          </a:p>
          <a:p>
            <a:pPr lvl="1"/>
            <a:r>
              <a:rPr lang="hu-HU" dirty="0">
                <a:latin typeface="Segoe UI Light" panose="020B0502040204020203" pitchFamily="34" charset="0"/>
                <a:cs typeface="Segoe UI Light" panose="020B0502040204020203" pitchFamily="34" charset="0"/>
              </a:rPr>
              <a:t>minden Azure-</a:t>
            </a:r>
            <a:r>
              <a:rPr lang="hu-HU" dirty="0" err="1">
                <a:latin typeface="Segoe UI Light" panose="020B0502040204020203" pitchFamily="34" charset="0"/>
                <a:cs typeface="Segoe UI Light" panose="020B0502040204020203" pitchFamily="34" charset="0"/>
              </a:rPr>
              <a:t>os</a:t>
            </a:r>
            <a:r>
              <a:rPr lang="hu-HU" dirty="0">
                <a:latin typeface="Segoe UI Light" panose="020B0502040204020203" pitchFamily="34" charset="0"/>
                <a:cs typeface="Segoe UI Light" panose="020B0502040204020203" pitchFamily="34" charset="0"/>
              </a:rPr>
              <a:t> erőforrás (</a:t>
            </a:r>
            <a:r>
              <a:rPr lang="hu-HU" b="1" i="1" dirty="0">
                <a:latin typeface="Segoe UI Light" panose="020B0502040204020203" pitchFamily="34" charset="0"/>
                <a:cs typeface="Segoe UI Light" panose="020B0502040204020203" pitchFamily="34" charset="0"/>
              </a:rPr>
              <a:t>pontosan) </a:t>
            </a:r>
            <a:r>
              <a:rPr lang="hu-HU" dirty="0">
                <a:latin typeface="Segoe UI Light" panose="020B0502040204020203" pitchFamily="34" charset="0"/>
                <a:cs typeface="Segoe UI Light" panose="020B0502040204020203" pitchFamily="34" charset="0"/>
              </a:rPr>
              <a:t>egy erőforrás-csoporthoz tartozik.</a:t>
            </a:r>
          </a:p>
          <a:p>
            <a:r>
              <a:rPr lang="hu-HU" dirty="0">
                <a:latin typeface="Segoe UI Light" panose="020B0502040204020203" pitchFamily="34" charset="0"/>
                <a:cs typeface="Segoe UI Light" panose="020B0502040204020203" pitchFamily="34" charset="0"/>
              </a:rPr>
              <a:t>Lehetővé teszi hogy:</a:t>
            </a:r>
          </a:p>
          <a:p>
            <a:pPr lvl="1"/>
            <a:r>
              <a:rPr lang="hu-HU" dirty="0">
                <a:latin typeface="Segoe UI Light" panose="020B0502040204020203" pitchFamily="34" charset="0"/>
                <a:cs typeface="Segoe UI Light" panose="020B0502040204020203" pitchFamily="34" charset="0"/>
              </a:rPr>
              <a:t>Az erőforrásokat egységesen kezeljük</a:t>
            </a:r>
          </a:p>
          <a:p>
            <a:pPr lvl="1"/>
            <a:r>
              <a:rPr lang="hu-HU" dirty="0">
                <a:latin typeface="Segoe UI Light" panose="020B0502040204020203" pitchFamily="34" charset="0"/>
                <a:cs typeface="Segoe UI Light" panose="020B0502040204020203" pitchFamily="34" charset="0"/>
              </a:rPr>
              <a:t>Központilag állíthassunk be jogosultságokat az erőforrásokra</a:t>
            </a:r>
          </a:p>
          <a:p>
            <a:pPr lvl="1"/>
            <a:r>
              <a:rPr lang="hu-HU" dirty="0">
                <a:latin typeface="Segoe UI Light" panose="020B0502040204020203" pitchFamily="34" charset="0"/>
                <a:cs typeface="Segoe UI Light" panose="020B0502040204020203" pitchFamily="34" charset="0"/>
              </a:rPr>
              <a:t>Az erőforrások logikai csoportosítását </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4774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Nem volt mindig így…</a:t>
            </a:r>
            <a:endParaRPr lang="en-US" dirty="0"/>
          </a:p>
        </p:txBody>
      </p:sp>
      <p:sp>
        <p:nvSpPr>
          <p:cNvPr id="3" name="Subtitle 2"/>
          <p:cNvSpPr>
            <a:spLocks noGrp="1"/>
          </p:cNvSpPr>
          <p:nvPr>
            <p:ph type="body" sz="quarter" idx="10"/>
          </p:nvPr>
        </p:nvSpPr>
        <p:spPr>
          <a:xfrm>
            <a:off x="269241" y="1395363"/>
            <a:ext cx="5378548" cy="5344104"/>
          </a:xfrm>
        </p:spPr>
        <p:txBody>
          <a:bodyPr>
            <a:normAutofit fontScale="92500" lnSpcReduction="20000"/>
          </a:bodyPr>
          <a:lstStyle/>
          <a:p>
            <a:pPr marL="399973" indent="-399973">
              <a:lnSpc>
                <a:spcPct val="110000"/>
              </a:lnSpc>
              <a:buFont typeface="Arial" panose="020B0604020202020204" pitchFamily="34" charset="0"/>
              <a:buChar char="•"/>
            </a:pPr>
            <a:r>
              <a:rPr lang="hu-HU" sz="2400" dirty="0">
                <a:solidFill>
                  <a:schemeClr val="accent1"/>
                </a:solidFill>
                <a:latin typeface="Segoe UI Light" panose="020B0502040204020203" pitchFamily="34" charset="0"/>
                <a:cs typeface="Segoe UI Light" panose="020B0502040204020203" pitchFamily="34" charset="0"/>
                <a:sym typeface="Wingdings" panose="05000000000000000000" pitchFamily="2" charset="2"/>
              </a:rPr>
              <a:t>Az ARM bevezetése előtt az egyes erőforrásokat egymástól függetlenül tudtuk csak létrehozni, konfigurálni</a:t>
            </a:r>
          </a:p>
          <a:p>
            <a:pPr marL="399973" indent="-399973">
              <a:lnSpc>
                <a:spcPct val="110000"/>
              </a:lnSpc>
              <a:buFont typeface="Arial" panose="020B0604020202020204" pitchFamily="34" charset="0"/>
              <a:buChar char="•"/>
            </a:pPr>
            <a:r>
              <a:rPr lang="hu-HU" sz="2400" b="1" dirty="0">
                <a:solidFill>
                  <a:schemeClr val="tx2"/>
                </a:solidFill>
                <a:latin typeface="Segoe UI Light" panose="020B0502040204020203" pitchFamily="34" charset="0"/>
                <a:cs typeface="Segoe UI Light" panose="020B0502040204020203" pitchFamily="34" charset="0"/>
                <a:sym typeface="Wingdings" panose="05000000000000000000" pitchFamily="2" charset="2"/>
              </a:rPr>
              <a:t>Azure Service Management</a:t>
            </a:r>
            <a:r>
              <a:rPr lang="hu-HU" sz="2400" dirty="0">
                <a:solidFill>
                  <a:schemeClr val="tx2"/>
                </a:solidFill>
                <a:latin typeface="Segoe UI Light" panose="020B0502040204020203" pitchFamily="34" charset="0"/>
                <a:cs typeface="Segoe UI Light" panose="020B0502040204020203" pitchFamily="34" charset="0"/>
                <a:sym typeface="Wingdings" panose="05000000000000000000" pitchFamily="2" charset="2"/>
              </a:rPr>
              <a:t> (ASM) </a:t>
            </a:r>
            <a:r>
              <a:rPr lang="hu-HU" sz="2400" dirty="0">
                <a:solidFill>
                  <a:schemeClr val="accent1"/>
                </a:solidFill>
                <a:latin typeface="Segoe UI Light" panose="020B0502040204020203" pitchFamily="34" charset="0"/>
                <a:cs typeface="Segoe UI Light" panose="020B0502040204020203" pitchFamily="34" charset="0"/>
                <a:sym typeface="Wingdings" panose="05000000000000000000" pitchFamily="2" charset="2"/>
              </a:rPr>
              <a:t>= Classic </a:t>
            </a:r>
            <a:r>
              <a:rPr lang="hu-HU" sz="2400" dirty="0" err="1">
                <a:solidFill>
                  <a:schemeClr val="accent1"/>
                </a:solidFill>
                <a:latin typeface="Segoe UI Light" panose="020B0502040204020203" pitchFamily="34" charset="0"/>
                <a:cs typeface="Segoe UI Light" panose="020B0502040204020203" pitchFamily="34" charset="0"/>
                <a:sym typeface="Wingdings" panose="05000000000000000000" pitchFamily="2" charset="2"/>
              </a:rPr>
              <a:t>model</a:t>
            </a:r>
            <a:endParaRPr lang="hu-HU" sz="2400" dirty="0">
              <a:solidFill>
                <a:schemeClr val="accent1"/>
              </a:solidFill>
              <a:latin typeface="Segoe UI Light" panose="020B0502040204020203" pitchFamily="34" charset="0"/>
              <a:cs typeface="Segoe UI Light" panose="020B0502040204020203" pitchFamily="34" charset="0"/>
              <a:sym typeface="Wingdings" panose="05000000000000000000" pitchFamily="2" charset="2"/>
            </a:endParaRPr>
          </a:p>
          <a:p>
            <a:pPr marL="399973" indent="-399973">
              <a:lnSpc>
                <a:spcPct val="110000"/>
              </a:lnSpc>
              <a:buFont typeface="Arial" panose="020B0604020202020204" pitchFamily="34" charset="0"/>
              <a:buChar char="•"/>
            </a:pPr>
            <a:endParaRPr lang="hu-HU" sz="2400" dirty="0">
              <a:solidFill>
                <a:schemeClr val="accent1"/>
              </a:solidFill>
              <a:latin typeface="Segoe UI Light" panose="020B0502040204020203" pitchFamily="34" charset="0"/>
              <a:cs typeface="Segoe UI Light" panose="020B0502040204020203" pitchFamily="34" charset="0"/>
              <a:sym typeface="Wingdings" panose="05000000000000000000" pitchFamily="2" charset="2"/>
            </a:endParaRPr>
          </a:p>
          <a:p>
            <a:pPr marL="399973" indent="-399973">
              <a:lnSpc>
                <a:spcPct val="110000"/>
              </a:lnSpc>
              <a:buFont typeface="Arial" panose="020B0604020202020204" pitchFamily="34" charset="0"/>
              <a:buChar char="•"/>
            </a:pPr>
            <a:r>
              <a:rPr lang="hu-HU" sz="2400" dirty="0">
                <a:solidFill>
                  <a:schemeClr val="accent1"/>
                </a:solidFill>
                <a:latin typeface="Segoe UI Light" panose="020B0502040204020203" pitchFamily="34" charset="0"/>
                <a:cs typeface="Segoe UI Light" panose="020B0502040204020203" pitchFamily="34" charset="0"/>
                <a:sym typeface="Wingdings" panose="05000000000000000000" pitchFamily="2" charset="2"/>
              </a:rPr>
              <a:t>Példa: egy 10 komponensű rendszerből szeretnénk egy fejlesztői, egy teszt és egy éles környezetet összerakni  sok munka és hibalehetőség</a:t>
            </a:r>
            <a:endParaRPr lang="hu-HU" dirty="0">
              <a:solidFill>
                <a:schemeClr val="accent1"/>
              </a:solidFill>
              <a:sym typeface="Wingdings" panose="05000000000000000000" pitchFamily="2" charset="2"/>
            </a:endParaRPr>
          </a:p>
          <a:p>
            <a:pPr marL="399973" indent="-399973">
              <a:lnSpc>
                <a:spcPct val="110000"/>
              </a:lnSpc>
              <a:buFont typeface="Arial" panose="020B0604020202020204" pitchFamily="34" charset="0"/>
              <a:buChar char="•"/>
            </a:pPr>
            <a:r>
              <a:rPr lang="hu-HU" sz="2400" dirty="0">
                <a:solidFill>
                  <a:schemeClr val="accent1"/>
                </a:solidFill>
                <a:latin typeface="Segoe UI Light" panose="020B0502040204020203" pitchFamily="34" charset="0"/>
                <a:cs typeface="Segoe UI Light" panose="020B0502040204020203" pitchFamily="34" charset="0"/>
                <a:sym typeface="Wingdings" panose="05000000000000000000" pitchFamily="2" charset="2"/>
              </a:rPr>
              <a:t>Nehéz ellenőrizni, hogy törléskor tényleg mindent eltávolítottunk</a:t>
            </a:r>
          </a:p>
          <a:p>
            <a:pPr marL="399973" indent="-399973">
              <a:lnSpc>
                <a:spcPct val="110000"/>
              </a:lnSpc>
              <a:buFont typeface="Arial" panose="020B0604020202020204" pitchFamily="34" charset="0"/>
              <a:buChar char="•"/>
            </a:pPr>
            <a:r>
              <a:rPr lang="hu-HU" sz="2400" dirty="0">
                <a:solidFill>
                  <a:schemeClr val="accent1"/>
                </a:solidFill>
                <a:latin typeface="Segoe UI Light" panose="020B0502040204020203" pitchFamily="34" charset="0"/>
                <a:cs typeface="Segoe UI Light" panose="020B0502040204020203" pitchFamily="34" charset="0"/>
                <a:sym typeface="Wingdings" panose="05000000000000000000" pitchFamily="2" charset="2"/>
              </a:rPr>
              <a:t>Az erőforrások közti kommunikációt egyedileg kell mindig bekonfigurálni</a:t>
            </a:r>
          </a:p>
        </p:txBody>
      </p:sp>
      <p:grpSp>
        <p:nvGrpSpPr>
          <p:cNvPr id="127" name="Group 126"/>
          <p:cNvGrpSpPr/>
          <p:nvPr/>
        </p:nvGrpSpPr>
        <p:grpSpPr>
          <a:xfrm>
            <a:off x="6123660" y="-12851619"/>
            <a:ext cx="4120565" cy="14571652"/>
            <a:chOff x="1360488" y="-13273088"/>
            <a:chExt cx="4121150" cy="14573719"/>
          </a:xfrm>
        </p:grpSpPr>
        <p:pic>
          <p:nvPicPr>
            <p:cNvPr id="11" name="Picture 10"/>
            <p:cNvPicPr>
              <a:picLocks noChangeAspect="1"/>
            </p:cNvPicPr>
            <p:nvPr/>
          </p:nvPicPr>
          <p:blipFill>
            <a:blip r:embed="rId3"/>
            <a:stretch>
              <a:fillRect/>
            </a:stretch>
          </p:blipFill>
          <p:spPr>
            <a:xfrm>
              <a:off x="3128646" y="716437"/>
              <a:ext cx="584194" cy="584194"/>
            </a:xfrm>
            <a:prstGeom prst="rect">
              <a:avLst/>
            </a:prstGeom>
          </p:spPr>
        </p:pic>
        <p:pic>
          <p:nvPicPr>
            <p:cNvPr id="13" name="Picture 12"/>
            <p:cNvPicPr>
              <a:picLocks noChangeAspect="1"/>
            </p:cNvPicPr>
            <p:nvPr/>
          </p:nvPicPr>
          <p:blipFill>
            <a:blip r:embed="rId3"/>
            <a:stretch>
              <a:fillRect/>
            </a:stretch>
          </p:blipFill>
          <p:spPr>
            <a:xfrm>
              <a:off x="3128646" y="-4171717"/>
              <a:ext cx="584194" cy="584194"/>
            </a:xfrm>
            <a:prstGeom prst="rect">
              <a:avLst/>
            </a:prstGeom>
          </p:spPr>
        </p:pic>
        <p:pic>
          <p:nvPicPr>
            <p:cNvPr id="14" name="Picture 13"/>
            <p:cNvPicPr>
              <a:picLocks noChangeAspect="1"/>
            </p:cNvPicPr>
            <p:nvPr/>
          </p:nvPicPr>
          <p:blipFill>
            <a:blip r:embed="rId3"/>
            <a:stretch>
              <a:fillRect/>
            </a:stretch>
          </p:blipFill>
          <p:spPr>
            <a:xfrm>
              <a:off x="3128646" y="-9059870"/>
              <a:ext cx="584194" cy="584194"/>
            </a:xfrm>
            <a:prstGeom prst="rect">
              <a:avLst/>
            </a:prstGeom>
          </p:spPr>
        </p:pic>
        <p:grpSp>
          <p:nvGrpSpPr>
            <p:cNvPr id="30" name="Group 22"/>
            <p:cNvGrpSpPr>
              <a:grpSpLocks noChangeAspect="1"/>
            </p:cNvGrpSpPr>
            <p:nvPr/>
          </p:nvGrpSpPr>
          <p:grpSpPr bwMode="auto">
            <a:xfrm>
              <a:off x="1360488" y="-8383588"/>
              <a:ext cx="4121150" cy="4124325"/>
              <a:chOff x="857" y="-5281"/>
              <a:chExt cx="2596" cy="2598"/>
            </a:xfrm>
          </p:grpSpPr>
          <p:sp>
            <p:nvSpPr>
              <p:cNvPr id="31" name="AutoShape 21"/>
              <p:cNvSpPr>
                <a:spLocks noChangeAspect="1" noChangeArrowheads="1" noTextEdit="1"/>
              </p:cNvSpPr>
              <p:nvPr/>
            </p:nvSpPr>
            <p:spPr bwMode="auto">
              <a:xfrm>
                <a:off x="857" y="-5281"/>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3"/>
              <p:cNvSpPr>
                <a:spLocks/>
              </p:cNvSpPr>
              <p:nvPr/>
            </p:nvSpPr>
            <p:spPr bwMode="auto">
              <a:xfrm>
                <a:off x="870" y="-5268"/>
                <a:ext cx="2572" cy="2574"/>
              </a:xfrm>
              <a:custGeom>
                <a:avLst/>
                <a:gdLst>
                  <a:gd name="T0" fmla="*/ 1370 w 1370"/>
                  <a:gd name="T1" fmla="*/ 1337 h 1371"/>
                  <a:gd name="T2" fmla="*/ 1337 w 1370"/>
                  <a:gd name="T3" fmla="*/ 1371 h 1371"/>
                  <a:gd name="T4" fmla="*/ 33 w 1370"/>
                  <a:gd name="T5" fmla="*/ 1371 h 1371"/>
                  <a:gd name="T6" fmla="*/ 0 w 1370"/>
                  <a:gd name="T7" fmla="*/ 1337 h 1371"/>
                  <a:gd name="T8" fmla="*/ 0 w 1370"/>
                  <a:gd name="T9" fmla="*/ 34 h 1371"/>
                  <a:gd name="T10" fmla="*/ 33 w 1370"/>
                  <a:gd name="T11" fmla="*/ 0 h 1371"/>
                  <a:gd name="T12" fmla="*/ 1337 w 1370"/>
                  <a:gd name="T13" fmla="*/ 0 h 1371"/>
                  <a:gd name="T14" fmla="*/ 1370 w 1370"/>
                  <a:gd name="T15" fmla="*/ 34 h 1371"/>
                  <a:gd name="T16" fmla="*/ 1370 w 1370"/>
                  <a:gd name="T17" fmla="*/ 1337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1">
                    <a:moveTo>
                      <a:pt x="1370" y="1337"/>
                    </a:moveTo>
                    <a:cubicBezTo>
                      <a:pt x="1370" y="1356"/>
                      <a:pt x="1355" y="1371"/>
                      <a:pt x="1337" y="1371"/>
                    </a:cubicBezTo>
                    <a:cubicBezTo>
                      <a:pt x="33" y="1371"/>
                      <a:pt x="33" y="1371"/>
                      <a:pt x="33" y="1371"/>
                    </a:cubicBezTo>
                    <a:cubicBezTo>
                      <a:pt x="15" y="1371"/>
                      <a:pt x="0" y="1356"/>
                      <a:pt x="0" y="1337"/>
                    </a:cubicBezTo>
                    <a:cubicBezTo>
                      <a:pt x="0" y="34"/>
                      <a:pt x="0" y="34"/>
                      <a:pt x="0" y="34"/>
                    </a:cubicBezTo>
                    <a:cubicBezTo>
                      <a:pt x="0" y="15"/>
                      <a:pt x="15" y="0"/>
                      <a:pt x="33" y="0"/>
                    </a:cubicBezTo>
                    <a:cubicBezTo>
                      <a:pt x="1337" y="0"/>
                      <a:pt x="1337" y="0"/>
                      <a:pt x="1337" y="0"/>
                    </a:cubicBezTo>
                    <a:cubicBezTo>
                      <a:pt x="1355" y="0"/>
                      <a:pt x="1370" y="15"/>
                      <a:pt x="1370" y="34"/>
                    </a:cubicBezTo>
                    <a:cubicBezTo>
                      <a:pt x="1370" y="1337"/>
                      <a:pt x="1370" y="1337"/>
                      <a:pt x="1370" y="1337"/>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24"/>
              <p:cNvSpPr>
                <a:spLocks/>
              </p:cNvSpPr>
              <p:nvPr/>
            </p:nvSpPr>
            <p:spPr bwMode="auto">
              <a:xfrm>
                <a:off x="859" y="-5279"/>
                <a:ext cx="2594" cy="2596"/>
              </a:xfrm>
              <a:custGeom>
                <a:avLst/>
                <a:gdLst>
                  <a:gd name="T0" fmla="*/ 1376 w 1382"/>
                  <a:gd name="T1" fmla="*/ 1343 h 1383"/>
                  <a:gd name="T2" fmla="*/ 1370 w 1382"/>
                  <a:gd name="T3" fmla="*/ 1343 h 1383"/>
                  <a:gd name="T4" fmla="*/ 1362 w 1382"/>
                  <a:gd name="T5" fmla="*/ 1363 h 1383"/>
                  <a:gd name="T6" fmla="*/ 1343 w 1382"/>
                  <a:gd name="T7" fmla="*/ 1371 h 1383"/>
                  <a:gd name="T8" fmla="*/ 39 w 1382"/>
                  <a:gd name="T9" fmla="*/ 1371 h 1383"/>
                  <a:gd name="T10" fmla="*/ 20 w 1382"/>
                  <a:gd name="T11" fmla="*/ 1363 h 1383"/>
                  <a:gd name="T12" fmla="*/ 12 w 1382"/>
                  <a:gd name="T13" fmla="*/ 1343 h 1383"/>
                  <a:gd name="T14" fmla="*/ 12 w 1382"/>
                  <a:gd name="T15" fmla="*/ 40 h 1383"/>
                  <a:gd name="T16" fmla="*/ 20 w 1382"/>
                  <a:gd name="T17" fmla="*/ 20 h 1383"/>
                  <a:gd name="T18" fmla="*/ 39 w 1382"/>
                  <a:gd name="T19" fmla="*/ 12 h 1383"/>
                  <a:gd name="T20" fmla="*/ 1343 w 1382"/>
                  <a:gd name="T21" fmla="*/ 12 h 1383"/>
                  <a:gd name="T22" fmla="*/ 1362 w 1382"/>
                  <a:gd name="T23" fmla="*/ 20 h 1383"/>
                  <a:gd name="T24" fmla="*/ 1370 w 1382"/>
                  <a:gd name="T25" fmla="*/ 40 h 1383"/>
                  <a:gd name="T26" fmla="*/ 1370 w 1382"/>
                  <a:gd name="T27" fmla="*/ 1343 h 1383"/>
                  <a:gd name="T28" fmla="*/ 1376 w 1382"/>
                  <a:gd name="T29" fmla="*/ 1343 h 1383"/>
                  <a:gd name="T30" fmla="*/ 1382 w 1382"/>
                  <a:gd name="T31" fmla="*/ 1343 h 1383"/>
                  <a:gd name="T32" fmla="*/ 1382 w 1382"/>
                  <a:gd name="T33" fmla="*/ 40 h 1383"/>
                  <a:gd name="T34" fmla="*/ 1343 w 1382"/>
                  <a:gd name="T35" fmla="*/ 0 h 1383"/>
                  <a:gd name="T36" fmla="*/ 39 w 1382"/>
                  <a:gd name="T37" fmla="*/ 0 h 1383"/>
                  <a:gd name="T38" fmla="*/ 0 w 1382"/>
                  <a:gd name="T39" fmla="*/ 40 h 1383"/>
                  <a:gd name="T40" fmla="*/ 0 w 1382"/>
                  <a:gd name="T41" fmla="*/ 1343 h 1383"/>
                  <a:gd name="T42" fmla="*/ 39 w 1382"/>
                  <a:gd name="T43" fmla="*/ 1383 h 1383"/>
                  <a:gd name="T44" fmla="*/ 1343 w 1382"/>
                  <a:gd name="T45" fmla="*/ 1383 h 1383"/>
                  <a:gd name="T46" fmla="*/ 1382 w 1382"/>
                  <a:gd name="T47" fmla="*/ 1343 h 1383"/>
                  <a:gd name="T48" fmla="*/ 1376 w 1382"/>
                  <a:gd name="T49" fmla="*/ 134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2" h="1383">
                    <a:moveTo>
                      <a:pt x="1376" y="1343"/>
                    </a:moveTo>
                    <a:cubicBezTo>
                      <a:pt x="1370" y="1343"/>
                      <a:pt x="1370" y="1343"/>
                      <a:pt x="1370" y="1343"/>
                    </a:cubicBezTo>
                    <a:cubicBezTo>
                      <a:pt x="1370" y="1351"/>
                      <a:pt x="1367" y="1358"/>
                      <a:pt x="1362" y="1363"/>
                    </a:cubicBezTo>
                    <a:cubicBezTo>
                      <a:pt x="1357" y="1367"/>
                      <a:pt x="1350" y="1371"/>
                      <a:pt x="1343" y="1371"/>
                    </a:cubicBezTo>
                    <a:cubicBezTo>
                      <a:pt x="39" y="1371"/>
                      <a:pt x="39" y="1371"/>
                      <a:pt x="39" y="1371"/>
                    </a:cubicBezTo>
                    <a:cubicBezTo>
                      <a:pt x="31" y="1371"/>
                      <a:pt x="25" y="1367"/>
                      <a:pt x="20" y="1363"/>
                    </a:cubicBezTo>
                    <a:cubicBezTo>
                      <a:pt x="15" y="1358"/>
                      <a:pt x="12" y="1351"/>
                      <a:pt x="12" y="1343"/>
                    </a:cubicBezTo>
                    <a:cubicBezTo>
                      <a:pt x="12" y="40"/>
                      <a:pt x="12" y="40"/>
                      <a:pt x="12" y="40"/>
                    </a:cubicBezTo>
                    <a:cubicBezTo>
                      <a:pt x="12" y="32"/>
                      <a:pt x="15" y="25"/>
                      <a:pt x="20" y="20"/>
                    </a:cubicBezTo>
                    <a:cubicBezTo>
                      <a:pt x="25" y="15"/>
                      <a:pt x="31" y="12"/>
                      <a:pt x="39" y="12"/>
                    </a:cubicBezTo>
                    <a:cubicBezTo>
                      <a:pt x="1343" y="12"/>
                      <a:pt x="1343" y="12"/>
                      <a:pt x="1343" y="12"/>
                    </a:cubicBezTo>
                    <a:cubicBezTo>
                      <a:pt x="1350" y="12"/>
                      <a:pt x="1357" y="15"/>
                      <a:pt x="1362" y="20"/>
                    </a:cubicBezTo>
                    <a:cubicBezTo>
                      <a:pt x="1367" y="25"/>
                      <a:pt x="1370" y="32"/>
                      <a:pt x="1370" y="40"/>
                    </a:cubicBezTo>
                    <a:cubicBezTo>
                      <a:pt x="1370" y="1343"/>
                      <a:pt x="1370" y="1343"/>
                      <a:pt x="1370" y="1343"/>
                    </a:cubicBezTo>
                    <a:cubicBezTo>
                      <a:pt x="1376" y="1343"/>
                      <a:pt x="1376" y="1343"/>
                      <a:pt x="1376" y="1343"/>
                    </a:cubicBezTo>
                    <a:cubicBezTo>
                      <a:pt x="1382" y="1343"/>
                      <a:pt x="1382" y="1343"/>
                      <a:pt x="1382" y="1343"/>
                    </a:cubicBezTo>
                    <a:cubicBezTo>
                      <a:pt x="1382" y="40"/>
                      <a:pt x="1382" y="40"/>
                      <a:pt x="1382" y="40"/>
                    </a:cubicBezTo>
                    <a:cubicBezTo>
                      <a:pt x="1382" y="18"/>
                      <a:pt x="1364" y="0"/>
                      <a:pt x="1343" y="0"/>
                    </a:cubicBezTo>
                    <a:cubicBezTo>
                      <a:pt x="39" y="0"/>
                      <a:pt x="39" y="0"/>
                      <a:pt x="39" y="0"/>
                    </a:cubicBezTo>
                    <a:cubicBezTo>
                      <a:pt x="17" y="0"/>
                      <a:pt x="0" y="18"/>
                      <a:pt x="0" y="40"/>
                    </a:cubicBezTo>
                    <a:cubicBezTo>
                      <a:pt x="0" y="1343"/>
                      <a:pt x="0" y="1343"/>
                      <a:pt x="0" y="1343"/>
                    </a:cubicBezTo>
                    <a:cubicBezTo>
                      <a:pt x="0" y="1365"/>
                      <a:pt x="17" y="1383"/>
                      <a:pt x="39" y="1383"/>
                    </a:cubicBezTo>
                    <a:cubicBezTo>
                      <a:pt x="1343" y="1383"/>
                      <a:pt x="1343" y="1383"/>
                      <a:pt x="1343" y="1383"/>
                    </a:cubicBezTo>
                    <a:cubicBezTo>
                      <a:pt x="1364" y="1383"/>
                      <a:pt x="1382" y="1365"/>
                      <a:pt x="1382" y="1343"/>
                    </a:cubicBezTo>
                    <a:lnTo>
                      <a:pt x="1376" y="1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25"/>
              <p:cNvSpPr>
                <a:spLocks noChangeArrowheads="1"/>
              </p:cNvSpPr>
              <p:nvPr/>
            </p:nvSpPr>
            <p:spPr bwMode="auto">
              <a:xfrm>
                <a:off x="1376" y="-3242"/>
                <a:ext cx="1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VI</a:t>
                </a:r>
                <a:endParaRPr lang="en-US" altLang="en-US">
                  <a:solidFill>
                    <a:srgbClr val="00B0F0"/>
                  </a:solidFill>
                </a:endParaRPr>
              </a:p>
            </p:txBody>
          </p:sp>
          <p:sp>
            <p:nvSpPr>
              <p:cNvPr id="35" name="Rectangle 26"/>
              <p:cNvSpPr>
                <a:spLocks noChangeArrowheads="1"/>
              </p:cNvSpPr>
              <p:nvPr/>
            </p:nvSpPr>
            <p:spPr bwMode="auto">
              <a:xfrm>
                <a:off x="1543" y="-3242"/>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R</a:t>
                </a:r>
                <a:endParaRPr lang="en-US" altLang="en-US">
                  <a:solidFill>
                    <a:srgbClr val="00B0F0"/>
                  </a:solidFill>
                </a:endParaRPr>
              </a:p>
            </p:txBody>
          </p:sp>
          <p:sp>
            <p:nvSpPr>
              <p:cNvPr id="36" name="Rectangle 27"/>
              <p:cNvSpPr>
                <a:spLocks noChangeArrowheads="1"/>
              </p:cNvSpPr>
              <p:nvPr/>
            </p:nvSpPr>
            <p:spPr bwMode="auto">
              <a:xfrm>
                <a:off x="1650" y="-3242"/>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T</a:t>
                </a:r>
                <a:endParaRPr lang="en-US" altLang="en-US">
                  <a:solidFill>
                    <a:srgbClr val="00B0F0"/>
                  </a:solidFill>
                </a:endParaRPr>
              </a:p>
            </p:txBody>
          </p:sp>
          <p:sp>
            <p:nvSpPr>
              <p:cNvPr id="37" name="Rectangle 28"/>
              <p:cNvSpPr>
                <a:spLocks noChangeArrowheads="1"/>
              </p:cNvSpPr>
              <p:nvPr/>
            </p:nvSpPr>
            <p:spPr bwMode="auto">
              <a:xfrm>
                <a:off x="1749" y="-3242"/>
                <a:ext cx="13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U</a:t>
                </a:r>
                <a:endParaRPr lang="en-US" altLang="en-US">
                  <a:solidFill>
                    <a:srgbClr val="00B0F0"/>
                  </a:solidFill>
                </a:endParaRPr>
              </a:p>
            </p:txBody>
          </p:sp>
          <p:sp>
            <p:nvSpPr>
              <p:cNvPr id="38" name="Rectangle 29"/>
              <p:cNvSpPr>
                <a:spLocks noChangeArrowheads="1"/>
              </p:cNvSpPr>
              <p:nvPr/>
            </p:nvSpPr>
            <p:spPr bwMode="auto">
              <a:xfrm>
                <a:off x="1871" y="-3242"/>
                <a:ext cx="44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AL M</a:t>
                </a:r>
                <a:endParaRPr lang="en-US" altLang="en-US">
                  <a:solidFill>
                    <a:srgbClr val="00B0F0"/>
                  </a:solidFill>
                </a:endParaRPr>
              </a:p>
            </p:txBody>
          </p:sp>
          <p:sp>
            <p:nvSpPr>
              <p:cNvPr id="39" name="Rectangle 30"/>
              <p:cNvSpPr>
                <a:spLocks noChangeArrowheads="1"/>
              </p:cNvSpPr>
              <p:nvPr/>
            </p:nvSpPr>
            <p:spPr bwMode="auto">
              <a:xfrm>
                <a:off x="2293" y="-3242"/>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A</a:t>
                </a:r>
                <a:endParaRPr lang="en-US" altLang="en-US">
                  <a:solidFill>
                    <a:srgbClr val="00B0F0"/>
                  </a:solidFill>
                </a:endParaRPr>
              </a:p>
            </p:txBody>
          </p:sp>
          <p:sp>
            <p:nvSpPr>
              <p:cNvPr id="40" name="Rectangle 31"/>
              <p:cNvSpPr>
                <a:spLocks noChangeArrowheads="1"/>
              </p:cNvSpPr>
              <p:nvPr/>
            </p:nvSpPr>
            <p:spPr bwMode="auto">
              <a:xfrm>
                <a:off x="2411" y="-3242"/>
                <a:ext cx="54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CHINE</a:t>
                </a:r>
                <a:endParaRPr lang="en-US" altLang="en-US">
                  <a:solidFill>
                    <a:srgbClr val="00B0F0"/>
                  </a:solidFill>
                </a:endParaRPr>
              </a:p>
            </p:txBody>
          </p:sp>
          <p:sp>
            <p:nvSpPr>
              <p:cNvPr id="41" name="Freeform 32"/>
              <p:cNvSpPr>
                <a:spLocks/>
              </p:cNvSpPr>
              <p:nvPr/>
            </p:nvSpPr>
            <p:spPr bwMode="auto">
              <a:xfrm>
                <a:off x="1771" y="-3764"/>
                <a:ext cx="768" cy="227"/>
              </a:xfrm>
              <a:custGeom>
                <a:avLst/>
                <a:gdLst>
                  <a:gd name="T0" fmla="*/ 298 w 409"/>
                  <a:gd name="T1" fmla="*/ 0 h 121"/>
                  <a:gd name="T2" fmla="*/ 283 w 409"/>
                  <a:gd name="T3" fmla="*/ 0 h 121"/>
                  <a:gd name="T4" fmla="*/ 135 w 409"/>
                  <a:gd name="T5" fmla="*/ 0 h 121"/>
                  <a:gd name="T6" fmla="*/ 128 w 409"/>
                  <a:gd name="T7" fmla="*/ 0 h 121"/>
                  <a:gd name="T8" fmla="*/ 0 w 409"/>
                  <a:gd name="T9" fmla="*/ 83 h 121"/>
                  <a:gd name="T10" fmla="*/ 0 w 409"/>
                  <a:gd name="T11" fmla="*/ 121 h 121"/>
                  <a:gd name="T12" fmla="*/ 153 w 409"/>
                  <a:gd name="T13" fmla="*/ 121 h 121"/>
                  <a:gd name="T14" fmla="*/ 265 w 409"/>
                  <a:gd name="T15" fmla="*/ 121 h 121"/>
                  <a:gd name="T16" fmla="*/ 409 w 409"/>
                  <a:gd name="T17" fmla="*/ 121 h 121"/>
                  <a:gd name="T18" fmla="*/ 409 w 409"/>
                  <a:gd name="T19" fmla="*/ 83 h 121"/>
                  <a:gd name="T20" fmla="*/ 298 w 409"/>
                  <a:gd name="T2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1">
                    <a:moveTo>
                      <a:pt x="298" y="0"/>
                    </a:moveTo>
                    <a:cubicBezTo>
                      <a:pt x="283" y="0"/>
                      <a:pt x="283" y="0"/>
                      <a:pt x="283" y="0"/>
                    </a:cubicBezTo>
                    <a:cubicBezTo>
                      <a:pt x="135" y="0"/>
                      <a:pt x="135" y="0"/>
                      <a:pt x="135" y="0"/>
                    </a:cubicBezTo>
                    <a:cubicBezTo>
                      <a:pt x="128" y="0"/>
                      <a:pt x="128" y="0"/>
                      <a:pt x="128" y="0"/>
                    </a:cubicBezTo>
                    <a:cubicBezTo>
                      <a:pt x="148" y="73"/>
                      <a:pt x="121" y="83"/>
                      <a:pt x="0" y="83"/>
                    </a:cubicBezTo>
                    <a:cubicBezTo>
                      <a:pt x="0" y="121"/>
                      <a:pt x="0" y="121"/>
                      <a:pt x="0" y="121"/>
                    </a:cubicBezTo>
                    <a:cubicBezTo>
                      <a:pt x="153" y="121"/>
                      <a:pt x="153" y="121"/>
                      <a:pt x="153" y="121"/>
                    </a:cubicBezTo>
                    <a:cubicBezTo>
                      <a:pt x="265" y="121"/>
                      <a:pt x="265" y="121"/>
                      <a:pt x="265" y="121"/>
                    </a:cubicBezTo>
                    <a:cubicBezTo>
                      <a:pt x="409" y="121"/>
                      <a:pt x="409" y="121"/>
                      <a:pt x="409" y="121"/>
                    </a:cubicBezTo>
                    <a:cubicBezTo>
                      <a:pt x="409" y="83"/>
                      <a:pt x="409" y="83"/>
                      <a:pt x="409" y="83"/>
                    </a:cubicBezTo>
                    <a:cubicBezTo>
                      <a:pt x="289" y="83"/>
                      <a:pt x="277" y="73"/>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3"/>
              <p:cNvSpPr>
                <a:spLocks noEditPoints="1"/>
              </p:cNvSpPr>
              <p:nvPr/>
            </p:nvSpPr>
            <p:spPr bwMode="auto">
              <a:xfrm>
                <a:off x="1569" y="-4622"/>
                <a:ext cx="1175" cy="858"/>
              </a:xfrm>
              <a:custGeom>
                <a:avLst/>
                <a:gdLst>
                  <a:gd name="T0" fmla="*/ 588 w 626"/>
                  <a:gd name="T1" fmla="*/ 0 h 457"/>
                  <a:gd name="T2" fmla="*/ 34 w 626"/>
                  <a:gd name="T3" fmla="*/ 0 h 457"/>
                  <a:gd name="T4" fmla="*/ 0 w 626"/>
                  <a:gd name="T5" fmla="*/ 36 h 457"/>
                  <a:gd name="T6" fmla="*/ 0 w 626"/>
                  <a:gd name="T7" fmla="*/ 422 h 457"/>
                  <a:gd name="T8" fmla="*/ 34 w 626"/>
                  <a:gd name="T9" fmla="*/ 457 h 457"/>
                  <a:gd name="T10" fmla="*/ 588 w 626"/>
                  <a:gd name="T11" fmla="*/ 457 h 457"/>
                  <a:gd name="T12" fmla="*/ 626 w 626"/>
                  <a:gd name="T13" fmla="*/ 422 h 457"/>
                  <a:gd name="T14" fmla="*/ 626 w 626"/>
                  <a:gd name="T15" fmla="*/ 36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8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7"/>
                      <a:pt x="0" y="36"/>
                    </a:cubicBezTo>
                    <a:cubicBezTo>
                      <a:pt x="0" y="422"/>
                      <a:pt x="0" y="422"/>
                      <a:pt x="0" y="422"/>
                    </a:cubicBezTo>
                    <a:cubicBezTo>
                      <a:pt x="0" y="441"/>
                      <a:pt x="15" y="457"/>
                      <a:pt x="34" y="457"/>
                    </a:cubicBezTo>
                    <a:cubicBezTo>
                      <a:pt x="588" y="457"/>
                      <a:pt x="588" y="457"/>
                      <a:pt x="588" y="457"/>
                    </a:cubicBezTo>
                    <a:cubicBezTo>
                      <a:pt x="607" y="457"/>
                      <a:pt x="626" y="441"/>
                      <a:pt x="626" y="422"/>
                    </a:cubicBezTo>
                    <a:cubicBezTo>
                      <a:pt x="626" y="36"/>
                      <a:pt x="626" y="36"/>
                      <a:pt x="626" y="36"/>
                    </a:cubicBezTo>
                    <a:cubicBezTo>
                      <a:pt x="626" y="17"/>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8"/>
                      <a:pt x="579" y="48"/>
                      <a:pt x="579" y="48"/>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34"/>
              <p:cNvSpPr>
                <a:spLocks/>
              </p:cNvSpPr>
              <p:nvPr/>
            </p:nvSpPr>
            <p:spPr bwMode="auto">
              <a:xfrm>
                <a:off x="1657" y="-4532"/>
                <a:ext cx="996" cy="678"/>
              </a:xfrm>
              <a:custGeom>
                <a:avLst/>
                <a:gdLst>
                  <a:gd name="T0" fmla="*/ 995 w 996"/>
                  <a:gd name="T1" fmla="*/ 0 h 678"/>
                  <a:gd name="T2" fmla="*/ 995 w 996"/>
                  <a:gd name="T3" fmla="*/ 678 h 678"/>
                  <a:gd name="T4" fmla="*/ 0 w 996"/>
                  <a:gd name="T5" fmla="*/ 678 h 678"/>
                  <a:gd name="T6" fmla="*/ 0 w 996"/>
                  <a:gd name="T7" fmla="*/ 0 h 678"/>
                  <a:gd name="T8" fmla="*/ 996 w 996"/>
                  <a:gd name="T9" fmla="*/ 0 h 678"/>
                  <a:gd name="T10" fmla="*/ 995 w 996"/>
                  <a:gd name="T11" fmla="*/ 0 h 678"/>
                </a:gdLst>
                <a:ahLst/>
                <a:cxnLst>
                  <a:cxn ang="0">
                    <a:pos x="T0" y="T1"/>
                  </a:cxn>
                  <a:cxn ang="0">
                    <a:pos x="T2" y="T3"/>
                  </a:cxn>
                  <a:cxn ang="0">
                    <a:pos x="T4" y="T5"/>
                  </a:cxn>
                  <a:cxn ang="0">
                    <a:pos x="T6" y="T7"/>
                  </a:cxn>
                  <a:cxn ang="0">
                    <a:pos x="T8" y="T9"/>
                  </a:cxn>
                  <a:cxn ang="0">
                    <a:pos x="T10" y="T11"/>
                  </a:cxn>
                </a:cxnLst>
                <a:rect l="0" t="0" r="r" b="b"/>
                <a:pathLst>
                  <a:path w="996" h="678">
                    <a:moveTo>
                      <a:pt x="995" y="0"/>
                    </a:moveTo>
                    <a:lnTo>
                      <a:pt x="995" y="678"/>
                    </a:lnTo>
                    <a:lnTo>
                      <a:pt x="0" y="678"/>
                    </a:lnTo>
                    <a:lnTo>
                      <a:pt x="0" y="0"/>
                    </a:lnTo>
                    <a:lnTo>
                      <a:pt x="996" y="0"/>
                    </a:lnTo>
                    <a:lnTo>
                      <a:pt x="995"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35"/>
              <p:cNvSpPr>
                <a:spLocks/>
              </p:cNvSpPr>
              <p:nvPr/>
            </p:nvSpPr>
            <p:spPr bwMode="auto">
              <a:xfrm>
                <a:off x="1657" y="-4532"/>
                <a:ext cx="996" cy="678"/>
              </a:xfrm>
              <a:custGeom>
                <a:avLst/>
                <a:gdLst>
                  <a:gd name="T0" fmla="*/ 995 w 996"/>
                  <a:gd name="T1" fmla="*/ 0 h 678"/>
                  <a:gd name="T2" fmla="*/ 995 w 996"/>
                  <a:gd name="T3" fmla="*/ 678 h 678"/>
                  <a:gd name="T4" fmla="*/ 0 w 996"/>
                  <a:gd name="T5" fmla="*/ 678 h 678"/>
                  <a:gd name="T6" fmla="*/ 0 w 996"/>
                  <a:gd name="T7" fmla="*/ 0 h 678"/>
                  <a:gd name="T8" fmla="*/ 996 w 996"/>
                  <a:gd name="T9" fmla="*/ 0 h 678"/>
                  <a:gd name="T10" fmla="*/ 995 w 996"/>
                  <a:gd name="T11" fmla="*/ 0 h 678"/>
                </a:gdLst>
                <a:ahLst/>
                <a:cxnLst>
                  <a:cxn ang="0">
                    <a:pos x="T0" y="T1"/>
                  </a:cxn>
                  <a:cxn ang="0">
                    <a:pos x="T2" y="T3"/>
                  </a:cxn>
                  <a:cxn ang="0">
                    <a:pos x="T4" y="T5"/>
                  </a:cxn>
                  <a:cxn ang="0">
                    <a:pos x="T6" y="T7"/>
                  </a:cxn>
                  <a:cxn ang="0">
                    <a:pos x="T8" y="T9"/>
                  </a:cxn>
                  <a:cxn ang="0">
                    <a:pos x="T10" y="T11"/>
                  </a:cxn>
                </a:cxnLst>
                <a:rect l="0" t="0" r="r" b="b"/>
                <a:pathLst>
                  <a:path w="996" h="678">
                    <a:moveTo>
                      <a:pt x="995" y="0"/>
                    </a:moveTo>
                    <a:lnTo>
                      <a:pt x="995" y="678"/>
                    </a:lnTo>
                    <a:lnTo>
                      <a:pt x="0" y="678"/>
                    </a:lnTo>
                    <a:lnTo>
                      <a:pt x="0" y="0"/>
                    </a:lnTo>
                    <a:lnTo>
                      <a:pt x="996" y="0"/>
                    </a:lnTo>
                    <a:lnTo>
                      <a:pt x="9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36"/>
              <p:cNvSpPr>
                <a:spLocks/>
              </p:cNvSpPr>
              <p:nvPr/>
            </p:nvSpPr>
            <p:spPr bwMode="auto">
              <a:xfrm>
                <a:off x="1569" y="-4622"/>
                <a:ext cx="1103" cy="858"/>
              </a:xfrm>
              <a:custGeom>
                <a:avLst/>
                <a:gdLst>
                  <a:gd name="T0" fmla="*/ 48 w 588"/>
                  <a:gd name="T1" fmla="*/ 409 h 457"/>
                  <a:gd name="T2" fmla="*/ 47 w 588"/>
                  <a:gd name="T3" fmla="*/ 409 h 457"/>
                  <a:gd name="T4" fmla="*/ 47 w 588"/>
                  <a:gd name="T5" fmla="*/ 48 h 457"/>
                  <a:gd name="T6" fmla="*/ 532 w 588"/>
                  <a:gd name="T7" fmla="*/ 48 h 457"/>
                  <a:gd name="T8" fmla="*/ 588 w 588"/>
                  <a:gd name="T9" fmla="*/ 0 h 457"/>
                  <a:gd name="T10" fmla="*/ 588 w 588"/>
                  <a:gd name="T11" fmla="*/ 0 h 457"/>
                  <a:gd name="T12" fmla="*/ 34 w 588"/>
                  <a:gd name="T13" fmla="*/ 0 h 457"/>
                  <a:gd name="T14" fmla="*/ 0 w 588"/>
                  <a:gd name="T15" fmla="*/ 36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8"/>
                      <a:pt x="532" y="48"/>
                      <a:pt x="532" y="48"/>
                    </a:cubicBezTo>
                    <a:cubicBezTo>
                      <a:pt x="588" y="0"/>
                      <a:pt x="588" y="0"/>
                      <a:pt x="588" y="0"/>
                    </a:cubicBezTo>
                    <a:cubicBezTo>
                      <a:pt x="588" y="0"/>
                      <a:pt x="588" y="0"/>
                      <a:pt x="588" y="0"/>
                    </a:cubicBezTo>
                    <a:cubicBezTo>
                      <a:pt x="34" y="0"/>
                      <a:pt x="34" y="0"/>
                      <a:pt x="34" y="0"/>
                    </a:cubicBezTo>
                    <a:cubicBezTo>
                      <a:pt x="15" y="0"/>
                      <a:pt x="0" y="17"/>
                      <a:pt x="0" y="36"/>
                    </a:cubicBezTo>
                    <a:cubicBezTo>
                      <a:pt x="0" y="422"/>
                      <a:pt x="0" y="422"/>
                      <a:pt x="0" y="422"/>
                    </a:cubicBezTo>
                    <a:cubicBezTo>
                      <a:pt x="0" y="441"/>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Freeform 37"/>
              <p:cNvSpPr>
                <a:spLocks/>
              </p:cNvSpPr>
              <p:nvPr/>
            </p:nvSpPr>
            <p:spPr bwMode="auto">
              <a:xfrm>
                <a:off x="1657" y="-4532"/>
                <a:ext cx="910" cy="678"/>
              </a:xfrm>
              <a:custGeom>
                <a:avLst/>
                <a:gdLst>
                  <a:gd name="T0" fmla="*/ 0 w 910"/>
                  <a:gd name="T1" fmla="*/ 678 h 678"/>
                  <a:gd name="T2" fmla="*/ 2 w 910"/>
                  <a:gd name="T3" fmla="*/ 678 h 678"/>
                  <a:gd name="T4" fmla="*/ 2 w 910"/>
                  <a:gd name="T5" fmla="*/ 0 h 678"/>
                  <a:gd name="T6" fmla="*/ 910 w 910"/>
                  <a:gd name="T7" fmla="*/ 0 h 678"/>
                  <a:gd name="T8" fmla="*/ 910 w 910"/>
                  <a:gd name="T9" fmla="*/ 0 h 678"/>
                  <a:gd name="T10" fmla="*/ 0 w 910"/>
                  <a:gd name="T11" fmla="*/ 0 h 678"/>
                  <a:gd name="T12" fmla="*/ 0 w 910"/>
                  <a:gd name="T13" fmla="*/ 678 h 678"/>
                </a:gdLst>
                <a:ahLst/>
                <a:cxnLst>
                  <a:cxn ang="0">
                    <a:pos x="T0" y="T1"/>
                  </a:cxn>
                  <a:cxn ang="0">
                    <a:pos x="T2" y="T3"/>
                  </a:cxn>
                  <a:cxn ang="0">
                    <a:pos x="T4" y="T5"/>
                  </a:cxn>
                  <a:cxn ang="0">
                    <a:pos x="T6" y="T7"/>
                  </a:cxn>
                  <a:cxn ang="0">
                    <a:pos x="T8" y="T9"/>
                  </a:cxn>
                  <a:cxn ang="0">
                    <a:pos x="T10" y="T11"/>
                  </a:cxn>
                  <a:cxn ang="0">
                    <a:pos x="T12" y="T13"/>
                  </a:cxn>
                </a:cxnLst>
                <a:rect l="0" t="0" r="r" b="b"/>
                <a:pathLst>
                  <a:path w="910" h="678">
                    <a:moveTo>
                      <a:pt x="0" y="678"/>
                    </a:moveTo>
                    <a:lnTo>
                      <a:pt x="2" y="678"/>
                    </a:lnTo>
                    <a:lnTo>
                      <a:pt x="2" y="0"/>
                    </a:lnTo>
                    <a:lnTo>
                      <a:pt x="910" y="0"/>
                    </a:lnTo>
                    <a:lnTo>
                      <a:pt x="910" y="0"/>
                    </a:lnTo>
                    <a:lnTo>
                      <a:pt x="0" y="0"/>
                    </a:lnTo>
                    <a:lnTo>
                      <a:pt x="0" y="678"/>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38"/>
              <p:cNvSpPr>
                <a:spLocks noChangeArrowheads="1"/>
              </p:cNvSpPr>
              <p:nvPr/>
            </p:nvSpPr>
            <p:spPr bwMode="auto">
              <a:xfrm>
                <a:off x="1771" y="-3608"/>
                <a:ext cx="768" cy="7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Oval 39"/>
              <p:cNvSpPr>
                <a:spLocks noChangeArrowheads="1"/>
              </p:cNvSpPr>
              <p:nvPr/>
            </p:nvSpPr>
            <p:spPr bwMode="auto">
              <a:xfrm>
                <a:off x="2135" y="-4588"/>
                <a:ext cx="32" cy="32"/>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0"/>
              <p:cNvSpPr>
                <a:spLocks/>
              </p:cNvSpPr>
              <p:nvPr/>
            </p:nvSpPr>
            <p:spPr bwMode="auto">
              <a:xfrm>
                <a:off x="1942" y="-4455"/>
                <a:ext cx="424" cy="252"/>
              </a:xfrm>
              <a:custGeom>
                <a:avLst/>
                <a:gdLst>
                  <a:gd name="T0" fmla="*/ 113 w 226"/>
                  <a:gd name="T1" fmla="*/ 0 h 134"/>
                  <a:gd name="T2" fmla="*/ 111 w 226"/>
                  <a:gd name="T3" fmla="*/ 1 h 134"/>
                  <a:gd name="T4" fmla="*/ 2 w 226"/>
                  <a:gd name="T5" fmla="*/ 64 h 134"/>
                  <a:gd name="T6" fmla="*/ 0 w 226"/>
                  <a:gd name="T7" fmla="*/ 67 h 134"/>
                  <a:gd name="T8" fmla="*/ 2 w 226"/>
                  <a:gd name="T9" fmla="*/ 70 h 134"/>
                  <a:gd name="T10" fmla="*/ 112 w 226"/>
                  <a:gd name="T11" fmla="*/ 133 h 134"/>
                  <a:gd name="T12" fmla="*/ 114 w 226"/>
                  <a:gd name="T13" fmla="*/ 134 h 134"/>
                  <a:gd name="T14" fmla="*/ 115 w 226"/>
                  <a:gd name="T15" fmla="*/ 133 h 134"/>
                  <a:gd name="T16" fmla="*/ 225 w 226"/>
                  <a:gd name="T17" fmla="*/ 70 h 134"/>
                  <a:gd name="T18" fmla="*/ 226 w 226"/>
                  <a:gd name="T19" fmla="*/ 67 h 134"/>
                  <a:gd name="T20" fmla="*/ 225 w 226"/>
                  <a:gd name="T21" fmla="*/ 64 h 134"/>
                  <a:gd name="T22" fmla="*/ 115 w 226"/>
                  <a:gd name="T23" fmla="*/ 1 h 134"/>
                  <a:gd name="T24" fmla="*/ 113 w 226"/>
                  <a:gd name="T2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4">
                    <a:moveTo>
                      <a:pt x="113" y="0"/>
                    </a:moveTo>
                    <a:cubicBezTo>
                      <a:pt x="112" y="0"/>
                      <a:pt x="112" y="0"/>
                      <a:pt x="111" y="1"/>
                    </a:cubicBezTo>
                    <a:cubicBezTo>
                      <a:pt x="2" y="64"/>
                      <a:pt x="2" y="64"/>
                      <a:pt x="2" y="64"/>
                    </a:cubicBezTo>
                    <a:cubicBezTo>
                      <a:pt x="1" y="64"/>
                      <a:pt x="0" y="65"/>
                      <a:pt x="0" y="67"/>
                    </a:cubicBezTo>
                    <a:cubicBezTo>
                      <a:pt x="0" y="68"/>
                      <a:pt x="1" y="69"/>
                      <a:pt x="2" y="70"/>
                    </a:cubicBezTo>
                    <a:cubicBezTo>
                      <a:pt x="112" y="133"/>
                      <a:pt x="112" y="133"/>
                      <a:pt x="112" y="133"/>
                    </a:cubicBezTo>
                    <a:cubicBezTo>
                      <a:pt x="112" y="133"/>
                      <a:pt x="113" y="134"/>
                      <a:pt x="114" y="134"/>
                    </a:cubicBezTo>
                    <a:cubicBezTo>
                      <a:pt x="114" y="134"/>
                      <a:pt x="115" y="133"/>
                      <a:pt x="115" y="133"/>
                    </a:cubicBezTo>
                    <a:cubicBezTo>
                      <a:pt x="225" y="70"/>
                      <a:pt x="225" y="70"/>
                      <a:pt x="225" y="70"/>
                    </a:cubicBezTo>
                    <a:cubicBezTo>
                      <a:pt x="226" y="69"/>
                      <a:pt x="226" y="68"/>
                      <a:pt x="226" y="67"/>
                    </a:cubicBezTo>
                    <a:cubicBezTo>
                      <a:pt x="226" y="66"/>
                      <a:pt x="226" y="65"/>
                      <a:pt x="225" y="64"/>
                    </a:cubicBezTo>
                    <a:cubicBezTo>
                      <a:pt x="115" y="1"/>
                      <a:pt x="115" y="1"/>
                      <a:pt x="115" y="1"/>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Freeform 41"/>
              <p:cNvSpPr>
                <a:spLocks/>
              </p:cNvSpPr>
              <p:nvPr/>
            </p:nvSpPr>
            <p:spPr bwMode="auto">
              <a:xfrm>
                <a:off x="1914" y="-4284"/>
                <a:ext cx="218" cy="370"/>
              </a:xfrm>
              <a:custGeom>
                <a:avLst/>
                <a:gdLst>
                  <a:gd name="T0" fmla="*/ 3 w 116"/>
                  <a:gd name="T1" fmla="*/ 0 h 197"/>
                  <a:gd name="T2" fmla="*/ 1 w 116"/>
                  <a:gd name="T3" fmla="*/ 0 h 197"/>
                  <a:gd name="T4" fmla="*/ 0 w 116"/>
                  <a:gd name="T5" fmla="*/ 3 h 197"/>
                  <a:gd name="T6" fmla="*/ 0 w 116"/>
                  <a:gd name="T7" fmla="*/ 130 h 197"/>
                  <a:gd name="T8" fmla="*/ 1 w 116"/>
                  <a:gd name="T9" fmla="*/ 133 h 197"/>
                  <a:gd name="T10" fmla="*/ 111 w 116"/>
                  <a:gd name="T11" fmla="*/ 197 h 197"/>
                  <a:gd name="T12" fmla="*/ 113 w 116"/>
                  <a:gd name="T13" fmla="*/ 197 h 197"/>
                  <a:gd name="T14" fmla="*/ 114 w 116"/>
                  <a:gd name="T15" fmla="*/ 197 h 197"/>
                  <a:gd name="T16" fmla="*/ 116 w 116"/>
                  <a:gd name="T17" fmla="*/ 194 h 197"/>
                  <a:gd name="T18" fmla="*/ 116 w 116"/>
                  <a:gd name="T19" fmla="*/ 67 h 197"/>
                  <a:gd name="T20" fmla="*/ 114 w 116"/>
                  <a:gd name="T21" fmla="*/ 64 h 197"/>
                  <a:gd name="T22" fmla="*/ 5 w 116"/>
                  <a:gd name="T23" fmla="*/ 0 h 197"/>
                  <a:gd name="T24" fmla="*/ 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3" y="0"/>
                    </a:moveTo>
                    <a:cubicBezTo>
                      <a:pt x="2" y="0"/>
                      <a:pt x="2" y="0"/>
                      <a:pt x="1" y="0"/>
                    </a:cubicBezTo>
                    <a:cubicBezTo>
                      <a:pt x="0" y="1"/>
                      <a:pt x="0" y="2"/>
                      <a:pt x="0" y="3"/>
                    </a:cubicBezTo>
                    <a:cubicBezTo>
                      <a:pt x="0" y="130"/>
                      <a:pt x="0" y="130"/>
                      <a:pt x="0" y="130"/>
                    </a:cubicBezTo>
                    <a:cubicBezTo>
                      <a:pt x="0" y="132"/>
                      <a:pt x="0" y="133"/>
                      <a:pt x="1" y="133"/>
                    </a:cubicBezTo>
                    <a:cubicBezTo>
                      <a:pt x="111" y="197"/>
                      <a:pt x="111" y="197"/>
                      <a:pt x="111" y="197"/>
                    </a:cubicBezTo>
                    <a:cubicBezTo>
                      <a:pt x="112" y="197"/>
                      <a:pt x="112" y="197"/>
                      <a:pt x="113" y="197"/>
                    </a:cubicBezTo>
                    <a:cubicBezTo>
                      <a:pt x="113" y="197"/>
                      <a:pt x="114" y="197"/>
                      <a:pt x="114" y="197"/>
                    </a:cubicBezTo>
                    <a:cubicBezTo>
                      <a:pt x="115" y="196"/>
                      <a:pt x="116" y="195"/>
                      <a:pt x="116" y="194"/>
                    </a:cubicBezTo>
                    <a:cubicBezTo>
                      <a:pt x="116" y="67"/>
                      <a:pt x="116" y="67"/>
                      <a:pt x="116" y="67"/>
                    </a:cubicBezTo>
                    <a:cubicBezTo>
                      <a:pt x="116" y="65"/>
                      <a:pt x="115" y="64"/>
                      <a:pt x="114" y="64"/>
                    </a:cubicBezTo>
                    <a:cubicBezTo>
                      <a:pt x="5" y="0"/>
                      <a:pt x="5" y="0"/>
                      <a:pt x="5" y="0"/>
                    </a:cubicBezTo>
                    <a:cubicBezTo>
                      <a:pt x="4" y="0"/>
                      <a:pt x="4"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Freeform 42"/>
              <p:cNvSpPr>
                <a:spLocks/>
              </p:cNvSpPr>
              <p:nvPr/>
            </p:nvSpPr>
            <p:spPr bwMode="auto">
              <a:xfrm>
                <a:off x="2179" y="-4282"/>
                <a:ext cx="217" cy="368"/>
              </a:xfrm>
              <a:custGeom>
                <a:avLst/>
                <a:gdLst>
                  <a:gd name="T0" fmla="*/ 113 w 116"/>
                  <a:gd name="T1" fmla="*/ 0 h 196"/>
                  <a:gd name="T2" fmla="*/ 111 w 116"/>
                  <a:gd name="T3" fmla="*/ 0 h 196"/>
                  <a:gd name="T4" fmla="*/ 1 w 116"/>
                  <a:gd name="T5" fmla="*/ 64 h 196"/>
                  <a:gd name="T6" fmla="*/ 0 w 116"/>
                  <a:gd name="T7" fmla="*/ 66 h 196"/>
                  <a:gd name="T8" fmla="*/ 0 w 116"/>
                  <a:gd name="T9" fmla="*/ 193 h 196"/>
                  <a:gd name="T10" fmla="*/ 1 w 116"/>
                  <a:gd name="T11" fmla="*/ 196 h 196"/>
                  <a:gd name="T12" fmla="*/ 3 w 116"/>
                  <a:gd name="T13" fmla="*/ 196 h 196"/>
                  <a:gd name="T14" fmla="*/ 5 w 116"/>
                  <a:gd name="T15" fmla="*/ 196 h 196"/>
                  <a:gd name="T16" fmla="*/ 114 w 116"/>
                  <a:gd name="T17" fmla="*/ 132 h 196"/>
                  <a:gd name="T18" fmla="*/ 116 w 116"/>
                  <a:gd name="T19" fmla="*/ 129 h 196"/>
                  <a:gd name="T20" fmla="*/ 116 w 116"/>
                  <a:gd name="T21" fmla="*/ 3 h 196"/>
                  <a:gd name="T22" fmla="*/ 114 w 116"/>
                  <a:gd name="T23" fmla="*/ 0 h 196"/>
                  <a:gd name="T24" fmla="*/ 113 w 116"/>
                  <a:gd name="T2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6">
                    <a:moveTo>
                      <a:pt x="113" y="0"/>
                    </a:moveTo>
                    <a:cubicBezTo>
                      <a:pt x="112" y="0"/>
                      <a:pt x="112" y="0"/>
                      <a:pt x="111" y="0"/>
                    </a:cubicBezTo>
                    <a:cubicBezTo>
                      <a:pt x="1" y="64"/>
                      <a:pt x="1" y="64"/>
                      <a:pt x="1" y="64"/>
                    </a:cubicBezTo>
                    <a:cubicBezTo>
                      <a:pt x="0" y="64"/>
                      <a:pt x="0" y="65"/>
                      <a:pt x="0" y="66"/>
                    </a:cubicBezTo>
                    <a:cubicBezTo>
                      <a:pt x="0" y="193"/>
                      <a:pt x="0" y="193"/>
                      <a:pt x="0" y="193"/>
                    </a:cubicBezTo>
                    <a:cubicBezTo>
                      <a:pt x="0" y="194"/>
                      <a:pt x="0" y="195"/>
                      <a:pt x="1" y="196"/>
                    </a:cubicBezTo>
                    <a:cubicBezTo>
                      <a:pt x="2" y="196"/>
                      <a:pt x="2" y="196"/>
                      <a:pt x="3" y="196"/>
                    </a:cubicBezTo>
                    <a:cubicBezTo>
                      <a:pt x="3" y="196"/>
                      <a:pt x="4" y="196"/>
                      <a:pt x="5" y="196"/>
                    </a:cubicBezTo>
                    <a:cubicBezTo>
                      <a:pt x="114" y="132"/>
                      <a:pt x="114" y="132"/>
                      <a:pt x="114" y="132"/>
                    </a:cubicBezTo>
                    <a:cubicBezTo>
                      <a:pt x="115" y="132"/>
                      <a:pt x="116" y="131"/>
                      <a:pt x="116" y="129"/>
                    </a:cubicBezTo>
                    <a:cubicBezTo>
                      <a:pt x="116" y="3"/>
                      <a:pt x="116" y="3"/>
                      <a:pt x="116" y="3"/>
                    </a:cubicBezTo>
                    <a:cubicBezTo>
                      <a:pt x="116" y="2"/>
                      <a:pt x="115" y="1"/>
                      <a:pt x="114" y="0"/>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52" name="Group 45"/>
            <p:cNvGrpSpPr>
              <a:grpSpLocks noChangeAspect="1"/>
            </p:cNvGrpSpPr>
            <p:nvPr/>
          </p:nvGrpSpPr>
          <p:grpSpPr bwMode="auto">
            <a:xfrm>
              <a:off x="1360488" y="-3495675"/>
              <a:ext cx="4121150" cy="4124325"/>
              <a:chOff x="857" y="-2202"/>
              <a:chExt cx="2596" cy="2598"/>
            </a:xfrm>
          </p:grpSpPr>
          <p:sp>
            <p:nvSpPr>
              <p:cNvPr id="53" name="AutoShape 44"/>
              <p:cNvSpPr>
                <a:spLocks noChangeAspect="1" noChangeArrowheads="1" noTextEdit="1"/>
              </p:cNvSpPr>
              <p:nvPr/>
            </p:nvSpPr>
            <p:spPr bwMode="auto">
              <a:xfrm>
                <a:off x="857" y="-2202"/>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46"/>
              <p:cNvSpPr>
                <a:spLocks/>
              </p:cNvSpPr>
              <p:nvPr/>
            </p:nvSpPr>
            <p:spPr bwMode="auto">
              <a:xfrm>
                <a:off x="870" y="-2189"/>
                <a:ext cx="2572" cy="2574"/>
              </a:xfrm>
              <a:custGeom>
                <a:avLst/>
                <a:gdLst>
                  <a:gd name="T0" fmla="*/ 1370 w 1370"/>
                  <a:gd name="T1" fmla="*/ 1337 h 1371"/>
                  <a:gd name="T2" fmla="*/ 1337 w 1370"/>
                  <a:gd name="T3" fmla="*/ 1371 h 1371"/>
                  <a:gd name="T4" fmla="*/ 33 w 1370"/>
                  <a:gd name="T5" fmla="*/ 1371 h 1371"/>
                  <a:gd name="T6" fmla="*/ 0 w 1370"/>
                  <a:gd name="T7" fmla="*/ 1337 h 1371"/>
                  <a:gd name="T8" fmla="*/ 0 w 1370"/>
                  <a:gd name="T9" fmla="*/ 34 h 1371"/>
                  <a:gd name="T10" fmla="*/ 33 w 1370"/>
                  <a:gd name="T11" fmla="*/ 0 h 1371"/>
                  <a:gd name="T12" fmla="*/ 1337 w 1370"/>
                  <a:gd name="T13" fmla="*/ 0 h 1371"/>
                  <a:gd name="T14" fmla="*/ 1370 w 1370"/>
                  <a:gd name="T15" fmla="*/ 34 h 1371"/>
                  <a:gd name="T16" fmla="*/ 1370 w 1370"/>
                  <a:gd name="T17" fmla="*/ 1337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1">
                    <a:moveTo>
                      <a:pt x="1370" y="1337"/>
                    </a:moveTo>
                    <a:cubicBezTo>
                      <a:pt x="1370" y="1356"/>
                      <a:pt x="1355" y="1371"/>
                      <a:pt x="1337" y="1371"/>
                    </a:cubicBezTo>
                    <a:cubicBezTo>
                      <a:pt x="33" y="1371"/>
                      <a:pt x="33" y="1371"/>
                      <a:pt x="33" y="1371"/>
                    </a:cubicBezTo>
                    <a:cubicBezTo>
                      <a:pt x="15" y="1371"/>
                      <a:pt x="0" y="1356"/>
                      <a:pt x="0" y="1337"/>
                    </a:cubicBezTo>
                    <a:cubicBezTo>
                      <a:pt x="0" y="34"/>
                      <a:pt x="0" y="34"/>
                      <a:pt x="0" y="34"/>
                    </a:cubicBezTo>
                    <a:cubicBezTo>
                      <a:pt x="0" y="15"/>
                      <a:pt x="15" y="0"/>
                      <a:pt x="33" y="0"/>
                    </a:cubicBezTo>
                    <a:cubicBezTo>
                      <a:pt x="1337" y="0"/>
                      <a:pt x="1337" y="0"/>
                      <a:pt x="1337" y="0"/>
                    </a:cubicBezTo>
                    <a:cubicBezTo>
                      <a:pt x="1355" y="0"/>
                      <a:pt x="1370" y="15"/>
                      <a:pt x="1370" y="34"/>
                    </a:cubicBezTo>
                    <a:cubicBezTo>
                      <a:pt x="1370" y="1337"/>
                      <a:pt x="1370" y="1337"/>
                      <a:pt x="1370" y="1337"/>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47"/>
              <p:cNvSpPr>
                <a:spLocks/>
              </p:cNvSpPr>
              <p:nvPr/>
            </p:nvSpPr>
            <p:spPr bwMode="auto">
              <a:xfrm>
                <a:off x="859" y="-2200"/>
                <a:ext cx="2594" cy="2596"/>
              </a:xfrm>
              <a:custGeom>
                <a:avLst/>
                <a:gdLst>
                  <a:gd name="T0" fmla="*/ 1376 w 1382"/>
                  <a:gd name="T1" fmla="*/ 1343 h 1383"/>
                  <a:gd name="T2" fmla="*/ 1370 w 1382"/>
                  <a:gd name="T3" fmla="*/ 1343 h 1383"/>
                  <a:gd name="T4" fmla="*/ 1362 w 1382"/>
                  <a:gd name="T5" fmla="*/ 1363 h 1383"/>
                  <a:gd name="T6" fmla="*/ 1343 w 1382"/>
                  <a:gd name="T7" fmla="*/ 1371 h 1383"/>
                  <a:gd name="T8" fmla="*/ 39 w 1382"/>
                  <a:gd name="T9" fmla="*/ 1371 h 1383"/>
                  <a:gd name="T10" fmla="*/ 20 w 1382"/>
                  <a:gd name="T11" fmla="*/ 1363 h 1383"/>
                  <a:gd name="T12" fmla="*/ 12 w 1382"/>
                  <a:gd name="T13" fmla="*/ 1343 h 1383"/>
                  <a:gd name="T14" fmla="*/ 12 w 1382"/>
                  <a:gd name="T15" fmla="*/ 40 h 1383"/>
                  <a:gd name="T16" fmla="*/ 20 w 1382"/>
                  <a:gd name="T17" fmla="*/ 20 h 1383"/>
                  <a:gd name="T18" fmla="*/ 39 w 1382"/>
                  <a:gd name="T19" fmla="*/ 12 h 1383"/>
                  <a:gd name="T20" fmla="*/ 1343 w 1382"/>
                  <a:gd name="T21" fmla="*/ 12 h 1383"/>
                  <a:gd name="T22" fmla="*/ 1362 w 1382"/>
                  <a:gd name="T23" fmla="*/ 20 h 1383"/>
                  <a:gd name="T24" fmla="*/ 1370 w 1382"/>
                  <a:gd name="T25" fmla="*/ 40 h 1383"/>
                  <a:gd name="T26" fmla="*/ 1370 w 1382"/>
                  <a:gd name="T27" fmla="*/ 1343 h 1383"/>
                  <a:gd name="T28" fmla="*/ 1376 w 1382"/>
                  <a:gd name="T29" fmla="*/ 1343 h 1383"/>
                  <a:gd name="T30" fmla="*/ 1382 w 1382"/>
                  <a:gd name="T31" fmla="*/ 1343 h 1383"/>
                  <a:gd name="T32" fmla="*/ 1382 w 1382"/>
                  <a:gd name="T33" fmla="*/ 40 h 1383"/>
                  <a:gd name="T34" fmla="*/ 1343 w 1382"/>
                  <a:gd name="T35" fmla="*/ 0 h 1383"/>
                  <a:gd name="T36" fmla="*/ 39 w 1382"/>
                  <a:gd name="T37" fmla="*/ 0 h 1383"/>
                  <a:gd name="T38" fmla="*/ 0 w 1382"/>
                  <a:gd name="T39" fmla="*/ 40 h 1383"/>
                  <a:gd name="T40" fmla="*/ 0 w 1382"/>
                  <a:gd name="T41" fmla="*/ 1343 h 1383"/>
                  <a:gd name="T42" fmla="*/ 39 w 1382"/>
                  <a:gd name="T43" fmla="*/ 1383 h 1383"/>
                  <a:gd name="T44" fmla="*/ 1343 w 1382"/>
                  <a:gd name="T45" fmla="*/ 1383 h 1383"/>
                  <a:gd name="T46" fmla="*/ 1382 w 1382"/>
                  <a:gd name="T47" fmla="*/ 1343 h 1383"/>
                  <a:gd name="T48" fmla="*/ 1376 w 1382"/>
                  <a:gd name="T49" fmla="*/ 134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2" h="1383">
                    <a:moveTo>
                      <a:pt x="1376" y="1343"/>
                    </a:moveTo>
                    <a:cubicBezTo>
                      <a:pt x="1370" y="1343"/>
                      <a:pt x="1370" y="1343"/>
                      <a:pt x="1370" y="1343"/>
                    </a:cubicBezTo>
                    <a:cubicBezTo>
                      <a:pt x="1370" y="1351"/>
                      <a:pt x="1367" y="1358"/>
                      <a:pt x="1362" y="1363"/>
                    </a:cubicBezTo>
                    <a:cubicBezTo>
                      <a:pt x="1357" y="1368"/>
                      <a:pt x="1350" y="1371"/>
                      <a:pt x="1343" y="1371"/>
                    </a:cubicBezTo>
                    <a:cubicBezTo>
                      <a:pt x="39" y="1371"/>
                      <a:pt x="39" y="1371"/>
                      <a:pt x="39" y="1371"/>
                    </a:cubicBezTo>
                    <a:cubicBezTo>
                      <a:pt x="31" y="1371"/>
                      <a:pt x="25" y="1368"/>
                      <a:pt x="20" y="1363"/>
                    </a:cubicBezTo>
                    <a:cubicBezTo>
                      <a:pt x="15" y="1358"/>
                      <a:pt x="12" y="1351"/>
                      <a:pt x="12" y="1343"/>
                    </a:cubicBezTo>
                    <a:cubicBezTo>
                      <a:pt x="12" y="40"/>
                      <a:pt x="12" y="40"/>
                      <a:pt x="12" y="40"/>
                    </a:cubicBezTo>
                    <a:cubicBezTo>
                      <a:pt x="12" y="32"/>
                      <a:pt x="15" y="25"/>
                      <a:pt x="20" y="20"/>
                    </a:cubicBezTo>
                    <a:cubicBezTo>
                      <a:pt x="25" y="15"/>
                      <a:pt x="31" y="12"/>
                      <a:pt x="39" y="12"/>
                    </a:cubicBezTo>
                    <a:cubicBezTo>
                      <a:pt x="1343" y="12"/>
                      <a:pt x="1343" y="12"/>
                      <a:pt x="1343" y="12"/>
                    </a:cubicBezTo>
                    <a:cubicBezTo>
                      <a:pt x="1350" y="12"/>
                      <a:pt x="1357" y="15"/>
                      <a:pt x="1362" y="20"/>
                    </a:cubicBezTo>
                    <a:cubicBezTo>
                      <a:pt x="1367" y="25"/>
                      <a:pt x="1370" y="32"/>
                      <a:pt x="1370" y="40"/>
                    </a:cubicBezTo>
                    <a:cubicBezTo>
                      <a:pt x="1370" y="1343"/>
                      <a:pt x="1370" y="1343"/>
                      <a:pt x="1370" y="1343"/>
                    </a:cubicBezTo>
                    <a:cubicBezTo>
                      <a:pt x="1376" y="1343"/>
                      <a:pt x="1376" y="1343"/>
                      <a:pt x="1376" y="1343"/>
                    </a:cubicBezTo>
                    <a:cubicBezTo>
                      <a:pt x="1382" y="1343"/>
                      <a:pt x="1382" y="1343"/>
                      <a:pt x="1382" y="1343"/>
                    </a:cubicBezTo>
                    <a:cubicBezTo>
                      <a:pt x="1382" y="40"/>
                      <a:pt x="1382" y="40"/>
                      <a:pt x="1382" y="40"/>
                    </a:cubicBezTo>
                    <a:cubicBezTo>
                      <a:pt x="1382" y="18"/>
                      <a:pt x="1364" y="0"/>
                      <a:pt x="1343" y="0"/>
                    </a:cubicBezTo>
                    <a:cubicBezTo>
                      <a:pt x="39" y="0"/>
                      <a:pt x="39" y="0"/>
                      <a:pt x="39" y="0"/>
                    </a:cubicBezTo>
                    <a:cubicBezTo>
                      <a:pt x="17" y="0"/>
                      <a:pt x="0" y="18"/>
                      <a:pt x="0" y="40"/>
                    </a:cubicBezTo>
                    <a:cubicBezTo>
                      <a:pt x="0" y="1343"/>
                      <a:pt x="0" y="1343"/>
                      <a:pt x="0" y="1343"/>
                    </a:cubicBezTo>
                    <a:cubicBezTo>
                      <a:pt x="0" y="1365"/>
                      <a:pt x="17" y="1383"/>
                      <a:pt x="39" y="1383"/>
                    </a:cubicBezTo>
                    <a:cubicBezTo>
                      <a:pt x="1343" y="1383"/>
                      <a:pt x="1343" y="1383"/>
                      <a:pt x="1343" y="1383"/>
                    </a:cubicBezTo>
                    <a:cubicBezTo>
                      <a:pt x="1364" y="1383"/>
                      <a:pt x="1382" y="1365"/>
                      <a:pt x="1382" y="1343"/>
                    </a:cubicBezTo>
                    <a:lnTo>
                      <a:pt x="1376" y="1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48"/>
              <p:cNvSpPr>
                <a:spLocks noChangeArrowheads="1"/>
              </p:cNvSpPr>
              <p:nvPr/>
            </p:nvSpPr>
            <p:spPr bwMode="auto">
              <a:xfrm>
                <a:off x="1770" y="-164"/>
                <a:ext cx="10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S</a:t>
                </a:r>
                <a:endParaRPr lang="en-US" altLang="en-US">
                  <a:solidFill>
                    <a:srgbClr val="00B0F0"/>
                  </a:solidFill>
                </a:endParaRPr>
              </a:p>
            </p:txBody>
          </p:sp>
          <p:sp>
            <p:nvSpPr>
              <p:cNvPr id="57" name="Rectangle 49"/>
              <p:cNvSpPr>
                <a:spLocks noChangeArrowheads="1"/>
              </p:cNvSpPr>
              <p:nvPr/>
            </p:nvSpPr>
            <p:spPr bwMode="auto">
              <a:xfrm>
                <a:off x="1868" y="-164"/>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T</a:t>
                </a:r>
                <a:endParaRPr lang="en-US" altLang="en-US">
                  <a:solidFill>
                    <a:srgbClr val="00B0F0"/>
                  </a:solidFill>
                </a:endParaRPr>
              </a:p>
            </p:txBody>
          </p:sp>
          <p:sp>
            <p:nvSpPr>
              <p:cNvPr id="58" name="Rectangle 50"/>
              <p:cNvSpPr>
                <a:spLocks noChangeArrowheads="1"/>
              </p:cNvSpPr>
              <p:nvPr/>
            </p:nvSpPr>
            <p:spPr bwMode="auto">
              <a:xfrm>
                <a:off x="1959" y="-164"/>
                <a:ext cx="25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OR</a:t>
                </a:r>
                <a:endParaRPr lang="en-US" altLang="en-US">
                  <a:solidFill>
                    <a:srgbClr val="00B0F0"/>
                  </a:solidFill>
                </a:endParaRPr>
              </a:p>
            </p:txBody>
          </p:sp>
          <p:sp>
            <p:nvSpPr>
              <p:cNvPr id="59" name="Rectangle 51"/>
              <p:cNvSpPr>
                <a:spLocks noChangeArrowheads="1"/>
              </p:cNvSpPr>
              <p:nvPr/>
            </p:nvSpPr>
            <p:spPr bwMode="auto">
              <a:xfrm>
                <a:off x="2206" y="-164"/>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A</a:t>
                </a:r>
                <a:endParaRPr lang="en-US" altLang="en-US">
                  <a:solidFill>
                    <a:srgbClr val="00B0F0"/>
                  </a:solidFill>
                </a:endParaRPr>
              </a:p>
            </p:txBody>
          </p:sp>
          <p:sp>
            <p:nvSpPr>
              <p:cNvPr id="60" name="Rectangle 52"/>
              <p:cNvSpPr>
                <a:spLocks noChangeArrowheads="1"/>
              </p:cNvSpPr>
              <p:nvPr/>
            </p:nvSpPr>
            <p:spPr bwMode="auto">
              <a:xfrm>
                <a:off x="2324" y="-164"/>
                <a:ext cx="22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GE</a:t>
                </a:r>
                <a:endParaRPr lang="en-US" altLang="en-US">
                  <a:solidFill>
                    <a:srgbClr val="00B0F0"/>
                  </a:solidFill>
                </a:endParaRPr>
              </a:p>
            </p:txBody>
          </p:sp>
          <p:sp>
            <p:nvSpPr>
              <p:cNvPr id="61" name="Freeform 53"/>
              <p:cNvSpPr>
                <a:spLocks/>
              </p:cNvSpPr>
              <p:nvPr/>
            </p:nvSpPr>
            <p:spPr bwMode="auto">
              <a:xfrm>
                <a:off x="1593" y="-1273"/>
                <a:ext cx="1126" cy="789"/>
              </a:xfrm>
              <a:custGeom>
                <a:avLst/>
                <a:gdLst>
                  <a:gd name="T0" fmla="*/ 0 w 600"/>
                  <a:gd name="T1" fmla="*/ 397 h 420"/>
                  <a:gd name="T2" fmla="*/ 22 w 600"/>
                  <a:gd name="T3" fmla="*/ 420 h 420"/>
                  <a:gd name="T4" fmla="*/ 577 w 600"/>
                  <a:gd name="T5" fmla="*/ 420 h 420"/>
                  <a:gd name="T6" fmla="*/ 600 w 600"/>
                  <a:gd name="T7" fmla="*/ 397 h 420"/>
                  <a:gd name="T8" fmla="*/ 600 w 600"/>
                  <a:gd name="T9" fmla="*/ 0 h 420"/>
                  <a:gd name="T10" fmla="*/ 0 w 600"/>
                  <a:gd name="T11" fmla="*/ 0 h 420"/>
                  <a:gd name="T12" fmla="*/ 0 w 600"/>
                  <a:gd name="T13" fmla="*/ 397 h 420"/>
                </a:gdLst>
                <a:ahLst/>
                <a:cxnLst>
                  <a:cxn ang="0">
                    <a:pos x="T0" y="T1"/>
                  </a:cxn>
                  <a:cxn ang="0">
                    <a:pos x="T2" y="T3"/>
                  </a:cxn>
                  <a:cxn ang="0">
                    <a:pos x="T4" y="T5"/>
                  </a:cxn>
                  <a:cxn ang="0">
                    <a:pos x="T6" y="T7"/>
                  </a:cxn>
                  <a:cxn ang="0">
                    <a:pos x="T8" y="T9"/>
                  </a:cxn>
                  <a:cxn ang="0">
                    <a:pos x="T10" y="T11"/>
                  </a:cxn>
                  <a:cxn ang="0">
                    <a:pos x="T12" y="T13"/>
                  </a:cxn>
                </a:cxnLst>
                <a:rect l="0" t="0" r="r" b="b"/>
                <a:pathLst>
                  <a:path w="600" h="420">
                    <a:moveTo>
                      <a:pt x="0" y="397"/>
                    </a:moveTo>
                    <a:cubicBezTo>
                      <a:pt x="0" y="410"/>
                      <a:pt x="10" y="420"/>
                      <a:pt x="22" y="420"/>
                    </a:cubicBezTo>
                    <a:cubicBezTo>
                      <a:pt x="577" y="420"/>
                      <a:pt x="577" y="420"/>
                      <a:pt x="577" y="420"/>
                    </a:cubicBezTo>
                    <a:cubicBezTo>
                      <a:pt x="590" y="420"/>
                      <a:pt x="600" y="410"/>
                      <a:pt x="600" y="397"/>
                    </a:cubicBezTo>
                    <a:cubicBezTo>
                      <a:pt x="600" y="0"/>
                      <a:pt x="600" y="0"/>
                      <a:pt x="600" y="0"/>
                    </a:cubicBezTo>
                    <a:cubicBezTo>
                      <a:pt x="0" y="0"/>
                      <a:pt x="0" y="0"/>
                      <a:pt x="0" y="0"/>
                    </a:cubicBezTo>
                    <a:cubicBezTo>
                      <a:pt x="0" y="397"/>
                      <a:pt x="0" y="397"/>
                      <a:pt x="0" y="397"/>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4"/>
              <p:cNvSpPr>
                <a:spLocks/>
              </p:cNvSpPr>
              <p:nvPr/>
            </p:nvSpPr>
            <p:spPr bwMode="auto">
              <a:xfrm>
                <a:off x="1593" y="-1444"/>
                <a:ext cx="1126" cy="171"/>
              </a:xfrm>
              <a:custGeom>
                <a:avLst/>
                <a:gdLst>
                  <a:gd name="T0" fmla="*/ 578 w 600"/>
                  <a:gd name="T1" fmla="*/ 0 h 91"/>
                  <a:gd name="T2" fmla="*/ 22 w 600"/>
                  <a:gd name="T3" fmla="*/ 0 h 91"/>
                  <a:gd name="T4" fmla="*/ 0 w 600"/>
                  <a:gd name="T5" fmla="*/ 22 h 91"/>
                  <a:gd name="T6" fmla="*/ 0 w 600"/>
                  <a:gd name="T7" fmla="*/ 91 h 91"/>
                  <a:gd name="T8" fmla="*/ 600 w 600"/>
                  <a:gd name="T9" fmla="*/ 91 h 91"/>
                  <a:gd name="T10" fmla="*/ 600 w 600"/>
                  <a:gd name="T11" fmla="*/ 22 h 91"/>
                  <a:gd name="T12" fmla="*/ 578 w 600"/>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00" h="91">
                    <a:moveTo>
                      <a:pt x="578" y="0"/>
                    </a:moveTo>
                    <a:cubicBezTo>
                      <a:pt x="22" y="0"/>
                      <a:pt x="22" y="0"/>
                      <a:pt x="22" y="0"/>
                    </a:cubicBezTo>
                    <a:cubicBezTo>
                      <a:pt x="10" y="0"/>
                      <a:pt x="0" y="10"/>
                      <a:pt x="0" y="22"/>
                    </a:cubicBezTo>
                    <a:cubicBezTo>
                      <a:pt x="0" y="91"/>
                      <a:pt x="0" y="91"/>
                      <a:pt x="0" y="91"/>
                    </a:cubicBezTo>
                    <a:cubicBezTo>
                      <a:pt x="600" y="91"/>
                      <a:pt x="600" y="91"/>
                      <a:pt x="600" y="91"/>
                    </a:cubicBezTo>
                    <a:cubicBezTo>
                      <a:pt x="600" y="22"/>
                      <a:pt x="600" y="22"/>
                      <a:pt x="600" y="22"/>
                    </a:cubicBezTo>
                    <a:cubicBezTo>
                      <a:pt x="600" y="10"/>
                      <a:pt x="590" y="0"/>
                      <a:pt x="578"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55"/>
              <p:cNvSpPr>
                <a:spLocks noChangeArrowheads="1"/>
              </p:cNvSpPr>
              <p:nvPr/>
            </p:nvSpPr>
            <p:spPr bwMode="auto">
              <a:xfrm>
                <a:off x="1927" y="-1027"/>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56"/>
              <p:cNvSpPr>
                <a:spLocks noChangeArrowheads="1"/>
              </p:cNvSpPr>
              <p:nvPr/>
            </p:nvSpPr>
            <p:spPr bwMode="auto">
              <a:xfrm>
                <a:off x="1927" y="-1027"/>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57"/>
              <p:cNvSpPr>
                <a:spLocks noChangeArrowheads="1"/>
              </p:cNvSpPr>
              <p:nvPr/>
            </p:nvSpPr>
            <p:spPr bwMode="auto">
              <a:xfrm>
                <a:off x="192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58"/>
              <p:cNvSpPr>
                <a:spLocks noChangeArrowheads="1"/>
              </p:cNvSpPr>
              <p:nvPr/>
            </p:nvSpPr>
            <p:spPr bwMode="auto">
              <a:xfrm>
                <a:off x="192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59"/>
              <p:cNvSpPr>
                <a:spLocks noChangeArrowheads="1"/>
              </p:cNvSpPr>
              <p:nvPr/>
            </p:nvSpPr>
            <p:spPr bwMode="auto">
              <a:xfrm>
                <a:off x="1927" y="-860"/>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0"/>
              <p:cNvSpPr>
                <a:spLocks noChangeArrowheads="1"/>
              </p:cNvSpPr>
              <p:nvPr/>
            </p:nvSpPr>
            <p:spPr bwMode="auto">
              <a:xfrm>
                <a:off x="1927" y="-860"/>
                <a:ext cx="20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1"/>
              <p:cNvSpPr>
                <a:spLocks noChangeArrowheads="1"/>
              </p:cNvSpPr>
              <p:nvPr/>
            </p:nvSpPr>
            <p:spPr bwMode="auto">
              <a:xfrm>
                <a:off x="2177" y="-860"/>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2"/>
              <p:cNvSpPr>
                <a:spLocks noChangeArrowheads="1"/>
              </p:cNvSpPr>
              <p:nvPr/>
            </p:nvSpPr>
            <p:spPr bwMode="auto">
              <a:xfrm>
                <a:off x="2177" y="-1027"/>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3"/>
              <p:cNvSpPr>
                <a:spLocks noChangeArrowheads="1"/>
              </p:cNvSpPr>
              <p:nvPr/>
            </p:nvSpPr>
            <p:spPr bwMode="auto">
              <a:xfrm>
                <a:off x="2177" y="-1027"/>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Rectangle 64"/>
              <p:cNvSpPr>
                <a:spLocks noChangeArrowheads="1"/>
              </p:cNvSpPr>
              <p:nvPr/>
            </p:nvSpPr>
            <p:spPr bwMode="auto">
              <a:xfrm>
                <a:off x="217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65"/>
              <p:cNvSpPr>
                <a:spLocks noChangeArrowheads="1"/>
              </p:cNvSpPr>
              <p:nvPr/>
            </p:nvSpPr>
            <p:spPr bwMode="auto">
              <a:xfrm>
                <a:off x="217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Rectangle 66"/>
              <p:cNvSpPr>
                <a:spLocks noChangeArrowheads="1"/>
              </p:cNvSpPr>
              <p:nvPr/>
            </p:nvSpPr>
            <p:spPr bwMode="auto">
              <a:xfrm>
                <a:off x="1676" y="-1194"/>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Rectangle 67"/>
              <p:cNvSpPr>
                <a:spLocks noChangeArrowheads="1"/>
              </p:cNvSpPr>
              <p:nvPr/>
            </p:nvSpPr>
            <p:spPr bwMode="auto">
              <a:xfrm>
                <a:off x="1676" y="-1194"/>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Rectangle 68"/>
              <p:cNvSpPr>
                <a:spLocks noChangeArrowheads="1"/>
              </p:cNvSpPr>
              <p:nvPr/>
            </p:nvSpPr>
            <p:spPr bwMode="auto">
              <a:xfrm>
                <a:off x="1676" y="-1027"/>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Rectangle 69"/>
              <p:cNvSpPr>
                <a:spLocks noChangeArrowheads="1"/>
              </p:cNvSpPr>
              <p:nvPr/>
            </p:nvSpPr>
            <p:spPr bwMode="auto">
              <a:xfrm>
                <a:off x="1676" y="-1027"/>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0"/>
              <p:cNvSpPr>
                <a:spLocks noChangeArrowheads="1"/>
              </p:cNvSpPr>
              <p:nvPr/>
            </p:nvSpPr>
            <p:spPr bwMode="auto">
              <a:xfrm>
                <a:off x="1676" y="-860"/>
                <a:ext cx="210"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1"/>
              <p:cNvSpPr>
                <a:spLocks noChangeArrowheads="1"/>
              </p:cNvSpPr>
              <p:nvPr/>
            </p:nvSpPr>
            <p:spPr bwMode="auto">
              <a:xfrm>
                <a:off x="1676" y="-860"/>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Rectangle 72"/>
              <p:cNvSpPr>
                <a:spLocks noChangeArrowheads="1"/>
              </p:cNvSpPr>
              <p:nvPr/>
            </p:nvSpPr>
            <p:spPr bwMode="auto">
              <a:xfrm>
                <a:off x="1676" y="-693"/>
                <a:ext cx="210"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Rectangle 73"/>
              <p:cNvSpPr>
                <a:spLocks noChangeArrowheads="1"/>
              </p:cNvSpPr>
              <p:nvPr/>
            </p:nvSpPr>
            <p:spPr bwMode="auto">
              <a:xfrm>
                <a:off x="1676" y="-693"/>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Rectangle 74"/>
              <p:cNvSpPr>
                <a:spLocks noChangeArrowheads="1"/>
              </p:cNvSpPr>
              <p:nvPr/>
            </p:nvSpPr>
            <p:spPr bwMode="auto">
              <a:xfrm>
                <a:off x="1927" y="-693"/>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Rectangle 75"/>
              <p:cNvSpPr>
                <a:spLocks noChangeArrowheads="1"/>
              </p:cNvSpPr>
              <p:nvPr/>
            </p:nvSpPr>
            <p:spPr bwMode="auto">
              <a:xfrm>
                <a:off x="2177" y="-693"/>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Rectangle 76"/>
              <p:cNvSpPr>
                <a:spLocks noChangeArrowheads="1"/>
              </p:cNvSpPr>
              <p:nvPr/>
            </p:nvSpPr>
            <p:spPr bwMode="auto">
              <a:xfrm>
                <a:off x="2426" y="-860"/>
                <a:ext cx="209"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Rectangle 77"/>
              <p:cNvSpPr>
                <a:spLocks noChangeArrowheads="1"/>
              </p:cNvSpPr>
              <p:nvPr/>
            </p:nvSpPr>
            <p:spPr bwMode="auto">
              <a:xfrm>
                <a:off x="2426" y="-1027"/>
                <a:ext cx="20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78"/>
              <p:cNvSpPr>
                <a:spLocks noChangeArrowheads="1"/>
              </p:cNvSpPr>
              <p:nvPr/>
            </p:nvSpPr>
            <p:spPr bwMode="auto">
              <a:xfrm>
                <a:off x="2426" y="-1194"/>
                <a:ext cx="20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79"/>
              <p:cNvSpPr>
                <a:spLocks noChangeArrowheads="1"/>
              </p:cNvSpPr>
              <p:nvPr/>
            </p:nvSpPr>
            <p:spPr bwMode="auto">
              <a:xfrm>
                <a:off x="2426" y="-693"/>
                <a:ext cx="209"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Freeform 80"/>
              <p:cNvSpPr>
                <a:spLocks noEditPoints="1"/>
              </p:cNvSpPr>
              <p:nvPr/>
            </p:nvSpPr>
            <p:spPr bwMode="auto">
              <a:xfrm>
                <a:off x="1629" y="-1444"/>
                <a:ext cx="946" cy="960"/>
              </a:xfrm>
              <a:custGeom>
                <a:avLst/>
                <a:gdLst>
                  <a:gd name="T0" fmla="*/ 1 w 504"/>
                  <a:gd name="T1" fmla="*/ 511 h 511"/>
                  <a:gd name="T2" fmla="*/ 5 w 504"/>
                  <a:gd name="T3" fmla="*/ 511 h 511"/>
                  <a:gd name="T4" fmla="*/ 31 w 504"/>
                  <a:gd name="T5" fmla="*/ 511 h 511"/>
                  <a:gd name="T6" fmla="*/ 32 w 504"/>
                  <a:gd name="T7" fmla="*/ 511 h 511"/>
                  <a:gd name="T8" fmla="*/ 3 w 504"/>
                  <a:gd name="T9" fmla="*/ 511 h 511"/>
                  <a:gd name="T10" fmla="*/ 1 w 504"/>
                  <a:gd name="T11" fmla="*/ 511 h 511"/>
                  <a:gd name="T12" fmla="*/ 504 w 504"/>
                  <a:gd name="T13" fmla="*/ 0 h 511"/>
                  <a:gd name="T14" fmla="*/ 5 w 504"/>
                  <a:gd name="T15" fmla="*/ 0 h 511"/>
                  <a:gd name="T16" fmla="*/ 0 w 504"/>
                  <a:gd name="T17" fmla="*/ 0 h 511"/>
                  <a:gd name="T18" fmla="*/ 3 w 504"/>
                  <a:gd name="T19" fmla="*/ 0 h 511"/>
                  <a:gd name="T20" fmla="*/ 504 w 504"/>
                  <a:gd name="T21" fmla="*/ 0 h 511"/>
                  <a:gd name="T22" fmla="*/ 504 w 504"/>
                  <a:gd name="T23"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4" h="511">
                    <a:moveTo>
                      <a:pt x="1" y="511"/>
                    </a:moveTo>
                    <a:cubicBezTo>
                      <a:pt x="3" y="511"/>
                      <a:pt x="4" y="511"/>
                      <a:pt x="5" y="511"/>
                    </a:cubicBezTo>
                    <a:cubicBezTo>
                      <a:pt x="31" y="511"/>
                      <a:pt x="31" y="511"/>
                      <a:pt x="31" y="511"/>
                    </a:cubicBezTo>
                    <a:cubicBezTo>
                      <a:pt x="32" y="511"/>
                      <a:pt x="32" y="511"/>
                      <a:pt x="32" y="511"/>
                    </a:cubicBezTo>
                    <a:cubicBezTo>
                      <a:pt x="3" y="511"/>
                      <a:pt x="3" y="511"/>
                      <a:pt x="3" y="511"/>
                    </a:cubicBezTo>
                    <a:cubicBezTo>
                      <a:pt x="3" y="511"/>
                      <a:pt x="2" y="511"/>
                      <a:pt x="1" y="511"/>
                    </a:cubicBezTo>
                    <a:moveTo>
                      <a:pt x="504" y="0"/>
                    </a:moveTo>
                    <a:cubicBezTo>
                      <a:pt x="5" y="0"/>
                      <a:pt x="5" y="0"/>
                      <a:pt x="5" y="0"/>
                    </a:cubicBezTo>
                    <a:cubicBezTo>
                      <a:pt x="3" y="0"/>
                      <a:pt x="2" y="0"/>
                      <a:pt x="0" y="0"/>
                    </a:cubicBezTo>
                    <a:cubicBezTo>
                      <a:pt x="1" y="0"/>
                      <a:pt x="2" y="0"/>
                      <a:pt x="3" y="0"/>
                    </a:cubicBezTo>
                    <a:cubicBezTo>
                      <a:pt x="504" y="0"/>
                      <a:pt x="504" y="0"/>
                      <a:pt x="504"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Freeform 81"/>
              <p:cNvSpPr>
                <a:spLocks noEditPoints="1"/>
              </p:cNvSpPr>
              <p:nvPr/>
            </p:nvSpPr>
            <p:spPr bwMode="auto">
              <a:xfrm>
                <a:off x="1593" y="-1273"/>
                <a:ext cx="824" cy="789"/>
              </a:xfrm>
              <a:custGeom>
                <a:avLst/>
                <a:gdLst>
                  <a:gd name="T0" fmla="*/ 44 w 439"/>
                  <a:gd name="T1" fmla="*/ 286 h 420"/>
                  <a:gd name="T2" fmla="*/ 44 w 439"/>
                  <a:gd name="T3" fmla="*/ 220 h 420"/>
                  <a:gd name="T4" fmla="*/ 156 w 439"/>
                  <a:gd name="T5" fmla="*/ 220 h 420"/>
                  <a:gd name="T6" fmla="*/ 156 w 439"/>
                  <a:gd name="T7" fmla="*/ 286 h 420"/>
                  <a:gd name="T8" fmla="*/ 44 w 439"/>
                  <a:gd name="T9" fmla="*/ 286 h 420"/>
                  <a:gd name="T10" fmla="*/ 44 w 439"/>
                  <a:gd name="T11" fmla="*/ 198 h 420"/>
                  <a:gd name="T12" fmla="*/ 44 w 439"/>
                  <a:gd name="T13" fmla="*/ 131 h 420"/>
                  <a:gd name="T14" fmla="*/ 156 w 439"/>
                  <a:gd name="T15" fmla="*/ 131 h 420"/>
                  <a:gd name="T16" fmla="*/ 156 w 439"/>
                  <a:gd name="T17" fmla="*/ 198 h 420"/>
                  <a:gd name="T18" fmla="*/ 44 w 439"/>
                  <a:gd name="T19" fmla="*/ 198 h 420"/>
                  <a:gd name="T20" fmla="*/ 44 w 439"/>
                  <a:gd name="T21" fmla="*/ 109 h 420"/>
                  <a:gd name="T22" fmla="*/ 44 w 439"/>
                  <a:gd name="T23" fmla="*/ 42 h 420"/>
                  <a:gd name="T24" fmla="*/ 156 w 439"/>
                  <a:gd name="T25" fmla="*/ 42 h 420"/>
                  <a:gd name="T26" fmla="*/ 156 w 439"/>
                  <a:gd name="T27" fmla="*/ 109 h 420"/>
                  <a:gd name="T28" fmla="*/ 44 w 439"/>
                  <a:gd name="T29" fmla="*/ 109 h 420"/>
                  <a:gd name="T30" fmla="*/ 178 w 439"/>
                  <a:gd name="T31" fmla="*/ 109 h 420"/>
                  <a:gd name="T32" fmla="*/ 178 w 439"/>
                  <a:gd name="T33" fmla="*/ 42 h 420"/>
                  <a:gd name="T34" fmla="*/ 289 w 439"/>
                  <a:gd name="T35" fmla="*/ 42 h 420"/>
                  <a:gd name="T36" fmla="*/ 289 w 439"/>
                  <a:gd name="T37" fmla="*/ 109 h 420"/>
                  <a:gd name="T38" fmla="*/ 178 w 439"/>
                  <a:gd name="T39" fmla="*/ 109 h 420"/>
                  <a:gd name="T40" fmla="*/ 439 w 439"/>
                  <a:gd name="T41" fmla="*/ 0 h 420"/>
                  <a:gd name="T42" fmla="*/ 0 w 439"/>
                  <a:gd name="T43" fmla="*/ 0 h 420"/>
                  <a:gd name="T44" fmla="*/ 0 w 439"/>
                  <a:gd name="T45" fmla="*/ 20 h 420"/>
                  <a:gd name="T46" fmla="*/ 0 w 439"/>
                  <a:gd name="T47" fmla="*/ 60 h 420"/>
                  <a:gd name="T48" fmla="*/ 0 w 439"/>
                  <a:gd name="T49" fmla="*/ 396 h 420"/>
                  <a:gd name="T50" fmla="*/ 20 w 439"/>
                  <a:gd name="T51" fmla="*/ 420 h 420"/>
                  <a:gd name="T52" fmla="*/ 22 w 439"/>
                  <a:gd name="T53" fmla="*/ 420 h 420"/>
                  <a:gd name="T54" fmla="*/ 51 w 439"/>
                  <a:gd name="T55" fmla="*/ 420 h 420"/>
                  <a:gd name="T56" fmla="*/ 92 w 439"/>
                  <a:gd name="T57" fmla="*/ 375 h 420"/>
                  <a:gd name="T58" fmla="*/ 44 w 439"/>
                  <a:gd name="T59" fmla="*/ 375 h 420"/>
                  <a:gd name="T60" fmla="*/ 44 w 439"/>
                  <a:gd name="T61" fmla="*/ 309 h 420"/>
                  <a:gd name="T62" fmla="*/ 153 w 439"/>
                  <a:gd name="T63" fmla="*/ 309 h 420"/>
                  <a:gd name="T64" fmla="*/ 178 w 439"/>
                  <a:gd name="T65" fmla="*/ 282 h 420"/>
                  <a:gd name="T66" fmla="*/ 178 w 439"/>
                  <a:gd name="T67" fmla="*/ 220 h 420"/>
                  <a:gd name="T68" fmla="*/ 235 w 439"/>
                  <a:gd name="T69" fmla="*/ 220 h 420"/>
                  <a:gd name="T70" fmla="*/ 256 w 439"/>
                  <a:gd name="T71" fmla="*/ 198 h 420"/>
                  <a:gd name="T72" fmla="*/ 178 w 439"/>
                  <a:gd name="T73" fmla="*/ 198 h 420"/>
                  <a:gd name="T74" fmla="*/ 178 w 439"/>
                  <a:gd name="T75" fmla="*/ 131 h 420"/>
                  <a:gd name="T76" fmla="*/ 289 w 439"/>
                  <a:gd name="T77" fmla="*/ 131 h 420"/>
                  <a:gd name="T78" fmla="*/ 289 w 439"/>
                  <a:gd name="T79" fmla="*/ 162 h 420"/>
                  <a:gd name="T80" fmla="*/ 311 w 439"/>
                  <a:gd name="T81" fmla="*/ 138 h 420"/>
                  <a:gd name="T82" fmla="*/ 311 w 439"/>
                  <a:gd name="T83" fmla="*/ 131 h 420"/>
                  <a:gd name="T84" fmla="*/ 318 w 439"/>
                  <a:gd name="T85" fmla="*/ 131 h 420"/>
                  <a:gd name="T86" fmla="*/ 338 w 439"/>
                  <a:gd name="T87" fmla="*/ 109 h 420"/>
                  <a:gd name="T88" fmla="*/ 311 w 439"/>
                  <a:gd name="T89" fmla="*/ 109 h 420"/>
                  <a:gd name="T90" fmla="*/ 311 w 439"/>
                  <a:gd name="T91" fmla="*/ 42 h 420"/>
                  <a:gd name="T92" fmla="*/ 400 w 439"/>
                  <a:gd name="T93" fmla="*/ 42 h 420"/>
                  <a:gd name="T94" fmla="*/ 439 w 439"/>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9" h="420">
                    <a:moveTo>
                      <a:pt x="44" y="286"/>
                    </a:moveTo>
                    <a:cubicBezTo>
                      <a:pt x="44" y="220"/>
                      <a:pt x="44" y="220"/>
                      <a:pt x="44" y="220"/>
                    </a:cubicBezTo>
                    <a:cubicBezTo>
                      <a:pt x="156" y="220"/>
                      <a:pt x="156" y="220"/>
                      <a:pt x="156" y="220"/>
                    </a:cubicBezTo>
                    <a:cubicBezTo>
                      <a:pt x="156" y="286"/>
                      <a:pt x="156" y="286"/>
                      <a:pt x="156" y="286"/>
                    </a:cubicBezTo>
                    <a:cubicBezTo>
                      <a:pt x="44" y="286"/>
                      <a:pt x="44" y="286"/>
                      <a:pt x="44" y="286"/>
                    </a:cubicBezTo>
                    <a:moveTo>
                      <a:pt x="44" y="198"/>
                    </a:moveTo>
                    <a:cubicBezTo>
                      <a:pt x="44" y="131"/>
                      <a:pt x="44" y="131"/>
                      <a:pt x="44" y="131"/>
                    </a:cubicBezTo>
                    <a:cubicBezTo>
                      <a:pt x="156" y="131"/>
                      <a:pt x="156" y="131"/>
                      <a:pt x="156" y="131"/>
                    </a:cubicBezTo>
                    <a:cubicBezTo>
                      <a:pt x="156" y="198"/>
                      <a:pt x="156" y="198"/>
                      <a:pt x="156" y="198"/>
                    </a:cubicBezTo>
                    <a:cubicBezTo>
                      <a:pt x="44" y="198"/>
                      <a:pt x="44" y="198"/>
                      <a:pt x="44" y="198"/>
                    </a:cubicBezTo>
                    <a:moveTo>
                      <a:pt x="44" y="109"/>
                    </a:moveTo>
                    <a:cubicBezTo>
                      <a:pt x="44" y="42"/>
                      <a:pt x="44" y="42"/>
                      <a:pt x="44" y="42"/>
                    </a:cubicBezTo>
                    <a:cubicBezTo>
                      <a:pt x="156" y="42"/>
                      <a:pt x="156" y="42"/>
                      <a:pt x="156" y="42"/>
                    </a:cubicBezTo>
                    <a:cubicBezTo>
                      <a:pt x="156" y="109"/>
                      <a:pt x="156" y="109"/>
                      <a:pt x="156" y="109"/>
                    </a:cubicBezTo>
                    <a:cubicBezTo>
                      <a:pt x="44" y="109"/>
                      <a:pt x="44" y="109"/>
                      <a:pt x="44" y="109"/>
                    </a:cubicBezTo>
                    <a:moveTo>
                      <a:pt x="178" y="109"/>
                    </a:moveTo>
                    <a:cubicBezTo>
                      <a:pt x="178" y="42"/>
                      <a:pt x="178" y="42"/>
                      <a:pt x="178" y="42"/>
                    </a:cubicBezTo>
                    <a:cubicBezTo>
                      <a:pt x="289" y="42"/>
                      <a:pt x="289" y="42"/>
                      <a:pt x="289" y="42"/>
                    </a:cubicBezTo>
                    <a:cubicBezTo>
                      <a:pt x="289" y="109"/>
                      <a:pt x="289" y="109"/>
                      <a:pt x="289" y="109"/>
                    </a:cubicBezTo>
                    <a:cubicBezTo>
                      <a:pt x="178" y="109"/>
                      <a:pt x="178" y="109"/>
                      <a:pt x="178" y="109"/>
                    </a:cubicBezTo>
                    <a:moveTo>
                      <a:pt x="439" y="0"/>
                    </a:moveTo>
                    <a:cubicBezTo>
                      <a:pt x="0" y="0"/>
                      <a:pt x="0" y="0"/>
                      <a:pt x="0" y="0"/>
                    </a:cubicBezTo>
                    <a:cubicBezTo>
                      <a:pt x="0" y="20"/>
                      <a:pt x="0" y="20"/>
                      <a:pt x="0" y="20"/>
                    </a:cubicBezTo>
                    <a:cubicBezTo>
                      <a:pt x="0" y="60"/>
                      <a:pt x="0" y="60"/>
                      <a:pt x="0" y="60"/>
                    </a:cubicBezTo>
                    <a:cubicBezTo>
                      <a:pt x="0" y="396"/>
                      <a:pt x="0" y="396"/>
                      <a:pt x="0" y="396"/>
                    </a:cubicBezTo>
                    <a:cubicBezTo>
                      <a:pt x="0" y="408"/>
                      <a:pt x="9" y="418"/>
                      <a:pt x="20" y="420"/>
                    </a:cubicBezTo>
                    <a:cubicBezTo>
                      <a:pt x="21" y="420"/>
                      <a:pt x="22" y="420"/>
                      <a:pt x="22" y="420"/>
                    </a:cubicBezTo>
                    <a:cubicBezTo>
                      <a:pt x="51" y="420"/>
                      <a:pt x="51" y="420"/>
                      <a:pt x="51" y="420"/>
                    </a:cubicBezTo>
                    <a:cubicBezTo>
                      <a:pt x="92" y="375"/>
                      <a:pt x="92" y="375"/>
                      <a:pt x="92" y="375"/>
                    </a:cubicBezTo>
                    <a:cubicBezTo>
                      <a:pt x="44" y="375"/>
                      <a:pt x="44" y="375"/>
                      <a:pt x="44" y="375"/>
                    </a:cubicBezTo>
                    <a:cubicBezTo>
                      <a:pt x="44" y="309"/>
                      <a:pt x="44" y="309"/>
                      <a:pt x="44" y="309"/>
                    </a:cubicBezTo>
                    <a:cubicBezTo>
                      <a:pt x="153" y="309"/>
                      <a:pt x="153" y="309"/>
                      <a:pt x="153" y="309"/>
                    </a:cubicBezTo>
                    <a:cubicBezTo>
                      <a:pt x="178" y="282"/>
                      <a:pt x="178" y="282"/>
                      <a:pt x="178" y="282"/>
                    </a:cubicBezTo>
                    <a:cubicBezTo>
                      <a:pt x="178" y="220"/>
                      <a:pt x="178" y="220"/>
                      <a:pt x="178" y="220"/>
                    </a:cubicBezTo>
                    <a:cubicBezTo>
                      <a:pt x="235" y="220"/>
                      <a:pt x="235" y="220"/>
                      <a:pt x="235" y="220"/>
                    </a:cubicBezTo>
                    <a:cubicBezTo>
                      <a:pt x="256" y="198"/>
                      <a:pt x="256" y="198"/>
                      <a:pt x="256" y="198"/>
                    </a:cubicBezTo>
                    <a:cubicBezTo>
                      <a:pt x="178" y="198"/>
                      <a:pt x="178" y="198"/>
                      <a:pt x="178" y="198"/>
                    </a:cubicBezTo>
                    <a:cubicBezTo>
                      <a:pt x="178" y="131"/>
                      <a:pt x="178" y="131"/>
                      <a:pt x="178" y="131"/>
                    </a:cubicBezTo>
                    <a:cubicBezTo>
                      <a:pt x="289" y="131"/>
                      <a:pt x="289" y="131"/>
                      <a:pt x="289" y="131"/>
                    </a:cubicBezTo>
                    <a:cubicBezTo>
                      <a:pt x="289" y="162"/>
                      <a:pt x="289" y="162"/>
                      <a:pt x="289" y="162"/>
                    </a:cubicBezTo>
                    <a:cubicBezTo>
                      <a:pt x="311" y="138"/>
                      <a:pt x="311" y="138"/>
                      <a:pt x="311" y="138"/>
                    </a:cubicBezTo>
                    <a:cubicBezTo>
                      <a:pt x="311" y="131"/>
                      <a:pt x="311" y="131"/>
                      <a:pt x="311" y="131"/>
                    </a:cubicBezTo>
                    <a:cubicBezTo>
                      <a:pt x="318" y="131"/>
                      <a:pt x="318" y="131"/>
                      <a:pt x="318" y="131"/>
                    </a:cubicBezTo>
                    <a:cubicBezTo>
                      <a:pt x="338" y="109"/>
                      <a:pt x="338" y="109"/>
                      <a:pt x="338" y="109"/>
                    </a:cubicBezTo>
                    <a:cubicBezTo>
                      <a:pt x="311" y="109"/>
                      <a:pt x="311" y="109"/>
                      <a:pt x="311" y="109"/>
                    </a:cubicBezTo>
                    <a:cubicBezTo>
                      <a:pt x="311" y="42"/>
                      <a:pt x="311" y="42"/>
                      <a:pt x="311" y="42"/>
                    </a:cubicBezTo>
                    <a:cubicBezTo>
                      <a:pt x="400" y="42"/>
                      <a:pt x="400" y="42"/>
                      <a:pt x="400" y="42"/>
                    </a:cubicBezTo>
                    <a:cubicBezTo>
                      <a:pt x="439" y="0"/>
                      <a:pt x="439" y="0"/>
                      <a:pt x="439"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Freeform 82"/>
              <p:cNvSpPr>
                <a:spLocks/>
              </p:cNvSpPr>
              <p:nvPr/>
            </p:nvSpPr>
            <p:spPr bwMode="auto">
              <a:xfrm>
                <a:off x="1593" y="-1444"/>
                <a:ext cx="982" cy="171"/>
              </a:xfrm>
              <a:custGeom>
                <a:avLst/>
                <a:gdLst>
                  <a:gd name="T0" fmla="*/ 523 w 523"/>
                  <a:gd name="T1" fmla="*/ 0 h 91"/>
                  <a:gd name="T2" fmla="*/ 22 w 523"/>
                  <a:gd name="T3" fmla="*/ 0 h 91"/>
                  <a:gd name="T4" fmla="*/ 19 w 523"/>
                  <a:gd name="T5" fmla="*/ 0 h 91"/>
                  <a:gd name="T6" fmla="*/ 0 w 523"/>
                  <a:gd name="T7" fmla="*/ 24 h 91"/>
                  <a:gd name="T8" fmla="*/ 0 w 523"/>
                  <a:gd name="T9" fmla="*/ 91 h 91"/>
                  <a:gd name="T10" fmla="*/ 439 w 523"/>
                  <a:gd name="T11" fmla="*/ 91 h 91"/>
                  <a:gd name="T12" fmla="*/ 523 w 52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23" h="91">
                    <a:moveTo>
                      <a:pt x="523" y="0"/>
                    </a:moveTo>
                    <a:cubicBezTo>
                      <a:pt x="22" y="0"/>
                      <a:pt x="22" y="0"/>
                      <a:pt x="22" y="0"/>
                    </a:cubicBezTo>
                    <a:cubicBezTo>
                      <a:pt x="21" y="0"/>
                      <a:pt x="20" y="0"/>
                      <a:pt x="19" y="0"/>
                    </a:cubicBezTo>
                    <a:cubicBezTo>
                      <a:pt x="8" y="2"/>
                      <a:pt x="0" y="12"/>
                      <a:pt x="0" y="24"/>
                    </a:cubicBezTo>
                    <a:cubicBezTo>
                      <a:pt x="0" y="91"/>
                      <a:pt x="0" y="91"/>
                      <a:pt x="0" y="91"/>
                    </a:cubicBezTo>
                    <a:cubicBezTo>
                      <a:pt x="439" y="91"/>
                      <a:pt x="439" y="91"/>
                      <a:pt x="439" y="91"/>
                    </a:cubicBezTo>
                    <a:cubicBezTo>
                      <a:pt x="523" y="0"/>
                      <a:pt x="523" y="0"/>
                      <a:pt x="523"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Freeform 83"/>
              <p:cNvSpPr>
                <a:spLocks/>
              </p:cNvSpPr>
              <p:nvPr/>
            </p:nvSpPr>
            <p:spPr bwMode="auto">
              <a:xfrm>
                <a:off x="1927" y="-1027"/>
                <a:ext cx="208" cy="126"/>
              </a:xfrm>
              <a:custGeom>
                <a:avLst/>
                <a:gdLst>
                  <a:gd name="T0" fmla="*/ 208 w 208"/>
                  <a:gd name="T1" fmla="*/ 0 h 126"/>
                  <a:gd name="T2" fmla="*/ 0 w 208"/>
                  <a:gd name="T3" fmla="*/ 0 h 126"/>
                  <a:gd name="T4" fmla="*/ 0 w 208"/>
                  <a:gd name="T5" fmla="*/ 126 h 126"/>
                  <a:gd name="T6" fmla="*/ 146 w 208"/>
                  <a:gd name="T7" fmla="*/ 126 h 126"/>
                  <a:gd name="T8" fmla="*/ 208 w 208"/>
                  <a:gd name="T9" fmla="*/ 58 h 126"/>
                  <a:gd name="T10" fmla="*/ 208 w 208"/>
                  <a:gd name="T11" fmla="*/ 0 h 126"/>
                </a:gdLst>
                <a:ahLst/>
                <a:cxnLst>
                  <a:cxn ang="0">
                    <a:pos x="T0" y="T1"/>
                  </a:cxn>
                  <a:cxn ang="0">
                    <a:pos x="T2" y="T3"/>
                  </a:cxn>
                  <a:cxn ang="0">
                    <a:pos x="T4" y="T5"/>
                  </a:cxn>
                  <a:cxn ang="0">
                    <a:pos x="T6" y="T7"/>
                  </a:cxn>
                  <a:cxn ang="0">
                    <a:pos x="T8" y="T9"/>
                  </a:cxn>
                  <a:cxn ang="0">
                    <a:pos x="T10" y="T11"/>
                  </a:cxn>
                </a:cxnLst>
                <a:rect l="0" t="0" r="r" b="b"/>
                <a:pathLst>
                  <a:path w="208" h="126">
                    <a:moveTo>
                      <a:pt x="208" y="0"/>
                    </a:moveTo>
                    <a:lnTo>
                      <a:pt x="0" y="0"/>
                    </a:lnTo>
                    <a:lnTo>
                      <a:pt x="0" y="126"/>
                    </a:lnTo>
                    <a:lnTo>
                      <a:pt x="146" y="126"/>
                    </a:lnTo>
                    <a:lnTo>
                      <a:pt x="208" y="58"/>
                    </a:lnTo>
                    <a:lnTo>
                      <a:pt x="2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84"/>
              <p:cNvSpPr>
                <a:spLocks/>
              </p:cNvSpPr>
              <p:nvPr/>
            </p:nvSpPr>
            <p:spPr bwMode="auto">
              <a:xfrm>
                <a:off x="1927" y="-1027"/>
                <a:ext cx="208" cy="126"/>
              </a:xfrm>
              <a:custGeom>
                <a:avLst/>
                <a:gdLst>
                  <a:gd name="T0" fmla="*/ 208 w 208"/>
                  <a:gd name="T1" fmla="*/ 0 h 126"/>
                  <a:gd name="T2" fmla="*/ 0 w 208"/>
                  <a:gd name="T3" fmla="*/ 0 h 126"/>
                  <a:gd name="T4" fmla="*/ 0 w 208"/>
                  <a:gd name="T5" fmla="*/ 126 h 126"/>
                  <a:gd name="T6" fmla="*/ 146 w 208"/>
                  <a:gd name="T7" fmla="*/ 126 h 126"/>
                  <a:gd name="T8" fmla="*/ 208 w 208"/>
                  <a:gd name="T9" fmla="*/ 58 h 126"/>
                  <a:gd name="T10" fmla="*/ 208 w 208"/>
                  <a:gd name="T11" fmla="*/ 0 h 126"/>
                </a:gdLst>
                <a:ahLst/>
                <a:cxnLst>
                  <a:cxn ang="0">
                    <a:pos x="T0" y="T1"/>
                  </a:cxn>
                  <a:cxn ang="0">
                    <a:pos x="T2" y="T3"/>
                  </a:cxn>
                  <a:cxn ang="0">
                    <a:pos x="T4" y="T5"/>
                  </a:cxn>
                  <a:cxn ang="0">
                    <a:pos x="T6" y="T7"/>
                  </a:cxn>
                  <a:cxn ang="0">
                    <a:pos x="T8" y="T9"/>
                  </a:cxn>
                  <a:cxn ang="0">
                    <a:pos x="T10" y="T11"/>
                  </a:cxn>
                </a:cxnLst>
                <a:rect l="0" t="0" r="r" b="b"/>
                <a:pathLst>
                  <a:path w="208" h="126">
                    <a:moveTo>
                      <a:pt x="208" y="0"/>
                    </a:moveTo>
                    <a:lnTo>
                      <a:pt x="0" y="0"/>
                    </a:lnTo>
                    <a:lnTo>
                      <a:pt x="0" y="126"/>
                    </a:lnTo>
                    <a:lnTo>
                      <a:pt x="146" y="126"/>
                    </a:lnTo>
                    <a:lnTo>
                      <a:pt x="208" y="58"/>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Rectangle 85"/>
              <p:cNvSpPr>
                <a:spLocks noChangeArrowheads="1"/>
              </p:cNvSpPr>
              <p:nvPr/>
            </p:nvSpPr>
            <p:spPr bwMode="auto">
              <a:xfrm>
                <a:off x="192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4" name="Rectangle 86"/>
              <p:cNvSpPr>
                <a:spLocks noChangeArrowheads="1"/>
              </p:cNvSpPr>
              <p:nvPr/>
            </p:nvSpPr>
            <p:spPr bwMode="auto">
              <a:xfrm>
                <a:off x="192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5" name="Freeform 87"/>
              <p:cNvSpPr>
                <a:spLocks/>
              </p:cNvSpPr>
              <p:nvPr/>
            </p:nvSpPr>
            <p:spPr bwMode="auto">
              <a:xfrm>
                <a:off x="1927" y="-860"/>
                <a:ext cx="107" cy="117"/>
              </a:xfrm>
              <a:custGeom>
                <a:avLst/>
                <a:gdLst>
                  <a:gd name="T0" fmla="*/ 107 w 107"/>
                  <a:gd name="T1" fmla="*/ 0 h 117"/>
                  <a:gd name="T2" fmla="*/ 0 w 107"/>
                  <a:gd name="T3" fmla="*/ 0 h 117"/>
                  <a:gd name="T4" fmla="*/ 0 w 107"/>
                  <a:gd name="T5" fmla="*/ 117 h 117"/>
                  <a:gd name="T6" fmla="*/ 107 w 107"/>
                  <a:gd name="T7" fmla="*/ 0 h 117"/>
                </a:gdLst>
                <a:ahLst/>
                <a:cxnLst>
                  <a:cxn ang="0">
                    <a:pos x="T0" y="T1"/>
                  </a:cxn>
                  <a:cxn ang="0">
                    <a:pos x="T2" y="T3"/>
                  </a:cxn>
                  <a:cxn ang="0">
                    <a:pos x="T4" y="T5"/>
                  </a:cxn>
                  <a:cxn ang="0">
                    <a:pos x="T6" y="T7"/>
                  </a:cxn>
                </a:cxnLst>
                <a:rect l="0" t="0" r="r" b="b"/>
                <a:pathLst>
                  <a:path w="107" h="117">
                    <a:moveTo>
                      <a:pt x="107" y="0"/>
                    </a:moveTo>
                    <a:lnTo>
                      <a:pt x="0" y="0"/>
                    </a:lnTo>
                    <a:lnTo>
                      <a:pt x="0" y="117"/>
                    </a:lnTo>
                    <a:lnTo>
                      <a:pt x="10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6" name="Freeform 88"/>
              <p:cNvSpPr>
                <a:spLocks/>
              </p:cNvSpPr>
              <p:nvPr/>
            </p:nvSpPr>
            <p:spPr bwMode="auto">
              <a:xfrm>
                <a:off x="1927" y="-860"/>
                <a:ext cx="107" cy="117"/>
              </a:xfrm>
              <a:custGeom>
                <a:avLst/>
                <a:gdLst>
                  <a:gd name="T0" fmla="*/ 107 w 107"/>
                  <a:gd name="T1" fmla="*/ 0 h 117"/>
                  <a:gd name="T2" fmla="*/ 0 w 107"/>
                  <a:gd name="T3" fmla="*/ 0 h 117"/>
                  <a:gd name="T4" fmla="*/ 0 w 107"/>
                  <a:gd name="T5" fmla="*/ 117 h 117"/>
                  <a:gd name="T6" fmla="*/ 107 w 107"/>
                  <a:gd name="T7" fmla="*/ 0 h 117"/>
                </a:gdLst>
                <a:ahLst/>
                <a:cxnLst>
                  <a:cxn ang="0">
                    <a:pos x="T0" y="T1"/>
                  </a:cxn>
                  <a:cxn ang="0">
                    <a:pos x="T2" y="T3"/>
                  </a:cxn>
                  <a:cxn ang="0">
                    <a:pos x="T4" y="T5"/>
                  </a:cxn>
                  <a:cxn ang="0">
                    <a:pos x="T6" y="T7"/>
                  </a:cxn>
                </a:cxnLst>
                <a:rect l="0" t="0" r="r" b="b"/>
                <a:pathLst>
                  <a:path w="107" h="117">
                    <a:moveTo>
                      <a:pt x="107" y="0"/>
                    </a:moveTo>
                    <a:lnTo>
                      <a:pt x="0" y="0"/>
                    </a:lnTo>
                    <a:lnTo>
                      <a:pt x="0" y="117"/>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7" name="Freeform 89"/>
              <p:cNvSpPr>
                <a:spLocks/>
              </p:cNvSpPr>
              <p:nvPr/>
            </p:nvSpPr>
            <p:spPr bwMode="auto">
              <a:xfrm>
                <a:off x="2177" y="-1027"/>
                <a:ext cx="13" cy="13"/>
              </a:xfrm>
              <a:custGeom>
                <a:avLst/>
                <a:gdLst>
                  <a:gd name="T0" fmla="*/ 13 w 13"/>
                  <a:gd name="T1" fmla="*/ 0 h 13"/>
                  <a:gd name="T2" fmla="*/ 0 w 13"/>
                  <a:gd name="T3" fmla="*/ 0 h 13"/>
                  <a:gd name="T4" fmla="*/ 0 w 13"/>
                  <a:gd name="T5" fmla="*/ 13 h 13"/>
                  <a:gd name="T6" fmla="*/ 13 w 13"/>
                  <a:gd name="T7" fmla="*/ 0 h 13"/>
                </a:gdLst>
                <a:ahLst/>
                <a:cxnLst>
                  <a:cxn ang="0">
                    <a:pos x="T0" y="T1"/>
                  </a:cxn>
                  <a:cxn ang="0">
                    <a:pos x="T2" y="T3"/>
                  </a:cxn>
                  <a:cxn ang="0">
                    <a:pos x="T4" y="T5"/>
                  </a:cxn>
                  <a:cxn ang="0">
                    <a:pos x="T6" y="T7"/>
                  </a:cxn>
                </a:cxnLst>
                <a:rect l="0" t="0" r="r" b="b"/>
                <a:pathLst>
                  <a:path w="13" h="13">
                    <a:moveTo>
                      <a:pt x="13" y="0"/>
                    </a:moveTo>
                    <a:lnTo>
                      <a:pt x="0" y="0"/>
                    </a:lnTo>
                    <a:lnTo>
                      <a:pt x="0" y="13"/>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8" name="Freeform 90"/>
              <p:cNvSpPr>
                <a:spLocks/>
              </p:cNvSpPr>
              <p:nvPr/>
            </p:nvSpPr>
            <p:spPr bwMode="auto">
              <a:xfrm>
                <a:off x="2177" y="-1027"/>
                <a:ext cx="13" cy="13"/>
              </a:xfrm>
              <a:custGeom>
                <a:avLst/>
                <a:gdLst>
                  <a:gd name="T0" fmla="*/ 13 w 13"/>
                  <a:gd name="T1" fmla="*/ 0 h 13"/>
                  <a:gd name="T2" fmla="*/ 0 w 13"/>
                  <a:gd name="T3" fmla="*/ 0 h 13"/>
                  <a:gd name="T4" fmla="*/ 0 w 13"/>
                  <a:gd name="T5" fmla="*/ 13 h 13"/>
                  <a:gd name="T6" fmla="*/ 13 w 13"/>
                  <a:gd name="T7" fmla="*/ 0 h 13"/>
                </a:gdLst>
                <a:ahLst/>
                <a:cxnLst>
                  <a:cxn ang="0">
                    <a:pos x="T0" y="T1"/>
                  </a:cxn>
                  <a:cxn ang="0">
                    <a:pos x="T2" y="T3"/>
                  </a:cxn>
                  <a:cxn ang="0">
                    <a:pos x="T4" y="T5"/>
                  </a:cxn>
                  <a:cxn ang="0">
                    <a:pos x="T6" y="T7"/>
                  </a:cxn>
                </a:cxnLst>
                <a:rect l="0" t="0" r="r" b="b"/>
                <a:pathLst>
                  <a:path w="13" h="13">
                    <a:moveTo>
                      <a:pt x="13" y="0"/>
                    </a:moveTo>
                    <a:lnTo>
                      <a:pt x="0" y="0"/>
                    </a:lnTo>
                    <a:lnTo>
                      <a:pt x="0" y="13"/>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9" name="Freeform 91"/>
              <p:cNvSpPr>
                <a:spLocks/>
              </p:cNvSpPr>
              <p:nvPr/>
            </p:nvSpPr>
            <p:spPr bwMode="auto">
              <a:xfrm>
                <a:off x="2177" y="-1194"/>
                <a:ext cx="167" cy="126"/>
              </a:xfrm>
              <a:custGeom>
                <a:avLst/>
                <a:gdLst>
                  <a:gd name="T0" fmla="*/ 167 w 167"/>
                  <a:gd name="T1" fmla="*/ 0 h 126"/>
                  <a:gd name="T2" fmla="*/ 0 w 167"/>
                  <a:gd name="T3" fmla="*/ 0 h 126"/>
                  <a:gd name="T4" fmla="*/ 0 w 167"/>
                  <a:gd name="T5" fmla="*/ 126 h 126"/>
                  <a:gd name="T6" fmla="*/ 50 w 167"/>
                  <a:gd name="T7" fmla="*/ 126 h 126"/>
                  <a:gd name="T8" fmla="*/ 167 w 167"/>
                  <a:gd name="T9" fmla="*/ 0 h 126"/>
                </a:gdLst>
                <a:ahLst/>
                <a:cxnLst>
                  <a:cxn ang="0">
                    <a:pos x="T0" y="T1"/>
                  </a:cxn>
                  <a:cxn ang="0">
                    <a:pos x="T2" y="T3"/>
                  </a:cxn>
                  <a:cxn ang="0">
                    <a:pos x="T4" y="T5"/>
                  </a:cxn>
                  <a:cxn ang="0">
                    <a:pos x="T6" y="T7"/>
                  </a:cxn>
                  <a:cxn ang="0">
                    <a:pos x="T8" y="T9"/>
                  </a:cxn>
                </a:cxnLst>
                <a:rect l="0" t="0" r="r" b="b"/>
                <a:pathLst>
                  <a:path w="167" h="126">
                    <a:moveTo>
                      <a:pt x="167" y="0"/>
                    </a:moveTo>
                    <a:lnTo>
                      <a:pt x="0" y="0"/>
                    </a:lnTo>
                    <a:lnTo>
                      <a:pt x="0" y="126"/>
                    </a:lnTo>
                    <a:lnTo>
                      <a:pt x="50" y="126"/>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2"/>
              <p:cNvSpPr>
                <a:spLocks/>
              </p:cNvSpPr>
              <p:nvPr/>
            </p:nvSpPr>
            <p:spPr bwMode="auto">
              <a:xfrm>
                <a:off x="2177" y="-1194"/>
                <a:ext cx="167" cy="126"/>
              </a:xfrm>
              <a:custGeom>
                <a:avLst/>
                <a:gdLst>
                  <a:gd name="T0" fmla="*/ 167 w 167"/>
                  <a:gd name="T1" fmla="*/ 0 h 126"/>
                  <a:gd name="T2" fmla="*/ 0 w 167"/>
                  <a:gd name="T3" fmla="*/ 0 h 126"/>
                  <a:gd name="T4" fmla="*/ 0 w 167"/>
                  <a:gd name="T5" fmla="*/ 126 h 126"/>
                  <a:gd name="T6" fmla="*/ 50 w 167"/>
                  <a:gd name="T7" fmla="*/ 126 h 126"/>
                  <a:gd name="T8" fmla="*/ 167 w 167"/>
                  <a:gd name="T9" fmla="*/ 0 h 126"/>
                </a:gdLst>
                <a:ahLst/>
                <a:cxnLst>
                  <a:cxn ang="0">
                    <a:pos x="T0" y="T1"/>
                  </a:cxn>
                  <a:cxn ang="0">
                    <a:pos x="T2" y="T3"/>
                  </a:cxn>
                  <a:cxn ang="0">
                    <a:pos x="T4" y="T5"/>
                  </a:cxn>
                  <a:cxn ang="0">
                    <a:pos x="T6" y="T7"/>
                  </a:cxn>
                  <a:cxn ang="0">
                    <a:pos x="T8" y="T9"/>
                  </a:cxn>
                </a:cxnLst>
                <a:rect l="0" t="0" r="r" b="b"/>
                <a:pathLst>
                  <a:path w="167" h="126">
                    <a:moveTo>
                      <a:pt x="167" y="0"/>
                    </a:moveTo>
                    <a:lnTo>
                      <a:pt x="0" y="0"/>
                    </a:lnTo>
                    <a:lnTo>
                      <a:pt x="0" y="126"/>
                    </a:lnTo>
                    <a:lnTo>
                      <a:pt x="50" y="126"/>
                    </a:lnTo>
                    <a:lnTo>
                      <a:pt x="1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Rectangle 93"/>
              <p:cNvSpPr>
                <a:spLocks noChangeArrowheads="1"/>
              </p:cNvSpPr>
              <p:nvPr/>
            </p:nvSpPr>
            <p:spPr bwMode="auto">
              <a:xfrm>
                <a:off x="1676" y="-1194"/>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Rectangle 94"/>
              <p:cNvSpPr>
                <a:spLocks noChangeArrowheads="1"/>
              </p:cNvSpPr>
              <p:nvPr/>
            </p:nvSpPr>
            <p:spPr bwMode="auto">
              <a:xfrm>
                <a:off x="1676" y="-1194"/>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Rectangle 95"/>
              <p:cNvSpPr>
                <a:spLocks noChangeArrowheads="1"/>
              </p:cNvSpPr>
              <p:nvPr/>
            </p:nvSpPr>
            <p:spPr bwMode="auto">
              <a:xfrm>
                <a:off x="1676" y="-1027"/>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Rectangle 96"/>
              <p:cNvSpPr>
                <a:spLocks noChangeArrowheads="1"/>
              </p:cNvSpPr>
              <p:nvPr/>
            </p:nvSpPr>
            <p:spPr bwMode="auto">
              <a:xfrm>
                <a:off x="1676" y="-1027"/>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Rectangle 97"/>
              <p:cNvSpPr>
                <a:spLocks noChangeArrowheads="1"/>
              </p:cNvSpPr>
              <p:nvPr/>
            </p:nvSpPr>
            <p:spPr bwMode="auto">
              <a:xfrm>
                <a:off x="1676" y="-860"/>
                <a:ext cx="210" cy="124"/>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Rectangle 98"/>
              <p:cNvSpPr>
                <a:spLocks noChangeArrowheads="1"/>
              </p:cNvSpPr>
              <p:nvPr/>
            </p:nvSpPr>
            <p:spPr bwMode="auto">
              <a:xfrm>
                <a:off x="1676" y="-860"/>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99"/>
              <p:cNvSpPr>
                <a:spLocks/>
              </p:cNvSpPr>
              <p:nvPr/>
            </p:nvSpPr>
            <p:spPr bwMode="auto">
              <a:xfrm>
                <a:off x="1676" y="-693"/>
                <a:ext cx="204" cy="124"/>
              </a:xfrm>
              <a:custGeom>
                <a:avLst/>
                <a:gdLst>
                  <a:gd name="T0" fmla="*/ 204 w 204"/>
                  <a:gd name="T1" fmla="*/ 0 h 124"/>
                  <a:gd name="T2" fmla="*/ 0 w 204"/>
                  <a:gd name="T3" fmla="*/ 0 h 124"/>
                  <a:gd name="T4" fmla="*/ 0 w 204"/>
                  <a:gd name="T5" fmla="*/ 124 h 124"/>
                  <a:gd name="T6" fmla="*/ 90 w 204"/>
                  <a:gd name="T7" fmla="*/ 124 h 124"/>
                  <a:gd name="T8" fmla="*/ 204 w 204"/>
                  <a:gd name="T9" fmla="*/ 0 h 124"/>
                </a:gdLst>
                <a:ahLst/>
                <a:cxnLst>
                  <a:cxn ang="0">
                    <a:pos x="T0" y="T1"/>
                  </a:cxn>
                  <a:cxn ang="0">
                    <a:pos x="T2" y="T3"/>
                  </a:cxn>
                  <a:cxn ang="0">
                    <a:pos x="T4" y="T5"/>
                  </a:cxn>
                  <a:cxn ang="0">
                    <a:pos x="T6" y="T7"/>
                  </a:cxn>
                  <a:cxn ang="0">
                    <a:pos x="T8" y="T9"/>
                  </a:cxn>
                </a:cxnLst>
                <a:rect l="0" t="0" r="r" b="b"/>
                <a:pathLst>
                  <a:path w="204" h="124">
                    <a:moveTo>
                      <a:pt x="204" y="0"/>
                    </a:moveTo>
                    <a:lnTo>
                      <a:pt x="0" y="0"/>
                    </a:lnTo>
                    <a:lnTo>
                      <a:pt x="0" y="124"/>
                    </a:lnTo>
                    <a:lnTo>
                      <a:pt x="90" y="124"/>
                    </a:lnTo>
                    <a:lnTo>
                      <a:pt x="204"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8" name="Freeform 100"/>
              <p:cNvSpPr>
                <a:spLocks/>
              </p:cNvSpPr>
              <p:nvPr/>
            </p:nvSpPr>
            <p:spPr bwMode="auto">
              <a:xfrm>
                <a:off x="1676" y="-693"/>
                <a:ext cx="204" cy="124"/>
              </a:xfrm>
              <a:custGeom>
                <a:avLst/>
                <a:gdLst>
                  <a:gd name="T0" fmla="*/ 204 w 204"/>
                  <a:gd name="T1" fmla="*/ 0 h 124"/>
                  <a:gd name="T2" fmla="*/ 0 w 204"/>
                  <a:gd name="T3" fmla="*/ 0 h 124"/>
                  <a:gd name="T4" fmla="*/ 0 w 204"/>
                  <a:gd name="T5" fmla="*/ 124 h 124"/>
                  <a:gd name="T6" fmla="*/ 90 w 204"/>
                  <a:gd name="T7" fmla="*/ 124 h 124"/>
                  <a:gd name="T8" fmla="*/ 204 w 204"/>
                  <a:gd name="T9" fmla="*/ 0 h 124"/>
                </a:gdLst>
                <a:ahLst/>
                <a:cxnLst>
                  <a:cxn ang="0">
                    <a:pos x="T0" y="T1"/>
                  </a:cxn>
                  <a:cxn ang="0">
                    <a:pos x="T2" y="T3"/>
                  </a:cxn>
                  <a:cxn ang="0">
                    <a:pos x="T4" y="T5"/>
                  </a:cxn>
                  <a:cxn ang="0">
                    <a:pos x="T6" y="T7"/>
                  </a:cxn>
                  <a:cxn ang="0">
                    <a:pos x="T8" y="T9"/>
                  </a:cxn>
                </a:cxnLst>
                <a:rect l="0" t="0" r="r" b="b"/>
                <a:pathLst>
                  <a:path w="204" h="124">
                    <a:moveTo>
                      <a:pt x="204" y="0"/>
                    </a:moveTo>
                    <a:lnTo>
                      <a:pt x="0" y="0"/>
                    </a:lnTo>
                    <a:lnTo>
                      <a:pt x="0" y="124"/>
                    </a:lnTo>
                    <a:lnTo>
                      <a:pt x="90" y="124"/>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9" name="Group 103"/>
            <p:cNvGrpSpPr>
              <a:grpSpLocks noChangeAspect="1"/>
            </p:cNvGrpSpPr>
            <p:nvPr/>
          </p:nvGrpSpPr>
          <p:grpSpPr bwMode="auto">
            <a:xfrm>
              <a:off x="1360488" y="-13273088"/>
              <a:ext cx="4121150" cy="4121150"/>
              <a:chOff x="857" y="-8361"/>
              <a:chExt cx="2596" cy="2596"/>
            </a:xfrm>
          </p:grpSpPr>
          <p:sp>
            <p:nvSpPr>
              <p:cNvPr id="110" name="AutoShape 102"/>
              <p:cNvSpPr>
                <a:spLocks noChangeAspect="1" noChangeArrowheads="1" noTextEdit="1"/>
              </p:cNvSpPr>
              <p:nvPr/>
            </p:nvSpPr>
            <p:spPr bwMode="auto">
              <a:xfrm>
                <a:off x="857" y="-8361"/>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1" name="Freeform 104"/>
              <p:cNvSpPr>
                <a:spLocks/>
              </p:cNvSpPr>
              <p:nvPr/>
            </p:nvSpPr>
            <p:spPr bwMode="auto">
              <a:xfrm>
                <a:off x="870" y="-8348"/>
                <a:ext cx="2572" cy="2572"/>
              </a:xfrm>
              <a:custGeom>
                <a:avLst/>
                <a:gdLst>
                  <a:gd name="T0" fmla="*/ 1370 w 1370"/>
                  <a:gd name="T1" fmla="*/ 1337 h 1370"/>
                  <a:gd name="T2" fmla="*/ 1337 w 1370"/>
                  <a:gd name="T3" fmla="*/ 1370 h 1370"/>
                  <a:gd name="T4" fmla="*/ 33 w 1370"/>
                  <a:gd name="T5" fmla="*/ 1370 h 1370"/>
                  <a:gd name="T6" fmla="*/ 0 w 1370"/>
                  <a:gd name="T7" fmla="*/ 1337 h 1370"/>
                  <a:gd name="T8" fmla="*/ 0 w 1370"/>
                  <a:gd name="T9" fmla="*/ 33 h 1370"/>
                  <a:gd name="T10" fmla="*/ 33 w 1370"/>
                  <a:gd name="T11" fmla="*/ 0 h 1370"/>
                  <a:gd name="T12" fmla="*/ 1337 w 1370"/>
                  <a:gd name="T13" fmla="*/ 0 h 1370"/>
                  <a:gd name="T14" fmla="*/ 1370 w 1370"/>
                  <a:gd name="T15" fmla="*/ 33 h 1370"/>
                  <a:gd name="T16" fmla="*/ 1370 w 1370"/>
                  <a:gd name="T17" fmla="*/ 1337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0">
                    <a:moveTo>
                      <a:pt x="1370" y="1337"/>
                    </a:moveTo>
                    <a:cubicBezTo>
                      <a:pt x="1370" y="1356"/>
                      <a:pt x="1355" y="1370"/>
                      <a:pt x="1337" y="1370"/>
                    </a:cubicBezTo>
                    <a:cubicBezTo>
                      <a:pt x="33" y="1370"/>
                      <a:pt x="33" y="1370"/>
                      <a:pt x="33" y="1370"/>
                    </a:cubicBezTo>
                    <a:cubicBezTo>
                      <a:pt x="15" y="1370"/>
                      <a:pt x="0" y="1356"/>
                      <a:pt x="0" y="1337"/>
                    </a:cubicBezTo>
                    <a:cubicBezTo>
                      <a:pt x="0" y="33"/>
                      <a:pt x="0" y="33"/>
                      <a:pt x="0" y="33"/>
                    </a:cubicBezTo>
                    <a:cubicBezTo>
                      <a:pt x="0" y="15"/>
                      <a:pt x="15" y="0"/>
                      <a:pt x="33" y="0"/>
                    </a:cubicBezTo>
                    <a:cubicBezTo>
                      <a:pt x="1337" y="0"/>
                      <a:pt x="1337" y="0"/>
                      <a:pt x="1337" y="0"/>
                    </a:cubicBezTo>
                    <a:cubicBezTo>
                      <a:pt x="1355" y="0"/>
                      <a:pt x="1370" y="15"/>
                      <a:pt x="1370" y="33"/>
                    </a:cubicBezTo>
                    <a:lnTo>
                      <a:pt x="1370" y="1337"/>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2" name="Freeform 105"/>
              <p:cNvSpPr>
                <a:spLocks/>
              </p:cNvSpPr>
              <p:nvPr/>
            </p:nvSpPr>
            <p:spPr bwMode="auto">
              <a:xfrm>
                <a:off x="870" y="-8348"/>
                <a:ext cx="2572" cy="2572"/>
              </a:xfrm>
              <a:custGeom>
                <a:avLst/>
                <a:gdLst>
                  <a:gd name="T0" fmla="*/ 1370 w 1370"/>
                  <a:gd name="T1" fmla="*/ 1337 h 1370"/>
                  <a:gd name="T2" fmla="*/ 1337 w 1370"/>
                  <a:gd name="T3" fmla="*/ 1370 h 1370"/>
                  <a:gd name="T4" fmla="*/ 33 w 1370"/>
                  <a:gd name="T5" fmla="*/ 1370 h 1370"/>
                  <a:gd name="T6" fmla="*/ 0 w 1370"/>
                  <a:gd name="T7" fmla="*/ 1337 h 1370"/>
                  <a:gd name="T8" fmla="*/ 0 w 1370"/>
                  <a:gd name="T9" fmla="*/ 33 h 1370"/>
                  <a:gd name="T10" fmla="*/ 33 w 1370"/>
                  <a:gd name="T11" fmla="*/ 0 h 1370"/>
                  <a:gd name="T12" fmla="*/ 1337 w 1370"/>
                  <a:gd name="T13" fmla="*/ 0 h 1370"/>
                  <a:gd name="T14" fmla="*/ 1370 w 1370"/>
                  <a:gd name="T15" fmla="*/ 33 h 1370"/>
                  <a:gd name="T16" fmla="*/ 1370 w 1370"/>
                  <a:gd name="T17" fmla="*/ 1337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0">
                    <a:moveTo>
                      <a:pt x="1370" y="1337"/>
                    </a:moveTo>
                    <a:cubicBezTo>
                      <a:pt x="1370" y="1356"/>
                      <a:pt x="1355" y="1370"/>
                      <a:pt x="1337" y="1370"/>
                    </a:cubicBezTo>
                    <a:cubicBezTo>
                      <a:pt x="33" y="1370"/>
                      <a:pt x="33" y="1370"/>
                      <a:pt x="33" y="1370"/>
                    </a:cubicBezTo>
                    <a:cubicBezTo>
                      <a:pt x="15" y="1370"/>
                      <a:pt x="0" y="1356"/>
                      <a:pt x="0" y="1337"/>
                    </a:cubicBezTo>
                    <a:cubicBezTo>
                      <a:pt x="0" y="33"/>
                      <a:pt x="0" y="33"/>
                      <a:pt x="0" y="33"/>
                    </a:cubicBezTo>
                    <a:cubicBezTo>
                      <a:pt x="0" y="15"/>
                      <a:pt x="15" y="0"/>
                      <a:pt x="33" y="0"/>
                    </a:cubicBezTo>
                    <a:cubicBezTo>
                      <a:pt x="1337" y="0"/>
                      <a:pt x="1337" y="0"/>
                      <a:pt x="1337" y="0"/>
                    </a:cubicBezTo>
                    <a:cubicBezTo>
                      <a:pt x="1355" y="0"/>
                      <a:pt x="1370" y="15"/>
                      <a:pt x="1370" y="33"/>
                    </a:cubicBezTo>
                    <a:lnTo>
                      <a:pt x="1370" y="1337"/>
                    </a:lnTo>
                    <a:close/>
                  </a:path>
                </a:pathLst>
              </a:custGeom>
              <a:noFill/>
              <a:ln w="365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3" name="Rectangle 106"/>
              <p:cNvSpPr>
                <a:spLocks noChangeArrowheads="1"/>
              </p:cNvSpPr>
              <p:nvPr/>
            </p:nvSpPr>
            <p:spPr bwMode="auto">
              <a:xfrm>
                <a:off x="1543" y="-6322"/>
                <a:ext cx="33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SQL</a:t>
                </a:r>
                <a:endParaRPr lang="en-US" altLang="en-US">
                  <a:solidFill>
                    <a:srgbClr val="00B0F0"/>
                  </a:solidFill>
                </a:endParaRPr>
              </a:p>
            </p:txBody>
          </p:sp>
          <p:sp>
            <p:nvSpPr>
              <p:cNvPr id="114" name="Rectangle 107"/>
              <p:cNvSpPr>
                <a:spLocks noChangeArrowheads="1"/>
              </p:cNvSpPr>
              <p:nvPr/>
            </p:nvSpPr>
            <p:spPr bwMode="auto">
              <a:xfrm>
                <a:off x="1912" y="-6322"/>
                <a:ext cx="13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D</a:t>
                </a:r>
                <a:endParaRPr lang="en-US" altLang="en-US">
                  <a:solidFill>
                    <a:srgbClr val="00B0F0"/>
                  </a:solidFill>
                </a:endParaRPr>
              </a:p>
            </p:txBody>
          </p:sp>
          <p:sp>
            <p:nvSpPr>
              <p:cNvPr id="115" name="Rectangle 108"/>
              <p:cNvSpPr>
                <a:spLocks noChangeArrowheads="1"/>
              </p:cNvSpPr>
              <p:nvPr/>
            </p:nvSpPr>
            <p:spPr bwMode="auto">
              <a:xfrm>
                <a:off x="2037" y="-6322"/>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A</a:t>
                </a:r>
                <a:endParaRPr lang="en-US" altLang="en-US">
                  <a:solidFill>
                    <a:srgbClr val="00B0F0"/>
                  </a:solidFill>
                </a:endParaRPr>
              </a:p>
            </p:txBody>
          </p:sp>
          <p:sp>
            <p:nvSpPr>
              <p:cNvPr id="116" name="Rectangle 109"/>
              <p:cNvSpPr>
                <a:spLocks noChangeArrowheads="1"/>
              </p:cNvSpPr>
              <p:nvPr/>
            </p:nvSpPr>
            <p:spPr bwMode="auto">
              <a:xfrm>
                <a:off x="2145" y="-6322"/>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T</a:t>
                </a:r>
                <a:endParaRPr lang="en-US" altLang="en-US">
                  <a:solidFill>
                    <a:srgbClr val="00B0F0"/>
                  </a:solidFill>
                </a:endParaRPr>
              </a:p>
            </p:txBody>
          </p:sp>
          <p:sp>
            <p:nvSpPr>
              <p:cNvPr id="117" name="Rectangle 110"/>
              <p:cNvSpPr>
                <a:spLocks noChangeArrowheads="1"/>
              </p:cNvSpPr>
              <p:nvPr/>
            </p:nvSpPr>
            <p:spPr bwMode="auto">
              <a:xfrm>
                <a:off x="2231" y="-6322"/>
                <a:ext cx="5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300" b="1">
                    <a:solidFill>
                      <a:srgbClr val="FFFFFF"/>
                    </a:solidFill>
                    <a:latin typeface="Segoe UI Semibold" panose="020B0702040204020203" pitchFamily="34" charset="0"/>
                  </a:rPr>
                  <a:t>ABASE</a:t>
                </a:r>
                <a:endParaRPr lang="en-US" altLang="en-US">
                  <a:solidFill>
                    <a:srgbClr val="00B0F0"/>
                  </a:solidFill>
                </a:endParaRPr>
              </a:p>
            </p:txBody>
          </p:sp>
          <p:sp>
            <p:nvSpPr>
              <p:cNvPr id="118" name="Freeform 111"/>
              <p:cNvSpPr>
                <a:spLocks/>
              </p:cNvSpPr>
              <p:nvPr/>
            </p:nvSpPr>
            <p:spPr bwMode="auto">
              <a:xfrm>
                <a:off x="1721" y="-7561"/>
                <a:ext cx="435" cy="997"/>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4"/>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9" name="Freeform 112"/>
              <p:cNvSpPr>
                <a:spLocks/>
              </p:cNvSpPr>
              <p:nvPr/>
            </p:nvSpPr>
            <p:spPr bwMode="auto">
              <a:xfrm>
                <a:off x="2150" y="-7561"/>
                <a:ext cx="441" cy="997"/>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4"/>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0" name="Oval 113"/>
              <p:cNvSpPr>
                <a:spLocks noChangeArrowheads="1"/>
              </p:cNvSpPr>
              <p:nvPr/>
            </p:nvSpPr>
            <p:spPr bwMode="auto">
              <a:xfrm>
                <a:off x="1721" y="-7719"/>
                <a:ext cx="870" cy="3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1" name="Oval 114"/>
              <p:cNvSpPr>
                <a:spLocks noChangeArrowheads="1"/>
              </p:cNvSpPr>
              <p:nvPr/>
            </p:nvSpPr>
            <p:spPr bwMode="auto">
              <a:xfrm>
                <a:off x="1809" y="-7674"/>
                <a:ext cx="694" cy="208"/>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2" name="Freeform 115"/>
              <p:cNvSpPr>
                <a:spLocks/>
              </p:cNvSpPr>
              <p:nvPr/>
            </p:nvSpPr>
            <p:spPr bwMode="auto">
              <a:xfrm>
                <a:off x="1809" y="-7674"/>
                <a:ext cx="694" cy="167"/>
              </a:xfrm>
              <a:custGeom>
                <a:avLst/>
                <a:gdLst>
                  <a:gd name="T0" fmla="*/ 331 w 370"/>
                  <a:gd name="T1" fmla="*/ 89 h 89"/>
                  <a:gd name="T2" fmla="*/ 370 w 370"/>
                  <a:gd name="T3" fmla="*/ 55 h 89"/>
                  <a:gd name="T4" fmla="*/ 185 w 370"/>
                  <a:gd name="T5" fmla="*/ 0 h 89"/>
                  <a:gd name="T6" fmla="*/ 0 w 370"/>
                  <a:gd name="T7" fmla="*/ 55 h 89"/>
                  <a:gd name="T8" fmla="*/ 39 w 370"/>
                  <a:gd name="T9" fmla="*/ 89 h 89"/>
                  <a:gd name="T10" fmla="*/ 185 w 370"/>
                  <a:gd name="T11" fmla="*/ 68 h 89"/>
                  <a:gd name="T12" fmla="*/ 331 w 370"/>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370" h="89">
                    <a:moveTo>
                      <a:pt x="331" y="89"/>
                    </a:moveTo>
                    <a:cubicBezTo>
                      <a:pt x="355" y="80"/>
                      <a:pt x="370" y="68"/>
                      <a:pt x="370" y="55"/>
                    </a:cubicBezTo>
                    <a:cubicBezTo>
                      <a:pt x="370" y="25"/>
                      <a:pt x="287" y="0"/>
                      <a:pt x="185" y="0"/>
                    </a:cubicBezTo>
                    <a:cubicBezTo>
                      <a:pt x="83" y="0"/>
                      <a:pt x="0" y="25"/>
                      <a:pt x="0" y="55"/>
                    </a:cubicBezTo>
                    <a:cubicBezTo>
                      <a:pt x="0" y="68"/>
                      <a:pt x="15" y="80"/>
                      <a:pt x="39" y="89"/>
                    </a:cubicBezTo>
                    <a:cubicBezTo>
                      <a:pt x="73" y="76"/>
                      <a:pt x="125" y="68"/>
                      <a:pt x="185" y="68"/>
                    </a:cubicBezTo>
                    <a:cubicBezTo>
                      <a:pt x="244" y="68"/>
                      <a:pt x="297" y="76"/>
                      <a:pt x="331" y="89"/>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3" name="Freeform 116"/>
              <p:cNvSpPr>
                <a:spLocks noEditPoints="1"/>
              </p:cNvSpPr>
              <p:nvPr/>
            </p:nvSpPr>
            <p:spPr bwMode="auto">
              <a:xfrm>
                <a:off x="1839" y="-7208"/>
                <a:ext cx="634" cy="356"/>
              </a:xfrm>
              <a:custGeom>
                <a:avLst/>
                <a:gdLst>
                  <a:gd name="T0" fmla="*/ 319 w 338"/>
                  <a:gd name="T1" fmla="*/ 175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5 h 190"/>
                  <a:gd name="T14" fmla="*/ 318 w 338"/>
                  <a:gd name="T15" fmla="*/ 73 h 190"/>
                  <a:gd name="T16" fmla="*/ 293 w 338"/>
                  <a:gd name="T17" fmla="*/ 87 h 190"/>
                  <a:gd name="T18" fmla="*/ 293 w 338"/>
                  <a:gd name="T19" fmla="*/ 88 h 190"/>
                  <a:gd name="T20" fmla="*/ 326 w 338"/>
                  <a:gd name="T21" fmla="*/ 103 h 190"/>
                  <a:gd name="T22" fmla="*/ 338 w 338"/>
                  <a:gd name="T23" fmla="*/ 133 h 190"/>
                  <a:gd name="T24" fmla="*/ 319 w 338"/>
                  <a:gd name="T25" fmla="*/ 175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3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5"/>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3" y="4"/>
                      <a:pt x="314" y="12"/>
                    </a:cubicBezTo>
                    <a:cubicBezTo>
                      <a:pt x="325" y="20"/>
                      <a:pt x="330" y="31"/>
                      <a:pt x="330" y="45"/>
                    </a:cubicBezTo>
                    <a:cubicBezTo>
                      <a:pt x="330" y="56"/>
                      <a:pt x="326" y="65"/>
                      <a:pt x="318" y="73"/>
                    </a:cubicBezTo>
                    <a:cubicBezTo>
                      <a:pt x="311" y="80"/>
                      <a:pt x="303" y="85"/>
                      <a:pt x="293" y="87"/>
                    </a:cubicBezTo>
                    <a:cubicBezTo>
                      <a:pt x="293" y="88"/>
                      <a:pt x="293" y="88"/>
                      <a:pt x="293" y="88"/>
                    </a:cubicBezTo>
                    <a:cubicBezTo>
                      <a:pt x="307" y="90"/>
                      <a:pt x="318" y="95"/>
                      <a:pt x="326" y="103"/>
                    </a:cubicBezTo>
                    <a:cubicBezTo>
                      <a:pt x="334" y="112"/>
                      <a:pt x="338" y="122"/>
                      <a:pt x="338" y="133"/>
                    </a:cubicBezTo>
                    <a:cubicBezTo>
                      <a:pt x="338" y="151"/>
                      <a:pt x="331" y="164"/>
                      <a:pt x="319" y="175"/>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1"/>
                      <a:pt x="169" y="93"/>
                    </a:cubicBezTo>
                    <a:cubicBezTo>
                      <a:pt x="169" y="122"/>
                      <a:pt x="160" y="146"/>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4" name="Freeform 117"/>
              <p:cNvSpPr>
                <a:spLocks/>
              </p:cNvSpPr>
              <p:nvPr/>
            </p:nvSpPr>
            <p:spPr bwMode="auto">
              <a:xfrm>
                <a:off x="1920" y="-7143"/>
                <a:ext cx="152" cy="227"/>
              </a:xfrm>
              <a:custGeom>
                <a:avLst/>
                <a:gdLst>
                  <a:gd name="T0" fmla="*/ 21 w 81"/>
                  <a:gd name="T1" fmla="*/ 0 h 121"/>
                  <a:gd name="T2" fmla="*/ 0 w 81"/>
                  <a:gd name="T3" fmla="*/ 0 h 121"/>
                  <a:gd name="T4" fmla="*/ 0 w 81"/>
                  <a:gd name="T5" fmla="*/ 121 h 121"/>
                  <a:gd name="T6" fmla="*/ 21 w 81"/>
                  <a:gd name="T7" fmla="*/ 121 h 121"/>
                  <a:gd name="T8" fmla="*/ 65 w 81"/>
                  <a:gd name="T9" fmla="*/ 103 h 121"/>
                  <a:gd name="T10" fmla="*/ 81 w 81"/>
                  <a:gd name="T11" fmla="*/ 58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3"/>
                    </a:cubicBezTo>
                    <a:cubicBezTo>
                      <a:pt x="76" y="92"/>
                      <a:pt x="81" y="77"/>
                      <a:pt x="81" y="58"/>
                    </a:cubicBezTo>
                    <a:cubicBezTo>
                      <a:pt x="81" y="40"/>
                      <a:pt x="76" y="26"/>
                      <a:pt x="66" y="16"/>
                    </a:cubicBezTo>
                    <a:cubicBezTo>
                      <a:pt x="55" y="5"/>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5" name="Freeform 118"/>
              <p:cNvSpPr>
                <a:spLocks/>
              </p:cNvSpPr>
              <p:nvPr/>
            </p:nvSpPr>
            <p:spPr bwMode="auto">
              <a:xfrm>
                <a:off x="2286" y="-7150"/>
                <a:ext cx="88" cy="86"/>
              </a:xfrm>
              <a:custGeom>
                <a:avLst/>
                <a:gdLst>
                  <a:gd name="T0" fmla="*/ 39 w 47"/>
                  <a:gd name="T1" fmla="*/ 39 h 46"/>
                  <a:gd name="T2" fmla="*/ 47 w 47"/>
                  <a:gd name="T3" fmla="*/ 22 h 46"/>
                  <a:gd name="T4" fmla="*/ 16 w 47"/>
                  <a:gd name="T5" fmla="*/ 0 h 46"/>
                  <a:gd name="T6" fmla="*/ 0 w 47"/>
                  <a:gd name="T7" fmla="*/ 0 h 46"/>
                  <a:gd name="T8" fmla="*/ 0 w 47"/>
                  <a:gd name="T9" fmla="*/ 46 h 46"/>
                  <a:gd name="T10" fmla="*/ 19 w 47"/>
                  <a:gd name="T11" fmla="*/ 46 h 46"/>
                  <a:gd name="T12" fmla="*/ 39 w 47"/>
                  <a:gd name="T13" fmla="*/ 39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39" y="39"/>
                    </a:moveTo>
                    <a:cubicBezTo>
                      <a:pt x="44" y="35"/>
                      <a:pt x="47" y="29"/>
                      <a:pt x="47" y="22"/>
                    </a:cubicBezTo>
                    <a:cubicBezTo>
                      <a:pt x="47" y="7"/>
                      <a:pt x="37" y="0"/>
                      <a:pt x="16" y="0"/>
                    </a:cubicBezTo>
                    <a:cubicBezTo>
                      <a:pt x="0" y="0"/>
                      <a:pt x="0" y="0"/>
                      <a:pt x="0" y="0"/>
                    </a:cubicBezTo>
                    <a:cubicBezTo>
                      <a:pt x="0" y="46"/>
                      <a:pt x="0" y="46"/>
                      <a:pt x="0" y="46"/>
                    </a:cubicBezTo>
                    <a:cubicBezTo>
                      <a:pt x="19" y="46"/>
                      <a:pt x="19" y="46"/>
                      <a:pt x="19" y="46"/>
                    </a:cubicBezTo>
                    <a:cubicBezTo>
                      <a:pt x="27" y="46"/>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6" name="Freeform 119"/>
              <p:cNvSpPr>
                <a:spLocks/>
              </p:cNvSpPr>
              <p:nvPr/>
            </p:nvSpPr>
            <p:spPr bwMode="auto">
              <a:xfrm>
                <a:off x="2286" y="-7006"/>
                <a:ext cx="103" cy="96"/>
              </a:xfrm>
              <a:custGeom>
                <a:avLst/>
                <a:gdLst>
                  <a:gd name="T0" fmla="*/ 46 w 55"/>
                  <a:gd name="T1" fmla="*/ 7 h 51"/>
                  <a:gd name="T2" fmla="*/ 23 w 55"/>
                  <a:gd name="T3" fmla="*/ 0 h 51"/>
                  <a:gd name="T4" fmla="*/ 0 w 55"/>
                  <a:gd name="T5" fmla="*/ 0 h 51"/>
                  <a:gd name="T6" fmla="*/ 0 w 55"/>
                  <a:gd name="T7" fmla="*/ 51 h 51"/>
                  <a:gd name="T8" fmla="*/ 23 w 55"/>
                  <a:gd name="T9" fmla="*/ 51 h 51"/>
                  <a:gd name="T10" fmla="*/ 46 w 55"/>
                  <a:gd name="T11" fmla="*/ 43 h 51"/>
                  <a:gd name="T12" fmla="*/ 55 w 55"/>
                  <a:gd name="T13" fmla="*/ 25 h 51"/>
                  <a:gd name="T14" fmla="*/ 46 w 55"/>
                  <a:gd name="T15" fmla="*/ 7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51">
                    <a:moveTo>
                      <a:pt x="46" y="7"/>
                    </a:moveTo>
                    <a:cubicBezTo>
                      <a:pt x="41" y="3"/>
                      <a:pt x="33" y="0"/>
                      <a:pt x="23" y="0"/>
                    </a:cubicBezTo>
                    <a:cubicBezTo>
                      <a:pt x="0" y="0"/>
                      <a:pt x="0" y="0"/>
                      <a:pt x="0" y="0"/>
                    </a:cubicBezTo>
                    <a:cubicBezTo>
                      <a:pt x="0" y="51"/>
                      <a:pt x="0" y="51"/>
                      <a:pt x="0" y="51"/>
                    </a:cubicBezTo>
                    <a:cubicBezTo>
                      <a:pt x="23" y="51"/>
                      <a:pt x="23" y="51"/>
                      <a:pt x="23" y="51"/>
                    </a:cubicBezTo>
                    <a:cubicBezTo>
                      <a:pt x="33" y="51"/>
                      <a:pt x="41" y="48"/>
                      <a:pt x="46" y="43"/>
                    </a:cubicBezTo>
                    <a:cubicBezTo>
                      <a:pt x="52" y="39"/>
                      <a:pt x="55" y="33"/>
                      <a:pt x="55" y="25"/>
                    </a:cubicBezTo>
                    <a:cubicBezTo>
                      <a:pt x="55" y="17"/>
                      <a:pt x="52" y="11"/>
                      <a:pt x="46" y="7"/>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pic>
        <p:nvPicPr>
          <p:cNvPr id="131" name="Picture 130"/>
          <p:cNvPicPr>
            <a:picLocks noChangeAspect="1"/>
          </p:cNvPicPr>
          <p:nvPr/>
        </p:nvPicPr>
        <p:blipFill>
          <a:blip r:embed="rId4"/>
          <a:stretch>
            <a:fillRect/>
          </a:stretch>
        </p:blipFill>
        <p:spPr>
          <a:xfrm>
            <a:off x="6117928" y="1814946"/>
            <a:ext cx="4137458" cy="4128502"/>
          </a:xfrm>
          <a:prstGeom prst="rect">
            <a:avLst/>
          </a:prstGeom>
        </p:spPr>
      </p:pic>
    </p:spTree>
    <p:extLst>
      <p:ext uri="{BB962C8B-B14F-4D97-AF65-F5344CB8AC3E}">
        <p14:creationId xmlns:p14="http://schemas.microsoft.com/office/powerpoint/2010/main" val="361975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04167E-6 -3.33333E-6 L 1.04167E-6 2.13959 " pathEditMode="relative" rAng="0" ptsTypes="AA">
                                      <p:cBhvr>
                                        <p:cTn id="10" dur="6000" fill="hold"/>
                                        <p:tgtEl>
                                          <p:spTgt spid="127"/>
                                        </p:tgtEl>
                                        <p:attrNameLst>
                                          <p:attrName>ppt_x</p:attrName>
                                          <p:attrName>ppt_y</p:attrName>
                                        </p:attrNameLst>
                                      </p:cBhvr>
                                      <p:rCtr x="0" y="106968"/>
                                    </p:animMotion>
                                  </p:childTnLst>
                                </p:cTn>
                              </p:par>
                              <p:par>
                                <p:cTn id="11" presetID="42" presetClass="path" presetSubtype="0" accel="50000" decel="50000" fill="hold" nodeType="withEffect">
                                  <p:stCondLst>
                                    <p:cond delay="0"/>
                                  </p:stCondLst>
                                  <p:childTnLst>
                                    <p:animMotion origin="layout" path="M 8.33333E-7 1.85185E-6 L 8.33333E-7 2.25116 " pathEditMode="relative" rAng="0" ptsTypes="AA">
                                      <p:cBhvr>
                                        <p:cTn id="12" dur="6000" fill="hold"/>
                                        <p:tgtEl>
                                          <p:spTgt spid="131"/>
                                        </p:tgtEl>
                                        <p:attrNameLst>
                                          <p:attrName>ppt_x</p:attrName>
                                          <p:attrName>ppt_y</p:attrName>
                                        </p:attrNameLst>
                                      </p:cBhvr>
                                      <p:rCtr x="0" y="11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Erőforrás-csoport</a:t>
            </a:r>
            <a:endParaRPr lang="en-US" dirty="0"/>
          </a:p>
        </p:txBody>
      </p:sp>
      <p:sp>
        <p:nvSpPr>
          <p:cNvPr id="109" name="Szöveg helye 108"/>
          <p:cNvSpPr>
            <a:spLocks noGrp="1"/>
          </p:cNvSpPr>
          <p:nvPr>
            <p:ph type="body" sz="quarter" idx="11"/>
          </p:nvPr>
        </p:nvSpPr>
        <p:spPr>
          <a:xfrm>
            <a:off x="6544214" y="1409651"/>
            <a:ext cx="5378548" cy="5193695"/>
          </a:xfrm>
        </p:spPr>
        <p:txBody>
          <a:bodyPr>
            <a:normAutofit/>
          </a:bodyPr>
          <a:lstStyle/>
          <a:p>
            <a:pPr marL="571500" indent="-571500">
              <a:buFont typeface="Arial" panose="020B0604020202020204" pitchFamily="34" charset="0"/>
              <a:buChar char="•"/>
            </a:pPr>
            <a:r>
              <a:rPr lang="hu-HU" dirty="0"/>
              <a:t>Különböző, illetve azonos típusú erőforrások szorosan csatolt egysége </a:t>
            </a:r>
          </a:p>
          <a:p>
            <a:pPr marL="571500" indent="-571500">
              <a:buFont typeface="Arial" panose="020B0604020202020204" pitchFamily="34" charset="0"/>
              <a:buChar char="•"/>
            </a:pPr>
            <a:r>
              <a:rPr lang="hu-HU" dirty="0"/>
              <a:t>Minden erőforrás pontosan egy csoporthoz tartozik</a:t>
            </a:r>
            <a:endParaRPr lang="en-US" dirty="0"/>
          </a:p>
          <a:p>
            <a:pPr marL="571500" indent="-571500">
              <a:buFont typeface="Arial" panose="020B0604020202020204" pitchFamily="34" charset="0"/>
              <a:buChar char="•"/>
            </a:pPr>
            <a:r>
              <a:rPr lang="hu-HU" dirty="0"/>
              <a:t>Régiókon is átnyúlhat</a:t>
            </a:r>
            <a:endParaRPr lang="en-US" dirty="0"/>
          </a:p>
        </p:txBody>
      </p:sp>
      <p:grpSp>
        <p:nvGrpSpPr>
          <p:cNvPr id="5" name="Group 4"/>
          <p:cNvGrpSpPr>
            <a:grpSpLocks noChangeAspect="1"/>
          </p:cNvGrpSpPr>
          <p:nvPr/>
        </p:nvGrpSpPr>
        <p:grpSpPr bwMode="auto">
          <a:xfrm>
            <a:off x="643711" y="1060785"/>
            <a:ext cx="4947537" cy="4725318"/>
            <a:chOff x="405" y="668"/>
            <a:chExt cx="3117" cy="2977"/>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4"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solidFill>
                    <a:srgbClr val="FFFFFF"/>
                  </a:solidFill>
                  <a:latin typeface="Segoe UI Semibold" panose="020B0702040204020203" pitchFamily="34" charset="0"/>
                </a:rPr>
                <a:t>RESOU</a:t>
              </a:r>
              <a:endParaRPr lang="en-US" altLang="en-US">
                <a:solidFill>
                  <a:srgbClr val="00B0F0"/>
                </a:solidFill>
              </a:endParaRPr>
            </a:p>
          </p:txBody>
        </p:sp>
        <p:sp>
          <p:nvSpPr>
            <p:cNvPr id="95"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solidFill>
                    <a:srgbClr val="FFFFFF"/>
                  </a:solidFill>
                  <a:latin typeface="Segoe UI Semibold" panose="020B0702040204020203" pitchFamily="34" charset="0"/>
                </a:rPr>
                <a:t>R</a:t>
              </a:r>
              <a:endParaRPr lang="en-US" altLang="en-US">
                <a:solidFill>
                  <a:srgbClr val="00B0F0"/>
                </a:solidFill>
              </a:endParaRPr>
            </a:p>
          </p:txBody>
        </p:sp>
        <p:sp>
          <p:nvSpPr>
            <p:cNvPr id="96"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solidFill>
                    <a:srgbClr val="FFFFFF"/>
                  </a:solidFill>
                  <a:latin typeface="Segoe UI Semibold" panose="020B0702040204020203" pitchFamily="34" charset="0"/>
                </a:rPr>
                <a:t>CE G</a:t>
              </a:r>
              <a:endParaRPr lang="en-US" altLang="en-US">
                <a:solidFill>
                  <a:srgbClr val="00B0F0"/>
                </a:solidFill>
              </a:endParaRPr>
            </a:p>
          </p:txBody>
        </p:sp>
        <p:sp>
          <p:nvSpPr>
            <p:cNvPr id="97"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solidFill>
                    <a:srgbClr val="FFFFFF"/>
                  </a:solidFill>
                  <a:latin typeface="Segoe UI Semibold" panose="020B0702040204020203" pitchFamily="34" charset="0"/>
                </a:rPr>
                <a:t>R</a:t>
              </a:r>
              <a:endParaRPr lang="en-US" altLang="en-US">
                <a:solidFill>
                  <a:srgbClr val="00B0F0"/>
                </a:solidFill>
              </a:endParaRPr>
            </a:p>
          </p:txBody>
        </p:sp>
        <p:sp>
          <p:nvSpPr>
            <p:cNvPr id="98"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solidFill>
                    <a:srgbClr val="FFFFFF"/>
                  </a:solidFill>
                  <a:latin typeface="Segoe UI Semibold" panose="020B0702040204020203" pitchFamily="34" charset="0"/>
                </a:rPr>
                <a:t>OUP</a:t>
              </a:r>
              <a:endParaRPr lang="en-US" altLang="en-US">
                <a:solidFill>
                  <a:srgbClr val="00B0F0"/>
                </a:solidFill>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Tree>
    <p:extLst>
      <p:ext uri="{BB962C8B-B14F-4D97-AF65-F5344CB8AC3E}">
        <p14:creationId xmlns:p14="http://schemas.microsoft.com/office/powerpoint/2010/main" val="21476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hu-HU" dirty="0"/>
              <a:t>Erőforrás hierarchia</a:t>
            </a:r>
            <a:endParaRPr lang="en-US" dirty="0"/>
          </a:p>
        </p:txBody>
      </p:sp>
      <p:sp>
        <p:nvSpPr>
          <p:cNvPr id="6" name="Text Placeholder 5"/>
          <p:cNvSpPr>
            <a:spLocks noGrp="1"/>
          </p:cNvSpPr>
          <p:nvPr>
            <p:ph type="body" sz="quarter" idx="11"/>
          </p:nvPr>
        </p:nvSpPr>
        <p:spPr>
          <a:xfrm>
            <a:off x="269241" y="1189494"/>
            <a:ext cx="11655840" cy="5394867"/>
          </a:xfrm>
        </p:spPr>
        <p:txBody>
          <a:bodyPr>
            <a:normAutofit fontScale="92500" lnSpcReduction="20000"/>
          </a:bodyPr>
          <a:lstStyle/>
          <a:p>
            <a:r>
              <a:rPr lang="hu-HU" sz="3137" dirty="0">
                <a:solidFill>
                  <a:schemeClr val="accent1">
                    <a:lumMod val="50000"/>
                  </a:schemeClr>
                </a:solidFill>
              </a:rPr>
              <a:t>Előfizetés</a:t>
            </a:r>
            <a:endParaRPr lang="en-US" sz="3137" dirty="0">
              <a:solidFill>
                <a:schemeClr val="accent1">
                  <a:lumMod val="50000"/>
                </a:schemeClr>
              </a:solidFill>
            </a:endParaRPr>
          </a:p>
          <a:p>
            <a:r>
              <a:rPr lang="en-US" sz="3137" dirty="0">
                <a:solidFill>
                  <a:schemeClr val="accent1">
                    <a:lumMod val="50000"/>
                  </a:schemeClr>
                </a:solidFill>
              </a:rPr>
              <a:t>	</a:t>
            </a:r>
            <a:r>
              <a:rPr lang="hu-HU" sz="3137" dirty="0">
                <a:solidFill>
                  <a:schemeClr val="accent1">
                    <a:lumMod val="50000"/>
                  </a:schemeClr>
                </a:solidFill>
              </a:rPr>
              <a:t>Szerverközpont</a:t>
            </a:r>
            <a:endParaRPr lang="en-US" sz="3137" dirty="0">
              <a:solidFill>
                <a:schemeClr val="accent1">
                  <a:lumMod val="50000"/>
                </a:schemeClr>
              </a:solidFill>
            </a:endParaRPr>
          </a:p>
          <a:p>
            <a:r>
              <a:rPr lang="en-US" sz="3137" dirty="0">
                <a:solidFill>
                  <a:schemeClr val="accent1">
                    <a:lumMod val="50000"/>
                  </a:schemeClr>
                </a:solidFill>
              </a:rPr>
              <a:t>		</a:t>
            </a:r>
            <a:r>
              <a:rPr lang="hu-HU" sz="3137" dirty="0">
                <a:solidFill>
                  <a:schemeClr val="accent1">
                    <a:lumMod val="50000"/>
                  </a:schemeClr>
                </a:solidFill>
              </a:rPr>
              <a:t>Erőforráscsoport</a:t>
            </a:r>
            <a:endParaRPr lang="en-US" sz="3137" dirty="0">
              <a:solidFill>
                <a:schemeClr val="accent1">
                  <a:lumMod val="50000"/>
                </a:schemeClr>
              </a:solidFill>
            </a:endParaRPr>
          </a:p>
          <a:p>
            <a:r>
              <a:rPr lang="en-US" sz="3137" dirty="0">
                <a:solidFill>
                  <a:schemeClr val="accent1">
                    <a:lumMod val="50000"/>
                  </a:schemeClr>
                </a:solidFill>
              </a:rPr>
              <a:t>			</a:t>
            </a:r>
            <a:r>
              <a:rPr lang="hu-HU" sz="3137" dirty="0">
                <a:solidFill>
                  <a:schemeClr val="accent1">
                    <a:lumMod val="50000"/>
                  </a:schemeClr>
                </a:solidFill>
              </a:rPr>
              <a:t>Tárhely fiók</a:t>
            </a:r>
          </a:p>
          <a:p>
            <a:r>
              <a:rPr lang="hu-HU" sz="3137" dirty="0">
                <a:solidFill>
                  <a:schemeClr val="accent1">
                    <a:lumMod val="50000"/>
                  </a:schemeClr>
                </a:solidFill>
              </a:rPr>
              <a:t>				Lemezek</a:t>
            </a:r>
            <a:endParaRPr lang="en-US" sz="3137" dirty="0">
              <a:solidFill>
                <a:schemeClr val="accent1">
                  <a:lumMod val="50000"/>
                </a:schemeClr>
              </a:solidFill>
            </a:endParaRPr>
          </a:p>
          <a:p>
            <a:r>
              <a:rPr lang="en-US" sz="3137" dirty="0">
                <a:solidFill>
                  <a:schemeClr val="accent1">
                    <a:lumMod val="50000"/>
                  </a:schemeClr>
                </a:solidFill>
              </a:rPr>
              <a:t>			Availability set (</a:t>
            </a:r>
            <a:r>
              <a:rPr lang="hu-HU" sz="3137" dirty="0">
                <a:solidFill>
                  <a:schemeClr val="accent1">
                    <a:lumMod val="50000"/>
                  </a:schemeClr>
                </a:solidFill>
              </a:rPr>
              <a:t>opcionális</a:t>
            </a:r>
            <a:r>
              <a:rPr lang="en-US" sz="3137" dirty="0">
                <a:solidFill>
                  <a:schemeClr val="accent1">
                    <a:lumMod val="50000"/>
                  </a:schemeClr>
                </a:solidFill>
              </a:rPr>
              <a:t>)</a:t>
            </a:r>
          </a:p>
          <a:p>
            <a:r>
              <a:rPr lang="en-US" sz="3137" dirty="0">
                <a:solidFill>
                  <a:schemeClr val="accent1">
                    <a:lumMod val="50000"/>
                  </a:schemeClr>
                </a:solidFill>
              </a:rPr>
              <a:t>				</a:t>
            </a:r>
            <a:r>
              <a:rPr lang="hu-HU" sz="3137" dirty="0">
                <a:solidFill>
                  <a:schemeClr val="accent1">
                    <a:lumMod val="50000"/>
                  </a:schemeClr>
                </a:solidFill>
              </a:rPr>
              <a:t>Terheléselosztott gépcsoport</a:t>
            </a:r>
            <a:r>
              <a:rPr lang="en-US" sz="3137" dirty="0">
                <a:solidFill>
                  <a:schemeClr val="accent1">
                    <a:lumMod val="50000"/>
                  </a:schemeClr>
                </a:solidFill>
              </a:rPr>
              <a:t> (</a:t>
            </a:r>
            <a:r>
              <a:rPr lang="hu-HU" sz="3137" dirty="0">
                <a:solidFill>
                  <a:schemeClr val="accent1">
                    <a:lumMod val="50000"/>
                  </a:schemeClr>
                </a:solidFill>
              </a:rPr>
              <a:t>opcionális</a:t>
            </a:r>
            <a:r>
              <a:rPr lang="en-US" sz="3137" dirty="0">
                <a:solidFill>
                  <a:schemeClr val="accent1">
                    <a:lumMod val="50000"/>
                  </a:schemeClr>
                </a:solidFill>
              </a:rPr>
              <a:t>)</a:t>
            </a:r>
          </a:p>
          <a:p>
            <a:r>
              <a:rPr lang="en-US" sz="3137" dirty="0">
                <a:solidFill>
                  <a:schemeClr val="accent1">
                    <a:lumMod val="50000"/>
                  </a:schemeClr>
                </a:solidFill>
              </a:rPr>
              <a:t>			</a:t>
            </a:r>
            <a:r>
              <a:rPr lang="hu-HU" sz="3137" dirty="0">
                <a:solidFill>
                  <a:schemeClr val="accent1">
                    <a:lumMod val="50000"/>
                  </a:schemeClr>
                </a:solidFill>
              </a:rPr>
              <a:t>Virtuális hálózat</a:t>
            </a:r>
            <a:endParaRPr lang="en-US" sz="3137" dirty="0">
              <a:solidFill>
                <a:schemeClr val="accent1">
                  <a:lumMod val="50000"/>
                </a:schemeClr>
              </a:solidFill>
            </a:endParaRPr>
          </a:p>
          <a:p>
            <a:r>
              <a:rPr lang="en-US" sz="3137" dirty="0">
                <a:solidFill>
                  <a:schemeClr val="accent1">
                    <a:lumMod val="50000"/>
                  </a:schemeClr>
                </a:solidFill>
              </a:rPr>
              <a:t>				</a:t>
            </a:r>
            <a:r>
              <a:rPr lang="hu-HU" sz="3137" dirty="0">
                <a:solidFill>
                  <a:schemeClr val="accent1">
                    <a:lumMod val="50000"/>
                  </a:schemeClr>
                </a:solidFill>
              </a:rPr>
              <a:t>Alhálózat (</a:t>
            </a:r>
            <a:r>
              <a:rPr lang="hu-HU" sz="3137" dirty="0" err="1">
                <a:solidFill>
                  <a:schemeClr val="accent1">
                    <a:lumMod val="50000"/>
                  </a:schemeClr>
                </a:solidFill>
              </a:rPr>
              <a:t>subnet</a:t>
            </a:r>
            <a:r>
              <a:rPr lang="hu-HU" sz="3137" dirty="0">
                <a:solidFill>
                  <a:schemeClr val="accent1">
                    <a:lumMod val="50000"/>
                  </a:schemeClr>
                </a:solidFill>
              </a:rPr>
              <a:t>)</a:t>
            </a:r>
            <a:endParaRPr lang="en-US" sz="3137" dirty="0">
              <a:solidFill>
                <a:schemeClr val="accent1">
                  <a:lumMod val="50000"/>
                </a:schemeClr>
              </a:solidFill>
            </a:endParaRPr>
          </a:p>
          <a:p>
            <a:r>
              <a:rPr lang="en-US" sz="3137" dirty="0">
                <a:solidFill>
                  <a:schemeClr val="accent1">
                    <a:lumMod val="50000"/>
                  </a:schemeClr>
                </a:solidFill>
              </a:rPr>
              <a:t>				</a:t>
            </a:r>
            <a:r>
              <a:rPr lang="hu-HU" sz="3137" dirty="0">
                <a:solidFill>
                  <a:schemeClr val="accent1">
                    <a:lumMod val="50000"/>
                  </a:schemeClr>
                </a:solidFill>
              </a:rPr>
              <a:t>Hálózati biztonsági csoport (NSG, opcionális)</a:t>
            </a:r>
            <a:endParaRPr lang="en-US" sz="3137" dirty="0">
              <a:solidFill>
                <a:schemeClr val="accent1">
                  <a:lumMod val="50000"/>
                </a:schemeClr>
              </a:solidFill>
            </a:endParaRPr>
          </a:p>
          <a:p>
            <a:r>
              <a:rPr lang="en-US" sz="3137" dirty="0">
                <a:solidFill>
                  <a:schemeClr val="accent1">
                    <a:lumMod val="50000"/>
                  </a:schemeClr>
                </a:solidFill>
              </a:rPr>
              <a:t>					</a:t>
            </a:r>
            <a:r>
              <a:rPr lang="hu-HU" sz="3137" dirty="0">
                <a:solidFill>
                  <a:schemeClr val="accent1">
                    <a:lumMod val="50000"/>
                  </a:schemeClr>
                </a:solidFill>
              </a:rPr>
              <a:t>Virtuális gép</a:t>
            </a:r>
            <a:endParaRPr lang="en-US" sz="3137" dirty="0">
              <a:solidFill>
                <a:schemeClr val="accent1">
                  <a:lumMod val="50000"/>
                </a:schemeClr>
              </a:solidFill>
            </a:endParaRPr>
          </a:p>
        </p:txBody>
      </p:sp>
    </p:spTree>
    <p:extLst>
      <p:ext uri="{BB962C8B-B14F-4D97-AF65-F5344CB8AC3E}">
        <p14:creationId xmlns:p14="http://schemas.microsoft.com/office/powerpoint/2010/main" val="406379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zöveg helye 6"/>
          <p:cNvSpPr>
            <a:spLocks noGrp="1"/>
          </p:cNvSpPr>
          <p:nvPr>
            <p:ph type="body" sz="quarter" idx="10"/>
          </p:nvPr>
        </p:nvSpPr>
        <p:spPr/>
        <p:txBody>
          <a:bodyPr/>
          <a:lstStyle/>
          <a:p>
            <a:r>
              <a:rPr lang="hu-HU" dirty="0"/>
              <a:t>Virtuális gépek</a:t>
            </a:r>
          </a:p>
          <a:p>
            <a:r>
              <a:rPr lang="hu-HU" dirty="0"/>
              <a:t>Lemezek és lemezképek</a:t>
            </a:r>
          </a:p>
          <a:p>
            <a:r>
              <a:rPr lang="hu-HU" dirty="0"/>
              <a:t>Virtuális hálózatok</a:t>
            </a:r>
          </a:p>
          <a:p>
            <a:pPr lvl="1"/>
            <a:r>
              <a:rPr lang="hu-HU" dirty="0"/>
              <a:t>IP címek a felhőben</a:t>
            </a:r>
          </a:p>
          <a:p>
            <a:pPr lvl="1"/>
            <a:r>
              <a:rPr lang="hu-HU" dirty="0"/>
              <a:t>NIC</a:t>
            </a:r>
          </a:p>
          <a:p>
            <a:pPr lvl="1"/>
            <a:r>
              <a:rPr lang="hu-HU" dirty="0"/>
              <a:t>Hibrid megoldások</a:t>
            </a:r>
          </a:p>
          <a:p>
            <a:r>
              <a:rPr lang="hu-HU" dirty="0" err="1"/>
              <a:t>IaaS</a:t>
            </a:r>
            <a:r>
              <a:rPr lang="hu-HU" dirty="0"/>
              <a:t> és </a:t>
            </a:r>
            <a:r>
              <a:rPr lang="hu-HU" dirty="0" err="1"/>
              <a:t>PaaS</a:t>
            </a:r>
            <a:r>
              <a:rPr lang="hu-HU" dirty="0"/>
              <a:t> együtt</a:t>
            </a:r>
          </a:p>
        </p:txBody>
      </p:sp>
    </p:spTree>
    <p:extLst>
      <p:ext uri="{BB962C8B-B14F-4D97-AF65-F5344CB8AC3E}">
        <p14:creationId xmlns:p14="http://schemas.microsoft.com/office/powerpoint/2010/main" val="2332852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269239" y="2084172"/>
            <a:ext cx="11653523" cy="1162178"/>
          </a:xfrm>
        </p:spPr>
        <p:txBody>
          <a:bodyPr/>
          <a:lstStyle/>
          <a:p>
            <a:r>
              <a:rPr lang="hu-HU" dirty="0"/>
              <a:t>Lemezek és lemezképek</a:t>
            </a:r>
          </a:p>
        </p:txBody>
      </p:sp>
    </p:spTree>
    <p:extLst>
      <p:ext uri="{BB962C8B-B14F-4D97-AF65-F5344CB8AC3E}">
        <p14:creationId xmlns:p14="http://schemas.microsoft.com/office/powerpoint/2010/main" val="255280028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Lemezek és lemezképek</a:t>
            </a:r>
          </a:p>
        </p:txBody>
      </p:sp>
      <p:sp>
        <p:nvSpPr>
          <p:cNvPr id="3" name="Téglalap 2"/>
          <p:cNvSpPr/>
          <p:nvPr/>
        </p:nvSpPr>
        <p:spPr bwMode="auto">
          <a:xfrm>
            <a:off x="749808" y="1682496"/>
            <a:ext cx="10835640" cy="23682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églalap 5"/>
          <p:cNvSpPr/>
          <p:nvPr/>
        </p:nvSpPr>
        <p:spPr bwMode="auto">
          <a:xfrm>
            <a:off x="749808" y="1682496"/>
            <a:ext cx="3054096" cy="23682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Freeform 79"/>
          <p:cNvSpPr>
            <a:spLocks noEditPoints="1"/>
          </p:cNvSpPr>
          <p:nvPr/>
        </p:nvSpPr>
        <p:spPr bwMode="black">
          <a:xfrm>
            <a:off x="2832544" y="2819471"/>
            <a:ext cx="887499" cy="12001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4" name="Szövegdoboz 3"/>
          <p:cNvSpPr txBox="1"/>
          <p:nvPr/>
        </p:nvSpPr>
        <p:spPr>
          <a:xfrm>
            <a:off x="749808" y="1847088"/>
            <a:ext cx="3483864" cy="738664"/>
          </a:xfrm>
          <a:prstGeom prst="rect">
            <a:avLst/>
          </a:prstGeom>
          <a:noFill/>
        </p:spPr>
        <p:txBody>
          <a:bodyPr wrap="square" lIns="182880" tIns="146304" rIns="182880" bIns="146304" rtlCol="0">
            <a:spAutoFit/>
          </a:bodyPr>
          <a:lstStyle/>
          <a:p>
            <a:pPr>
              <a:lnSpc>
                <a:spcPct val="90000"/>
              </a:lnSpc>
              <a:spcAft>
                <a:spcPts val="600"/>
              </a:spcAft>
            </a:pPr>
            <a:r>
              <a:rPr lang="hu-HU" sz="3200" dirty="0">
                <a:solidFill>
                  <a:schemeClr val="bg1"/>
                </a:solidFill>
              </a:rPr>
              <a:t>OS lemezképek</a:t>
            </a:r>
          </a:p>
        </p:txBody>
      </p:sp>
      <p:sp>
        <p:nvSpPr>
          <p:cNvPr id="19" name="Téglalap 18"/>
          <p:cNvSpPr/>
          <p:nvPr/>
        </p:nvSpPr>
        <p:spPr bwMode="auto">
          <a:xfrm>
            <a:off x="749808" y="4215384"/>
            <a:ext cx="10835640" cy="23682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églalap 19"/>
          <p:cNvSpPr/>
          <p:nvPr/>
        </p:nvSpPr>
        <p:spPr bwMode="auto">
          <a:xfrm>
            <a:off x="749808" y="4215384"/>
            <a:ext cx="3054096" cy="23682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79"/>
          <p:cNvSpPr>
            <a:spLocks noEditPoints="1"/>
          </p:cNvSpPr>
          <p:nvPr/>
        </p:nvSpPr>
        <p:spPr bwMode="black">
          <a:xfrm>
            <a:off x="1314263" y="596458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2247531" y="596458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3116791" y="596458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25" name="Szövegdoboz 24"/>
          <p:cNvSpPr txBox="1"/>
          <p:nvPr/>
        </p:nvSpPr>
        <p:spPr>
          <a:xfrm>
            <a:off x="749808" y="4213474"/>
            <a:ext cx="2174709" cy="794064"/>
          </a:xfrm>
          <a:prstGeom prst="rect">
            <a:avLst/>
          </a:prstGeom>
          <a:noFill/>
        </p:spPr>
        <p:txBody>
          <a:bodyPr wrap="square" lIns="182880" tIns="146304" rIns="182880" bIns="146304" rtlCol="0">
            <a:spAutoFit/>
          </a:bodyPr>
          <a:lstStyle/>
          <a:p>
            <a:pPr>
              <a:lnSpc>
                <a:spcPct val="90000"/>
              </a:lnSpc>
              <a:spcAft>
                <a:spcPts val="600"/>
              </a:spcAft>
            </a:pPr>
            <a:r>
              <a:rPr lang="hu-HU" sz="3600" dirty="0">
                <a:solidFill>
                  <a:schemeClr val="bg1"/>
                </a:solidFill>
              </a:rPr>
              <a:t>Lemezek</a:t>
            </a:r>
          </a:p>
        </p:txBody>
      </p:sp>
      <p:sp>
        <p:nvSpPr>
          <p:cNvPr id="26" name="Szövegdoboz 25"/>
          <p:cNvSpPr txBox="1"/>
          <p:nvPr/>
        </p:nvSpPr>
        <p:spPr>
          <a:xfrm>
            <a:off x="918516" y="4767334"/>
            <a:ext cx="2839666" cy="1197251"/>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hu-HU" dirty="0">
                <a:solidFill>
                  <a:schemeClr val="bg1"/>
                </a:solidFill>
              </a:rPr>
              <a:t>OS lemezek</a:t>
            </a:r>
          </a:p>
          <a:p>
            <a:pPr marL="285750" indent="-285750">
              <a:lnSpc>
                <a:spcPct val="90000"/>
              </a:lnSpc>
              <a:spcAft>
                <a:spcPts val="600"/>
              </a:spcAft>
              <a:buFont typeface="Arial" panose="020B0604020202020204" pitchFamily="34" charset="0"/>
              <a:buChar char="•"/>
            </a:pPr>
            <a:r>
              <a:rPr lang="hu-HU" dirty="0">
                <a:solidFill>
                  <a:schemeClr val="bg1"/>
                </a:solidFill>
              </a:rPr>
              <a:t>Adat lemezek</a:t>
            </a:r>
          </a:p>
          <a:p>
            <a:pPr marL="285750" indent="-285750">
              <a:lnSpc>
                <a:spcPct val="90000"/>
              </a:lnSpc>
              <a:spcAft>
                <a:spcPts val="600"/>
              </a:spcAft>
              <a:buFont typeface="Arial" panose="020B0604020202020204" pitchFamily="34" charset="0"/>
              <a:buChar char="•"/>
            </a:pPr>
            <a:r>
              <a:rPr lang="hu-HU" dirty="0">
                <a:solidFill>
                  <a:schemeClr val="bg1"/>
                </a:solidFill>
              </a:rPr>
              <a:t>Ideiglenes lemezek</a:t>
            </a:r>
          </a:p>
        </p:txBody>
      </p:sp>
      <p:sp>
        <p:nvSpPr>
          <p:cNvPr id="29" name="Szövegdoboz 28"/>
          <p:cNvSpPr txBox="1"/>
          <p:nvPr/>
        </p:nvSpPr>
        <p:spPr>
          <a:xfrm>
            <a:off x="917530" y="2296674"/>
            <a:ext cx="2718652" cy="1197251"/>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hu-HU" dirty="0">
                <a:solidFill>
                  <a:schemeClr val="bg1"/>
                </a:solidFill>
              </a:rPr>
              <a:t>Microsoft </a:t>
            </a:r>
          </a:p>
          <a:p>
            <a:pPr marL="285750" indent="-285750">
              <a:lnSpc>
                <a:spcPct val="90000"/>
              </a:lnSpc>
              <a:spcAft>
                <a:spcPts val="600"/>
              </a:spcAft>
              <a:buFont typeface="Arial" panose="020B0604020202020204" pitchFamily="34" charset="0"/>
              <a:buChar char="•"/>
            </a:pPr>
            <a:r>
              <a:rPr lang="hu-HU" dirty="0">
                <a:solidFill>
                  <a:schemeClr val="bg1"/>
                </a:solidFill>
              </a:rPr>
              <a:t>Partner</a:t>
            </a:r>
          </a:p>
          <a:p>
            <a:pPr marL="285750" indent="-285750">
              <a:lnSpc>
                <a:spcPct val="90000"/>
              </a:lnSpc>
              <a:spcAft>
                <a:spcPts val="600"/>
              </a:spcAft>
              <a:buFont typeface="Arial" panose="020B0604020202020204" pitchFamily="34" charset="0"/>
              <a:buChar char="•"/>
            </a:pPr>
            <a:r>
              <a:rPr lang="hu-HU" dirty="0">
                <a:solidFill>
                  <a:schemeClr val="bg1"/>
                </a:solidFill>
              </a:rPr>
              <a:t>Felhasználó</a:t>
            </a:r>
          </a:p>
        </p:txBody>
      </p:sp>
      <p:sp>
        <p:nvSpPr>
          <p:cNvPr id="5" name="Szövegdoboz 4"/>
          <p:cNvSpPr txBox="1"/>
          <p:nvPr/>
        </p:nvSpPr>
        <p:spPr>
          <a:xfrm>
            <a:off x="4023359" y="1944473"/>
            <a:ext cx="7296912" cy="1778949"/>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hu-HU" sz="2400" dirty="0">
                <a:solidFill>
                  <a:schemeClr val="bg1"/>
                </a:solidFill>
              </a:rPr>
              <a:t>Operációs rendszer lemezképek</a:t>
            </a:r>
          </a:p>
          <a:p>
            <a:pPr marL="342900" indent="-342900">
              <a:lnSpc>
                <a:spcPct val="90000"/>
              </a:lnSpc>
              <a:spcAft>
                <a:spcPts val="600"/>
              </a:spcAft>
              <a:buFont typeface="Arial" panose="020B0604020202020204" pitchFamily="34" charset="0"/>
              <a:buChar char="•"/>
            </a:pPr>
            <a:r>
              <a:rPr lang="hu-HU" sz="2400" dirty="0">
                <a:solidFill>
                  <a:schemeClr val="bg1"/>
                </a:solidFill>
              </a:rPr>
              <a:t>Saját lemezkép (feltöltött vagy VM rögzítése)</a:t>
            </a:r>
          </a:p>
          <a:p>
            <a:pPr marL="342900" indent="-342900">
              <a:lnSpc>
                <a:spcPct val="90000"/>
              </a:lnSpc>
              <a:spcAft>
                <a:spcPts val="600"/>
              </a:spcAft>
              <a:buFont typeface="Arial" panose="020B0604020202020204" pitchFamily="34" charset="0"/>
              <a:buChar char="•"/>
            </a:pPr>
            <a:r>
              <a:rPr lang="hu-HU" sz="2400" dirty="0">
                <a:solidFill>
                  <a:schemeClr val="bg1"/>
                </a:solidFill>
              </a:rPr>
              <a:t>Lemezképből készített virtuális gép-</a:t>
            </a:r>
            <a:r>
              <a:rPr lang="hu-HU" sz="2400" dirty="0" err="1">
                <a:solidFill>
                  <a:schemeClr val="bg1"/>
                </a:solidFill>
              </a:rPr>
              <a:t>hez</a:t>
            </a:r>
            <a:r>
              <a:rPr lang="hu-HU" sz="2400" dirty="0">
                <a:solidFill>
                  <a:schemeClr val="bg1"/>
                </a:solidFill>
              </a:rPr>
              <a:t> létrejön egy OS lemez</a:t>
            </a:r>
          </a:p>
        </p:txBody>
      </p:sp>
      <p:sp>
        <p:nvSpPr>
          <p:cNvPr id="30" name="Szövegdoboz 29"/>
          <p:cNvSpPr txBox="1"/>
          <p:nvPr/>
        </p:nvSpPr>
        <p:spPr>
          <a:xfrm>
            <a:off x="4023359" y="4410305"/>
            <a:ext cx="7296912"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hu-HU" sz="2400" dirty="0">
                <a:solidFill>
                  <a:schemeClr val="bg1"/>
                </a:solidFill>
              </a:rPr>
              <a:t>Operációs rendszer lemez (minden VM-</a:t>
            </a:r>
            <a:r>
              <a:rPr lang="hu-HU" sz="2400" dirty="0" err="1">
                <a:solidFill>
                  <a:schemeClr val="bg1"/>
                </a:solidFill>
              </a:rPr>
              <a:t>hez</a:t>
            </a:r>
            <a:r>
              <a:rPr lang="hu-HU" sz="2400" dirty="0">
                <a:solidFill>
                  <a:schemeClr val="bg1"/>
                </a:solidFill>
              </a:rPr>
              <a:t> kell)</a:t>
            </a:r>
          </a:p>
          <a:p>
            <a:pPr marL="342900" indent="-342900">
              <a:lnSpc>
                <a:spcPct val="90000"/>
              </a:lnSpc>
              <a:spcAft>
                <a:spcPts val="600"/>
              </a:spcAft>
              <a:buFont typeface="Arial" panose="020B0604020202020204" pitchFamily="34" charset="0"/>
              <a:buChar char="•"/>
            </a:pPr>
            <a:r>
              <a:rPr lang="hu-HU" sz="2400" dirty="0">
                <a:solidFill>
                  <a:schemeClr val="bg1"/>
                </a:solidFill>
              </a:rPr>
              <a:t>Írható/olvasható lemezek adatok tárolásra</a:t>
            </a:r>
          </a:p>
          <a:p>
            <a:pPr marL="342900" indent="-342900">
              <a:lnSpc>
                <a:spcPct val="90000"/>
              </a:lnSpc>
              <a:spcAft>
                <a:spcPts val="600"/>
              </a:spcAft>
              <a:buFont typeface="Arial" panose="020B0604020202020204" pitchFamily="34" charset="0"/>
              <a:buChar char="•"/>
            </a:pPr>
            <a:r>
              <a:rPr lang="hu-HU" sz="2400" dirty="0">
                <a:solidFill>
                  <a:schemeClr val="bg1"/>
                </a:solidFill>
              </a:rPr>
              <a:t>Ideiglenes tároló lemezek</a:t>
            </a:r>
          </a:p>
        </p:txBody>
      </p:sp>
    </p:spTree>
    <p:extLst>
      <p:ext uri="{BB962C8B-B14F-4D97-AF65-F5344CB8AC3E}">
        <p14:creationId xmlns:p14="http://schemas.microsoft.com/office/powerpoint/2010/main" val="32207984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OS lemez</a:t>
            </a:r>
          </a:p>
        </p:txBody>
      </p:sp>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 y="1189176"/>
            <a:ext cx="9511410" cy="34947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Kép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988" y="4807912"/>
            <a:ext cx="6706536" cy="1686160"/>
          </a:xfrm>
          <a:prstGeom prst="rect">
            <a:avLst/>
          </a:prstGeom>
        </p:spPr>
      </p:pic>
      <p:sp>
        <p:nvSpPr>
          <p:cNvPr id="32" name="Rectangle 6"/>
          <p:cNvSpPr/>
          <p:nvPr/>
        </p:nvSpPr>
        <p:spPr bwMode="auto">
          <a:xfrm>
            <a:off x="6161924" y="523698"/>
            <a:ext cx="3809008" cy="1649897"/>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a:t>
            </a:r>
            <a:r>
              <a:rPr lang="hu-HU" sz="2199" b="1" u="sng" dirty="0">
                <a:solidFill>
                  <a:srgbClr val="FFFFFF">
                    <a:alpha val="98824"/>
                  </a:srgbClr>
                </a:solidFill>
                <a:latin typeface="Segoe UI" pitchFamily="34" charset="0"/>
                <a:ea typeface="Segoe UI" pitchFamily="34" charset="0"/>
                <a:cs typeface="Segoe UI" pitchFamily="34" charset="0"/>
              </a:rPr>
              <a:t>lemez</a:t>
            </a:r>
            <a:endParaRPr lang="en-US" sz="2199" b="1" u="sng"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hu-HU" sz="2199" dirty="0" err="1">
                <a:solidFill>
                  <a:srgbClr val="FFFFFF">
                    <a:alpha val="98824"/>
                  </a:srgbClr>
                </a:solidFill>
                <a:latin typeface="Segoe UI" pitchFamily="34" charset="0"/>
                <a:ea typeface="Segoe UI" pitchFamily="34" charset="0"/>
                <a:cs typeface="Segoe UI" pitchFamily="34" charset="0"/>
              </a:rPr>
              <a:t>Perzisztens</a:t>
            </a:r>
            <a:endParaRPr lang="en-US" sz="2199"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r>
              <a:rPr lang="hu-HU" sz="2199" dirty="0">
                <a:solidFill>
                  <a:srgbClr val="FFFFFF">
                    <a:alpha val="98824"/>
                  </a:srgbClr>
                </a:solidFill>
                <a:latin typeface="Segoe UI" pitchFamily="34" charset="0"/>
                <a:ea typeface="Segoe UI" pitchFamily="34" charset="0"/>
                <a:cs typeface="Segoe UI" pitchFamily="34" charset="0"/>
              </a:rPr>
              <a:t> driver</a:t>
            </a:r>
            <a:endParaRPr lang="en-US" sz="2199"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hu-HU" sz="2199" b="1" dirty="0">
                <a:solidFill>
                  <a:srgbClr val="FFFFFF">
                    <a:alpha val="98824"/>
                  </a:srgbClr>
                </a:solidFill>
                <a:latin typeface="Segoe UI" pitchFamily="34" charset="0"/>
                <a:ea typeface="Segoe UI" pitchFamily="34" charset="0"/>
                <a:cs typeface="Segoe UI" pitchFamily="34" charset="0"/>
              </a:rPr>
              <a:t>Windows: Local </a:t>
            </a:r>
            <a:r>
              <a:rPr lang="hu-HU" sz="2199" b="1" dirty="0" err="1">
                <a:solidFill>
                  <a:srgbClr val="FFFFFF">
                    <a:alpha val="98824"/>
                  </a:srgbClr>
                </a:solidFill>
                <a:latin typeface="Segoe UI" pitchFamily="34" charset="0"/>
                <a:ea typeface="Segoe UI" pitchFamily="34" charset="0"/>
                <a:cs typeface="Segoe UI" pitchFamily="34" charset="0"/>
              </a:rPr>
              <a:t>Disk</a:t>
            </a:r>
            <a:r>
              <a:rPr lang="hu-HU" sz="2199" b="1" dirty="0">
                <a:solidFill>
                  <a:srgbClr val="FFFFFF">
                    <a:alpha val="98824"/>
                  </a:srgbClr>
                </a:solidFill>
                <a:latin typeface="Segoe UI" pitchFamily="34" charset="0"/>
                <a:ea typeface="Segoe UI" pitchFamily="34" charset="0"/>
                <a:cs typeface="Segoe UI" pitchFamily="34" charset="0"/>
              </a:rPr>
              <a:t> (C:)</a:t>
            </a:r>
          </a:p>
          <a:p>
            <a:pPr marL="342814" indent="-342814" defTabSz="913870">
              <a:buFont typeface="Arial" pitchFamily="34" charset="0"/>
              <a:buChar char="•"/>
            </a:pPr>
            <a:r>
              <a:rPr lang="hu-HU" sz="2199" b="1" dirty="0">
                <a:solidFill>
                  <a:srgbClr val="FFFFFF">
                    <a:alpha val="98824"/>
                  </a:srgbClr>
                </a:solidFill>
                <a:latin typeface="Segoe UI" pitchFamily="34" charset="0"/>
                <a:ea typeface="Segoe UI" pitchFamily="34" charset="0"/>
                <a:cs typeface="Segoe UI" pitchFamily="34" charset="0"/>
              </a:rPr>
              <a:t>Linux: /</a:t>
            </a:r>
            <a:r>
              <a:rPr lang="hu-HU" sz="2199" b="1" dirty="0" err="1">
                <a:solidFill>
                  <a:srgbClr val="FFFFFF">
                    <a:alpha val="98824"/>
                  </a:srgbClr>
                </a:solidFill>
                <a:latin typeface="Segoe UI" pitchFamily="34" charset="0"/>
                <a:ea typeface="Segoe UI" pitchFamily="34" charset="0"/>
                <a:cs typeface="Segoe UI" pitchFamily="34" charset="0"/>
              </a:rPr>
              <a:t>dev</a:t>
            </a:r>
            <a:r>
              <a:rPr lang="hu-HU" sz="2199" b="1" dirty="0">
                <a:solidFill>
                  <a:srgbClr val="FFFFFF">
                    <a:alpha val="98824"/>
                  </a:srgbClr>
                </a:solidFill>
                <a:latin typeface="Segoe UI" pitchFamily="34" charset="0"/>
                <a:ea typeface="Segoe UI" pitchFamily="34" charset="0"/>
                <a:cs typeface="Segoe UI" pitchFamily="34" charset="0"/>
              </a:rPr>
              <a:t>/</a:t>
            </a:r>
            <a:r>
              <a:rPr lang="hu-HU" sz="2199" b="1" dirty="0" err="1">
                <a:solidFill>
                  <a:srgbClr val="FFFFFF">
                    <a:alpha val="98824"/>
                  </a:srgbClr>
                </a:solidFill>
                <a:latin typeface="Segoe UI" pitchFamily="34" charset="0"/>
                <a:ea typeface="Segoe UI" pitchFamily="34" charset="0"/>
                <a:cs typeface="Segoe UI" pitchFamily="34" charset="0"/>
              </a:rPr>
              <a:t>sda</a:t>
            </a:r>
            <a:endParaRPr lang="en-US" sz="2199" b="1" dirty="0">
              <a:solidFill>
                <a:srgbClr val="FFFFFF">
                  <a:alpha val="98824"/>
                </a:srgbClr>
              </a:solidFill>
              <a:latin typeface="Segoe UI" pitchFamily="34" charset="0"/>
              <a:ea typeface="Segoe UI" pitchFamily="34" charset="0"/>
              <a:cs typeface="Segoe UI" pitchFamily="34" charset="0"/>
            </a:endParaRPr>
          </a:p>
        </p:txBody>
      </p:sp>
      <p:cxnSp>
        <p:nvCxnSpPr>
          <p:cNvPr id="9" name="Egyenes összekötő nyíllal 8"/>
          <p:cNvCxnSpPr/>
          <p:nvPr/>
        </p:nvCxnSpPr>
        <p:spPr>
          <a:xfrm flipH="1">
            <a:off x="3822192" y="1682496"/>
            <a:ext cx="2274968" cy="59436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gyenes összekötő nyíllal 32"/>
          <p:cNvCxnSpPr/>
          <p:nvPr/>
        </p:nvCxnSpPr>
        <p:spPr>
          <a:xfrm flipH="1">
            <a:off x="5221224" y="2276856"/>
            <a:ext cx="1801368" cy="315468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926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right)">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 y="1189176"/>
            <a:ext cx="9532042" cy="343763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ím 9"/>
          <p:cNvSpPr>
            <a:spLocks noGrp="1"/>
          </p:cNvSpPr>
          <p:nvPr>
            <p:ph type="title"/>
          </p:nvPr>
        </p:nvSpPr>
        <p:spPr/>
        <p:txBody>
          <a:bodyPr/>
          <a:lstStyle/>
          <a:p>
            <a:r>
              <a:rPr lang="hu-HU" dirty="0"/>
              <a:t>Adat lemez</a:t>
            </a:r>
          </a:p>
        </p:txBody>
      </p:sp>
      <p:pic>
        <p:nvPicPr>
          <p:cNvPr id="2" name="Kép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988" y="4807912"/>
            <a:ext cx="6706536" cy="1686160"/>
          </a:xfrm>
          <a:prstGeom prst="rect">
            <a:avLst/>
          </a:prstGeom>
        </p:spPr>
      </p:pic>
      <p:sp>
        <p:nvSpPr>
          <p:cNvPr id="32" name="Rectangle 6"/>
          <p:cNvSpPr/>
          <p:nvPr/>
        </p:nvSpPr>
        <p:spPr bwMode="auto">
          <a:xfrm>
            <a:off x="1150668" y="1008070"/>
            <a:ext cx="3809008" cy="1649897"/>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hu-HU" sz="2199" b="1" u="sng" dirty="0">
                <a:solidFill>
                  <a:srgbClr val="FFFFFF">
                    <a:alpha val="98824"/>
                  </a:srgbClr>
                </a:solidFill>
                <a:latin typeface="Segoe UI" pitchFamily="34" charset="0"/>
                <a:ea typeface="Segoe UI" pitchFamily="34" charset="0"/>
                <a:cs typeface="Segoe UI" pitchFamily="34" charset="0"/>
              </a:rPr>
              <a:t>Adat lemezek</a:t>
            </a:r>
            <a:endParaRPr lang="en-US" sz="2199" b="1" u="sng"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hu-HU" sz="2199" dirty="0" err="1">
                <a:solidFill>
                  <a:srgbClr val="FFFFFF">
                    <a:alpha val="98824"/>
                  </a:srgbClr>
                </a:solidFill>
                <a:latin typeface="Segoe UI" pitchFamily="34" charset="0"/>
                <a:ea typeface="Segoe UI" pitchFamily="34" charset="0"/>
                <a:cs typeface="Segoe UI" pitchFamily="34" charset="0"/>
              </a:rPr>
              <a:t>Perzisztens</a:t>
            </a:r>
            <a:endParaRPr lang="en-US" sz="2199"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r>
              <a:rPr lang="hu-HU" sz="2199" dirty="0">
                <a:solidFill>
                  <a:srgbClr val="FFFFFF">
                    <a:alpha val="98824"/>
                  </a:srgbClr>
                </a:solidFill>
                <a:latin typeface="Segoe UI" pitchFamily="34" charset="0"/>
                <a:ea typeface="Segoe UI" pitchFamily="34" charset="0"/>
                <a:cs typeface="Segoe UI" pitchFamily="34" charset="0"/>
              </a:rPr>
              <a:t> driver</a:t>
            </a:r>
            <a:endParaRPr lang="en-US" sz="2199"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hu-HU" sz="2199" b="1" dirty="0">
                <a:solidFill>
                  <a:srgbClr val="FFFFFF">
                    <a:alpha val="98824"/>
                  </a:srgbClr>
                </a:solidFill>
                <a:latin typeface="Segoe UI" pitchFamily="34" charset="0"/>
                <a:ea typeface="Segoe UI" pitchFamily="34" charset="0"/>
                <a:cs typeface="Segoe UI" pitchFamily="34" charset="0"/>
              </a:rPr>
              <a:t>Tetszőleges címke</a:t>
            </a:r>
          </a:p>
        </p:txBody>
      </p:sp>
      <p:cxnSp>
        <p:nvCxnSpPr>
          <p:cNvPr id="9" name="Egyenes összekötő nyíllal 8"/>
          <p:cNvCxnSpPr/>
          <p:nvPr/>
        </p:nvCxnSpPr>
        <p:spPr>
          <a:xfrm>
            <a:off x="5035261" y="2088841"/>
            <a:ext cx="1795307" cy="252023"/>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gyenes összekötő nyíllal 32"/>
          <p:cNvCxnSpPr/>
          <p:nvPr/>
        </p:nvCxnSpPr>
        <p:spPr>
          <a:xfrm>
            <a:off x="3950208" y="2734056"/>
            <a:ext cx="840780" cy="331927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040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 y="1188366"/>
            <a:ext cx="9492366" cy="34947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ím 9"/>
          <p:cNvSpPr>
            <a:spLocks noGrp="1"/>
          </p:cNvSpPr>
          <p:nvPr>
            <p:ph type="title"/>
          </p:nvPr>
        </p:nvSpPr>
        <p:spPr/>
        <p:txBody>
          <a:bodyPr/>
          <a:lstStyle/>
          <a:p>
            <a:r>
              <a:rPr lang="hu-HU" dirty="0"/>
              <a:t>Ideiglenes lemez</a:t>
            </a:r>
          </a:p>
        </p:txBody>
      </p:sp>
      <p:pic>
        <p:nvPicPr>
          <p:cNvPr id="2" name="Kép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988" y="4807912"/>
            <a:ext cx="6706536" cy="1686160"/>
          </a:xfrm>
          <a:prstGeom prst="rect">
            <a:avLst/>
          </a:prstGeom>
        </p:spPr>
      </p:pic>
      <p:sp>
        <p:nvSpPr>
          <p:cNvPr id="32" name="Rectangle 6"/>
          <p:cNvSpPr/>
          <p:nvPr/>
        </p:nvSpPr>
        <p:spPr bwMode="auto">
          <a:xfrm>
            <a:off x="8144256" y="1554480"/>
            <a:ext cx="3809008" cy="2206621"/>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hu-HU" sz="2199" b="1" u="sng" dirty="0">
                <a:solidFill>
                  <a:srgbClr val="FFFFFF">
                    <a:alpha val="98824"/>
                  </a:srgbClr>
                </a:solidFill>
                <a:latin typeface="Segoe UI" pitchFamily="34" charset="0"/>
                <a:ea typeface="Segoe UI" pitchFamily="34" charset="0"/>
                <a:cs typeface="Segoe UI" pitchFamily="34" charset="0"/>
              </a:rPr>
              <a:t>Ideiglenes lemez</a:t>
            </a:r>
            <a:endParaRPr lang="en-US" sz="2199" b="1" u="sng"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hu-HU" sz="2199" dirty="0">
                <a:solidFill>
                  <a:srgbClr val="FFFFFF">
                    <a:alpha val="98824"/>
                  </a:srgbClr>
                </a:solidFill>
                <a:latin typeface="Segoe UI" pitchFamily="34" charset="0"/>
                <a:ea typeface="Segoe UI" pitchFamily="34" charset="0"/>
                <a:cs typeface="Segoe UI" pitchFamily="34" charset="0"/>
              </a:rPr>
              <a:t>Nem tartós adattárolás</a:t>
            </a:r>
          </a:p>
          <a:p>
            <a:pPr marL="342814" indent="-342814" defTabSz="913870">
              <a:buFont typeface="Arial" pitchFamily="34" charset="0"/>
              <a:buChar char="•"/>
            </a:pPr>
            <a:r>
              <a:rPr lang="hu-HU" sz="2199" b="1" dirty="0">
                <a:solidFill>
                  <a:srgbClr val="FFFFFF">
                    <a:alpha val="98824"/>
                  </a:srgbClr>
                </a:solidFill>
                <a:latin typeface="Segoe UI" pitchFamily="34" charset="0"/>
                <a:ea typeface="Segoe UI" pitchFamily="34" charset="0"/>
                <a:cs typeface="Segoe UI" pitchFamily="34" charset="0"/>
              </a:rPr>
              <a:t>Windows: </a:t>
            </a:r>
            <a:r>
              <a:rPr lang="hu-HU" sz="2199" b="1" dirty="0" err="1">
                <a:solidFill>
                  <a:srgbClr val="FFFFFF">
                    <a:alpha val="98824"/>
                  </a:srgbClr>
                </a:solidFill>
                <a:latin typeface="Segoe UI" pitchFamily="34" charset="0"/>
                <a:ea typeface="Segoe UI" pitchFamily="34" charset="0"/>
                <a:cs typeface="Segoe UI" pitchFamily="34" charset="0"/>
              </a:rPr>
              <a:t>Temporary</a:t>
            </a:r>
            <a:r>
              <a:rPr lang="hu-HU" sz="2199" b="1" dirty="0">
                <a:solidFill>
                  <a:srgbClr val="FFFFFF">
                    <a:alpha val="98824"/>
                  </a:srgbClr>
                </a:solidFill>
                <a:latin typeface="Segoe UI" pitchFamily="34" charset="0"/>
                <a:ea typeface="Segoe UI" pitchFamily="34" charset="0"/>
                <a:cs typeface="Segoe UI" pitchFamily="34" charset="0"/>
              </a:rPr>
              <a:t> Storage (D:)</a:t>
            </a:r>
          </a:p>
          <a:p>
            <a:pPr marL="342814" indent="-342814" defTabSz="913870">
              <a:buFont typeface="Arial" pitchFamily="34" charset="0"/>
              <a:buChar char="•"/>
            </a:pPr>
            <a:r>
              <a:rPr lang="hu-HU" sz="2199" b="1" dirty="0">
                <a:solidFill>
                  <a:srgbClr val="FFFFFF">
                    <a:alpha val="98824"/>
                  </a:srgbClr>
                </a:solidFill>
                <a:latin typeface="Segoe UI" pitchFamily="34" charset="0"/>
                <a:ea typeface="Segoe UI" pitchFamily="34" charset="0"/>
                <a:cs typeface="Segoe UI" pitchFamily="34" charset="0"/>
              </a:rPr>
              <a:t>Linux: /</a:t>
            </a:r>
            <a:r>
              <a:rPr lang="hu-HU" sz="2199" b="1" dirty="0" err="1">
                <a:solidFill>
                  <a:srgbClr val="FFFFFF">
                    <a:alpha val="98824"/>
                  </a:srgbClr>
                </a:solidFill>
                <a:latin typeface="Segoe UI" pitchFamily="34" charset="0"/>
                <a:ea typeface="Segoe UI" pitchFamily="34" charset="0"/>
                <a:cs typeface="Segoe UI" pitchFamily="34" charset="0"/>
              </a:rPr>
              <a:t>dev</a:t>
            </a:r>
            <a:r>
              <a:rPr lang="hu-HU" sz="2199" b="1" dirty="0">
                <a:solidFill>
                  <a:srgbClr val="FFFFFF">
                    <a:alpha val="98824"/>
                  </a:srgbClr>
                </a:solidFill>
                <a:latin typeface="Segoe UI" pitchFamily="34" charset="0"/>
                <a:ea typeface="Segoe UI" pitchFamily="34" charset="0"/>
                <a:cs typeface="Segoe UI" pitchFamily="34" charset="0"/>
              </a:rPr>
              <a:t>/</a:t>
            </a:r>
            <a:r>
              <a:rPr lang="hu-HU" sz="2199" b="1" dirty="0" err="1">
                <a:solidFill>
                  <a:srgbClr val="FFFFFF">
                    <a:alpha val="98824"/>
                  </a:srgbClr>
                </a:solidFill>
                <a:latin typeface="Segoe UI" pitchFamily="34" charset="0"/>
                <a:ea typeface="Segoe UI" pitchFamily="34" charset="0"/>
                <a:cs typeface="Segoe UI" pitchFamily="34" charset="0"/>
              </a:rPr>
              <a:t>sdb</a:t>
            </a:r>
            <a:endParaRPr lang="en-US" sz="2199" b="1" dirty="0">
              <a:solidFill>
                <a:srgbClr val="FFFFFF">
                  <a:alpha val="98824"/>
                </a:srgbClr>
              </a:solidFill>
              <a:latin typeface="Segoe UI" pitchFamily="34" charset="0"/>
              <a:ea typeface="Segoe UI" pitchFamily="34" charset="0"/>
              <a:cs typeface="Segoe UI" pitchFamily="34" charset="0"/>
            </a:endParaRPr>
          </a:p>
        </p:txBody>
      </p:sp>
      <p:cxnSp>
        <p:nvCxnSpPr>
          <p:cNvPr id="9" name="Egyenes összekötő nyíllal 8"/>
          <p:cNvCxnSpPr/>
          <p:nvPr/>
        </p:nvCxnSpPr>
        <p:spPr>
          <a:xfrm flipH="1" flipV="1">
            <a:off x="6858000" y="2935748"/>
            <a:ext cx="1170432" cy="31531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gyenes összekötő nyíllal 32"/>
          <p:cNvCxnSpPr/>
          <p:nvPr/>
        </p:nvCxnSpPr>
        <p:spPr>
          <a:xfrm flipH="1">
            <a:off x="5157216" y="3849624"/>
            <a:ext cx="3438144" cy="1880317"/>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691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right)">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Lemezkezelés – architektúra</a:t>
            </a:r>
            <a:endParaRPr lang="en-US" dirty="0"/>
          </a:p>
        </p:txBody>
      </p:sp>
      <p:sp>
        <p:nvSpPr>
          <p:cNvPr id="4" name="Rectangle 3"/>
          <p:cNvSpPr/>
          <p:nvPr/>
        </p:nvSpPr>
        <p:spPr bwMode="auto">
          <a:xfrm>
            <a:off x="925817" y="1300036"/>
            <a:ext cx="10594243" cy="933644"/>
          </a:xfrm>
          <a:prstGeom prst="rect">
            <a:avLst/>
          </a:prstGeom>
          <a:ln>
            <a:no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68586" tIns="34292" rIns="68586" bIns="34292" numCol="1" rtlCol="0" anchor="ctr" anchorCtr="0" compatLnSpc="1">
            <a:prstTxWarp prst="textNoShape">
              <a:avLst/>
            </a:prstTxWarp>
          </a:bodyPr>
          <a:lstStyle/>
          <a:p>
            <a:pPr algn="ctr" defTabSz="685626" fontAlgn="base">
              <a:spcBef>
                <a:spcPct val="0"/>
              </a:spcBef>
              <a:spcAft>
                <a:spcPct val="0"/>
              </a:spcAft>
            </a:pPr>
            <a:r>
              <a:rPr lang="en-US" sz="3137" dirty="0">
                <a:solidFill>
                  <a:srgbClr val="FFFFFF"/>
                </a:solidFill>
              </a:rPr>
              <a:t>Azure </a:t>
            </a:r>
            <a:r>
              <a:rPr lang="en-US" sz="3137" dirty="0" err="1">
                <a:solidFill>
                  <a:srgbClr val="FFFFFF"/>
                </a:solidFill>
              </a:rPr>
              <a:t>Vir</a:t>
            </a:r>
            <a:r>
              <a:rPr lang="hu-HU" sz="3137" dirty="0" err="1">
                <a:solidFill>
                  <a:srgbClr val="FFFFFF"/>
                </a:solidFill>
              </a:rPr>
              <a:t>tuális</a:t>
            </a:r>
            <a:r>
              <a:rPr lang="hu-HU" sz="3137" dirty="0">
                <a:solidFill>
                  <a:srgbClr val="FFFFFF"/>
                </a:solidFill>
              </a:rPr>
              <a:t> gép</a:t>
            </a:r>
            <a:endParaRPr lang="en-US" sz="3137" dirty="0">
              <a:solidFill>
                <a:srgbClr val="FFFFFF"/>
              </a:solidFill>
            </a:endParaRPr>
          </a:p>
        </p:txBody>
      </p:sp>
      <p:sp>
        <p:nvSpPr>
          <p:cNvPr id="5" name="Rectangle 4"/>
          <p:cNvSpPr/>
          <p:nvPr/>
        </p:nvSpPr>
        <p:spPr bwMode="auto">
          <a:xfrm>
            <a:off x="935612" y="2293557"/>
            <a:ext cx="2576171" cy="8750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6" tIns="34292" rIns="68586" bIns="34292" numCol="1" rtlCol="0" anchor="ctr" anchorCtr="0" compatLnSpc="1">
            <a:prstTxWarp prst="textNoShape">
              <a:avLst/>
            </a:prstTxWarp>
          </a:bodyPr>
          <a:lstStyle/>
          <a:p>
            <a:pPr algn="ctr" defTabSz="685626" fontAlgn="base">
              <a:spcBef>
                <a:spcPct val="0"/>
              </a:spcBef>
              <a:spcAft>
                <a:spcPct val="0"/>
              </a:spcAft>
            </a:pPr>
            <a:r>
              <a:rPr lang="en-US" sz="1961" dirty="0">
                <a:solidFill>
                  <a:srgbClr val="FFFFFF"/>
                </a:solidFill>
              </a:rPr>
              <a:t>C:\</a:t>
            </a:r>
            <a:endParaRPr lang="hu-HU" sz="1961" dirty="0">
              <a:solidFill>
                <a:srgbClr val="FFFFFF"/>
              </a:solidFill>
            </a:endParaRPr>
          </a:p>
          <a:p>
            <a:pPr algn="ctr" defTabSz="685626" fontAlgn="base">
              <a:spcBef>
                <a:spcPct val="0"/>
              </a:spcBef>
              <a:spcAft>
                <a:spcPct val="0"/>
              </a:spcAft>
            </a:pPr>
            <a:r>
              <a:rPr lang="hu-HU" sz="1961" dirty="0">
                <a:solidFill>
                  <a:srgbClr val="FFFFFF"/>
                </a:solidFill>
              </a:rPr>
              <a:t>/dev/sda</a:t>
            </a:r>
            <a:endParaRPr lang="en-US" sz="1961" dirty="0">
              <a:solidFill>
                <a:srgbClr val="FFFFFF"/>
              </a:solidFill>
            </a:endParaRPr>
          </a:p>
          <a:p>
            <a:pPr algn="ctr" defTabSz="685626" fontAlgn="base">
              <a:spcBef>
                <a:spcPct val="0"/>
              </a:spcBef>
              <a:spcAft>
                <a:spcPct val="0"/>
              </a:spcAft>
            </a:pPr>
            <a:r>
              <a:rPr lang="en-US" sz="1961" dirty="0">
                <a:solidFill>
                  <a:srgbClr val="FFFFFF"/>
                </a:solidFill>
              </a:rPr>
              <a:t>OS Disk</a:t>
            </a:r>
          </a:p>
        </p:txBody>
      </p:sp>
      <p:sp>
        <p:nvSpPr>
          <p:cNvPr id="7" name="Rectangle 6"/>
          <p:cNvSpPr/>
          <p:nvPr/>
        </p:nvSpPr>
        <p:spPr bwMode="auto">
          <a:xfrm>
            <a:off x="6269754" y="2293555"/>
            <a:ext cx="2576171" cy="1350031"/>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6" tIns="34292" rIns="68586" bIns="34292" numCol="1" rtlCol="0" anchor="ctr" anchorCtr="0" compatLnSpc="1">
            <a:prstTxWarp prst="textNoShape">
              <a:avLst/>
            </a:prstTxWarp>
          </a:bodyPr>
          <a:lstStyle/>
          <a:p>
            <a:pPr algn="ctr" defTabSz="685626" fontAlgn="base">
              <a:spcBef>
                <a:spcPct val="0"/>
              </a:spcBef>
              <a:spcAft>
                <a:spcPct val="0"/>
              </a:spcAft>
            </a:pPr>
            <a:r>
              <a:rPr lang="en-US" sz="1961" dirty="0">
                <a:solidFill>
                  <a:srgbClr val="FFFFFF"/>
                </a:solidFill>
              </a:rPr>
              <a:t>E:\  F:\  etc.</a:t>
            </a:r>
            <a:endParaRPr lang="hu-HU" sz="1961" dirty="0">
              <a:solidFill>
                <a:srgbClr val="FFFFFF"/>
              </a:solidFill>
            </a:endParaRPr>
          </a:p>
          <a:p>
            <a:pPr algn="ctr" defTabSz="685626" fontAlgn="base">
              <a:spcBef>
                <a:spcPct val="0"/>
              </a:spcBef>
              <a:spcAft>
                <a:spcPct val="0"/>
              </a:spcAft>
            </a:pPr>
            <a:r>
              <a:rPr lang="hu-HU" sz="1961" dirty="0">
                <a:solidFill>
                  <a:srgbClr val="FFFFFF"/>
                </a:solidFill>
              </a:rPr>
              <a:t>/dev/sd[c..]</a:t>
            </a:r>
            <a:endParaRPr lang="en-US" sz="1961" dirty="0">
              <a:solidFill>
                <a:srgbClr val="FFFFFF"/>
              </a:solidFill>
            </a:endParaRPr>
          </a:p>
          <a:p>
            <a:pPr algn="ctr" defTabSz="685626" fontAlgn="base">
              <a:spcBef>
                <a:spcPct val="0"/>
              </a:spcBef>
              <a:spcAft>
                <a:spcPct val="0"/>
              </a:spcAft>
            </a:pPr>
            <a:r>
              <a:rPr lang="en-US" sz="1961" dirty="0">
                <a:solidFill>
                  <a:srgbClr val="FFFFFF"/>
                </a:solidFill>
              </a:rPr>
              <a:t>Data Disks</a:t>
            </a:r>
          </a:p>
        </p:txBody>
      </p:sp>
      <p:sp>
        <p:nvSpPr>
          <p:cNvPr id="12" name="Rectangle 11"/>
          <p:cNvSpPr/>
          <p:nvPr/>
        </p:nvSpPr>
        <p:spPr bwMode="auto">
          <a:xfrm>
            <a:off x="3609747" y="2298904"/>
            <a:ext cx="2576171" cy="134468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6" tIns="34292" rIns="68586" bIns="34292" numCol="1" rtlCol="0" anchor="ctr" anchorCtr="0" compatLnSpc="1">
            <a:prstTxWarp prst="textNoShape">
              <a:avLst/>
            </a:prstTxWarp>
          </a:bodyPr>
          <a:lstStyle/>
          <a:p>
            <a:pPr algn="ctr" defTabSz="685626" fontAlgn="base">
              <a:spcBef>
                <a:spcPct val="0"/>
              </a:spcBef>
              <a:spcAft>
                <a:spcPct val="0"/>
              </a:spcAft>
            </a:pPr>
            <a:r>
              <a:rPr lang="en-US" sz="1961" dirty="0">
                <a:solidFill>
                  <a:schemeClr val="bg2"/>
                </a:solidFill>
              </a:rPr>
              <a:t>D:\</a:t>
            </a:r>
            <a:endParaRPr lang="hu-HU" sz="1961" dirty="0">
              <a:solidFill>
                <a:schemeClr val="bg2"/>
              </a:solidFill>
            </a:endParaRPr>
          </a:p>
          <a:p>
            <a:pPr algn="ctr" defTabSz="685626" fontAlgn="base">
              <a:spcBef>
                <a:spcPct val="0"/>
              </a:spcBef>
              <a:spcAft>
                <a:spcPct val="0"/>
              </a:spcAft>
            </a:pPr>
            <a:r>
              <a:rPr lang="en-US" sz="2000" dirty="0">
                <a:solidFill>
                  <a:schemeClr val="bg2"/>
                </a:solidFill>
              </a:rPr>
              <a:t>/dev/</a:t>
            </a:r>
            <a:r>
              <a:rPr lang="en-US" sz="2000" dirty="0" err="1">
                <a:solidFill>
                  <a:schemeClr val="bg2"/>
                </a:solidFill>
              </a:rPr>
              <a:t>sdb</a:t>
            </a:r>
            <a:r>
              <a:rPr lang="hu-HU" sz="2000" dirty="0">
                <a:solidFill>
                  <a:schemeClr val="bg2"/>
                </a:solidFill>
              </a:rPr>
              <a:t> </a:t>
            </a:r>
            <a:r>
              <a:rPr lang="en-US" sz="2000" dirty="0">
                <a:solidFill>
                  <a:schemeClr val="bg2"/>
                </a:solidFill>
              </a:rPr>
              <a:t>/</a:t>
            </a:r>
            <a:r>
              <a:rPr lang="en-US" sz="2000" dirty="0" err="1">
                <a:solidFill>
                  <a:schemeClr val="bg2"/>
                </a:solidFill>
              </a:rPr>
              <a:t>mnt</a:t>
            </a:r>
            <a:r>
              <a:rPr lang="en-US" sz="2000" dirty="0">
                <a:solidFill>
                  <a:schemeClr val="bg2"/>
                </a:solidFill>
              </a:rPr>
              <a:t>/</a:t>
            </a:r>
            <a:r>
              <a:rPr lang="en-US" sz="2000" dirty="0" err="1">
                <a:solidFill>
                  <a:schemeClr val="bg2"/>
                </a:solidFill>
              </a:rPr>
              <a:t>resourc</a:t>
            </a:r>
            <a:r>
              <a:rPr lang="hu-HU" sz="2000" dirty="0">
                <a:solidFill>
                  <a:schemeClr val="bg2"/>
                </a:solidFill>
              </a:rPr>
              <a:t>e</a:t>
            </a:r>
            <a:endParaRPr lang="en-US" sz="1961" dirty="0">
              <a:solidFill>
                <a:schemeClr val="bg2"/>
              </a:solidFill>
            </a:endParaRPr>
          </a:p>
          <a:p>
            <a:pPr algn="ctr" defTabSz="685626" fontAlgn="base">
              <a:spcBef>
                <a:spcPct val="0"/>
              </a:spcBef>
              <a:spcAft>
                <a:spcPct val="0"/>
              </a:spcAft>
            </a:pPr>
            <a:r>
              <a:rPr lang="en-US" sz="1961" dirty="0">
                <a:solidFill>
                  <a:schemeClr val="bg2"/>
                </a:solidFill>
              </a:rPr>
              <a:t>Temporary Disk</a:t>
            </a:r>
          </a:p>
        </p:txBody>
      </p:sp>
      <p:sp>
        <p:nvSpPr>
          <p:cNvPr id="13" name="Rectangle 12"/>
          <p:cNvSpPr/>
          <p:nvPr/>
        </p:nvSpPr>
        <p:spPr bwMode="auto">
          <a:xfrm>
            <a:off x="935612" y="3253154"/>
            <a:ext cx="2595641" cy="39043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6" tIns="34292" rIns="68586" bIns="34292" numCol="1" rtlCol="0" anchor="ctr" anchorCtr="0" compatLnSpc="1">
            <a:prstTxWarp prst="textNoShape">
              <a:avLst/>
            </a:prstTxWarp>
          </a:bodyPr>
          <a:lstStyle/>
          <a:p>
            <a:pPr algn="ctr" defTabSz="685626"/>
            <a:r>
              <a:rPr lang="en-US" sz="2353" i="1" dirty="0">
                <a:solidFill>
                  <a:sysClr val="windowText" lastClr="000000"/>
                </a:solidFill>
                <a:ea typeface="Segoe UI" pitchFamily="34" charset="0"/>
                <a:cs typeface="Segoe UI" pitchFamily="34" charset="0"/>
              </a:rPr>
              <a:t>Disk Cache</a:t>
            </a:r>
          </a:p>
        </p:txBody>
      </p:sp>
      <p:sp>
        <p:nvSpPr>
          <p:cNvPr id="10" name="Can 9"/>
          <p:cNvSpPr/>
          <p:nvPr/>
        </p:nvSpPr>
        <p:spPr bwMode="auto">
          <a:xfrm>
            <a:off x="7216531" y="4400127"/>
            <a:ext cx="2250057" cy="2201388"/>
          </a:xfrm>
          <a:prstGeom prst="can">
            <a:avLst/>
          </a:prstGeom>
          <a:solidFill>
            <a:schemeClr val="accent2">
              <a:lumMod val="60000"/>
              <a:lumOff val="40000"/>
            </a:schemeClr>
          </a:solidFill>
          <a:ln>
            <a:solidFill>
              <a:schemeClr val="bg1">
                <a:lumMod val="5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6" tIns="34292" rIns="68586" bIns="34292" numCol="1" rtlCol="0" anchor="ctr" anchorCtr="0" compatLnSpc="1">
            <a:prstTxWarp prst="textNoShape">
              <a:avLst/>
            </a:prstTxWarp>
          </a:bodyPr>
          <a:lstStyle/>
          <a:p>
            <a:pPr algn="ctr" defTabSz="685626"/>
            <a:r>
              <a:rPr lang="en-US" sz="2800" dirty="0">
                <a:solidFill>
                  <a:sysClr val="windowText" lastClr="000000">
                    <a:alpha val="98824"/>
                  </a:sysClr>
                </a:solidFill>
                <a:ea typeface="Segoe UI" pitchFamily="34" charset="0"/>
                <a:cs typeface="Segoe UI" pitchFamily="34" charset="0"/>
              </a:rPr>
              <a:t>Azure Blob</a:t>
            </a:r>
          </a:p>
        </p:txBody>
      </p:sp>
      <p:cxnSp>
        <p:nvCxnSpPr>
          <p:cNvPr id="9" name="Straight Arrow Connector 8"/>
          <p:cNvCxnSpPr>
            <a:stCxn id="7" idx="2"/>
            <a:endCxn id="10" idx="1"/>
          </p:cNvCxnSpPr>
          <p:nvPr/>
        </p:nvCxnSpPr>
        <p:spPr>
          <a:xfrm>
            <a:off x="7557840" y="3643586"/>
            <a:ext cx="783720" cy="756541"/>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2"/>
            <a:endCxn id="10" idx="2"/>
          </p:cNvCxnSpPr>
          <p:nvPr/>
        </p:nvCxnSpPr>
        <p:spPr>
          <a:xfrm>
            <a:off x="2233433" y="3643587"/>
            <a:ext cx="4983098" cy="1857234"/>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8931044" y="2280200"/>
            <a:ext cx="2576171" cy="86860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6" tIns="34292" rIns="68586" bIns="34292" numCol="1" rtlCol="0" anchor="ctr" anchorCtr="0" compatLnSpc="1">
            <a:prstTxWarp prst="textNoShape">
              <a:avLst/>
            </a:prstTxWarp>
          </a:bodyPr>
          <a:lstStyle/>
          <a:p>
            <a:pPr algn="ctr" defTabSz="685626" fontAlgn="base">
              <a:spcBef>
                <a:spcPct val="0"/>
              </a:spcBef>
              <a:spcAft>
                <a:spcPct val="0"/>
              </a:spcAft>
            </a:pPr>
            <a:r>
              <a:rPr lang="en-US" sz="1961" dirty="0">
                <a:solidFill>
                  <a:srgbClr val="FFFFFF"/>
                </a:solidFill>
              </a:rPr>
              <a:t>G:\, H:\, etc.</a:t>
            </a:r>
            <a:endParaRPr lang="hu-HU" sz="1961" dirty="0">
              <a:solidFill>
                <a:srgbClr val="FFFFFF"/>
              </a:solidFill>
            </a:endParaRPr>
          </a:p>
          <a:p>
            <a:pPr algn="ctr" defTabSz="685626" fontAlgn="base">
              <a:spcBef>
                <a:spcPct val="0"/>
              </a:spcBef>
              <a:spcAft>
                <a:spcPct val="0"/>
              </a:spcAft>
            </a:pPr>
            <a:r>
              <a:rPr lang="hu-HU" sz="2000" dirty="0"/>
              <a:t>SMB/CIFS</a:t>
            </a:r>
            <a:endParaRPr lang="en-US" sz="1961" dirty="0">
              <a:solidFill>
                <a:srgbClr val="FFFFFF"/>
              </a:solidFill>
            </a:endParaRPr>
          </a:p>
          <a:p>
            <a:pPr algn="ctr" defTabSz="685626" fontAlgn="base">
              <a:spcBef>
                <a:spcPct val="0"/>
              </a:spcBef>
              <a:spcAft>
                <a:spcPct val="0"/>
              </a:spcAft>
            </a:pPr>
            <a:r>
              <a:rPr lang="en-US" sz="1961" dirty="0">
                <a:solidFill>
                  <a:srgbClr val="FFFFFF"/>
                </a:solidFill>
              </a:rPr>
              <a:t>SMB </a:t>
            </a:r>
            <a:r>
              <a:rPr lang="hu-HU" sz="1961" dirty="0">
                <a:solidFill>
                  <a:srgbClr val="FFFFFF"/>
                </a:solidFill>
              </a:rPr>
              <a:t>2.1/3.0 </a:t>
            </a:r>
            <a:r>
              <a:rPr lang="en-US" sz="1961" dirty="0">
                <a:solidFill>
                  <a:srgbClr val="FFFFFF"/>
                </a:solidFill>
              </a:rPr>
              <a:t>Share</a:t>
            </a:r>
          </a:p>
        </p:txBody>
      </p:sp>
      <p:sp>
        <p:nvSpPr>
          <p:cNvPr id="14" name="Can 13"/>
          <p:cNvSpPr/>
          <p:nvPr/>
        </p:nvSpPr>
        <p:spPr bwMode="auto">
          <a:xfrm>
            <a:off x="9559087" y="4417597"/>
            <a:ext cx="2391171" cy="2166447"/>
          </a:xfrm>
          <a:prstGeom prst="can">
            <a:avLst/>
          </a:prstGeom>
          <a:solidFill>
            <a:srgbClr val="FF8051"/>
          </a:solidFill>
          <a:ln>
            <a:solidFill>
              <a:schemeClr val="bg1">
                <a:lumMod val="5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6" tIns="34292" rIns="68586" bIns="34292" numCol="1" rtlCol="0" anchor="ctr" anchorCtr="0" compatLnSpc="1">
            <a:prstTxWarp prst="textNoShape">
              <a:avLst/>
            </a:prstTxWarp>
          </a:bodyPr>
          <a:lstStyle/>
          <a:p>
            <a:pPr algn="ctr" defTabSz="685626"/>
            <a:r>
              <a:rPr lang="en-US" sz="2800" dirty="0">
                <a:solidFill>
                  <a:sysClr val="windowText" lastClr="000000">
                    <a:alpha val="98824"/>
                  </a:sysClr>
                </a:solidFill>
                <a:ea typeface="Segoe UI" pitchFamily="34" charset="0"/>
                <a:cs typeface="Segoe UI" pitchFamily="34" charset="0"/>
              </a:rPr>
              <a:t>Azure Files</a:t>
            </a:r>
          </a:p>
        </p:txBody>
      </p:sp>
      <p:cxnSp>
        <p:nvCxnSpPr>
          <p:cNvPr id="15" name="Straight Arrow Connector 14"/>
          <p:cNvCxnSpPr>
            <a:stCxn id="11" idx="2"/>
            <a:endCxn id="14" idx="1"/>
          </p:cNvCxnSpPr>
          <p:nvPr/>
        </p:nvCxnSpPr>
        <p:spPr>
          <a:xfrm>
            <a:off x="10219130" y="3148805"/>
            <a:ext cx="535543" cy="1268792"/>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311373"/>
      </p:ext>
    </p:extLst>
  </p:cSld>
  <p:clrMapOvr>
    <a:masterClrMapping/>
  </p:clrMapOvr>
  <mc:AlternateContent xmlns:mc="http://schemas.openxmlformats.org/markup-compatibility/2006" xmlns:p14="http://schemas.microsoft.com/office/powerpoint/2010/main">
    <mc:Choice Requires="p14">
      <p:transition spd="slow" p14:dur="2000" advTm="80550"/>
    </mc:Choice>
    <mc:Fallback xmlns="">
      <p:transition spd="slow" advTm="8055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err="1"/>
              <a:t>Perzisztens</a:t>
            </a:r>
            <a:r>
              <a:rPr lang="hu-HU" dirty="0"/>
              <a:t> lemezkezelés</a:t>
            </a:r>
          </a:p>
        </p:txBody>
      </p:sp>
      <p:sp>
        <p:nvSpPr>
          <p:cNvPr id="11" name="Text Placeholder 3"/>
          <p:cNvSpPr>
            <a:spLocks noGrp="1"/>
          </p:cNvSpPr>
          <p:nvPr>
            <p:ph type="body" sz="quarter" idx="4294967295"/>
          </p:nvPr>
        </p:nvSpPr>
        <p:spPr>
          <a:xfrm>
            <a:off x="556595" y="5170273"/>
            <a:ext cx="4687209" cy="1456402"/>
          </a:xfrm>
        </p:spPr>
        <p:txBody>
          <a:bodyPr>
            <a:normAutofit lnSpcReduction="10000"/>
          </a:bodyPr>
          <a:lstStyle/>
          <a:p>
            <a:pPr marL="460261" indent="-457086">
              <a:buFont typeface="Arial" pitchFamily="34" charset="0"/>
              <a:buChar char="•"/>
            </a:pPr>
            <a:r>
              <a:rPr lang="en-US" sz="2666" dirty="0"/>
              <a:t>C:\ = OS </a:t>
            </a:r>
            <a:r>
              <a:rPr lang="hu-HU" sz="2666" dirty="0"/>
              <a:t>lemez</a:t>
            </a:r>
            <a:endParaRPr lang="en-US" sz="2666" dirty="0"/>
          </a:p>
          <a:p>
            <a:pPr marL="460261" indent="-457086">
              <a:buFont typeface="Arial" pitchFamily="34" charset="0"/>
              <a:buChar char="•"/>
            </a:pPr>
            <a:r>
              <a:rPr lang="en-US" sz="2666" dirty="0">
                <a:solidFill>
                  <a:schemeClr val="tx2"/>
                </a:solidFill>
              </a:rPr>
              <a:t>D:\ = </a:t>
            </a:r>
            <a:r>
              <a:rPr lang="hu-HU" sz="2666" dirty="0">
                <a:solidFill>
                  <a:schemeClr val="tx2"/>
                </a:solidFill>
              </a:rPr>
              <a:t>Ideiglenes lemez</a:t>
            </a:r>
            <a:endParaRPr lang="en-US" sz="2666" dirty="0">
              <a:solidFill>
                <a:schemeClr val="tx2"/>
              </a:solidFill>
            </a:endParaRPr>
          </a:p>
          <a:p>
            <a:pPr marL="460261" indent="-457086">
              <a:buFont typeface="Arial" pitchFamily="34" charset="0"/>
              <a:buChar char="•"/>
            </a:pPr>
            <a:r>
              <a:rPr lang="en-US" sz="2666" dirty="0"/>
              <a:t>E:\, F:\. G:\ ... </a:t>
            </a:r>
            <a:r>
              <a:rPr lang="hu-HU" sz="2666" dirty="0"/>
              <a:t>Adat lemezek</a:t>
            </a:r>
            <a:endParaRPr lang="en-US" sz="2666" dirty="0"/>
          </a:p>
        </p:txBody>
      </p:sp>
      <p:graphicFrame>
        <p:nvGraphicFramePr>
          <p:cNvPr id="12" name="Table 4"/>
          <p:cNvGraphicFramePr>
            <a:graphicFrameLocks noGrp="1"/>
          </p:cNvGraphicFramePr>
          <p:nvPr>
            <p:extLst>
              <p:ext uri="{D42A27DB-BD31-4B8C-83A1-F6EECF244321}">
                <p14:modId xmlns:p14="http://schemas.microsoft.com/office/powerpoint/2010/main" val="4136406236"/>
              </p:ext>
            </p:extLst>
          </p:nvPr>
        </p:nvGraphicFramePr>
        <p:xfrm>
          <a:off x="556595" y="1065977"/>
          <a:ext cx="11010564" cy="3005107"/>
        </p:xfrm>
        <a:graphic>
          <a:graphicData uri="http://schemas.openxmlformats.org/drawingml/2006/table">
            <a:tbl>
              <a:tblPr firstRow="1" bandRow="1">
                <a:tableStyleId>{B301B821-A1FF-4177-AEE7-76D212191A09}</a:tableStyleId>
              </a:tblPr>
              <a:tblGrid>
                <a:gridCol w="3795949">
                  <a:extLst>
                    <a:ext uri="{9D8B030D-6E8A-4147-A177-3AD203B41FA5}">
                      <a16:colId xmlns:a16="http://schemas.microsoft.com/office/drawing/2014/main" val="20000"/>
                    </a:ext>
                  </a:extLst>
                </a:gridCol>
                <a:gridCol w="3163824">
                  <a:extLst>
                    <a:ext uri="{9D8B030D-6E8A-4147-A177-3AD203B41FA5}">
                      <a16:colId xmlns:a16="http://schemas.microsoft.com/office/drawing/2014/main" val="20001"/>
                    </a:ext>
                  </a:extLst>
                </a:gridCol>
                <a:gridCol w="4050791">
                  <a:extLst>
                    <a:ext uri="{9D8B030D-6E8A-4147-A177-3AD203B41FA5}">
                      <a16:colId xmlns:a16="http://schemas.microsoft.com/office/drawing/2014/main" val="20002"/>
                    </a:ext>
                  </a:extLst>
                </a:gridCol>
              </a:tblGrid>
              <a:tr h="562029">
                <a:tc>
                  <a:txBody>
                    <a:bodyPr/>
                    <a:lstStyle/>
                    <a:p>
                      <a:endParaRPr lang="en-US" sz="21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100" dirty="0"/>
                        <a:t>OS</a:t>
                      </a:r>
                      <a:r>
                        <a:rPr lang="en-US" sz="2100" baseline="0" dirty="0"/>
                        <a:t> </a:t>
                      </a:r>
                      <a:r>
                        <a:rPr lang="hu-HU" sz="2100" baseline="0" dirty="0"/>
                        <a:t>lemez</a:t>
                      </a:r>
                      <a:endParaRPr lang="en-US" sz="21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hu-HU" sz="1900" dirty="0"/>
                        <a:t>Adat lemez</a:t>
                      </a:r>
                      <a:endParaRPr lang="en-US" sz="2500" dirty="0"/>
                    </a:p>
                  </a:txBody>
                  <a:tcPr marL="121888" marR="121888" marT="60944" marB="60944"/>
                </a:tc>
                <a:extLst>
                  <a:ext uri="{0D108BD9-81ED-4DB2-BD59-A6C34878D82A}">
                    <a16:rowId xmlns:a16="http://schemas.microsoft.com/office/drawing/2014/main" val="10000"/>
                  </a:ext>
                </a:extLst>
              </a:tr>
              <a:tr h="571765">
                <a:tc>
                  <a:txBody>
                    <a:bodyPr/>
                    <a:lstStyle/>
                    <a:p>
                      <a:r>
                        <a:rPr lang="en-US" sz="2500" dirty="0"/>
                        <a:t>Max </a:t>
                      </a:r>
                      <a:r>
                        <a:rPr lang="hu-HU" sz="2500" dirty="0"/>
                        <a:t>kapacitás</a:t>
                      </a:r>
                      <a:endParaRPr lang="en-US" sz="2500" dirty="0"/>
                    </a:p>
                  </a:txBody>
                  <a:tcPr marL="121888" marR="121888" marT="60944" marB="60944"/>
                </a:tc>
                <a:tc>
                  <a:txBody>
                    <a:bodyPr/>
                    <a:lstStyle/>
                    <a:p>
                      <a:r>
                        <a:rPr lang="en-US" sz="2500" dirty="0"/>
                        <a:t>1023</a:t>
                      </a:r>
                      <a:r>
                        <a:rPr lang="en-US" sz="2500" baseline="0" dirty="0"/>
                        <a:t> GB</a:t>
                      </a:r>
                      <a:endParaRPr lang="en-US" sz="2500" b="1" dirty="0"/>
                    </a:p>
                  </a:txBody>
                  <a:tcPr marL="121888" marR="121888" marT="60944" marB="60944"/>
                </a:tc>
                <a:tc>
                  <a:txBody>
                    <a:bodyPr/>
                    <a:lstStyle/>
                    <a:p>
                      <a:r>
                        <a:rPr lang="en-US" sz="2500" dirty="0"/>
                        <a:t>1023</a:t>
                      </a:r>
                      <a:r>
                        <a:rPr lang="en-US" sz="2500" baseline="0" dirty="0"/>
                        <a:t> GB</a:t>
                      </a:r>
                      <a:endParaRPr lang="en-US" sz="2500" b="1" dirty="0"/>
                    </a:p>
                  </a:txBody>
                  <a:tcPr marL="121888" marR="121888" marT="60944" marB="60944"/>
                </a:tc>
                <a:extLst>
                  <a:ext uri="{0D108BD9-81ED-4DB2-BD59-A6C34878D82A}">
                    <a16:rowId xmlns:a16="http://schemas.microsoft.com/office/drawing/2014/main" val="10002"/>
                  </a:ext>
                </a:extLst>
              </a:tr>
              <a:tr h="1871313">
                <a:tc>
                  <a:txBody>
                    <a:bodyPr/>
                    <a:lstStyle/>
                    <a:p>
                      <a:r>
                        <a:rPr lang="hu-HU" sz="2500" dirty="0"/>
                        <a:t>Beállítások</a:t>
                      </a:r>
                      <a:r>
                        <a:rPr lang="hu-HU" sz="2500" baseline="0" dirty="0"/>
                        <a:t> </a:t>
                      </a:r>
                      <a:endParaRPr lang="en-US" sz="2500" dirty="0"/>
                    </a:p>
                  </a:txBody>
                  <a:tcPr marL="121888" marR="121888" marT="60944" marB="60944"/>
                </a:tc>
                <a:tc>
                  <a:txBody>
                    <a:bodyPr/>
                    <a:lstStyle/>
                    <a:p>
                      <a:r>
                        <a:rPr lang="hu-HU" sz="2500" dirty="0"/>
                        <a:t>Újraindítás szükséges a c</a:t>
                      </a:r>
                      <a:r>
                        <a:rPr lang="en-US" sz="2500" dirty="0"/>
                        <a:t>ache</a:t>
                      </a:r>
                      <a:r>
                        <a:rPr lang="hu-HU" sz="2500" baseline="0" dirty="0"/>
                        <a:t> beállítások módosításához</a:t>
                      </a:r>
                      <a:endParaRPr lang="en-US" sz="2500" dirty="0"/>
                    </a:p>
                  </a:txBody>
                  <a:tcPr marL="121888" marR="121888" marT="60944" marB="60944"/>
                </a:tc>
                <a:tc>
                  <a:txBody>
                    <a:bodyPr/>
                    <a:lstStyle/>
                    <a:p>
                      <a:r>
                        <a:rPr lang="hu-HU" sz="2500" dirty="0"/>
                        <a:t>Újraindítás</a:t>
                      </a:r>
                      <a:r>
                        <a:rPr lang="hu-HU" sz="2500" baseline="0" dirty="0"/>
                        <a:t> nélkül fel- és lecsatolható lemezek, cache beállítás módosítása menet közben </a:t>
                      </a:r>
                      <a:endParaRPr lang="en-US" sz="2500" dirty="0"/>
                    </a:p>
                  </a:txBody>
                  <a:tcPr marL="121888" marR="121888" marT="60944" marB="60944"/>
                </a:tc>
                <a:extLst>
                  <a:ext uri="{0D108BD9-81ED-4DB2-BD59-A6C34878D82A}">
                    <a16:rowId xmlns:a16="http://schemas.microsoft.com/office/drawing/2014/main" val="10004"/>
                  </a:ext>
                </a:extLst>
              </a:tr>
            </a:tbl>
          </a:graphicData>
        </a:graphic>
      </p:graphicFrame>
      <p:sp>
        <p:nvSpPr>
          <p:cNvPr id="13" name="Text Placeholder 3"/>
          <p:cNvSpPr>
            <a:spLocks noGrp="1"/>
          </p:cNvSpPr>
          <p:nvPr>
            <p:ph type="body" sz="quarter" idx="4294967295"/>
          </p:nvPr>
        </p:nvSpPr>
        <p:spPr>
          <a:xfrm>
            <a:off x="5531158" y="5244350"/>
            <a:ext cx="6393921" cy="1456424"/>
          </a:xfrm>
        </p:spPr>
        <p:txBody>
          <a:bodyPr>
            <a:normAutofit lnSpcReduction="10000"/>
          </a:bodyPr>
          <a:lstStyle/>
          <a:p>
            <a:pPr marL="460261" indent="-457086">
              <a:buFont typeface="Arial" pitchFamily="34" charset="0"/>
              <a:buChar char="•"/>
            </a:pPr>
            <a:r>
              <a:rPr lang="hu-HU" sz="2666" dirty="0"/>
              <a:t>/</a:t>
            </a:r>
            <a:r>
              <a:rPr lang="hu-HU" sz="2666" dirty="0" err="1"/>
              <a:t>dev</a:t>
            </a:r>
            <a:r>
              <a:rPr lang="hu-HU" sz="2666" dirty="0"/>
              <a:t>/</a:t>
            </a:r>
            <a:r>
              <a:rPr lang="hu-HU" sz="2666" dirty="0" err="1"/>
              <a:t>sda</a:t>
            </a:r>
            <a:r>
              <a:rPr lang="en-US" sz="2666" dirty="0"/>
              <a:t> = OS </a:t>
            </a:r>
            <a:r>
              <a:rPr lang="hu-HU" sz="2666" dirty="0"/>
              <a:t>lemez</a:t>
            </a:r>
            <a:endParaRPr lang="en-US" sz="2666" dirty="0"/>
          </a:p>
          <a:p>
            <a:pPr marL="460261" indent="-457086">
              <a:buFont typeface="Arial" pitchFamily="34" charset="0"/>
              <a:buChar char="•"/>
            </a:pPr>
            <a:r>
              <a:rPr lang="hu-HU" sz="2666" dirty="0">
                <a:solidFill>
                  <a:schemeClr val="tx2"/>
                </a:solidFill>
              </a:rPr>
              <a:t>/</a:t>
            </a:r>
            <a:r>
              <a:rPr lang="hu-HU" sz="2666" dirty="0" err="1">
                <a:solidFill>
                  <a:schemeClr val="tx2"/>
                </a:solidFill>
              </a:rPr>
              <a:t>dev</a:t>
            </a:r>
            <a:r>
              <a:rPr lang="hu-HU" sz="2666" dirty="0">
                <a:solidFill>
                  <a:schemeClr val="tx2"/>
                </a:solidFill>
              </a:rPr>
              <a:t>/</a:t>
            </a:r>
            <a:r>
              <a:rPr lang="hu-HU" sz="2666" dirty="0" err="1">
                <a:solidFill>
                  <a:schemeClr val="tx2"/>
                </a:solidFill>
              </a:rPr>
              <a:t>sdb</a:t>
            </a:r>
            <a:r>
              <a:rPr lang="en-US" sz="2666" dirty="0">
                <a:solidFill>
                  <a:schemeClr val="tx2"/>
                </a:solidFill>
              </a:rPr>
              <a:t>= </a:t>
            </a:r>
            <a:r>
              <a:rPr lang="hu-HU" sz="2666" dirty="0">
                <a:solidFill>
                  <a:schemeClr val="tx2"/>
                </a:solidFill>
              </a:rPr>
              <a:t>Ideiglenes lemez</a:t>
            </a:r>
            <a:endParaRPr lang="en-US" sz="2666" dirty="0">
              <a:solidFill>
                <a:schemeClr val="tx2"/>
              </a:solidFill>
            </a:endParaRPr>
          </a:p>
          <a:p>
            <a:pPr marL="460261" indent="-457086">
              <a:buFont typeface="Arial" pitchFamily="34" charset="0"/>
              <a:buChar char="•"/>
            </a:pPr>
            <a:r>
              <a:rPr lang="hu-HU" sz="2666" dirty="0"/>
              <a:t>/</a:t>
            </a:r>
            <a:r>
              <a:rPr lang="hu-HU" sz="2666" dirty="0" err="1"/>
              <a:t>dev</a:t>
            </a:r>
            <a:r>
              <a:rPr lang="hu-HU" sz="2666" dirty="0"/>
              <a:t>/</a:t>
            </a:r>
            <a:r>
              <a:rPr lang="hu-HU" sz="2666" dirty="0" err="1"/>
              <a:t>sdc</a:t>
            </a:r>
            <a:r>
              <a:rPr lang="hu-HU" sz="2666" dirty="0"/>
              <a:t> </a:t>
            </a:r>
            <a:r>
              <a:rPr lang="en-US" sz="2666" dirty="0"/>
              <a:t>... </a:t>
            </a:r>
            <a:r>
              <a:rPr lang="hu-HU" sz="2666" dirty="0"/>
              <a:t>Adat lemezek</a:t>
            </a:r>
            <a:endParaRPr lang="en-US" sz="2666" dirty="0"/>
          </a:p>
        </p:txBody>
      </p:sp>
    </p:spTree>
    <p:extLst>
      <p:ext uri="{BB962C8B-B14F-4D97-AF65-F5344CB8AC3E}">
        <p14:creationId xmlns:p14="http://schemas.microsoft.com/office/powerpoint/2010/main" val="34004167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Lemez cache</a:t>
            </a:r>
          </a:p>
        </p:txBody>
      </p:sp>
      <p:graphicFrame>
        <p:nvGraphicFramePr>
          <p:cNvPr id="3" name="Table 2"/>
          <p:cNvGraphicFramePr>
            <a:graphicFrameLocks noGrp="1"/>
          </p:cNvGraphicFramePr>
          <p:nvPr>
            <p:extLst>
              <p:ext uri="{D42A27DB-BD31-4B8C-83A1-F6EECF244321}">
                <p14:modId xmlns:p14="http://schemas.microsoft.com/office/powerpoint/2010/main" val="3994589699"/>
              </p:ext>
            </p:extLst>
          </p:nvPr>
        </p:nvGraphicFramePr>
        <p:xfrm>
          <a:off x="1206074" y="1675357"/>
          <a:ext cx="9823046" cy="2651664"/>
        </p:xfrm>
        <a:graphic>
          <a:graphicData uri="http://schemas.openxmlformats.org/drawingml/2006/table">
            <a:tbl>
              <a:tblPr firstRow="1" bandRow="1">
                <a:tableStyleId>{B301B821-A1FF-4177-AEE7-76D212191A09}</a:tableStyleId>
              </a:tblPr>
              <a:tblGrid>
                <a:gridCol w="2708628">
                  <a:extLst>
                    <a:ext uri="{9D8B030D-6E8A-4147-A177-3AD203B41FA5}">
                      <a16:colId xmlns:a16="http://schemas.microsoft.com/office/drawing/2014/main" val="20000"/>
                    </a:ext>
                  </a:extLst>
                </a:gridCol>
                <a:gridCol w="3190186">
                  <a:extLst>
                    <a:ext uri="{9D8B030D-6E8A-4147-A177-3AD203B41FA5}">
                      <a16:colId xmlns:a16="http://schemas.microsoft.com/office/drawing/2014/main" val="20001"/>
                    </a:ext>
                  </a:extLst>
                </a:gridCol>
                <a:gridCol w="3924232">
                  <a:extLst>
                    <a:ext uri="{9D8B030D-6E8A-4147-A177-3AD203B41FA5}">
                      <a16:colId xmlns:a16="http://schemas.microsoft.com/office/drawing/2014/main" val="20002"/>
                    </a:ext>
                  </a:extLst>
                </a:gridCol>
              </a:tblGrid>
              <a:tr h="459172">
                <a:tc>
                  <a:txBody>
                    <a:bodyPr/>
                    <a:lstStyle/>
                    <a:p>
                      <a:r>
                        <a:rPr lang="hu-HU" sz="2500" dirty="0">
                          <a:solidFill>
                            <a:schemeClr val="lt1"/>
                          </a:solidFill>
                        </a:rPr>
                        <a:t>Lemez</a:t>
                      </a:r>
                      <a:endParaRPr lang="en-US" sz="2500" dirty="0">
                        <a:solidFill>
                          <a:schemeClr val="bg1"/>
                        </a:solidFill>
                      </a:endParaRPr>
                    </a:p>
                  </a:txBody>
                  <a:tcPr marL="121888" marR="121888" marT="60944" marB="60944"/>
                </a:tc>
                <a:tc>
                  <a:txBody>
                    <a:bodyPr/>
                    <a:lstStyle/>
                    <a:p>
                      <a:r>
                        <a:rPr lang="hu-HU" sz="2500" dirty="0"/>
                        <a:t>Alapértelmezett</a:t>
                      </a:r>
                      <a:endParaRPr lang="en-US" sz="2500" dirty="0">
                        <a:solidFill>
                          <a:schemeClr val="bg1"/>
                        </a:solidFill>
                      </a:endParaRPr>
                    </a:p>
                  </a:txBody>
                  <a:tcPr marL="121888" marR="121888" marT="60944" marB="60944"/>
                </a:tc>
                <a:tc>
                  <a:txBody>
                    <a:bodyPr/>
                    <a:lstStyle/>
                    <a:p>
                      <a:r>
                        <a:rPr lang="hu-HU" sz="2500" dirty="0"/>
                        <a:t>Támogatott módok</a:t>
                      </a:r>
                      <a:endParaRPr lang="en-US" sz="2500" dirty="0">
                        <a:solidFill>
                          <a:schemeClr val="bg1"/>
                        </a:solidFill>
                      </a:endParaRPr>
                    </a:p>
                  </a:txBody>
                  <a:tcPr marL="121888" marR="121888" marT="60944" marB="60944"/>
                </a:tc>
                <a:extLst>
                  <a:ext uri="{0D108BD9-81ED-4DB2-BD59-A6C34878D82A}">
                    <a16:rowId xmlns:a16="http://schemas.microsoft.com/office/drawing/2014/main" val="10000"/>
                  </a:ext>
                </a:extLst>
              </a:tr>
              <a:tr h="1154931">
                <a:tc>
                  <a:txBody>
                    <a:bodyPr/>
                    <a:lstStyle/>
                    <a:p>
                      <a:r>
                        <a:rPr lang="en-US" sz="2500" dirty="0"/>
                        <a:t>OS </a:t>
                      </a:r>
                      <a:r>
                        <a:rPr lang="hu-HU" sz="2500" dirty="0"/>
                        <a:t>lemez</a:t>
                      </a:r>
                      <a:endParaRPr lang="en-US" sz="2500" dirty="0">
                        <a:solidFill>
                          <a:schemeClr val="bg1"/>
                        </a:solidFill>
                      </a:endParaRPr>
                    </a:p>
                  </a:txBody>
                  <a:tcPr marL="121888" marR="121888" marT="60944" marB="60944"/>
                </a:tc>
                <a:tc>
                  <a:txBody>
                    <a:bodyPr/>
                    <a:lstStyle/>
                    <a:p>
                      <a:r>
                        <a:rPr lang="hu-HU" sz="2500" dirty="0"/>
                        <a:t>Írható</a:t>
                      </a:r>
                      <a:r>
                        <a:rPr lang="hu-HU" sz="2500" baseline="0" dirty="0"/>
                        <a:t> és </a:t>
                      </a:r>
                      <a:r>
                        <a:rPr lang="hu-HU" sz="2500" dirty="0"/>
                        <a:t>olvasható</a:t>
                      </a:r>
                      <a:endParaRPr lang="en-US" sz="2500" dirty="0">
                        <a:solidFill>
                          <a:schemeClr val="bg1"/>
                        </a:solidFill>
                      </a:endParaRPr>
                    </a:p>
                  </a:txBody>
                  <a:tcPr marL="121888" marR="121888" marT="60944" marB="60944"/>
                </a:tc>
                <a:tc>
                  <a:txBody>
                    <a:bodyPr/>
                    <a:lstStyle/>
                    <a:p>
                      <a:pPr marL="0" marR="0" indent="0" algn="l" defTabSz="685835" rtl="0" eaLnBrk="1" fontAlgn="auto" latinLnBrk="0" hangingPunct="1">
                        <a:lnSpc>
                          <a:spcPct val="100000"/>
                        </a:lnSpc>
                        <a:spcBef>
                          <a:spcPts val="0"/>
                        </a:spcBef>
                        <a:spcAft>
                          <a:spcPts val="0"/>
                        </a:spcAft>
                        <a:buClrTx/>
                        <a:buSzTx/>
                        <a:buFontTx/>
                        <a:buNone/>
                        <a:tabLst/>
                        <a:defRPr/>
                      </a:pPr>
                      <a:r>
                        <a:rPr lang="hu-HU" sz="2500" dirty="0"/>
                        <a:t>Nincs, csak olvasható, írható</a:t>
                      </a:r>
                      <a:r>
                        <a:rPr lang="hu-HU" sz="2500" baseline="0" dirty="0"/>
                        <a:t> és </a:t>
                      </a:r>
                      <a:r>
                        <a:rPr lang="hu-HU" sz="2500" dirty="0"/>
                        <a:t>olvasható</a:t>
                      </a:r>
                      <a:endParaRPr lang="en-US" sz="2500" dirty="0"/>
                    </a:p>
                    <a:p>
                      <a:endParaRPr lang="en-US" sz="2500" dirty="0">
                        <a:solidFill>
                          <a:schemeClr val="bg1"/>
                        </a:solidFill>
                      </a:endParaRPr>
                    </a:p>
                  </a:txBody>
                  <a:tcPr marL="121888" marR="121888" marT="60944" marB="60944"/>
                </a:tc>
                <a:extLst>
                  <a:ext uri="{0D108BD9-81ED-4DB2-BD59-A6C34878D82A}">
                    <a16:rowId xmlns:a16="http://schemas.microsoft.com/office/drawing/2014/main" val="10001"/>
                  </a:ext>
                </a:extLst>
              </a:tr>
              <a:tr h="807052">
                <a:tc>
                  <a:txBody>
                    <a:bodyPr/>
                    <a:lstStyle/>
                    <a:p>
                      <a:r>
                        <a:rPr lang="hu-HU" sz="2500" dirty="0">
                          <a:solidFill>
                            <a:schemeClr val="dk1"/>
                          </a:solidFill>
                        </a:rPr>
                        <a:t>Adat</a:t>
                      </a:r>
                      <a:r>
                        <a:rPr lang="hu-HU" sz="2500" baseline="0" dirty="0">
                          <a:solidFill>
                            <a:schemeClr val="dk1"/>
                          </a:solidFill>
                        </a:rPr>
                        <a:t> lemez</a:t>
                      </a:r>
                      <a:endParaRPr lang="en-US" sz="2500" dirty="0">
                        <a:solidFill>
                          <a:schemeClr val="bg1"/>
                        </a:solidFill>
                      </a:endParaRPr>
                    </a:p>
                  </a:txBody>
                  <a:tcPr marL="121888" marR="121888" marT="60944" marB="60944"/>
                </a:tc>
                <a:tc>
                  <a:txBody>
                    <a:bodyPr/>
                    <a:lstStyle/>
                    <a:p>
                      <a:r>
                        <a:rPr lang="hu-HU" sz="2500" dirty="0">
                          <a:solidFill>
                            <a:schemeClr val="dk1"/>
                          </a:solidFill>
                        </a:rPr>
                        <a:t>Nincs</a:t>
                      </a:r>
                      <a:endParaRPr lang="en-US" sz="2500" dirty="0">
                        <a:solidFill>
                          <a:schemeClr val="bg1"/>
                        </a:solidFill>
                      </a:endParaRPr>
                    </a:p>
                  </a:txBody>
                  <a:tcPr marL="121888" marR="121888" marT="60944" marB="60944"/>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hu-HU" sz="2500" dirty="0"/>
                        <a:t>Nincs, csak olvasható, írható</a:t>
                      </a:r>
                      <a:r>
                        <a:rPr lang="hu-HU" sz="2500" baseline="0" dirty="0"/>
                        <a:t> és </a:t>
                      </a:r>
                      <a:r>
                        <a:rPr lang="hu-HU" sz="2500" dirty="0"/>
                        <a:t>olvasható</a:t>
                      </a:r>
                      <a:endParaRPr lang="en-US" sz="2500" dirty="0">
                        <a:solidFill>
                          <a:schemeClr val="bg1"/>
                        </a:solidFill>
                      </a:endParaRPr>
                    </a:p>
                  </a:txBody>
                  <a:tcPr marL="121888" marR="121888" marT="60944" marB="60944"/>
                </a:tc>
                <a:extLst>
                  <a:ext uri="{0D108BD9-81ED-4DB2-BD59-A6C34878D82A}">
                    <a16:rowId xmlns:a16="http://schemas.microsoft.com/office/drawing/2014/main" val="10002"/>
                  </a:ext>
                </a:extLst>
              </a:tr>
            </a:tbl>
          </a:graphicData>
        </a:graphic>
      </p:graphicFrame>
      <p:sp>
        <p:nvSpPr>
          <p:cNvPr id="4" name="TextBox 4"/>
          <p:cNvSpPr txBox="1"/>
          <p:nvPr/>
        </p:nvSpPr>
        <p:spPr>
          <a:xfrm>
            <a:off x="1206074" y="4825804"/>
            <a:ext cx="9852634" cy="615360"/>
          </a:xfrm>
          <a:prstGeom prst="rect">
            <a:avLst/>
          </a:prstGeom>
          <a:solidFill>
            <a:schemeClr val="tx2"/>
          </a:solidFill>
          <a:ln w="38100">
            <a:solidFill>
              <a:schemeClr val="bg1"/>
            </a:solidFill>
          </a:ln>
        </p:spPr>
        <p:txBody>
          <a:bodyPr wrap="square" lIns="121888" tIns="121888" rIns="121888" bIns="121888" rtlCol="0">
            <a:spAutoFit/>
          </a:bodyPr>
          <a:lstStyle/>
          <a:p>
            <a:pPr algn="ctr">
              <a:lnSpc>
                <a:spcPct val="90000"/>
              </a:lnSpc>
              <a:spcBef>
                <a:spcPct val="20000"/>
              </a:spcBef>
              <a:buSzPct val="80000"/>
            </a:pPr>
            <a:r>
              <a:rPr lang="hu-HU" sz="2666" dirty="0">
                <a:solidFill>
                  <a:schemeClr val="bg1"/>
                </a:solidFill>
              </a:rPr>
              <a:t>Módosítható portálon keresztül és PowerShell-</a:t>
            </a:r>
            <a:r>
              <a:rPr lang="hu-HU" sz="2666" dirty="0" err="1">
                <a:solidFill>
                  <a:schemeClr val="bg1"/>
                </a:solidFill>
              </a:rPr>
              <a:t>ből</a:t>
            </a:r>
            <a:r>
              <a:rPr lang="hu-HU" sz="2666" dirty="0">
                <a:solidFill>
                  <a:schemeClr val="bg1"/>
                </a:solidFill>
              </a:rPr>
              <a:t> is.</a:t>
            </a:r>
            <a:endParaRPr lang="en-US" sz="2666" dirty="0">
              <a:solidFill>
                <a:schemeClr val="bg1"/>
              </a:solidFill>
            </a:endParaRPr>
          </a:p>
        </p:txBody>
      </p:sp>
    </p:spTree>
    <p:extLst>
      <p:ext uri="{BB962C8B-B14F-4D97-AF65-F5344CB8AC3E}">
        <p14:creationId xmlns:p14="http://schemas.microsoft.com/office/powerpoint/2010/main" val="11850422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Saját szerver felhőbe helyezése</a:t>
            </a:r>
          </a:p>
        </p:txBody>
      </p:sp>
      <p:grpSp>
        <p:nvGrpSpPr>
          <p:cNvPr id="5" name="Group 32"/>
          <p:cNvGrpSpPr/>
          <p:nvPr/>
        </p:nvGrpSpPr>
        <p:grpSpPr>
          <a:xfrm>
            <a:off x="6305054" y="1189176"/>
            <a:ext cx="5421625" cy="5168899"/>
            <a:chOff x="6259334" y="1104901"/>
            <a:chExt cx="5421625" cy="5168899"/>
          </a:xfrm>
          <a:solidFill>
            <a:srgbClr val="00188F"/>
          </a:solidFill>
        </p:grpSpPr>
        <p:sp>
          <p:nvSpPr>
            <p:cNvPr id="6" name="Rectangle 5"/>
            <p:cNvSpPr/>
            <p:nvPr/>
          </p:nvSpPr>
          <p:spPr bwMode="auto">
            <a:xfrm>
              <a:off x="6259334" y="1104901"/>
              <a:ext cx="5421625" cy="51688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383" fontAlgn="base">
                <a:spcBef>
                  <a:spcPct val="0"/>
                </a:spcBef>
                <a:spcAft>
                  <a:spcPct val="0"/>
                </a:spcAft>
              </a:pPr>
              <a:endParaRPr lang="en-US" sz="2900" dirty="0">
                <a:solidFill>
                  <a:schemeClr val="bg1"/>
                </a:solidFill>
              </a:endParaRPr>
            </a:p>
          </p:txBody>
        </p:sp>
        <p:sp>
          <p:nvSpPr>
            <p:cNvPr id="7" name="Rectangle 3"/>
            <p:cNvSpPr/>
            <p:nvPr/>
          </p:nvSpPr>
          <p:spPr bwMode="auto">
            <a:xfrm>
              <a:off x="6260432" y="1104901"/>
              <a:ext cx="5420393" cy="800099"/>
            </a:xfrm>
            <a:prstGeom prst="rect">
              <a:avLst/>
            </a:prstGeom>
            <a:grp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800" kern="0" dirty="0">
                  <a:solidFill>
                    <a:schemeClr val="bg1"/>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399133" y="2686268"/>
              <a:ext cx="5078677" cy="28062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22"/>
            <p:cNvSpPr>
              <a:spLocks noEditPoints="1"/>
            </p:cNvSpPr>
            <p:nvPr/>
          </p:nvSpPr>
          <p:spPr bwMode="auto">
            <a:xfrm flipH="1">
              <a:off x="6868041" y="4154935"/>
              <a:ext cx="857595" cy="1002836"/>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0078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pPr>
              <a:r>
                <a:rPr lang="en-US" sz="1600" kern="0" dirty="0" err="1">
                  <a:solidFill>
                    <a:schemeClr val="bg1"/>
                  </a:solidFill>
                  <a:ea typeface="Segoe UI" pitchFamily="34" charset="0"/>
                  <a:cs typeface="Segoe UI" pitchFamily="34" charset="0"/>
                </a:rPr>
                <a:t>Blo</a:t>
              </a:r>
              <a:r>
                <a:rPr lang="hu-HU" sz="1600" kern="0" dirty="0">
                  <a:solidFill>
                    <a:schemeClr val="bg1"/>
                  </a:solidFill>
                  <a:ea typeface="Segoe UI" pitchFamily="34" charset="0"/>
                  <a:cs typeface="Segoe UI" pitchFamily="34" charset="0"/>
                </a:rPr>
                <a:t>b</a:t>
              </a:r>
              <a:br>
                <a:rPr lang="en-US" sz="1600" kern="0" dirty="0">
                  <a:solidFill>
                    <a:schemeClr val="bg1"/>
                  </a:solidFill>
                  <a:ea typeface="Segoe UI" pitchFamily="34" charset="0"/>
                  <a:cs typeface="Segoe UI" pitchFamily="34" charset="0"/>
                </a:rPr>
              </a:br>
              <a:r>
                <a:rPr lang="hu-HU" sz="1600" kern="0" dirty="0">
                  <a:solidFill>
                    <a:schemeClr val="bg1"/>
                  </a:solidFill>
                  <a:ea typeface="Segoe UI" pitchFamily="34" charset="0"/>
                  <a:cs typeface="Segoe UI" pitchFamily="34" charset="0"/>
                </a:rPr>
                <a:t>tárhely</a:t>
              </a:r>
              <a:endParaRPr lang="en-US" sz="1600" kern="0" dirty="0">
                <a:solidFill>
                  <a:schemeClr val="bg1"/>
                </a:solidFill>
                <a:ea typeface="Segoe UI" pitchFamily="34" charset="0"/>
                <a:cs typeface="Segoe UI" pitchFamily="34" charset="0"/>
              </a:endParaRPr>
            </a:p>
          </p:txBody>
        </p:sp>
      </p:grpSp>
      <p:sp>
        <p:nvSpPr>
          <p:cNvPr id="12" name="Rectangle 4"/>
          <p:cNvSpPr/>
          <p:nvPr/>
        </p:nvSpPr>
        <p:spPr bwMode="auto">
          <a:xfrm>
            <a:off x="553589" y="1189176"/>
            <a:ext cx="5421625" cy="516889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72" tIns="60936" rIns="121872" bIns="60936" numCol="1" rtlCol="0" anchor="ctr" anchorCtr="0" compatLnSpc="1">
            <a:prstTxWarp prst="textNoShape">
              <a:avLst/>
            </a:prstTxWarp>
          </a:bodyPr>
          <a:lstStyle/>
          <a:p>
            <a:pPr algn="ctr" defTabSz="1218383" fontAlgn="base">
              <a:spcBef>
                <a:spcPct val="0"/>
              </a:spcBef>
              <a:spcAft>
                <a:spcPct val="0"/>
              </a:spcAft>
            </a:pPr>
            <a:endParaRPr lang="en-US" sz="2900" dirty="0">
              <a:solidFill>
                <a:schemeClr val="bg1"/>
              </a:solidFill>
            </a:endParaRPr>
          </a:p>
        </p:txBody>
      </p:sp>
      <p:sp>
        <p:nvSpPr>
          <p:cNvPr id="13" name="Rectangle 2"/>
          <p:cNvSpPr/>
          <p:nvPr/>
        </p:nvSpPr>
        <p:spPr bwMode="auto">
          <a:xfrm>
            <a:off x="554153" y="1189176"/>
            <a:ext cx="5429858" cy="800099"/>
          </a:xfrm>
          <a:prstGeom prst="rect">
            <a:avLst/>
          </a:prstGeom>
          <a:noFill/>
          <a:ln w="9525" cap="flat" cmpd="sng" algn="ctr">
            <a:noFill/>
            <a:prstDash val="solid"/>
            <a:headEnd type="none" w="med" len="med"/>
            <a:tailEnd type="none" w="med" len="med"/>
          </a:ln>
          <a:effectLst/>
        </p:spPr>
        <p:txBody>
          <a:bodyPr vert="horz" wrap="square" lIns="243757" tIns="60939" rIns="121877" bIns="60939" numCol="1" rtlCol="0" anchor="ctr" anchorCtr="0" compatLnSpc="1">
            <a:prstTxWarp prst="textNoShape">
              <a:avLst/>
            </a:prstTxWarp>
          </a:bodyPr>
          <a:lstStyle/>
          <a:p>
            <a:pPr lvl="0">
              <a:lnSpc>
                <a:spcPct val="90000"/>
              </a:lnSpc>
              <a:buSzPct val="90000"/>
              <a:defRPr/>
            </a:pPr>
            <a:r>
              <a:rPr lang="hu-HU" sz="2800" kern="0" dirty="0">
                <a:solidFill>
                  <a:schemeClr val="bg1"/>
                </a:solidFill>
                <a:latin typeface="Segoe UI Light" pitchFamily="34" charset="0"/>
                <a:ea typeface="Segoe UI" pitchFamily="34" charset="0"/>
                <a:cs typeface="Segoe UI" pitchFamily="34" charset="0"/>
              </a:rPr>
              <a:t>Helyileg üzemeltetett</a:t>
            </a:r>
            <a:endParaRPr lang="en-US" sz="2800" kern="0" dirty="0">
              <a:solidFill>
                <a:schemeClr val="bg1"/>
              </a:solidFill>
              <a:latin typeface="Segoe UI Light" pitchFamily="34" charset="0"/>
              <a:ea typeface="Segoe UI" pitchFamily="34" charset="0"/>
              <a:cs typeface="Segoe UI" pitchFamily="34" charset="0"/>
            </a:endParaRPr>
          </a:p>
        </p:txBody>
      </p:sp>
      <p:sp>
        <p:nvSpPr>
          <p:cNvPr id="14" name="Freeform 24"/>
          <p:cNvSpPr>
            <a:spLocks noEditPoints="1"/>
          </p:cNvSpPr>
          <p:nvPr/>
        </p:nvSpPr>
        <p:spPr bwMode="black">
          <a:xfrm>
            <a:off x="1094987" y="2171272"/>
            <a:ext cx="1052029" cy="8128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bg1"/>
          </a:solidFill>
          <a:ln>
            <a:noFill/>
          </a:ln>
          <a:extLst/>
        </p:spPr>
        <p:txBody>
          <a:bodyPr vert="horz" wrap="square" lIns="121877" tIns="60939" rIns="121877" bIns="60939" numCol="1" anchor="t" anchorCtr="0" compatLnSpc="1">
            <a:prstTxWarp prst="textNoShape">
              <a:avLst/>
            </a:prstTxWarp>
          </a:bodyPr>
          <a:lstStyle/>
          <a:p>
            <a:endParaRPr lang="en-US">
              <a:solidFill>
                <a:schemeClr val="bg1"/>
              </a:solidFill>
            </a:endParaRPr>
          </a:p>
        </p:txBody>
      </p:sp>
      <p:sp>
        <p:nvSpPr>
          <p:cNvPr id="15" name="TextBox 9"/>
          <p:cNvSpPr txBox="1"/>
          <p:nvPr/>
        </p:nvSpPr>
        <p:spPr>
          <a:xfrm>
            <a:off x="769102" y="3095220"/>
            <a:ext cx="1703786" cy="390891"/>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hu-HU" sz="1900" dirty="0">
                <a:solidFill>
                  <a:schemeClr val="bg1"/>
                </a:solidFill>
                <a:latin typeface="+mn-lt"/>
              </a:rPr>
              <a:t>Saját virtuális szerver</a:t>
            </a:r>
            <a:endParaRPr lang="en-US" sz="1900" dirty="0">
              <a:solidFill>
                <a:schemeClr val="bg1"/>
              </a:solidFill>
              <a:latin typeface="+mn-lt"/>
            </a:endParaRPr>
          </a:p>
        </p:txBody>
      </p:sp>
      <p:grpSp>
        <p:nvGrpSpPr>
          <p:cNvPr id="16" name="Group 25"/>
          <p:cNvGrpSpPr/>
          <p:nvPr/>
        </p:nvGrpSpPr>
        <p:grpSpPr>
          <a:xfrm>
            <a:off x="7818034" y="1443470"/>
            <a:ext cx="3908580" cy="3850014"/>
            <a:chOff x="5830757" y="1019380"/>
            <a:chExt cx="2932199" cy="2887475"/>
          </a:xfrm>
        </p:grpSpPr>
        <p:sp>
          <p:nvSpPr>
            <p:cNvPr id="17" name="Right Arrow 18"/>
            <p:cNvSpPr/>
            <p:nvPr/>
          </p:nvSpPr>
          <p:spPr bwMode="auto">
            <a:xfrm>
              <a:off x="5830757" y="3253784"/>
              <a:ext cx="338327" cy="35560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18" name="Freeform 19"/>
            <p:cNvSpPr/>
            <p:nvPr/>
          </p:nvSpPr>
          <p:spPr>
            <a:xfrm>
              <a:off x="6210075" y="2906716"/>
              <a:ext cx="1000400" cy="1000139"/>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rgbClr val="107C10"/>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hu-HU" sz="1600" dirty="0">
                  <a:ln>
                    <a:solidFill>
                      <a:schemeClr val="bg1">
                        <a:alpha val="0"/>
                      </a:schemeClr>
                    </a:solidFill>
                  </a:ln>
                  <a:solidFill>
                    <a:schemeClr val="bg1"/>
                  </a:solidFill>
                </a:rPr>
                <a:t>Lemez vagy lemezkép készítése</a:t>
              </a:r>
              <a:endParaRPr lang="en-US" sz="1600" dirty="0">
                <a:ln>
                  <a:solidFill>
                    <a:schemeClr val="bg1">
                      <a:alpha val="0"/>
                    </a:schemeClr>
                  </a:solidFill>
                </a:ln>
                <a:solidFill>
                  <a:schemeClr val="bg1"/>
                </a:solidFill>
              </a:endParaRPr>
            </a:p>
          </p:txBody>
        </p:sp>
        <p:sp>
          <p:nvSpPr>
            <p:cNvPr id="19" name="Right Arrow 20"/>
            <p:cNvSpPr/>
            <p:nvPr/>
          </p:nvSpPr>
          <p:spPr bwMode="auto">
            <a:xfrm>
              <a:off x="7288756" y="3253784"/>
              <a:ext cx="338327" cy="35560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20" name="Freeform 24"/>
            <p:cNvSpPr>
              <a:spLocks noEditPoints="1"/>
            </p:cNvSpPr>
            <p:nvPr/>
          </p:nvSpPr>
          <p:spPr bwMode="black">
            <a:xfrm>
              <a:off x="7705364" y="3148493"/>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TextBox 22"/>
            <p:cNvSpPr txBox="1"/>
            <p:nvPr/>
          </p:nvSpPr>
          <p:spPr>
            <a:xfrm>
              <a:off x="7087515" y="1019380"/>
              <a:ext cx="1675441" cy="11569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800" dirty="0">
                  <a:solidFill>
                    <a:schemeClr val="bg1"/>
                  </a:solidFill>
                  <a:latin typeface="+mn-lt"/>
                </a:rPr>
                <a:t>VM </a:t>
              </a:r>
              <a:r>
                <a:rPr lang="hu-HU" sz="1800" dirty="0">
                  <a:solidFill>
                    <a:schemeClr val="bg1"/>
                  </a:solidFill>
                  <a:latin typeface="+mn-lt"/>
                </a:rPr>
                <a:t>létrehozása lemezképből vagy lemezekből Azure portál vagy </a:t>
              </a:r>
              <a:r>
                <a:rPr lang="hu-HU" sz="1800" dirty="0" err="1">
                  <a:solidFill>
                    <a:schemeClr val="bg1"/>
                  </a:solidFill>
                  <a:latin typeface="+mn-lt"/>
                </a:rPr>
                <a:t>szkriptek</a:t>
              </a:r>
              <a:r>
                <a:rPr lang="hu-HU" sz="1800" dirty="0">
                  <a:solidFill>
                    <a:schemeClr val="bg1"/>
                  </a:solidFill>
                  <a:latin typeface="+mn-lt"/>
                </a:rPr>
                <a:t> vagy REST API segítségével</a:t>
              </a:r>
              <a:endParaRPr lang="en-US" sz="1800" dirty="0">
                <a:solidFill>
                  <a:schemeClr val="bg1"/>
                </a:solidFill>
                <a:latin typeface="+mn-lt"/>
              </a:endParaRPr>
            </a:p>
          </p:txBody>
        </p:sp>
      </p:grpSp>
      <p:sp>
        <p:nvSpPr>
          <p:cNvPr id="22" name="Content Placeholder 9"/>
          <p:cNvSpPr txBox="1">
            <a:spLocks/>
          </p:cNvSpPr>
          <p:nvPr>
            <p:custDataLst>
              <p:tags r:id="rId1"/>
            </p:custDataLst>
          </p:nvPr>
        </p:nvSpPr>
        <p:spPr>
          <a:xfrm>
            <a:off x="683854" y="4122629"/>
            <a:ext cx="3323236" cy="1592231"/>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800"/>
              </a:spcBef>
              <a:buNone/>
            </a:pPr>
            <a:r>
              <a:rPr lang="hu-HU" sz="1900" dirty="0">
                <a:solidFill>
                  <a:schemeClr val="bg1"/>
                </a:solidFill>
              </a:rPr>
              <a:t>Használati esetek</a:t>
            </a:r>
            <a:endParaRPr lang="en-US" sz="1900" dirty="0">
              <a:solidFill>
                <a:schemeClr val="bg1"/>
              </a:solidFill>
            </a:endParaRPr>
          </a:p>
          <a:p>
            <a:pPr marL="0" indent="0">
              <a:lnSpc>
                <a:spcPct val="90000"/>
              </a:lnSpc>
              <a:spcBef>
                <a:spcPts val="800"/>
              </a:spcBef>
              <a:buNone/>
            </a:pPr>
            <a:r>
              <a:rPr lang="en-US" sz="1600" dirty="0">
                <a:solidFill>
                  <a:schemeClr val="bg1"/>
                </a:solidFill>
              </a:rPr>
              <a:t>Forklift </a:t>
            </a:r>
            <a:r>
              <a:rPr lang="hu-HU" sz="1600" dirty="0">
                <a:solidFill>
                  <a:schemeClr val="bg1"/>
                </a:solidFill>
              </a:rPr>
              <a:t>migráció</a:t>
            </a:r>
            <a:endParaRPr lang="en-US" sz="1600" dirty="0">
              <a:solidFill>
                <a:schemeClr val="bg1"/>
              </a:solidFill>
            </a:endParaRPr>
          </a:p>
          <a:p>
            <a:pPr marL="0" indent="0">
              <a:lnSpc>
                <a:spcPct val="90000"/>
              </a:lnSpc>
              <a:spcBef>
                <a:spcPts val="800"/>
              </a:spcBef>
              <a:buNone/>
            </a:pPr>
            <a:r>
              <a:rPr lang="en-US" sz="1600" dirty="0">
                <a:solidFill>
                  <a:schemeClr val="bg1"/>
                </a:solidFill>
              </a:rPr>
              <a:t>Sys Prepped </a:t>
            </a:r>
            <a:r>
              <a:rPr lang="hu-HU" sz="1600" dirty="0">
                <a:solidFill>
                  <a:schemeClr val="bg1"/>
                </a:solidFill>
              </a:rPr>
              <a:t>lemezképek</a:t>
            </a:r>
            <a:endParaRPr lang="en-US" sz="1600" dirty="0">
              <a:solidFill>
                <a:schemeClr val="bg1"/>
              </a:solidFill>
            </a:endParaRPr>
          </a:p>
          <a:p>
            <a:pPr marL="0" indent="0">
              <a:lnSpc>
                <a:spcPct val="90000"/>
              </a:lnSpc>
              <a:spcBef>
                <a:spcPts val="800"/>
              </a:spcBef>
              <a:buNone/>
            </a:pPr>
            <a:r>
              <a:rPr lang="en-US" sz="1900" dirty="0">
                <a:solidFill>
                  <a:schemeClr val="bg1"/>
                </a:solidFill>
              </a:rPr>
              <a:t>VHD </a:t>
            </a:r>
            <a:r>
              <a:rPr lang="hu-HU" sz="1900" dirty="0">
                <a:solidFill>
                  <a:schemeClr val="bg1"/>
                </a:solidFill>
              </a:rPr>
              <a:t>fix lemez kell legyen</a:t>
            </a:r>
            <a:endParaRPr lang="en-US" sz="1900" dirty="0">
              <a:solidFill>
                <a:schemeClr val="bg1"/>
              </a:solidFill>
            </a:endParaRPr>
          </a:p>
          <a:p>
            <a:pPr marL="0" indent="0">
              <a:lnSpc>
                <a:spcPct val="90000"/>
              </a:lnSpc>
              <a:spcBef>
                <a:spcPts val="800"/>
              </a:spcBef>
              <a:buNone/>
            </a:pPr>
            <a:r>
              <a:rPr lang="en-US" sz="1600" dirty="0">
                <a:solidFill>
                  <a:schemeClr val="bg1"/>
                </a:solidFill>
              </a:rPr>
              <a:t>* </a:t>
            </a:r>
            <a:r>
              <a:rPr lang="en-US" sz="1600" dirty="0" err="1">
                <a:solidFill>
                  <a:schemeClr val="bg1"/>
                </a:solidFill>
              </a:rPr>
              <a:t>CSUpload</a:t>
            </a:r>
            <a:r>
              <a:rPr lang="en-US" sz="1600" dirty="0">
                <a:solidFill>
                  <a:schemeClr val="bg1"/>
                </a:solidFill>
              </a:rPr>
              <a:t> </a:t>
            </a:r>
            <a:r>
              <a:rPr lang="hu-HU" sz="1600" dirty="0">
                <a:solidFill>
                  <a:schemeClr val="bg1"/>
                </a:solidFill>
              </a:rPr>
              <a:t>konverter feltöltésnél</a:t>
            </a:r>
            <a:endParaRPr lang="en-US" sz="1600" dirty="0">
              <a:solidFill>
                <a:schemeClr val="bg1"/>
              </a:solidFill>
            </a:endParaRPr>
          </a:p>
        </p:txBody>
      </p:sp>
      <p:sp>
        <p:nvSpPr>
          <p:cNvPr id="23" name="Right Arrow 16"/>
          <p:cNvSpPr/>
          <p:nvPr/>
        </p:nvSpPr>
        <p:spPr bwMode="auto">
          <a:xfrm>
            <a:off x="5454984" y="4501676"/>
            <a:ext cx="1294595" cy="572387"/>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grpSp>
        <p:nvGrpSpPr>
          <p:cNvPr id="24" name="Group 30"/>
          <p:cNvGrpSpPr/>
          <p:nvPr/>
        </p:nvGrpSpPr>
        <p:grpSpPr>
          <a:xfrm>
            <a:off x="2674774" y="1950032"/>
            <a:ext cx="3059149" cy="3343382"/>
            <a:chOff x="2629054" y="1865757"/>
            <a:chExt cx="3059149" cy="3343382"/>
          </a:xfrm>
        </p:grpSpPr>
        <p:sp>
          <p:nvSpPr>
            <p:cNvPr id="25" name="Freeform 6"/>
            <p:cNvSpPr>
              <a:spLocks noChangeAspect="1" noEditPoints="1"/>
            </p:cNvSpPr>
            <p:nvPr/>
          </p:nvSpPr>
          <p:spPr bwMode="black">
            <a:xfrm>
              <a:off x="4372775" y="2209800"/>
              <a:ext cx="912256" cy="1166968"/>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chemeClr val="bg1"/>
                </a:solidFill>
              </a:endParaRPr>
            </a:p>
          </p:txBody>
        </p:sp>
        <p:sp>
          <p:nvSpPr>
            <p:cNvPr id="26" name="Right Arrow 10"/>
            <p:cNvSpPr/>
            <p:nvPr/>
          </p:nvSpPr>
          <p:spPr bwMode="auto">
            <a:xfrm>
              <a:off x="2629054" y="2544687"/>
              <a:ext cx="1551060" cy="572387"/>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27" name="Right Arrow 14"/>
            <p:cNvSpPr/>
            <p:nvPr/>
          </p:nvSpPr>
          <p:spPr bwMode="auto">
            <a:xfrm rot="5400000">
              <a:off x="4496973" y="3475511"/>
              <a:ext cx="655539" cy="572238"/>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28" name="Freeform 15"/>
            <p:cNvSpPr/>
            <p:nvPr/>
          </p:nvSpPr>
          <p:spPr>
            <a:xfrm>
              <a:off x="4319081" y="4198048"/>
              <a:ext cx="1011091" cy="1011091"/>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rgbClr val="107C10"/>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en-US" sz="1600" dirty="0">
                  <a:ln>
                    <a:solidFill>
                      <a:schemeClr val="bg1">
                        <a:alpha val="0"/>
                      </a:schemeClr>
                    </a:solidFill>
                  </a:ln>
                  <a:solidFill>
                    <a:schemeClr val="bg1"/>
                  </a:solidFill>
                </a:rPr>
                <a:t>VHD</a:t>
              </a:r>
              <a:r>
                <a:rPr lang="hu-HU" sz="1600" dirty="0">
                  <a:ln>
                    <a:solidFill>
                      <a:schemeClr val="bg1">
                        <a:alpha val="0"/>
                      </a:schemeClr>
                    </a:solidFill>
                  </a:ln>
                  <a:solidFill>
                    <a:schemeClr val="bg1"/>
                  </a:solidFill>
                </a:rPr>
                <a:t> feltöltése</a:t>
              </a:r>
            </a:p>
          </p:txBody>
        </p:sp>
        <p:sp>
          <p:nvSpPr>
            <p:cNvPr id="29" name="Rectangle 28"/>
            <p:cNvSpPr/>
            <p:nvPr/>
          </p:nvSpPr>
          <p:spPr>
            <a:xfrm>
              <a:off x="4044804" y="1865757"/>
              <a:ext cx="1643399" cy="355482"/>
            </a:xfrm>
            <a:prstGeom prst="rect">
              <a:avLst/>
            </a:prstGeom>
          </p:spPr>
          <p:txBody>
            <a:bodyPr wrap="none">
              <a:spAutoFit/>
            </a:bodyPr>
            <a:lstStyle/>
            <a:p>
              <a:pPr algn="ctr">
                <a:lnSpc>
                  <a:spcPct val="90000"/>
                </a:lnSpc>
                <a:buSzPct val="90000"/>
              </a:pPr>
              <a:r>
                <a:rPr lang="en-US" sz="1900" kern="0" dirty="0">
                  <a:solidFill>
                    <a:schemeClr val="bg1"/>
                  </a:solidFill>
                  <a:ea typeface="Segoe UI" pitchFamily="34" charset="0"/>
                  <a:cs typeface="Segoe UI" pitchFamily="34" charset="0"/>
                </a:rPr>
                <a:t>My</a:t>
              </a:r>
              <a:r>
                <a:rPr lang="hu-HU" sz="1900" kern="0" dirty="0">
                  <a:solidFill>
                    <a:schemeClr val="bg1"/>
                  </a:solidFill>
                  <a:ea typeface="Segoe UI" pitchFamily="34" charset="0"/>
                  <a:cs typeface="Segoe UI" pitchFamily="34" charset="0"/>
                </a:rPr>
                <a:t>Server</a:t>
              </a:r>
              <a:r>
                <a:rPr lang="en-US" sz="1900" kern="0" dirty="0">
                  <a:solidFill>
                    <a:schemeClr val="bg1"/>
                  </a:solidFill>
                  <a:ea typeface="Segoe UI" pitchFamily="34" charset="0"/>
                  <a:cs typeface="Segoe UI" pitchFamily="34" charset="0"/>
                </a:rPr>
                <a:t>.</a:t>
              </a:r>
              <a:r>
                <a:rPr lang="en-US" sz="1900" kern="0" dirty="0" err="1">
                  <a:solidFill>
                    <a:schemeClr val="bg1"/>
                  </a:solidFill>
                  <a:ea typeface="Segoe UI" pitchFamily="34" charset="0"/>
                  <a:cs typeface="Segoe UI" pitchFamily="34" charset="0"/>
                </a:rPr>
                <a:t>vhd</a:t>
              </a:r>
              <a:endParaRPr lang="en-US" sz="1900" kern="0" dirty="0">
                <a:solidFill>
                  <a:schemeClr val="bg1"/>
                </a:solidFill>
                <a:ea typeface="Segoe UI" pitchFamily="34" charset="0"/>
                <a:cs typeface="Segoe UI" pitchFamily="34" charset="0"/>
              </a:endParaRPr>
            </a:p>
          </p:txBody>
        </p:sp>
      </p:grpSp>
      <p:sp>
        <p:nvSpPr>
          <p:cNvPr id="30" name="Freeform 15"/>
          <p:cNvSpPr/>
          <p:nvPr/>
        </p:nvSpPr>
        <p:spPr>
          <a:xfrm>
            <a:off x="6864927" y="2305514"/>
            <a:ext cx="1011091" cy="1011091"/>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rgbClr val="107C10"/>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en-US" sz="1600" dirty="0">
                <a:ln>
                  <a:solidFill>
                    <a:schemeClr val="bg1">
                      <a:alpha val="0"/>
                    </a:schemeClr>
                  </a:solidFill>
                </a:ln>
                <a:solidFill>
                  <a:schemeClr val="bg1"/>
                </a:solidFill>
              </a:rPr>
              <a:t>VHD</a:t>
            </a:r>
            <a:endParaRPr lang="hu-HU" sz="1600" dirty="0">
              <a:ln>
                <a:solidFill>
                  <a:schemeClr val="bg1">
                    <a:alpha val="0"/>
                  </a:schemeClr>
                </a:solidFill>
              </a:ln>
              <a:solidFill>
                <a:schemeClr val="bg1"/>
              </a:solidFill>
            </a:endParaRPr>
          </a:p>
          <a:p>
            <a:pPr algn="ctr" defTabSz="913597" fontAlgn="base">
              <a:lnSpc>
                <a:spcPct val="90000"/>
              </a:lnSpc>
              <a:spcBef>
                <a:spcPct val="0"/>
              </a:spcBef>
              <a:spcAft>
                <a:spcPct val="0"/>
              </a:spcAft>
            </a:pPr>
            <a:r>
              <a:rPr lang="hu-HU" sz="1600" dirty="0">
                <a:ln>
                  <a:solidFill>
                    <a:schemeClr val="bg1">
                      <a:alpha val="0"/>
                    </a:schemeClr>
                  </a:solidFill>
                </a:ln>
                <a:solidFill>
                  <a:schemeClr val="bg1"/>
                </a:solidFill>
              </a:rPr>
              <a:t>letöltése</a:t>
            </a:r>
            <a:endParaRPr lang="en-US" sz="1600" dirty="0">
              <a:ln>
                <a:solidFill>
                  <a:schemeClr val="bg1">
                    <a:alpha val="0"/>
                  </a:schemeClr>
                </a:solidFill>
              </a:ln>
              <a:solidFill>
                <a:schemeClr val="bg1"/>
              </a:solidFill>
            </a:endParaRPr>
          </a:p>
        </p:txBody>
      </p:sp>
      <p:sp>
        <p:nvSpPr>
          <p:cNvPr id="31" name="Right Arrow 16"/>
          <p:cNvSpPr/>
          <p:nvPr/>
        </p:nvSpPr>
        <p:spPr bwMode="auto">
          <a:xfrm flipH="1">
            <a:off x="5449862" y="2545014"/>
            <a:ext cx="1294595" cy="572387"/>
          </a:xfrm>
          <a:prstGeom prst="rightArrow">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32" name="Right Arrow 14"/>
          <p:cNvSpPr/>
          <p:nvPr/>
        </p:nvSpPr>
        <p:spPr bwMode="auto">
          <a:xfrm rot="16200000" flipV="1">
            <a:off x="7014788" y="3543638"/>
            <a:ext cx="655539" cy="572238"/>
          </a:xfrm>
          <a:prstGeom prst="rightArrow">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458224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right)">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animBg="1"/>
      <p:bldP spid="3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Lemezkép készítése a felhőben</a:t>
            </a:r>
          </a:p>
        </p:txBody>
      </p:sp>
      <p:sp>
        <p:nvSpPr>
          <p:cNvPr id="128" name="Rectangle 5"/>
          <p:cNvSpPr/>
          <p:nvPr/>
        </p:nvSpPr>
        <p:spPr bwMode="auto">
          <a:xfrm>
            <a:off x="507874" y="1109662"/>
            <a:ext cx="11173091" cy="5164137"/>
          </a:xfrm>
          <a:prstGeom prst="rect">
            <a:avLst/>
          </a:prstGeom>
          <a:solidFill>
            <a:srgbClr val="0071BC">
              <a:lumMod val="20000"/>
              <a:lumOff val="80000"/>
            </a:srgbClr>
          </a:solidFill>
          <a:ln w="9525" cap="flat" cmpd="sng" algn="ctr">
            <a:noFill/>
            <a:prstDash val="solid"/>
            <a:headEnd type="none" w="med" len="med"/>
            <a:tailEnd type="none" w="med" len="med"/>
          </a:ln>
          <a:effectLst/>
        </p:spPr>
        <p:txBody>
          <a:bodyPr vert="horz" wrap="square" lIns="121872" tIns="60936" rIns="121872" bIns="60936" numCol="1" rtlCol="0" anchor="ctr" anchorCtr="0" compatLnSpc="1">
            <a:prstTxWarp prst="textNoShape">
              <a:avLst/>
            </a:prstTxWarp>
          </a:bodyPr>
          <a:lstStyle/>
          <a:p>
            <a:pPr marL="0" marR="0" lvl="0" indent="0" algn="ctr" defTabSz="1218383" eaLnBrk="1" fontAlgn="base" latinLnBrk="0" hangingPunct="1">
              <a:lnSpc>
                <a:spcPct val="100000"/>
              </a:lnSpc>
              <a:spcBef>
                <a:spcPct val="0"/>
              </a:spcBef>
              <a:spcAft>
                <a:spcPct val="0"/>
              </a:spcAft>
              <a:buClrTx/>
              <a:buSzTx/>
              <a:buFontTx/>
              <a:buNone/>
              <a:tabLst/>
              <a:defRPr/>
            </a:pPr>
            <a:endParaRPr kumimoji="0" lang="en-US" sz="29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29" name="Group 7"/>
          <p:cNvGrpSpPr/>
          <p:nvPr/>
        </p:nvGrpSpPr>
        <p:grpSpPr>
          <a:xfrm>
            <a:off x="5232359" y="2686271"/>
            <a:ext cx="6245457" cy="3445188"/>
            <a:chOff x="5232359" y="2686271"/>
            <a:chExt cx="6245457" cy="3445188"/>
          </a:xfrm>
        </p:grpSpPr>
        <p:grpSp>
          <p:nvGrpSpPr>
            <p:cNvPr id="130" name="Group 48"/>
            <p:cNvGrpSpPr/>
            <p:nvPr/>
          </p:nvGrpSpPr>
          <p:grpSpPr>
            <a:xfrm>
              <a:off x="5232359" y="2686271"/>
              <a:ext cx="6245457" cy="3445188"/>
              <a:chOff x="3925287" y="2014701"/>
              <a:chExt cx="4685313" cy="2583891"/>
            </a:xfrm>
          </p:grpSpPr>
          <p:grpSp>
            <p:nvGrpSpPr>
              <p:cNvPr id="132" name="Group 44"/>
              <p:cNvGrpSpPr/>
              <p:nvPr/>
            </p:nvGrpSpPr>
            <p:grpSpPr>
              <a:xfrm>
                <a:off x="4042084" y="2014701"/>
                <a:ext cx="4568516" cy="2583891"/>
                <a:chOff x="4042084" y="2014701"/>
                <a:chExt cx="4568516" cy="2583891"/>
              </a:xfrm>
            </p:grpSpPr>
            <p:sp>
              <p:nvSpPr>
                <p:cNvPr id="134"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defTabSz="121868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5F5F5F"/>
                    </a:solidFill>
                    <a:effectLst/>
                    <a:uLnTx/>
                    <a:uFillTx/>
                  </a:endParaRPr>
                </a:p>
              </p:txBody>
            </p:sp>
            <p:sp>
              <p:nvSpPr>
                <p:cNvPr id="135"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rgbClr val="FF0000"/>
                </a:solidFill>
                <a:ln w="10795" cap="flat" cmpd="sng" algn="ctr">
                  <a:noFill/>
                  <a:prstDash val="solid"/>
                </a:ln>
                <a:effectLst/>
              </p:spPr>
              <p:txBody>
                <a:bodyPr spcFirstLastPara="0" vert="horz" wrap="square" lIns="0" tIns="0" rIns="0" bIns="0" numCol="1" spcCol="1270" anchor="ctr" anchorCtr="0">
                  <a:noAutofit/>
                </a:bodyPr>
                <a:lstStyle/>
                <a:p>
                  <a:pPr marL="0" marR="0" lvl="0" indent="0" algn="ctr" defTabSz="913597" eaLnBrk="1" fontAlgn="base" latinLnBrk="0" hangingPunct="1">
                    <a:lnSpc>
                      <a:spcPct val="90000"/>
                    </a:lnSpc>
                    <a:spcBef>
                      <a:spcPct val="0"/>
                    </a:spcBef>
                    <a:spcAft>
                      <a:spcPct val="0"/>
                    </a:spcAft>
                    <a:buClrTx/>
                    <a:buSzTx/>
                    <a:buFontTx/>
                    <a:buNone/>
                    <a:tabLst/>
                    <a:defRPr/>
                  </a:pPr>
                  <a:r>
                    <a:rPr kumimoji="0" lang="en-US" sz="15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Capture</a:t>
                  </a:r>
                </a:p>
                <a:p>
                  <a:pPr marL="0" marR="0" lvl="0" indent="0" algn="ctr" defTabSz="913597" eaLnBrk="1" fontAlgn="base" latinLnBrk="0" hangingPunct="1">
                    <a:lnSpc>
                      <a:spcPct val="90000"/>
                    </a:lnSpc>
                    <a:spcBef>
                      <a:spcPct val="0"/>
                    </a:spcBef>
                    <a:spcAft>
                      <a:spcPct val="0"/>
                    </a:spcAft>
                    <a:buClrTx/>
                    <a:buSzTx/>
                    <a:buFontTx/>
                    <a:buNone/>
                    <a:tabLst/>
                    <a:defRPr/>
                  </a:pPr>
                  <a:r>
                    <a:rPr kumimoji="0" lang="en-US" sz="15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VM</a:t>
                  </a:r>
                </a:p>
              </p:txBody>
            </p:sp>
            <p:sp>
              <p:nvSpPr>
                <p:cNvPr id="136" name="Right Arrow 34"/>
                <p:cNvSpPr/>
                <p:nvPr/>
              </p:nvSpPr>
              <p:spPr bwMode="auto">
                <a:xfrm rot="19247508">
                  <a:off x="4749259" y="3906053"/>
                  <a:ext cx="102681" cy="143208"/>
                </a:xfrm>
                <a:prstGeom prst="rightArrow">
                  <a:avLst/>
                </a:prstGeom>
                <a:solidFill>
                  <a:srgbClr val="FF0000"/>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grpSp>
          <p:sp>
            <p:nvSpPr>
              <p:cNvPr id="133" name="Right Arrow 33"/>
              <p:cNvSpPr/>
              <p:nvPr/>
            </p:nvSpPr>
            <p:spPr bwMode="auto">
              <a:xfrm>
                <a:off x="3925287" y="4126568"/>
                <a:ext cx="102681" cy="143208"/>
              </a:xfrm>
              <a:prstGeom prst="rightArrow">
                <a:avLst/>
              </a:prstGeom>
              <a:solidFill>
                <a:srgbClr val="0071BC"/>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grpSp>
        <p:sp>
          <p:nvSpPr>
            <p:cNvPr id="131" name="Freeform 22"/>
            <p:cNvSpPr>
              <a:spLocks noEditPoints="1"/>
            </p:cNvSpPr>
            <p:nvPr/>
          </p:nvSpPr>
          <p:spPr bwMode="auto">
            <a:xfrm flipH="1">
              <a:off x="7563469" y="3802891"/>
              <a:ext cx="1244084" cy="1454780"/>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0071BC"/>
            </a:solidFill>
            <a:ln w="12700" cap="flat" cmpd="sng" algn="ctr">
              <a:noFill/>
              <a:prstDash val="solid"/>
            </a:ln>
            <a:effectLst/>
          </p:spPr>
          <p:txBody>
            <a:bodyPr lIns="68589" tIns="34295" rIns="68589" bIns="34295" rtlCol="0" anchor="ctr"/>
            <a:lstStyle/>
            <a:p>
              <a:pPr marL="0" marR="0" lvl="0" indent="0" algn="ctr" defTabSz="1218683" eaLnBrk="1" fontAlgn="base" latinLnBrk="0" hangingPunct="1">
                <a:lnSpc>
                  <a:spcPct val="90000"/>
                </a:lnSpc>
                <a:spcBef>
                  <a:spcPct val="0"/>
                </a:spcBef>
                <a:spcAft>
                  <a:spcPct val="0"/>
                </a:spcAft>
                <a:buClrTx/>
                <a:buSzPct val="90000"/>
                <a:buFontTx/>
                <a:buNone/>
                <a:tabLst/>
                <a:defRPr/>
              </a:pPr>
              <a:r>
                <a:rPr kumimoji="0" lang="en-US" sz="1600" b="0" i="0" u="none" strike="noStrike" kern="0" cap="none" spc="0" normalizeH="0" baseline="0" noProof="0" dirty="0" err="1">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t>Blo</a:t>
              </a:r>
              <a:r>
                <a:rPr kumimoji="0" lang="hu-HU" sz="16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t>b</a:t>
              </a:r>
              <a:br>
                <a:rPr kumimoji="0" lang="en-US" sz="16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br>
              <a:r>
                <a:rPr kumimoji="0" lang="hu-HU" sz="16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t>tárhely</a:t>
              </a:r>
              <a:endParaRPr kumimoji="0" lang="en-US" sz="16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endParaRPr>
            </a:p>
          </p:txBody>
        </p:sp>
      </p:grpSp>
      <p:sp>
        <p:nvSpPr>
          <p:cNvPr id="137" name="Rectangle 3"/>
          <p:cNvSpPr/>
          <p:nvPr/>
        </p:nvSpPr>
        <p:spPr bwMode="auto">
          <a:xfrm>
            <a:off x="507874" y="1104901"/>
            <a:ext cx="11173091" cy="800099"/>
          </a:xfrm>
          <a:prstGeom prst="rect">
            <a:avLst/>
          </a:prstGeom>
          <a:noFill/>
          <a:ln w="9525" cap="flat" cmpd="sng" algn="ctr">
            <a:noFill/>
            <a:prstDash val="solid"/>
            <a:headEnd type="none" w="med" len="med"/>
            <a:tailEnd type="none" w="med" len="med"/>
          </a:ln>
          <a:effectLst/>
        </p:spPr>
        <p:txBody>
          <a:bodyPr vert="horz" wrap="square" lIns="243757" tIns="60939" rIns="121877" bIns="60939" numCol="1" rtlCol="0" anchor="ctr" anchorCtr="0" compatLnSpc="1">
            <a:prstTxWarp prst="textNoShape">
              <a:avLst/>
            </a:prstTxWarp>
          </a:bodyPr>
          <a:lstStyle/>
          <a:p>
            <a:pPr defTabSz="1218683">
              <a:lnSpc>
                <a:spcPct val="90000"/>
              </a:lnSpc>
              <a:buSzPct val="90000"/>
              <a:defRPr/>
            </a:pPr>
            <a:r>
              <a:rPr lang="en-US" sz="2800" kern="0" dirty="0">
                <a:solidFill>
                  <a:srgbClr val="5F5F5F">
                    <a:alpha val="99000"/>
                  </a:srgbClr>
                </a:solidFill>
                <a:latin typeface="Segoe UI Light" pitchFamily="34" charset="0"/>
                <a:ea typeface="Segoe UI" pitchFamily="34" charset="0"/>
                <a:cs typeface="Segoe UI" pitchFamily="34" charset="0"/>
              </a:rPr>
              <a:t>Cloud</a:t>
            </a:r>
          </a:p>
        </p:txBody>
      </p:sp>
      <p:grpSp>
        <p:nvGrpSpPr>
          <p:cNvPr id="138" name="Group 46"/>
          <p:cNvGrpSpPr/>
          <p:nvPr/>
        </p:nvGrpSpPr>
        <p:grpSpPr>
          <a:xfrm>
            <a:off x="2925778" y="5005333"/>
            <a:ext cx="1011091" cy="1126123"/>
            <a:chOff x="2194904" y="3754000"/>
            <a:chExt cx="758516" cy="844592"/>
          </a:xfrm>
        </p:grpSpPr>
        <p:sp>
          <p:nvSpPr>
            <p:cNvPr id="139" name="Right Arrow 31"/>
            <p:cNvSpPr/>
            <p:nvPr/>
          </p:nvSpPr>
          <p:spPr bwMode="auto">
            <a:xfrm rot="7222079">
              <a:off x="2774251" y="3733737"/>
              <a:ext cx="102681" cy="143208"/>
            </a:xfrm>
            <a:prstGeom prst="rightArrow">
              <a:avLst/>
            </a:prstGeom>
            <a:solidFill>
              <a:srgbClr val="107C10"/>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14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rgbClr val="FF8A00"/>
            </a:solidFill>
            <a:ln w="10795" cap="flat" cmpd="sng" algn="ctr">
              <a:noFill/>
              <a:prstDash val="solid"/>
            </a:ln>
            <a:effectLst/>
          </p:spPr>
          <p:txBody>
            <a:bodyPr spcFirstLastPara="0" vert="horz" wrap="square" lIns="0" tIns="0" rIns="0" bIns="0" numCol="1" spcCol="1270" anchor="ctr" anchorCtr="0">
              <a:noAutofit/>
            </a:bodyPr>
            <a:lstStyle/>
            <a:p>
              <a:pPr marL="0" marR="0" lvl="0" indent="0" algn="ctr" defTabSz="913597" eaLnBrk="1" fontAlgn="base" latinLnBrk="0" hangingPunct="1">
                <a:lnSpc>
                  <a:spcPct val="90000"/>
                </a:lnSpc>
                <a:spcBef>
                  <a:spcPct val="0"/>
                </a:spcBef>
                <a:spcAft>
                  <a:spcPct val="0"/>
                </a:spcAft>
                <a:buClrTx/>
                <a:buSzTx/>
                <a:buFontTx/>
                <a:buNone/>
                <a:tabLst/>
                <a:defRPr/>
              </a:pPr>
              <a:r>
                <a:rPr kumimoji="0" lang="en-US" sz="15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Customize</a:t>
              </a:r>
            </a:p>
            <a:p>
              <a:pPr marL="0" marR="0" lvl="0" indent="0" algn="ctr" defTabSz="913597" eaLnBrk="1" fontAlgn="base" latinLnBrk="0" hangingPunct="1">
                <a:lnSpc>
                  <a:spcPct val="90000"/>
                </a:lnSpc>
                <a:spcBef>
                  <a:spcPct val="0"/>
                </a:spcBef>
                <a:spcAft>
                  <a:spcPct val="0"/>
                </a:spcAft>
                <a:buClrTx/>
                <a:buSzTx/>
                <a:buFontTx/>
                <a:buNone/>
                <a:tabLst/>
                <a:defRPr/>
              </a:pPr>
              <a:r>
                <a:rPr kumimoji="0" lang="en-US" sz="15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VHD</a:t>
              </a:r>
            </a:p>
          </p:txBody>
        </p:sp>
      </p:grpSp>
      <p:grpSp>
        <p:nvGrpSpPr>
          <p:cNvPr id="141" name="Group 47"/>
          <p:cNvGrpSpPr/>
          <p:nvPr/>
        </p:nvGrpSpPr>
        <p:grpSpPr>
          <a:xfrm>
            <a:off x="4000131" y="5120365"/>
            <a:ext cx="1208617" cy="1011091"/>
            <a:chOff x="3000875" y="3840274"/>
            <a:chExt cx="906699" cy="758318"/>
          </a:xfrm>
        </p:grpSpPr>
        <p:sp>
          <p:nvSpPr>
            <p:cNvPr id="142" name="Right Arrow 32"/>
            <p:cNvSpPr/>
            <p:nvPr/>
          </p:nvSpPr>
          <p:spPr bwMode="auto">
            <a:xfrm>
              <a:off x="3000875" y="4147830"/>
              <a:ext cx="102681" cy="143208"/>
            </a:xfrm>
            <a:prstGeom prst="rightArrow">
              <a:avLst/>
            </a:prstGeom>
            <a:solidFill>
              <a:srgbClr val="FF8A00"/>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143"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rgbClr val="0071BC"/>
            </a:solidFill>
            <a:ln w="10795" cap="flat" cmpd="sng" algn="ctr">
              <a:noFill/>
              <a:prstDash val="solid"/>
            </a:ln>
            <a:effectLst/>
          </p:spPr>
          <p:txBody>
            <a:bodyPr spcFirstLastPara="0" vert="horz" wrap="square" lIns="0" tIns="0" rIns="0" bIns="0" numCol="1" spcCol="1270" anchor="ctr" anchorCtr="0">
              <a:noAutofit/>
            </a:bodyPr>
            <a:lstStyle/>
            <a:p>
              <a:pPr marL="0" marR="0" lvl="0" indent="0" algn="ctr" defTabSz="913597" eaLnBrk="1" fontAlgn="base" latinLnBrk="0" hangingPunct="1">
                <a:lnSpc>
                  <a:spcPct val="90000"/>
                </a:lnSpc>
                <a:spcBef>
                  <a:spcPct val="0"/>
                </a:spcBef>
                <a:spcAft>
                  <a:spcPct val="0"/>
                </a:spcAft>
                <a:buClrTx/>
                <a:buSzTx/>
                <a:buFontTx/>
                <a:buNone/>
                <a:tabLst/>
                <a:defRPr/>
              </a:pPr>
              <a:r>
                <a:rPr kumimoji="0" lang="en-US" sz="15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Generalize</a:t>
              </a:r>
            </a:p>
            <a:p>
              <a:pPr marL="0" marR="0" lvl="0" indent="0" algn="ctr" defTabSz="913597" eaLnBrk="1" fontAlgn="base" latinLnBrk="0" hangingPunct="1">
                <a:lnSpc>
                  <a:spcPct val="90000"/>
                </a:lnSpc>
                <a:spcBef>
                  <a:spcPct val="0"/>
                </a:spcBef>
                <a:spcAft>
                  <a:spcPct val="0"/>
                </a:spcAft>
                <a:buClrTx/>
                <a:buSzTx/>
                <a:buFontTx/>
                <a:buNone/>
                <a:tabLst/>
                <a:defRPr/>
              </a:pPr>
              <a:r>
                <a:rPr kumimoji="0" lang="en-US" sz="15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VHD</a:t>
              </a:r>
            </a:p>
          </p:txBody>
        </p:sp>
      </p:grpSp>
      <p:grpSp>
        <p:nvGrpSpPr>
          <p:cNvPr id="144" name="Group 45"/>
          <p:cNvGrpSpPr/>
          <p:nvPr/>
        </p:nvGrpSpPr>
        <p:grpSpPr>
          <a:xfrm>
            <a:off x="6859351" y="2164620"/>
            <a:ext cx="4649759" cy="3858661"/>
            <a:chOff x="5145845" y="1623463"/>
            <a:chExt cx="3488224" cy="2893996"/>
          </a:xfrm>
        </p:grpSpPr>
        <p:sp>
          <p:nvSpPr>
            <p:cNvPr id="145" name="Right Arrow 18"/>
            <p:cNvSpPr/>
            <p:nvPr/>
          </p:nvSpPr>
          <p:spPr bwMode="auto">
            <a:xfrm>
              <a:off x="6838729" y="3090423"/>
              <a:ext cx="408438" cy="429290"/>
            </a:xfrm>
            <a:prstGeom prst="rightArrow">
              <a:avLst/>
            </a:prstGeom>
            <a:solidFill>
              <a:srgbClr val="5F5F5F">
                <a:lumMod val="50000"/>
                <a:lumOff val="50000"/>
              </a:srgbClr>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146" name="Freeform 24"/>
            <p:cNvSpPr>
              <a:spLocks noEditPoints="1"/>
            </p:cNvSpPr>
            <p:nvPr/>
          </p:nvSpPr>
          <p:spPr bwMode="black">
            <a:xfrm>
              <a:off x="7393658"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0071BC"/>
            </a:solidFill>
            <a:ln>
              <a:noFill/>
            </a:ln>
            <a:extLst/>
          </p:spPr>
          <p:txBody>
            <a:bodyPr vert="horz" wrap="square" lIns="91440" tIns="45720" rIns="91440" bIns="45720" numCol="1" anchor="t" anchorCtr="0" compatLnSpc="1">
              <a:prstTxWarp prst="textNoShape">
                <a:avLst/>
              </a:prstTxWarp>
            </a:bodyPr>
            <a:lstStyle/>
            <a:p>
              <a:pPr marL="0" marR="0" lvl="0" indent="0" defTabSz="121868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5F5F5F"/>
                </a:solidFill>
                <a:effectLst/>
                <a:uLnTx/>
                <a:uFillTx/>
              </a:endParaRPr>
            </a:p>
          </p:txBody>
        </p:sp>
        <p:sp>
          <p:nvSpPr>
            <p:cNvPr id="147"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marL="0" marR="0" lvl="0" indent="0" algn="ctr" defTabSz="1218683" eaLnBrk="1" fontAlgn="auto" latinLnBrk="0" hangingPunct="1">
                <a:lnSpc>
                  <a:spcPct val="90000"/>
                </a:lnSpc>
                <a:spcBef>
                  <a:spcPts val="0"/>
                </a:spcBef>
                <a:spcAft>
                  <a:spcPts val="0"/>
                </a:spcAft>
                <a:buClrTx/>
                <a:buSzPct val="90000"/>
                <a:buFontTx/>
                <a:buNone/>
                <a:tabLst/>
                <a:defRPr/>
              </a:pPr>
              <a:r>
                <a:rPr lang="hu-HU" sz="1600" noProof="0" dirty="0">
                  <a:solidFill>
                    <a:srgbClr val="5F5F5F">
                      <a:alpha val="99000"/>
                    </a:srgbClr>
                  </a:solidFill>
                  <a:latin typeface="Segoe UI"/>
                </a:rPr>
                <a:t>VM indítás hasonló módon, mint a közös lemezképek esetén</a:t>
              </a:r>
              <a:endParaRPr kumimoji="0" lang="en-US" sz="1600" b="0" i="0" u="none" strike="noStrike" kern="0" cap="none" spc="0" normalizeH="0" baseline="0" noProof="0" dirty="0">
                <a:ln>
                  <a:noFill/>
                </a:ln>
                <a:solidFill>
                  <a:srgbClr val="5F5F5F">
                    <a:alpha val="99000"/>
                  </a:srgbClr>
                </a:solidFill>
                <a:effectLst/>
                <a:uLnTx/>
                <a:uFillTx/>
                <a:latin typeface="Segoe UI"/>
                <a:cs typeface="Segoe UI" pitchFamily="34" charset="0"/>
              </a:endParaRPr>
            </a:p>
          </p:txBody>
        </p:sp>
        <p:sp>
          <p:nvSpPr>
            <p:cNvPr id="148" name="Right Arrow 36"/>
            <p:cNvSpPr/>
            <p:nvPr/>
          </p:nvSpPr>
          <p:spPr bwMode="auto">
            <a:xfrm>
              <a:off x="6838729" y="2579873"/>
              <a:ext cx="408438" cy="429290"/>
            </a:xfrm>
            <a:prstGeom prst="rightArrow">
              <a:avLst/>
            </a:prstGeom>
            <a:solidFill>
              <a:srgbClr val="5F5F5F">
                <a:lumMod val="50000"/>
                <a:lumOff val="50000"/>
              </a:srgbClr>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149" name="Right Arrow 37"/>
            <p:cNvSpPr/>
            <p:nvPr/>
          </p:nvSpPr>
          <p:spPr bwMode="auto">
            <a:xfrm>
              <a:off x="6838729" y="3598892"/>
              <a:ext cx="408438" cy="429290"/>
            </a:xfrm>
            <a:prstGeom prst="rightArrow">
              <a:avLst/>
            </a:prstGeom>
            <a:solidFill>
              <a:srgbClr val="5F5F5F">
                <a:lumMod val="50000"/>
                <a:lumOff val="50000"/>
              </a:srgbClr>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150" name="Freeform 24"/>
            <p:cNvSpPr>
              <a:spLocks noEditPoints="1"/>
            </p:cNvSpPr>
            <p:nvPr/>
          </p:nvSpPr>
          <p:spPr bwMode="black">
            <a:xfrm>
              <a:off x="7393658"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0071BC"/>
            </a:solidFill>
            <a:ln>
              <a:noFill/>
            </a:ln>
            <a:extLst/>
          </p:spPr>
          <p:txBody>
            <a:bodyPr vert="horz" wrap="square" lIns="91440" tIns="45720" rIns="91440" bIns="45720" numCol="1" anchor="t" anchorCtr="0" compatLnSpc="1">
              <a:prstTxWarp prst="textNoShape">
                <a:avLst/>
              </a:prstTxWarp>
            </a:bodyPr>
            <a:lstStyle/>
            <a:p>
              <a:pPr marL="0" marR="0" lvl="0" indent="0" defTabSz="121868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5F5F5F"/>
                </a:solidFill>
                <a:effectLst/>
                <a:uLnTx/>
                <a:uFillTx/>
              </a:endParaRPr>
            </a:p>
          </p:txBody>
        </p:sp>
        <p:sp>
          <p:nvSpPr>
            <p:cNvPr id="151" name="Freeform 24"/>
            <p:cNvSpPr>
              <a:spLocks noEditPoints="1"/>
            </p:cNvSpPr>
            <p:nvPr/>
          </p:nvSpPr>
          <p:spPr bwMode="black">
            <a:xfrm>
              <a:off x="7393658"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0071BC"/>
            </a:solidFill>
            <a:ln>
              <a:noFill/>
            </a:ln>
            <a:extLst/>
          </p:spPr>
          <p:txBody>
            <a:bodyPr vert="horz" wrap="square" lIns="91440" tIns="45720" rIns="91440" bIns="45720" numCol="1" anchor="t" anchorCtr="0" compatLnSpc="1">
              <a:prstTxWarp prst="textNoShape">
                <a:avLst/>
              </a:prstTxWarp>
            </a:bodyPr>
            <a:lstStyle/>
            <a:p>
              <a:pPr marL="0" marR="0" lvl="0" indent="0" defTabSz="121868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5F5F5F"/>
                </a:solidFill>
                <a:effectLst/>
                <a:uLnTx/>
                <a:uFillTx/>
              </a:endParaRPr>
            </a:p>
          </p:txBody>
        </p:sp>
        <p:sp>
          <p:nvSpPr>
            <p:cNvPr id="152" name="TextBox 41"/>
            <p:cNvSpPr txBox="1"/>
            <p:nvPr/>
          </p:nvSpPr>
          <p:spPr>
            <a:xfrm>
              <a:off x="5145845" y="4224291"/>
              <a:ext cx="3024147"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marL="0" marR="0" lvl="0" indent="0" defTabSz="1218683" eaLnBrk="1" fontAlgn="auto" latinLnBrk="0" hangingPunct="1">
                <a:lnSpc>
                  <a:spcPct val="90000"/>
                </a:lnSpc>
                <a:spcBef>
                  <a:spcPts val="0"/>
                </a:spcBef>
                <a:spcAft>
                  <a:spcPts val="0"/>
                </a:spcAft>
                <a:buClrTx/>
                <a:buSzPct val="90000"/>
                <a:buFontTx/>
                <a:buNone/>
                <a:tabLst/>
                <a:defRPr/>
              </a:pPr>
              <a:r>
                <a:rPr lang="hu-HU" sz="1600" dirty="0">
                  <a:solidFill>
                    <a:srgbClr val="5F5F5F">
                      <a:alpha val="99000"/>
                    </a:srgbClr>
                  </a:solidFill>
                  <a:latin typeface="Segoe UI"/>
                </a:rPr>
                <a:t>Egyedi VM-</a:t>
              </a:r>
              <a:r>
                <a:rPr lang="hu-HU" sz="1600" dirty="0" err="1">
                  <a:solidFill>
                    <a:srgbClr val="5F5F5F">
                      <a:alpha val="99000"/>
                    </a:srgbClr>
                  </a:solidFill>
                  <a:latin typeface="Segoe UI"/>
                </a:rPr>
                <a:t>ről</a:t>
              </a:r>
              <a:r>
                <a:rPr lang="hu-HU" sz="1600" dirty="0">
                  <a:solidFill>
                    <a:srgbClr val="5F5F5F">
                      <a:alpha val="99000"/>
                    </a:srgbClr>
                  </a:solidFill>
                  <a:latin typeface="Segoe UI"/>
                </a:rPr>
                <a:t> készített lemezkép elmentése a saját könyvtárunkba</a:t>
              </a:r>
              <a:endParaRPr kumimoji="0" lang="en-US" sz="1600" b="0" i="0" u="none" strike="noStrike" kern="0" cap="none" spc="0" normalizeH="0" baseline="0" noProof="0" dirty="0">
                <a:ln>
                  <a:noFill/>
                </a:ln>
                <a:solidFill>
                  <a:srgbClr val="5F5F5F">
                    <a:alpha val="99000"/>
                  </a:srgbClr>
                </a:solidFill>
                <a:effectLst/>
                <a:uLnTx/>
                <a:uFillTx/>
                <a:latin typeface="Segoe UI"/>
                <a:cs typeface="Segoe UI" pitchFamily="34" charset="0"/>
              </a:endParaRPr>
            </a:p>
          </p:txBody>
        </p:sp>
      </p:grpSp>
      <p:sp>
        <p:nvSpPr>
          <p:cNvPr id="153" name="Freeform 22"/>
          <p:cNvSpPr>
            <a:spLocks noEditPoints="1"/>
          </p:cNvSpPr>
          <p:nvPr/>
        </p:nvSpPr>
        <p:spPr bwMode="auto">
          <a:xfrm flipH="1">
            <a:off x="1581938" y="2291301"/>
            <a:ext cx="857595" cy="1002836"/>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0071BC"/>
          </a:solidFill>
          <a:ln w="12700" cap="flat" cmpd="sng" algn="ctr">
            <a:noFill/>
            <a:prstDash val="solid"/>
          </a:ln>
          <a:effectLst/>
        </p:spPr>
        <p:txBody>
          <a:bodyPr lIns="68589" tIns="34295" rIns="68589" bIns="34295" rtlCol="0" anchor="ctr"/>
          <a:lstStyle/>
          <a:p>
            <a:pPr marL="0" marR="0" lvl="0" indent="0" algn="ctr" defTabSz="1218683" eaLnBrk="1" fontAlgn="base" latinLnBrk="0" hangingPunct="1">
              <a:lnSpc>
                <a:spcPct val="90000"/>
              </a:lnSpc>
              <a:spcBef>
                <a:spcPct val="0"/>
              </a:spcBef>
              <a:spcAft>
                <a:spcPct val="0"/>
              </a:spcAft>
              <a:buClrTx/>
              <a:buSzPct val="90000"/>
              <a:buFontTx/>
              <a:buNone/>
              <a:tabLst/>
              <a:defRPr/>
            </a:pPr>
            <a:r>
              <a:rPr kumimoji="0" lang="en-US" sz="1600" b="0" i="0" u="none" strike="noStrike" kern="0" cap="none" spc="0" normalizeH="0" baseline="0" noProof="0" dirty="0" err="1">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t>Blo</a:t>
            </a:r>
            <a:r>
              <a:rPr kumimoji="0" lang="hu-HU" sz="16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t>b</a:t>
            </a:r>
            <a:br>
              <a:rPr kumimoji="0" lang="en-US" sz="16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br>
            <a:r>
              <a:rPr kumimoji="0" lang="hu-HU" sz="16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t>tárhely</a:t>
            </a:r>
            <a:endParaRPr kumimoji="0" lang="en-US" sz="16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endParaRPr>
          </a:p>
        </p:txBody>
      </p:sp>
      <p:grpSp>
        <p:nvGrpSpPr>
          <p:cNvPr id="154" name="Group 4"/>
          <p:cNvGrpSpPr/>
          <p:nvPr/>
        </p:nvGrpSpPr>
        <p:grpSpPr>
          <a:xfrm>
            <a:off x="2629054" y="1865757"/>
            <a:ext cx="2801865" cy="3170070"/>
            <a:chOff x="2629054" y="1865757"/>
            <a:chExt cx="2801865" cy="3170070"/>
          </a:xfrm>
        </p:grpSpPr>
        <p:grpSp>
          <p:nvGrpSpPr>
            <p:cNvPr id="155" name="Group 6"/>
            <p:cNvGrpSpPr/>
            <p:nvPr/>
          </p:nvGrpSpPr>
          <p:grpSpPr>
            <a:xfrm>
              <a:off x="2629054" y="2544687"/>
              <a:ext cx="2335678" cy="2491140"/>
              <a:chOff x="1972304" y="1908516"/>
              <a:chExt cx="1752215" cy="1868355"/>
            </a:xfrm>
          </p:grpSpPr>
          <p:sp>
            <p:nvSpPr>
              <p:cNvPr id="158" name="Right Arrow 14"/>
              <p:cNvSpPr/>
              <p:nvPr/>
            </p:nvSpPr>
            <p:spPr bwMode="auto">
              <a:xfrm rot="7222079">
                <a:off x="3264047" y="2606578"/>
                <a:ext cx="491654" cy="429290"/>
              </a:xfrm>
              <a:prstGeom prst="rightArrow">
                <a:avLst/>
              </a:prstGeom>
              <a:solidFill>
                <a:srgbClr val="5F5F5F">
                  <a:lumMod val="50000"/>
                  <a:lumOff val="50000"/>
                </a:srgbClr>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159"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rgbClr val="107C10"/>
              </a:solidFill>
              <a:ln w="10795" cap="flat" cmpd="sng" algn="ctr">
                <a:noFill/>
                <a:prstDash val="solid"/>
              </a:ln>
              <a:effectLst/>
            </p:spPr>
            <p:txBody>
              <a:bodyPr spcFirstLastPara="0" vert="horz" wrap="square" lIns="0" tIns="0" rIns="0" bIns="0" numCol="1" spcCol="1270" anchor="ctr" anchorCtr="0">
                <a:noAutofit/>
              </a:bodyPr>
              <a:lstStyle/>
              <a:p>
                <a:pPr marL="0" marR="0" lvl="0" indent="0" algn="ctr" defTabSz="913597" eaLnBrk="1" fontAlgn="base" latinLnBrk="0" hangingPunct="1">
                  <a:lnSpc>
                    <a:spcPct val="90000"/>
                  </a:lnSpc>
                  <a:spcBef>
                    <a:spcPct val="0"/>
                  </a:spcBef>
                  <a:spcAft>
                    <a:spcPct val="0"/>
                  </a:spcAft>
                  <a:buClrTx/>
                  <a:buSzTx/>
                  <a:buFontTx/>
                  <a:buNone/>
                  <a:tabLst/>
                  <a:defRPr/>
                </a:pPr>
                <a:r>
                  <a:rPr kumimoji="0" lang="en-US" sz="15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Boot</a:t>
                </a:r>
              </a:p>
              <a:p>
                <a:pPr marL="0" marR="0" lvl="0" indent="0" algn="ctr" defTabSz="913597" eaLnBrk="1" fontAlgn="base" latinLnBrk="0" hangingPunct="1">
                  <a:lnSpc>
                    <a:spcPct val="90000"/>
                  </a:lnSpc>
                  <a:spcBef>
                    <a:spcPct val="0"/>
                  </a:spcBef>
                  <a:spcAft>
                    <a:spcPct val="0"/>
                  </a:spcAft>
                  <a:buClrTx/>
                  <a:buSzTx/>
                  <a:buFontTx/>
                  <a:buNone/>
                  <a:tabLst/>
                  <a:defRPr/>
                </a:pPr>
                <a:r>
                  <a:rPr kumimoji="0" lang="en-US" sz="15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VM</a:t>
                </a:r>
              </a:p>
            </p:txBody>
          </p:sp>
          <p:sp>
            <p:nvSpPr>
              <p:cNvPr id="160" name="Right Arrow 35"/>
              <p:cNvSpPr/>
              <p:nvPr/>
            </p:nvSpPr>
            <p:spPr bwMode="auto">
              <a:xfrm>
                <a:off x="1972304" y="1908516"/>
                <a:ext cx="923296" cy="429290"/>
              </a:xfrm>
              <a:prstGeom prst="rightArrow">
                <a:avLst/>
              </a:prstGeom>
              <a:solidFill>
                <a:srgbClr val="5F5F5F">
                  <a:lumMod val="50000"/>
                  <a:lumOff val="50000"/>
                </a:srgbClr>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marL="0" marR="0" lvl="0" indent="0" algn="ctr" defTabSz="913909"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grpSp>
        <p:sp>
          <p:nvSpPr>
            <p:cNvPr id="156" name="Freeform 6"/>
            <p:cNvSpPr>
              <a:spLocks noChangeAspect="1" noEditPoints="1"/>
            </p:cNvSpPr>
            <p:nvPr/>
          </p:nvSpPr>
          <p:spPr bwMode="black">
            <a:xfrm>
              <a:off x="4372775" y="2209800"/>
              <a:ext cx="912256" cy="1166968"/>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0071BC"/>
            </a:solidFill>
            <a:ln>
              <a:noFill/>
            </a:ln>
          </p:spPr>
          <p:txBody>
            <a:bodyPr vert="horz" wrap="square" lIns="91440" tIns="45720" rIns="91440" bIns="45720" numCol="1" anchor="t" anchorCtr="0" compatLnSpc="1">
              <a:prstTxWarp prst="textNoShape">
                <a:avLst/>
              </a:prstTxWarp>
            </a:bodyPr>
            <a:lstStyle/>
            <a:p>
              <a:pPr marL="0" marR="0" lvl="0" indent="0" defTabSz="121868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F5F5F"/>
                </a:solidFill>
                <a:effectLst/>
                <a:uLnTx/>
                <a:uFillTx/>
              </a:endParaRPr>
            </a:p>
          </p:txBody>
        </p:sp>
        <p:sp>
          <p:nvSpPr>
            <p:cNvPr id="157" name="Rectangle 49"/>
            <p:cNvSpPr/>
            <p:nvPr/>
          </p:nvSpPr>
          <p:spPr>
            <a:xfrm>
              <a:off x="4302084" y="1865757"/>
              <a:ext cx="1128835" cy="355482"/>
            </a:xfrm>
            <a:prstGeom prst="rect">
              <a:avLst/>
            </a:prstGeom>
          </p:spPr>
          <p:txBody>
            <a:bodyPr wrap="none">
              <a:spAutoFit/>
            </a:bodyPr>
            <a:lstStyle/>
            <a:p>
              <a:pPr marL="0" marR="0" lvl="0" indent="0" algn="ctr" defTabSz="1218683" eaLnBrk="1" fontAlgn="auto" latinLnBrk="0" hangingPunct="1">
                <a:lnSpc>
                  <a:spcPct val="90000"/>
                </a:lnSpc>
                <a:spcBef>
                  <a:spcPts val="0"/>
                </a:spcBef>
                <a:spcAft>
                  <a:spcPts val="0"/>
                </a:spcAft>
                <a:buClrTx/>
                <a:buSzPct val="90000"/>
                <a:buFontTx/>
                <a:buNone/>
                <a:tabLst/>
                <a:defRPr/>
              </a:pPr>
              <a:r>
                <a:rPr kumimoji="0" lang="en-US" sz="1900" b="0" i="0" u="none" strike="noStrike" kern="0" cap="none" spc="0" normalizeH="0" baseline="0" noProof="0" dirty="0">
                  <a:ln>
                    <a:noFill/>
                  </a:ln>
                  <a:solidFill>
                    <a:srgbClr val="5F5F5F">
                      <a:alpha val="99000"/>
                    </a:srgbClr>
                  </a:solidFill>
                  <a:effectLst/>
                  <a:uLnTx/>
                  <a:uFillTx/>
                  <a:ea typeface="Segoe UI" pitchFamily="34" charset="0"/>
                  <a:cs typeface="Segoe UI" pitchFamily="34" charset="0"/>
                </a:rPr>
                <a:t>Base.</a:t>
              </a:r>
              <a:r>
                <a:rPr kumimoji="0" lang="hu-HU" sz="1900" b="0" i="0" u="none" strike="noStrike" kern="0" cap="none" spc="0" normalizeH="0" baseline="0" noProof="0" dirty="0" err="1">
                  <a:ln>
                    <a:noFill/>
                  </a:ln>
                  <a:solidFill>
                    <a:srgbClr val="5F5F5F">
                      <a:alpha val="99000"/>
                    </a:srgbClr>
                  </a:solidFill>
                  <a:effectLst/>
                  <a:uLnTx/>
                  <a:uFillTx/>
                  <a:ea typeface="Segoe UI" pitchFamily="34" charset="0"/>
                  <a:cs typeface="Segoe UI" pitchFamily="34" charset="0"/>
                </a:rPr>
                <a:t>vhd</a:t>
              </a:r>
              <a:endParaRPr kumimoji="0" lang="en-US" sz="1900" b="0" i="0" u="none" strike="noStrike" kern="0" cap="none" spc="0" normalizeH="0" baseline="0" noProof="0" dirty="0">
                <a:ln>
                  <a:noFill/>
                </a:ln>
                <a:solidFill>
                  <a:srgbClr val="5F5F5F">
                    <a:alpha val="99000"/>
                  </a:srgbClr>
                </a:soli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2226643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5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269239" y="2084172"/>
            <a:ext cx="11653523" cy="1162178"/>
          </a:xfrm>
        </p:spPr>
        <p:txBody>
          <a:bodyPr/>
          <a:lstStyle/>
          <a:p>
            <a:r>
              <a:rPr lang="hu-HU" dirty="0"/>
              <a:t>Virtuális gépek a felhőben</a:t>
            </a:r>
          </a:p>
        </p:txBody>
      </p:sp>
    </p:spTree>
    <p:extLst>
      <p:ext uri="{BB962C8B-B14F-4D97-AF65-F5344CB8AC3E}">
        <p14:creationId xmlns:p14="http://schemas.microsoft.com/office/powerpoint/2010/main" val="250498669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269239" y="2084172"/>
            <a:ext cx="11653523" cy="1162178"/>
          </a:xfrm>
        </p:spPr>
        <p:txBody>
          <a:bodyPr/>
          <a:lstStyle/>
          <a:p>
            <a:r>
              <a:rPr lang="hu-HU" dirty="0"/>
              <a:t>Virtuális hálózatok</a:t>
            </a:r>
          </a:p>
        </p:txBody>
      </p:sp>
    </p:spTree>
    <p:extLst>
      <p:ext uri="{BB962C8B-B14F-4D97-AF65-F5344CB8AC3E}">
        <p14:creationId xmlns:p14="http://schemas.microsoft.com/office/powerpoint/2010/main" val="7382163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zöveg helye 10"/>
          <p:cNvSpPr>
            <a:spLocks noGrp="1"/>
          </p:cNvSpPr>
          <p:nvPr>
            <p:ph type="body" sz="quarter" idx="10"/>
          </p:nvPr>
        </p:nvSpPr>
        <p:spPr>
          <a:xfrm>
            <a:off x="269239" y="1189177"/>
            <a:ext cx="11653523" cy="5543121"/>
          </a:xfrm>
        </p:spPr>
        <p:txBody>
          <a:bodyPr>
            <a:normAutofit lnSpcReduction="10000"/>
          </a:bodyPr>
          <a:lstStyle/>
          <a:p>
            <a:r>
              <a:rPr lang="hu-HU" dirty="0"/>
              <a:t>Teljes testreszabhatóság</a:t>
            </a:r>
          </a:p>
          <a:p>
            <a:pPr lvl="1"/>
            <a:r>
              <a:rPr lang="hu-HU" dirty="0"/>
              <a:t>IP cím blokkolás</a:t>
            </a:r>
          </a:p>
          <a:p>
            <a:pPr lvl="1"/>
            <a:r>
              <a:rPr lang="hu-HU" dirty="0"/>
              <a:t>Biztonsági szabályok</a:t>
            </a:r>
          </a:p>
          <a:p>
            <a:pPr lvl="1"/>
            <a:r>
              <a:rPr lang="hu-HU" dirty="0"/>
              <a:t>DNS beállítások</a:t>
            </a:r>
          </a:p>
          <a:p>
            <a:pPr lvl="1"/>
            <a:r>
              <a:rPr lang="hu-HU" dirty="0" err="1"/>
              <a:t>Route</a:t>
            </a:r>
            <a:r>
              <a:rPr lang="hu-HU" dirty="0"/>
              <a:t> tábla</a:t>
            </a:r>
          </a:p>
          <a:p>
            <a:pPr lvl="1"/>
            <a:r>
              <a:rPr lang="hu-HU" dirty="0"/>
              <a:t>Alhálózatok létrehozása</a:t>
            </a:r>
          </a:p>
          <a:p>
            <a:r>
              <a:rPr lang="hu-HU" dirty="0"/>
              <a:t>Fizikailag nem izolált hálózat, de </a:t>
            </a:r>
            <a:r>
              <a:rPr lang="hu-HU" dirty="0" err="1"/>
              <a:t>logikailag</a:t>
            </a:r>
            <a:r>
              <a:rPr lang="hu-HU" dirty="0"/>
              <a:t> teljesen elkülönített virtuális hálózatok</a:t>
            </a:r>
          </a:p>
          <a:p>
            <a:r>
              <a:rPr lang="hu-HU" dirty="0"/>
              <a:t>Internet hozzáférés szabályozása (</a:t>
            </a:r>
            <a:r>
              <a:rPr lang="hu-HU" dirty="0" err="1"/>
              <a:t>NSGs</a:t>
            </a:r>
            <a:r>
              <a:rPr lang="hu-HU" dirty="0"/>
              <a:t>)</a:t>
            </a:r>
          </a:p>
          <a:p>
            <a:r>
              <a:rPr lang="hu-HU" dirty="0"/>
              <a:t>Virtuális hálózatok közötti biztonságos kommunikáció</a:t>
            </a:r>
          </a:p>
          <a:p>
            <a:r>
              <a:rPr lang="hu-HU" dirty="0"/>
              <a:t>Saját hálózattal való biztonságos kommunikáció</a:t>
            </a:r>
          </a:p>
        </p:txBody>
      </p:sp>
      <p:sp>
        <p:nvSpPr>
          <p:cNvPr id="10" name="Cím 9"/>
          <p:cNvSpPr>
            <a:spLocks noGrp="1"/>
          </p:cNvSpPr>
          <p:nvPr>
            <p:ph type="title"/>
          </p:nvPr>
        </p:nvSpPr>
        <p:spPr/>
        <p:txBody>
          <a:bodyPr/>
          <a:lstStyle/>
          <a:p>
            <a:r>
              <a:rPr lang="hu-HU" dirty="0"/>
              <a:t>Saját hálózat a felhőben</a:t>
            </a:r>
          </a:p>
        </p:txBody>
      </p:sp>
    </p:spTree>
    <p:extLst>
      <p:ext uri="{BB962C8B-B14F-4D97-AF65-F5344CB8AC3E}">
        <p14:creationId xmlns:p14="http://schemas.microsoft.com/office/powerpoint/2010/main" val="163488583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p:txBody>
          <a:bodyPr/>
          <a:lstStyle/>
          <a:p>
            <a:r>
              <a:rPr lang="hu-HU" dirty="0"/>
              <a:t>Saját hálózatunk</a:t>
            </a:r>
          </a:p>
        </p:txBody>
      </p:sp>
      <p:sp>
        <p:nvSpPr>
          <p:cNvPr id="4" name="Téglalap 3"/>
          <p:cNvSpPr/>
          <p:nvPr/>
        </p:nvSpPr>
        <p:spPr bwMode="auto">
          <a:xfrm>
            <a:off x="2407297" y="1306286"/>
            <a:ext cx="9073625" cy="5225143"/>
          </a:xfrm>
          <a:prstGeom prst="rect">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Szövegdoboz 4"/>
          <p:cNvSpPr txBox="1"/>
          <p:nvPr/>
        </p:nvSpPr>
        <p:spPr>
          <a:xfrm>
            <a:off x="2323322" y="1237419"/>
            <a:ext cx="2230016"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rgbClr val="002050"/>
                </a:solidFill>
              </a:rPr>
              <a:t>Saját hálózat</a:t>
            </a:r>
          </a:p>
        </p:txBody>
      </p:sp>
      <p:sp>
        <p:nvSpPr>
          <p:cNvPr id="9" name="Freeform 128"/>
          <p:cNvSpPr>
            <a:spLocks noChangeAspect="1"/>
          </p:cNvSpPr>
          <p:nvPr/>
        </p:nvSpPr>
        <p:spPr bwMode="black">
          <a:xfrm>
            <a:off x="308526" y="3485716"/>
            <a:ext cx="1567767" cy="86628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8D7"/>
          </a:solidFill>
          <a:ln>
            <a:noFill/>
          </a:ln>
          <a:extLst/>
        </p:spPr>
        <p:txBody>
          <a:bodyPr vert="horz" wrap="square" lIns="91440" tIns="45720" rIns="91440" bIns="45720" numCol="1" anchor="b" anchorCtr="0" compatLnSpc="1">
            <a:prstTxWarp prst="textNoShape">
              <a:avLst/>
            </a:prstTxWarp>
          </a:bodyPr>
          <a:lstStyle/>
          <a:p>
            <a:pPr algn="ctr"/>
            <a:r>
              <a:rPr lang="hu-HU" sz="2400" dirty="0">
                <a:solidFill>
                  <a:schemeClr val="bg1"/>
                </a:solidFill>
              </a:rPr>
              <a:t>Internet</a:t>
            </a:r>
            <a:endParaRPr lang="en-US" sz="2400" dirty="0">
              <a:solidFill>
                <a:schemeClr val="bg1"/>
              </a:solidFill>
            </a:endParaRPr>
          </a:p>
        </p:txBody>
      </p:sp>
      <p:sp>
        <p:nvSpPr>
          <p:cNvPr id="10" name="Téglalap 9"/>
          <p:cNvSpPr/>
          <p:nvPr/>
        </p:nvSpPr>
        <p:spPr bwMode="auto">
          <a:xfrm>
            <a:off x="2103567" y="3712362"/>
            <a:ext cx="1502229" cy="5950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err="1">
                <a:gradFill>
                  <a:gsLst>
                    <a:gs pos="0">
                      <a:srgbClr val="FFFFFF"/>
                    </a:gs>
                    <a:gs pos="100000">
                      <a:srgbClr val="FFFFFF"/>
                    </a:gs>
                  </a:gsLst>
                  <a:lin ang="5400000" scaled="0"/>
                </a:gradFill>
                <a:ea typeface="Segoe UI" pitchFamily="34" charset="0"/>
                <a:cs typeface="Segoe UI" pitchFamily="34" charset="0"/>
              </a:rPr>
              <a:t>Router</a:t>
            </a:r>
            <a:endParaRPr lang="hu-HU"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églalap 10"/>
          <p:cNvSpPr/>
          <p:nvPr/>
        </p:nvSpPr>
        <p:spPr bwMode="auto">
          <a:xfrm>
            <a:off x="4469363" y="1831510"/>
            <a:ext cx="2736982" cy="4345352"/>
          </a:xfrm>
          <a:prstGeom prst="rect">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églalap 11"/>
          <p:cNvSpPr/>
          <p:nvPr/>
        </p:nvSpPr>
        <p:spPr bwMode="auto">
          <a:xfrm>
            <a:off x="8434872" y="1840840"/>
            <a:ext cx="2845839" cy="4345352"/>
          </a:xfrm>
          <a:prstGeom prst="rect">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Szövegdoboz 13"/>
          <p:cNvSpPr txBox="1"/>
          <p:nvPr/>
        </p:nvSpPr>
        <p:spPr>
          <a:xfrm>
            <a:off x="4369202" y="1754557"/>
            <a:ext cx="1396477"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rgbClr val="002050"/>
                </a:solidFill>
              </a:rPr>
              <a:t>DMZ</a:t>
            </a:r>
          </a:p>
        </p:txBody>
      </p:sp>
      <p:sp>
        <p:nvSpPr>
          <p:cNvPr id="15" name="Szövegdoboz 14"/>
          <p:cNvSpPr txBox="1"/>
          <p:nvPr/>
        </p:nvSpPr>
        <p:spPr>
          <a:xfrm>
            <a:off x="8353633" y="1748860"/>
            <a:ext cx="1396477"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err="1">
                <a:solidFill>
                  <a:srgbClr val="002050"/>
                </a:solidFill>
              </a:rPr>
              <a:t>Internal</a:t>
            </a:r>
            <a:endParaRPr lang="hu-HU" sz="2400" dirty="0">
              <a:solidFill>
                <a:srgbClr val="002050"/>
              </a:solidFill>
            </a:endParaRPr>
          </a:p>
        </p:txBody>
      </p:sp>
      <p:pic>
        <p:nvPicPr>
          <p:cNvPr id="17"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19193" r="9188"/>
          <a:stretch/>
        </p:blipFill>
        <p:spPr>
          <a:xfrm rot="10800000">
            <a:off x="3870183" y="3828402"/>
            <a:ext cx="407906" cy="362965"/>
          </a:xfrm>
          <a:prstGeom prst="rect">
            <a:avLst/>
          </a:prstGeom>
        </p:spPr>
      </p:pic>
      <p:pic>
        <p:nvPicPr>
          <p:cNvPr id="18"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19193" r="9188"/>
          <a:stretch/>
        </p:blipFill>
        <p:spPr>
          <a:xfrm rot="10800000">
            <a:off x="7588893" y="3828403"/>
            <a:ext cx="407906" cy="362965"/>
          </a:xfrm>
          <a:prstGeom prst="rect">
            <a:avLst/>
          </a:prstGeom>
        </p:spPr>
      </p:pic>
      <p:sp>
        <p:nvSpPr>
          <p:cNvPr id="19" name="Trapezoid 18"/>
          <p:cNvSpPr/>
          <p:nvPr/>
        </p:nvSpPr>
        <p:spPr bwMode="auto">
          <a:xfrm rot="16200000">
            <a:off x="4613350" y="3739759"/>
            <a:ext cx="908182" cy="540253"/>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LB</a:t>
            </a:r>
          </a:p>
        </p:txBody>
      </p:sp>
      <p:sp>
        <p:nvSpPr>
          <p:cNvPr id="20" name="Trapezoid 19"/>
          <p:cNvSpPr/>
          <p:nvPr/>
        </p:nvSpPr>
        <p:spPr bwMode="auto">
          <a:xfrm rot="16200000">
            <a:off x="8544194" y="3739758"/>
            <a:ext cx="908182" cy="540253"/>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LB</a:t>
            </a:r>
          </a:p>
        </p:txBody>
      </p:sp>
      <p:pic>
        <p:nvPicPr>
          <p:cNvPr id="2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3515" r="73175"/>
          <a:stretch/>
        </p:blipFill>
        <p:spPr bwMode="auto">
          <a:xfrm>
            <a:off x="6124025" y="2484638"/>
            <a:ext cx="543120" cy="89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3515" r="73175"/>
          <a:stretch/>
        </p:blipFill>
        <p:spPr bwMode="auto">
          <a:xfrm>
            <a:off x="6128022" y="3561194"/>
            <a:ext cx="543120" cy="89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3515" r="73175"/>
          <a:stretch/>
        </p:blipFill>
        <p:spPr bwMode="auto">
          <a:xfrm>
            <a:off x="6124025" y="4637750"/>
            <a:ext cx="543120" cy="89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rotWithShape="1">
          <a:blip r:embed="rId4" cstate="print">
            <a:duotone>
              <a:prstClr val="black"/>
              <a:schemeClr val="accent4">
                <a:tint val="45000"/>
                <a:satMod val="400000"/>
              </a:schemeClr>
            </a:duotone>
            <a:extLst>
              <a:ext uri="{28A0092B-C50C-407E-A947-70E740481C1C}">
                <a14:useLocalDpi xmlns:a14="http://schemas.microsoft.com/office/drawing/2010/main" val="0"/>
              </a:ext>
            </a:extLst>
          </a:blip>
          <a:srcRect t="63515" r="73175"/>
          <a:stretch/>
        </p:blipFill>
        <p:spPr bwMode="auto">
          <a:xfrm>
            <a:off x="9997862" y="2484638"/>
            <a:ext cx="543120" cy="89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rotWithShape="1">
          <a:blip r:embed="rId4" cstate="print">
            <a:duotone>
              <a:prstClr val="black"/>
              <a:schemeClr val="accent4">
                <a:tint val="45000"/>
                <a:satMod val="400000"/>
              </a:schemeClr>
            </a:duotone>
            <a:extLst>
              <a:ext uri="{28A0092B-C50C-407E-A947-70E740481C1C}">
                <a14:useLocalDpi xmlns:a14="http://schemas.microsoft.com/office/drawing/2010/main" val="0"/>
              </a:ext>
            </a:extLst>
          </a:blip>
          <a:srcRect t="63515" r="73175"/>
          <a:stretch/>
        </p:blipFill>
        <p:spPr bwMode="auto">
          <a:xfrm>
            <a:off x="10001859" y="3561194"/>
            <a:ext cx="543120" cy="89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rotWithShape="1">
          <a:blip r:embed="rId4" cstate="print">
            <a:duotone>
              <a:prstClr val="black"/>
              <a:schemeClr val="accent4">
                <a:tint val="45000"/>
                <a:satMod val="400000"/>
              </a:schemeClr>
            </a:duotone>
            <a:extLst>
              <a:ext uri="{28A0092B-C50C-407E-A947-70E740481C1C}">
                <a14:useLocalDpi xmlns:a14="http://schemas.microsoft.com/office/drawing/2010/main" val="0"/>
              </a:ext>
            </a:extLst>
          </a:blip>
          <a:srcRect t="63515" r="73175"/>
          <a:stretch/>
        </p:blipFill>
        <p:spPr bwMode="auto">
          <a:xfrm>
            <a:off x="9997862" y="4637750"/>
            <a:ext cx="543120" cy="89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Szövegdoboz 26"/>
          <p:cNvSpPr txBox="1"/>
          <p:nvPr/>
        </p:nvSpPr>
        <p:spPr>
          <a:xfrm>
            <a:off x="9238389" y="5481279"/>
            <a:ext cx="2062065" cy="738664"/>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rgbClr val="002050"/>
                </a:solidFill>
              </a:rPr>
              <a:t>Adatbázis szerverek</a:t>
            </a:r>
          </a:p>
        </p:txBody>
      </p:sp>
      <p:sp>
        <p:nvSpPr>
          <p:cNvPr id="28" name="Szövegdoboz 27"/>
          <p:cNvSpPr txBox="1"/>
          <p:nvPr/>
        </p:nvSpPr>
        <p:spPr>
          <a:xfrm>
            <a:off x="5366721" y="5481037"/>
            <a:ext cx="2062065"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rgbClr val="002050"/>
                </a:solidFill>
              </a:rPr>
              <a:t>Web szerverek</a:t>
            </a:r>
          </a:p>
        </p:txBody>
      </p:sp>
      <p:cxnSp>
        <p:nvCxnSpPr>
          <p:cNvPr id="30" name="Egyenes összekötő 29"/>
          <p:cNvCxnSpPr>
            <a:stCxn id="9" idx="8"/>
            <a:endCxn id="10" idx="1"/>
          </p:cNvCxnSpPr>
          <p:nvPr/>
        </p:nvCxnSpPr>
        <p:spPr>
          <a:xfrm>
            <a:off x="1876293" y="4006718"/>
            <a:ext cx="227274" cy="316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a:stCxn id="10" idx="3"/>
            <a:endCxn id="17" idx="3"/>
          </p:cNvCxnSpPr>
          <p:nvPr/>
        </p:nvCxnSpPr>
        <p:spPr>
          <a:xfrm flipV="1">
            <a:off x="3605796" y="4009884"/>
            <a:ext cx="264387" cy="1"/>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a:stCxn id="17" idx="1"/>
            <a:endCxn id="19" idx="0"/>
          </p:cNvCxnSpPr>
          <p:nvPr/>
        </p:nvCxnSpPr>
        <p:spPr>
          <a:xfrm>
            <a:off x="4278089" y="4009884"/>
            <a:ext cx="519226" cy="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a:stCxn id="11" idx="3"/>
            <a:endCxn id="18" idx="3"/>
          </p:cNvCxnSpPr>
          <p:nvPr/>
        </p:nvCxnSpPr>
        <p:spPr>
          <a:xfrm>
            <a:off x="7206345" y="4004186"/>
            <a:ext cx="382548" cy="5699"/>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Egyenes összekötő 41"/>
          <p:cNvCxnSpPr>
            <a:stCxn id="18" idx="1"/>
            <a:endCxn id="20" idx="0"/>
          </p:cNvCxnSpPr>
          <p:nvPr/>
        </p:nvCxnSpPr>
        <p:spPr>
          <a:xfrm>
            <a:off x="7996799" y="4009885"/>
            <a:ext cx="731360"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Egyenes összekötő 44"/>
          <p:cNvCxnSpPr>
            <a:stCxn id="20" idx="2"/>
            <a:endCxn id="25" idx="1"/>
          </p:cNvCxnSpPr>
          <p:nvPr/>
        </p:nvCxnSpPr>
        <p:spPr>
          <a:xfrm>
            <a:off x="9268412" y="4009885"/>
            <a:ext cx="733447" cy="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Egyenes összekötő 47"/>
          <p:cNvCxnSpPr>
            <a:stCxn id="20" idx="2"/>
            <a:endCxn id="24" idx="1"/>
          </p:cNvCxnSpPr>
          <p:nvPr/>
        </p:nvCxnSpPr>
        <p:spPr>
          <a:xfrm flipV="1">
            <a:off x="9268412" y="2933331"/>
            <a:ext cx="729450" cy="1076554"/>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gyenes összekötő 51"/>
          <p:cNvCxnSpPr>
            <a:stCxn id="26" idx="1"/>
            <a:endCxn id="20" idx="2"/>
          </p:cNvCxnSpPr>
          <p:nvPr/>
        </p:nvCxnSpPr>
        <p:spPr>
          <a:xfrm flipH="1" flipV="1">
            <a:off x="9268412" y="4009885"/>
            <a:ext cx="729450" cy="1076558"/>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Egyenes összekötő 54"/>
          <p:cNvCxnSpPr>
            <a:stCxn id="23" idx="1"/>
            <a:endCxn id="19" idx="2"/>
          </p:cNvCxnSpPr>
          <p:nvPr/>
        </p:nvCxnSpPr>
        <p:spPr>
          <a:xfrm flipH="1" flipV="1">
            <a:off x="5337568" y="4009886"/>
            <a:ext cx="786457" cy="107655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Egyenes összekötő 57"/>
          <p:cNvCxnSpPr>
            <a:stCxn id="22" idx="1"/>
            <a:endCxn id="19" idx="2"/>
          </p:cNvCxnSpPr>
          <p:nvPr/>
        </p:nvCxnSpPr>
        <p:spPr>
          <a:xfrm flipH="1" flipV="1">
            <a:off x="5337568" y="4009886"/>
            <a:ext cx="790454" cy="1"/>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Egyenes összekötő 60"/>
          <p:cNvCxnSpPr>
            <a:stCxn id="21" idx="1"/>
            <a:endCxn id="19" idx="2"/>
          </p:cNvCxnSpPr>
          <p:nvPr/>
        </p:nvCxnSpPr>
        <p:spPr>
          <a:xfrm flipH="1">
            <a:off x="5337568" y="2933331"/>
            <a:ext cx="786457" cy="1076555"/>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3515" r="73175"/>
          <a:stretch/>
        </p:blipFill>
        <p:spPr bwMode="auto">
          <a:xfrm>
            <a:off x="4726925" y="5086440"/>
            <a:ext cx="363933" cy="60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Szövegdoboz 64"/>
          <p:cNvSpPr txBox="1"/>
          <p:nvPr/>
        </p:nvSpPr>
        <p:spPr>
          <a:xfrm>
            <a:off x="4510909" y="5592079"/>
            <a:ext cx="795963"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rgbClr val="002050"/>
                </a:solidFill>
              </a:rPr>
              <a:t>DNS</a:t>
            </a:r>
          </a:p>
        </p:txBody>
      </p:sp>
      <p:pic>
        <p:nvPicPr>
          <p:cNvPr id="66" name="Picture 2"/>
          <p:cNvPicPr>
            <a:picLocks noChangeAspect="1" noChangeArrowheads="1"/>
          </p:cNvPicPr>
          <p:nvPr/>
        </p:nvPicPr>
        <p:blipFill rotWithShape="1">
          <a:blip r:embed="rId4" cstate="print">
            <a:duotone>
              <a:prstClr val="black"/>
              <a:schemeClr val="accent4">
                <a:tint val="45000"/>
                <a:satMod val="400000"/>
              </a:schemeClr>
            </a:duotone>
            <a:extLst>
              <a:ext uri="{28A0092B-C50C-407E-A947-70E740481C1C}">
                <a14:useLocalDpi xmlns:a14="http://schemas.microsoft.com/office/drawing/2010/main" val="0"/>
              </a:ext>
            </a:extLst>
          </a:blip>
          <a:srcRect t="63515" r="73175"/>
          <a:stretch/>
        </p:blipFill>
        <p:spPr bwMode="auto">
          <a:xfrm>
            <a:off x="8683973" y="5098214"/>
            <a:ext cx="367899" cy="607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Szövegdoboz 66"/>
          <p:cNvSpPr txBox="1"/>
          <p:nvPr/>
        </p:nvSpPr>
        <p:spPr>
          <a:xfrm>
            <a:off x="8460712" y="5592079"/>
            <a:ext cx="795963"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rgbClr val="002050"/>
                </a:solidFill>
              </a:rPr>
              <a:t>DC</a:t>
            </a:r>
          </a:p>
        </p:txBody>
      </p:sp>
    </p:spTree>
    <p:extLst>
      <p:ext uri="{BB962C8B-B14F-4D97-AF65-F5344CB8AC3E}">
        <p14:creationId xmlns:p14="http://schemas.microsoft.com/office/powerpoint/2010/main" val="394497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500"/>
                                        <p:tgtEl>
                                          <p:spTgt spid="61"/>
                                        </p:tgtEl>
                                      </p:cBhvr>
                                    </p:animEffect>
                                  </p:childTnLst>
                                </p:cTn>
                              </p:par>
                              <p:par>
                                <p:cTn id="33" presetID="22" presetClass="entr" presetSubtype="8"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500"/>
                                        <p:tgtEl>
                                          <p:spTgt spid="58"/>
                                        </p:tgtEl>
                                      </p:cBhvr>
                                    </p:animEffect>
                                  </p:childTnLst>
                                </p:cTn>
                              </p:par>
                              <p:par>
                                <p:cTn id="36" presetID="22" presetClass="entr" presetSubtype="8" fill="hold"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500"/>
                                        <p:tgtEl>
                                          <p:spTgt spid="37"/>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left)">
                                      <p:cBhvr>
                                        <p:cTn id="70" dur="500"/>
                                        <p:tgtEl>
                                          <p:spTgt spid="42"/>
                                        </p:tgtEl>
                                      </p:cBhvr>
                                    </p:animEffect>
                                  </p:childTnLst>
                                </p:cTn>
                              </p:par>
                            </p:childTnLst>
                          </p:cTn>
                        </p:par>
                        <p:par>
                          <p:cTn id="71" fill="hold">
                            <p:stCondLst>
                              <p:cond delay="1500"/>
                            </p:stCondLst>
                            <p:childTnLst>
                              <p:par>
                                <p:cTn id="72" presetID="10"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par>
                          <p:cTn id="75" fill="hold">
                            <p:stCondLst>
                              <p:cond delay="2000"/>
                            </p:stCondLst>
                            <p:childTnLst>
                              <p:par>
                                <p:cTn id="76" presetID="22" presetClass="entr" presetSubtype="8" fill="hold" nodeType="after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wipe(left)">
                                      <p:cBhvr>
                                        <p:cTn id="78" dur="500"/>
                                        <p:tgtEl>
                                          <p:spTgt spid="48"/>
                                        </p:tgtEl>
                                      </p:cBhvr>
                                    </p:animEffect>
                                  </p:childTnLst>
                                </p:cTn>
                              </p:par>
                              <p:par>
                                <p:cTn id="79" presetID="22" presetClass="entr" presetSubtype="8"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wipe(left)">
                                      <p:cBhvr>
                                        <p:cTn id="81" dur="500"/>
                                        <p:tgtEl>
                                          <p:spTgt spid="45"/>
                                        </p:tgtEl>
                                      </p:cBhvr>
                                    </p:animEffect>
                                  </p:childTnLst>
                                </p:cTn>
                              </p:par>
                              <p:par>
                                <p:cTn id="82" presetID="22" presetClass="entr" presetSubtype="8" fill="hold" nodeType="with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childTnLst>
                          </p:cTn>
                        </p:par>
                        <p:par>
                          <p:cTn id="85" fill="hold">
                            <p:stCondLst>
                              <p:cond delay="2500"/>
                            </p:stCondLst>
                            <p:childTnLst>
                              <p:par>
                                <p:cTn id="86" presetID="10" presetClass="entr" presetSubtype="0" fill="hold"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par>
                                <p:cTn id="89" presetID="10"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par>
                                <p:cTn id="98" presetID="10" presetClass="entr" presetSubtype="0" fill="hold" nodeType="with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fade">
                                      <p:cBhvr>
                                        <p:cTn id="100" dur="500"/>
                                        <p:tgtEl>
                                          <p:spTgt spid="6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P spid="27" grpId="0"/>
      <p:bldP spid="28" grpId="0"/>
      <p:bldP spid="65" grpId="0"/>
      <p:bldP spid="6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p:txBody>
          <a:bodyPr/>
          <a:lstStyle/>
          <a:p>
            <a:r>
              <a:rPr lang="hu-HU" dirty="0"/>
              <a:t>Saját hálózatunk a felhőben</a:t>
            </a:r>
          </a:p>
        </p:txBody>
      </p:sp>
      <p:sp>
        <p:nvSpPr>
          <p:cNvPr id="4" name="Téglalap 3"/>
          <p:cNvSpPr/>
          <p:nvPr/>
        </p:nvSpPr>
        <p:spPr bwMode="auto">
          <a:xfrm>
            <a:off x="2407297" y="1306286"/>
            <a:ext cx="9073625" cy="5225143"/>
          </a:xfrm>
          <a:prstGeom prst="rect">
            <a:avLst/>
          </a:prstGeom>
          <a:noFill/>
          <a:ln w="57150">
            <a:solidFill>
              <a:srgbClr val="0078D7"/>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Szövegdoboz 4"/>
          <p:cNvSpPr txBox="1"/>
          <p:nvPr/>
        </p:nvSpPr>
        <p:spPr>
          <a:xfrm>
            <a:off x="2323322" y="1237419"/>
            <a:ext cx="2864498"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rgbClr val="002050"/>
                </a:solidFill>
              </a:rPr>
              <a:t>Microsoft Azure</a:t>
            </a:r>
          </a:p>
        </p:txBody>
      </p:sp>
      <p:sp>
        <p:nvSpPr>
          <p:cNvPr id="9" name="Freeform 128"/>
          <p:cNvSpPr>
            <a:spLocks noChangeAspect="1"/>
          </p:cNvSpPr>
          <p:nvPr/>
        </p:nvSpPr>
        <p:spPr bwMode="black">
          <a:xfrm>
            <a:off x="308526" y="3485716"/>
            <a:ext cx="1567767" cy="86628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8D7"/>
          </a:solidFill>
          <a:ln>
            <a:noFill/>
          </a:ln>
          <a:extLst/>
        </p:spPr>
        <p:txBody>
          <a:bodyPr vert="horz" wrap="square" lIns="91440" tIns="45720" rIns="91440" bIns="45720" numCol="1" anchor="b" anchorCtr="0" compatLnSpc="1">
            <a:prstTxWarp prst="textNoShape">
              <a:avLst/>
            </a:prstTxWarp>
          </a:bodyPr>
          <a:lstStyle/>
          <a:p>
            <a:pPr algn="ctr"/>
            <a:r>
              <a:rPr lang="hu-HU" sz="2400" dirty="0">
                <a:solidFill>
                  <a:schemeClr val="bg1"/>
                </a:solidFill>
              </a:rPr>
              <a:t>Internet</a:t>
            </a:r>
            <a:endParaRPr lang="en-US" sz="2400" dirty="0">
              <a:solidFill>
                <a:schemeClr val="bg1"/>
              </a:solidFill>
            </a:endParaRPr>
          </a:p>
        </p:txBody>
      </p:sp>
      <p:sp>
        <p:nvSpPr>
          <p:cNvPr id="10" name="Téglalap 9"/>
          <p:cNvSpPr/>
          <p:nvPr/>
        </p:nvSpPr>
        <p:spPr bwMode="auto">
          <a:xfrm>
            <a:off x="2102679" y="3553825"/>
            <a:ext cx="1463774" cy="9140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Azure </a:t>
            </a:r>
            <a:r>
              <a:rPr lang="hu-HU" sz="2400" dirty="0" err="1">
                <a:gradFill>
                  <a:gsLst>
                    <a:gs pos="0">
                      <a:srgbClr val="FFFFFF"/>
                    </a:gs>
                    <a:gs pos="100000">
                      <a:srgbClr val="FFFFFF"/>
                    </a:gs>
                  </a:gsLst>
                  <a:lin ang="5400000" scaled="0"/>
                </a:gradFill>
                <a:ea typeface="Segoe UI" pitchFamily="34" charset="0"/>
                <a:cs typeface="Segoe UI" pitchFamily="34" charset="0"/>
              </a:rPr>
              <a:t>Infrast</a:t>
            </a:r>
            <a:r>
              <a:rPr lang="hu-HU" sz="2400" dirty="0">
                <a:gradFill>
                  <a:gsLst>
                    <a:gs pos="0">
                      <a:srgbClr val="FFFFFF"/>
                    </a:gs>
                    <a:gs pos="100000">
                      <a:srgbClr val="FFFFFF"/>
                    </a:gs>
                  </a:gsLst>
                  <a:lin ang="5400000" scaled="0"/>
                </a:gradFill>
                <a:ea typeface="Segoe UI" pitchFamily="34" charset="0"/>
                <a:cs typeface="Segoe UI" pitchFamily="34" charset="0"/>
              </a:rPr>
              <a:t>.</a:t>
            </a:r>
          </a:p>
        </p:txBody>
      </p:sp>
      <p:sp>
        <p:nvSpPr>
          <p:cNvPr id="11" name="Téglalap 10"/>
          <p:cNvSpPr/>
          <p:nvPr/>
        </p:nvSpPr>
        <p:spPr bwMode="auto">
          <a:xfrm>
            <a:off x="4469363" y="1831510"/>
            <a:ext cx="2736982" cy="4345352"/>
          </a:xfrm>
          <a:prstGeom prst="rect">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églalap 11"/>
          <p:cNvSpPr/>
          <p:nvPr/>
        </p:nvSpPr>
        <p:spPr bwMode="auto">
          <a:xfrm>
            <a:off x="8434872" y="1840840"/>
            <a:ext cx="2845839" cy="4345352"/>
          </a:xfrm>
          <a:prstGeom prst="rect">
            <a:avLst/>
          </a:prstGeom>
          <a:noFill/>
          <a:ln w="28575">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Szövegdoboz 13"/>
          <p:cNvSpPr txBox="1"/>
          <p:nvPr/>
        </p:nvSpPr>
        <p:spPr>
          <a:xfrm>
            <a:off x="4369202" y="1754557"/>
            <a:ext cx="3219690"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rgbClr val="002050"/>
                </a:solidFill>
              </a:rPr>
              <a:t>Front end alhálózat</a:t>
            </a:r>
          </a:p>
        </p:txBody>
      </p:sp>
      <p:sp>
        <p:nvSpPr>
          <p:cNvPr id="15" name="Szövegdoboz 14"/>
          <p:cNvSpPr txBox="1"/>
          <p:nvPr/>
        </p:nvSpPr>
        <p:spPr>
          <a:xfrm>
            <a:off x="8353633" y="1748860"/>
            <a:ext cx="2946821"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rgbClr val="002050"/>
                </a:solidFill>
              </a:rPr>
              <a:t>Backend alhálózat</a:t>
            </a:r>
          </a:p>
        </p:txBody>
      </p:sp>
      <p:sp>
        <p:nvSpPr>
          <p:cNvPr id="19" name="Trapezoid 18"/>
          <p:cNvSpPr/>
          <p:nvPr/>
        </p:nvSpPr>
        <p:spPr bwMode="auto">
          <a:xfrm rot="16200000">
            <a:off x="4613350" y="3739759"/>
            <a:ext cx="908182" cy="540253"/>
          </a:xfrm>
          <a:prstGeom prst="trapezoid">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LB</a:t>
            </a:r>
          </a:p>
        </p:txBody>
      </p:sp>
      <p:sp>
        <p:nvSpPr>
          <p:cNvPr id="20" name="Trapezoid 19"/>
          <p:cNvSpPr/>
          <p:nvPr/>
        </p:nvSpPr>
        <p:spPr bwMode="auto">
          <a:xfrm rot="16200000">
            <a:off x="8544194" y="3739758"/>
            <a:ext cx="908182" cy="540253"/>
          </a:xfrm>
          <a:prstGeom prst="trapezoid">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LB</a:t>
            </a:r>
          </a:p>
        </p:txBody>
      </p:sp>
      <p:sp>
        <p:nvSpPr>
          <p:cNvPr id="27" name="Szövegdoboz 26"/>
          <p:cNvSpPr txBox="1"/>
          <p:nvPr/>
        </p:nvSpPr>
        <p:spPr>
          <a:xfrm>
            <a:off x="9407375" y="5425289"/>
            <a:ext cx="2062065" cy="738664"/>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rgbClr val="002050"/>
                </a:solidFill>
              </a:rPr>
              <a:t>Adatbázis szerver </a:t>
            </a:r>
            <a:r>
              <a:rPr lang="hu-HU" sz="1600" dirty="0" err="1">
                <a:solidFill>
                  <a:srgbClr val="002050"/>
                </a:solidFill>
              </a:rPr>
              <a:t>VMs</a:t>
            </a:r>
            <a:endParaRPr lang="hu-HU" sz="1600" dirty="0">
              <a:solidFill>
                <a:srgbClr val="002050"/>
              </a:solidFill>
            </a:endParaRPr>
          </a:p>
        </p:txBody>
      </p:sp>
      <p:sp>
        <p:nvSpPr>
          <p:cNvPr id="28" name="Szövegdoboz 27"/>
          <p:cNvSpPr txBox="1"/>
          <p:nvPr/>
        </p:nvSpPr>
        <p:spPr>
          <a:xfrm>
            <a:off x="5655437" y="5398965"/>
            <a:ext cx="1889978" cy="738664"/>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rgbClr val="002050"/>
                </a:solidFill>
              </a:rPr>
              <a:t>Web szerver </a:t>
            </a:r>
            <a:r>
              <a:rPr lang="hu-HU" sz="1600" dirty="0" err="1">
                <a:solidFill>
                  <a:srgbClr val="002050"/>
                </a:solidFill>
              </a:rPr>
              <a:t>VMs</a:t>
            </a:r>
            <a:endParaRPr lang="hu-HU" sz="1600" dirty="0">
              <a:solidFill>
                <a:srgbClr val="002050"/>
              </a:solidFill>
            </a:endParaRPr>
          </a:p>
        </p:txBody>
      </p:sp>
      <p:cxnSp>
        <p:nvCxnSpPr>
          <p:cNvPr id="30" name="Egyenes összekötő 29"/>
          <p:cNvCxnSpPr>
            <a:stCxn id="9" idx="8"/>
            <a:endCxn id="10" idx="1"/>
          </p:cNvCxnSpPr>
          <p:nvPr/>
        </p:nvCxnSpPr>
        <p:spPr>
          <a:xfrm>
            <a:off x="1876293" y="4006718"/>
            <a:ext cx="227274" cy="316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gyenes összekötő 30"/>
          <p:cNvCxnSpPr>
            <a:stCxn id="10" idx="3"/>
            <a:endCxn id="19" idx="0"/>
          </p:cNvCxnSpPr>
          <p:nvPr/>
        </p:nvCxnSpPr>
        <p:spPr>
          <a:xfrm flipV="1">
            <a:off x="3566453" y="4009886"/>
            <a:ext cx="1230862" cy="98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Egyenes összekötő 36"/>
          <p:cNvCxnSpPr>
            <a:stCxn id="11" idx="3"/>
            <a:endCxn id="20" idx="0"/>
          </p:cNvCxnSpPr>
          <p:nvPr/>
        </p:nvCxnSpPr>
        <p:spPr>
          <a:xfrm>
            <a:off x="7206345" y="4004186"/>
            <a:ext cx="1521814" cy="5699"/>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Egyenes összekötő 44"/>
          <p:cNvCxnSpPr>
            <a:stCxn id="20" idx="2"/>
            <a:endCxn id="25" idx="1"/>
          </p:cNvCxnSpPr>
          <p:nvPr/>
        </p:nvCxnSpPr>
        <p:spPr>
          <a:xfrm>
            <a:off x="9268412" y="4009885"/>
            <a:ext cx="733447" cy="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Egyenes összekötő 47"/>
          <p:cNvCxnSpPr>
            <a:stCxn id="20" idx="2"/>
            <a:endCxn id="24" idx="1"/>
          </p:cNvCxnSpPr>
          <p:nvPr/>
        </p:nvCxnSpPr>
        <p:spPr>
          <a:xfrm flipV="1">
            <a:off x="9268412" y="2933331"/>
            <a:ext cx="729450" cy="1076554"/>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gyenes összekötő 51"/>
          <p:cNvCxnSpPr>
            <a:stCxn id="26" idx="1"/>
            <a:endCxn id="20" idx="2"/>
          </p:cNvCxnSpPr>
          <p:nvPr/>
        </p:nvCxnSpPr>
        <p:spPr>
          <a:xfrm flipH="1" flipV="1">
            <a:off x="9268412" y="4009885"/>
            <a:ext cx="729450" cy="1076558"/>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Egyenes összekötő 54"/>
          <p:cNvCxnSpPr>
            <a:stCxn id="23" idx="1"/>
            <a:endCxn id="19" idx="2"/>
          </p:cNvCxnSpPr>
          <p:nvPr/>
        </p:nvCxnSpPr>
        <p:spPr>
          <a:xfrm flipH="1" flipV="1">
            <a:off x="5337568" y="4009886"/>
            <a:ext cx="786457" cy="107655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Egyenes összekötő 57"/>
          <p:cNvCxnSpPr>
            <a:stCxn id="22" idx="1"/>
            <a:endCxn id="19" idx="2"/>
          </p:cNvCxnSpPr>
          <p:nvPr/>
        </p:nvCxnSpPr>
        <p:spPr>
          <a:xfrm flipH="1" flipV="1">
            <a:off x="5337568" y="4009886"/>
            <a:ext cx="790454" cy="1"/>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Egyenes összekötő 60"/>
          <p:cNvCxnSpPr>
            <a:stCxn id="21" idx="1"/>
            <a:endCxn id="19" idx="2"/>
          </p:cNvCxnSpPr>
          <p:nvPr/>
        </p:nvCxnSpPr>
        <p:spPr>
          <a:xfrm flipH="1">
            <a:off x="5337568" y="2933331"/>
            <a:ext cx="786457" cy="1076555"/>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Szövegdoboz 64"/>
          <p:cNvSpPr txBox="1"/>
          <p:nvPr/>
        </p:nvSpPr>
        <p:spPr>
          <a:xfrm>
            <a:off x="4510909" y="5592079"/>
            <a:ext cx="795963"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rgbClr val="002050"/>
                </a:solidFill>
              </a:rPr>
              <a:t>DNS</a:t>
            </a:r>
          </a:p>
        </p:txBody>
      </p:sp>
      <p:sp>
        <p:nvSpPr>
          <p:cNvPr id="67" name="Szövegdoboz 66"/>
          <p:cNvSpPr txBox="1"/>
          <p:nvPr/>
        </p:nvSpPr>
        <p:spPr>
          <a:xfrm>
            <a:off x="8460712" y="5592079"/>
            <a:ext cx="795963" cy="738664"/>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rgbClr val="002050"/>
                </a:solidFill>
              </a:rPr>
              <a:t>DC VM</a:t>
            </a:r>
          </a:p>
        </p:txBody>
      </p:sp>
      <p:grpSp>
        <p:nvGrpSpPr>
          <p:cNvPr id="39" name="Csoportba foglalás 38"/>
          <p:cNvGrpSpPr/>
          <p:nvPr/>
        </p:nvGrpSpPr>
        <p:grpSpPr>
          <a:xfrm>
            <a:off x="6051147" y="2573081"/>
            <a:ext cx="1112798" cy="859555"/>
            <a:chOff x="3578696" y="2088840"/>
            <a:chExt cx="1626975" cy="1256719"/>
          </a:xfrm>
        </p:grpSpPr>
        <p:sp>
          <p:nvSpPr>
            <p:cNvPr id="40" name="Lekerekített téglalap 39"/>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43" name="Szövegdoboz 42"/>
            <p:cNvSpPr txBox="1"/>
            <p:nvPr/>
          </p:nvSpPr>
          <p:spPr>
            <a:xfrm>
              <a:off x="3578696" y="2589580"/>
              <a:ext cx="1626975" cy="755979"/>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VM</a:t>
              </a:r>
            </a:p>
          </p:txBody>
        </p:sp>
      </p:grpSp>
      <p:grpSp>
        <p:nvGrpSpPr>
          <p:cNvPr id="44" name="Csoportba foglalás 43"/>
          <p:cNvGrpSpPr/>
          <p:nvPr/>
        </p:nvGrpSpPr>
        <p:grpSpPr>
          <a:xfrm>
            <a:off x="6072102" y="3694345"/>
            <a:ext cx="1112798" cy="859555"/>
            <a:chOff x="3578696" y="2088840"/>
            <a:chExt cx="1626975" cy="1256719"/>
          </a:xfrm>
        </p:grpSpPr>
        <p:sp>
          <p:nvSpPr>
            <p:cNvPr id="46" name="Lekerekített téglalap 45"/>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49" name="Szövegdoboz 48"/>
            <p:cNvSpPr txBox="1"/>
            <p:nvPr/>
          </p:nvSpPr>
          <p:spPr>
            <a:xfrm>
              <a:off x="3578696" y="2589580"/>
              <a:ext cx="1626975" cy="755979"/>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VM</a:t>
              </a:r>
            </a:p>
          </p:txBody>
        </p:sp>
      </p:grpSp>
      <p:grpSp>
        <p:nvGrpSpPr>
          <p:cNvPr id="50" name="Csoportba foglalás 49"/>
          <p:cNvGrpSpPr/>
          <p:nvPr/>
        </p:nvGrpSpPr>
        <p:grpSpPr>
          <a:xfrm>
            <a:off x="6051147" y="4744742"/>
            <a:ext cx="1112798" cy="859555"/>
            <a:chOff x="3578696" y="2088840"/>
            <a:chExt cx="1626975" cy="1256719"/>
          </a:xfrm>
        </p:grpSpPr>
        <p:sp>
          <p:nvSpPr>
            <p:cNvPr id="51" name="Lekerekített téglalap 50"/>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54" name="Szövegdoboz 53"/>
            <p:cNvSpPr txBox="1"/>
            <p:nvPr/>
          </p:nvSpPr>
          <p:spPr>
            <a:xfrm>
              <a:off x="3578696" y="2589580"/>
              <a:ext cx="1626975" cy="755979"/>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VM</a:t>
              </a:r>
            </a:p>
          </p:txBody>
        </p:sp>
      </p:grpSp>
      <p:grpSp>
        <p:nvGrpSpPr>
          <p:cNvPr id="56" name="Csoportba foglalás 55"/>
          <p:cNvGrpSpPr/>
          <p:nvPr/>
        </p:nvGrpSpPr>
        <p:grpSpPr>
          <a:xfrm>
            <a:off x="9898109" y="2534653"/>
            <a:ext cx="1112798" cy="859555"/>
            <a:chOff x="3578696" y="2088840"/>
            <a:chExt cx="1626975" cy="1256719"/>
          </a:xfrm>
        </p:grpSpPr>
        <p:sp>
          <p:nvSpPr>
            <p:cNvPr id="57" name="Lekerekített téglalap 56"/>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9"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60" name="Szövegdoboz 59"/>
            <p:cNvSpPr txBox="1"/>
            <p:nvPr/>
          </p:nvSpPr>
          <p:spPr>
            <a:xfrm>
              <a:off x="3578696" y="2589580"/>
              <a:ext cx="1626975" cy="755979"/>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VM</a:t>
              </a:r>
            </a:p>
          </p:txBody>
        </p:sp>
      </p:grpSp>
      <p:grpSp>
        <p:nvGrpSpPr>
          <p:cNvPr id="62" name="Csoportba foglalás 61"/>
          <p:cNvGrpSpPr/>
          <p:nvPr/>
        </p:nvGrpSpPr>
        <p:grpSpPr>
          <a:xfrm>
            <a:off x="9919064" y="3655917"/>
            <a:ext cx="1112798" cy="859555"/>
            <a:chOff x="3578696" y="2088840"/>
            <a:chExt cx="1626975" cy="1256719"/>
          </a:xfrm>
        </p:grpSpPr>
        <p:sp>
          <p:nvSpPr>
            <p:cNvPr id="63" name="Lekerekített téglalap 62"/>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8"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69" name="Szövegdoboz 68"/>
            <p:cNvSpPr txBox="1"/>
            <p:nvPr/>
          </p:nvSpPr>
          <p:spPr>
            <a:xfrm>
              <a:off x="3578696" y="2589580"/>
              <a:ext cx="1626975" cy="755979"/>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VM</a:t>
              </a:r>
            </a:p>
          </p:txBody>
        </p:sp>
      </p:grpSp>
      <p:grpSp>
        <p:nvGrpSpPr>
          <p:cNvPr id="70" name="Csoportba foglalás 69"/>
          <p:cNvGrpSpPr/>
          <p:nvPr/>
        </p:nvGrpSpPr>
        <p:grpSpPr>
          <a:xfrm>
            <a:off x="9898109" y="4706314"/>
            <a:ext cx="1112798" cy="859555"/>
            <a:chOff x="3578696" y="2088840"/>
            <a:chExt cx="1626975" cy="1256719"/>
          </a:xfrm>
        </p:grpSpPr>
        <p:sp>
          <p:nvSpPr>
            <p:cNvPr id="71" name="Lekerekített téglalap 70"/>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2"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73" name="Szövegdoboz 72"/>
            <p:cNvSpPr txBox="1"/>
            <p:nvPr/>
          </p:nvSpPr>
          <p:spPr>
            <a:xfrm>
              <a:off x="3578696" y="2589580"/>
              <a:ext cx="1626975" cy="755979"/>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VM</a:t>
              </a:r>
            </a:p>
          </p:txBody>
        </p:sp>
      </p:grpSp>
      <p:grpSp>
        <p:nvGrpSpPr>
          <p:cNvPr id="74" name="Csoportba foglalás 73"/>
          <p:cNvGrpSpPr/>
          <p:nvPr/>
        </p:nvGrpSpPr>
        <p:grpSpPr>
          <a:xfrm>
            <a:off x="4548440" y="5237512"/>
            <a:ext cx="779387" cy="656166"/>
            <a:chOff x="3578696" y="2088840"/>
            <a:chExt cx="1626975" cy="1369751"/>
          </a:xfrm>
        </p:grpSpPr>
        <p:sp>
          <p:nvSpPr>
            <p:cNvPr id="75" name="Lekerekített téglalap 74"/>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6"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77" name="Szövegdoboz 76"/>
            <p:cNvSpPr txBox="1"/>
            <p:nvPr/>
          </p:nvSpPr>
          <p:spPr>
            <a:xfrm>
              <a:off x="3578696" y="2494862"/>
              <a:ext cx="1626975" cy="963729"/>
            </a:xfrm>
            <a:prstGeom prst="rect">
              <a:avLst/>
            </a:prstGeom>
            <a:noFill/>
          </p:spPr>
          <p:txBody>
            <a:bodyPr wrap="square" lIns="182880" tIns="146304" rIns="182880" bIns="146304" rtlCol="0">
              <a:spAutoFit/>
            </a:bodyPr>
            <a:lstStyle/>
            <a:p>
              <a:pPr algn="ctr">
                <a:lnSpc>
                  <a:spcPct val="90000"/>
                </a:lnSpc>
                <a:spcAft>
                  <a:spcPts val="600"/>
                </a:spcAft>
              </a:pPr>
              <a:r>
                <a:rPr lang="hu-HU" sz="1200" dirty="0">
                  <a:solidFill>
                    <a:schemeClr val="bg1"/>
                  </a:solidFill>
                </a:rPr>
                <a:t>VM</a:t>
              </a:r>
            </a:p>
          </p:txBody>
        </p:sp>
      </p:grpSp>
      <p:grpSp>
        <p:nvGrpSpPr>
          <p:cNvPr id="78" name="Csoportba foglalás 77"/>
          <p:cNvGrpSpPr/>
          <p:nvPr/>
        </p:nvGrpSpPr>
        <p:grpSpPr>
          <a:xfrm>
            <a:off x="8468999" y="5224046"/>
            <a:ext cx="779387" cy="656166"/>
            <a:chOff x="3578696" y="2088840"/>
            <a:chExt cx="1626975" cy="1369751"/>
          </a:xfrm>
        </p:grpSpPr>
        <p:sp>
          <p:nvSpPr>
            <p:cNvPr id="79" name="Lekerekített téglalap 78"/>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0"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81" name="Szövegdoboz 80"/>
            <p:cNvSpPr txBox="1"/>
            <p:nvPr/>
          </p:nvSpPr>
          <p:spPr>
            <a:xfrm>
              <a:off x="3578696" y="2494862"/>
              <a:ext cx="1626975" cy="963729"/>
            </a:xfrm>
            <a:prstGeom prst="rect">
              <a:avLst/>
            </a:prstGeom>
            <a:noFill/>
          </p:spPr>
          <p:txBody>
            <a:bodyPr wrap="square" lIns="182880" tIns="146304" rIns="182880" bIns="146304" rtlCol="0">
              <a:spAutoFit/>
            </a:bodyPr>
            <a:lstStyle/>
            <a:p>
              <a:pPr algn="ctr">
                <a:lnSpc>
                  <a:spcPct val="90000"/>
                </a:lnSpc>
                <a:spcAft>
                  <a:spcPts val="600"/>
                </a:spcAft>
              </a:pPr>
              <a:r>
                <a:rPr lang="hu-HU" sz="1200" dirty="0">
                  <a:solidFill>
                    <a:schemeClr val="bg1"/>
                  </a:solidFill>
                </a:rPr>
                <a:t>VM</a:t>
              </a:r>
            </a:p>
          </p:txBody>
        </p:sp>
      </p:grpSp>
      <p:sp>
        <p:nvSpPr>
          <p:cNvPr id="13" name="Szövegdoboz 12"/>
          <p:cNvSpPr txBox="1"/>
          <p:nvPr/>
        </p:nvSpPr>
        <p:spPr>
          <a:xfrm>
            <a:off x="2294706" y="6034504"/>
            <a:ext cx="2655581"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a:gradFill>
                  <a:gsLst>
                    <a:gs pos="2917">
                      <a:schemeClr val="tx1"/>
                    </a:gs>
                    <a:gs pos="30000">
                      <a:schemeClr val="tx1"/>
                    </a:gs>
                  </a:gsLst>
                  <a:lin ang="5400000" scaled="0"/>
                </a:gradFill>
              </a:rPr>
              <a:t>Virtuális hálózat</a:t>
            </a:r>
          </a:p>
        </p:txBody>
      </p:sp>
      <p:grpSp>
        <p:nvGrpSpPr>
          <p:cNvPr id="29" name="Csoportba foglalás 28"/>
          <p:cNvGrpSpPr/>
          <p:nvPr/>
        </p:nvGrpSpPr>
        <p:grpSpPr>
          <a:xfrm>
            <a:off x="4040194" y="2421852"/>
            <a:ext cx="979800" cy="877124"/>
            <a:chOff x="4040194" y="2421852"/>
            <a:chExt cx="979800" cy="877124"/>
          </a:xfrm>
        </p:grpSpPr>
        <p:sp>
          <p:nvSpPr>
            <p:cNvPr id="8" name="Rombusz 7"/>
            <p:cNvSpPr/>
            <p:nvPr/>
          </p:nvSpPr>
          <p:spPr bwMode="auto">
            <a:xfrm>
              <a:off x="4040194" y="2421852"/>
              <a:ext cx="877124" cy="877124"/>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Szövegdoboz 15"/>
            <p:cNvSpPr txBox="1"/>
            <p:nvPr/>
          </p:nvSpPr>
          <p:spPr>
            <a:xfrm>
              <a:off x="4040194" y="2599848"/>
              <a:ext cx="979800" cy="572464"/>
            </a:xfrm>
            <a:prstGeom prst="rect">
              <a:avLst/>
            </a:prstGeom>
            <a:noFill/>
          </p:spPr>
          <p:txBody>
            <a:bodyPr wrap="square" lIns="182880" tIns="146304" rIns="182880" bIns="146304" rtlCol="0">
              <a:spAutoFit/>
            </a:bodyPr>
            <a:lstStyle/>
            <a:p>
              <a:pPr>
                <a:lnSpc>
                  <a:spcPct val="90000"/>
                </a:lnSpc>
                <a:spcAft>
                  <a:spcPts val="600"/>
                </a:spcAft>
              </a:pPr>
              <a:r>
                <a:rPr lang="hu-HU" sz="2000" dirty="0">
                  <a:solidFill>
                    <a:schemeClr val="bg1"/>
                  </a:solidFill>
                </a:rPr>
                <a:t>NSG</a:t>
              </a:r>
            </a:p>
          </p:txBody>
        </p:sp>
      </p:grpSp>
      <p:grpSp>
        <p:nvGrpSpPr>
          <p:cNvPr id="83" name="Csoportba foglalás 82"/>
          <p:cNvGrpSpPr/>
          <p:nvPr/>
        </p:nvGrpSpPr>
        <p:grpSpPr>
          <a:xfrm>
            <a:off x="8008585" y="2480596"/>
            <a:ext cx="979800" cy="877124"/>
            <a:chOff x="4040194" y="2421852"/>
            <a:chExt cx="979800" cy="877124"/>
          </a:xfrm>
        </p:grpSpPr>
        <p:sp>
          <p:nvSpPr>
            <p:cNvPr id="84" name="Rombusz 83"/>
            <p:cNvSpPr/>
            <p:nvPr/>
          </p:nvSpPr>
          <p:spPr bwMode="auto">
            <a:xfrm>
              <a:off x="4040194" y="2421852"/>
              <a:ext cx="877124" cy="877124"/>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Szövegdoboz 84"/>
            <p:cNvSpPr txBox="1"/>
            <p:nvPr/>
          </p:nvSpPr>
          <p:spPr>
            <a:xfrm>
              <a:off x="4040194" y="2599848"/>
              <a:ext cx="979800" cy="572464"/>
            </a:xfrm>
            <a:prstGeom prst="rect">
              <a:avLst/>
            </a:prstGeom>
            <a:noFill/>
          </p:spPr>
          <p:txBody>
            <a:bodyPr wrap="square" lIns="182880" tIns="146304" rIns="182880" bIns="146304" rtlCol="0">
              <a:spAutoFit/>
            </a:bodyPr>
            <a:lstStyle/>
            <a:p>
              <a:pPr>
                <a:lnSpc>
                  <a:spcPct val="90000"/>
                </a:lnSpc>
                <a:spcAft>
                  <a:spcPts val="600"/>
                </a:spcAft>
              </a:pPr>
              <a:r>
                <a:rPr lang="hu-HU" sz="2000" dirty="0">
                  <a:solidFill>
                    <a:schemeClr val="bg1"/>
                  </a:solidFill>
                </a:rPr>
                <a:t>NSG</a:t>
              </a:r>
            </a:p>
          </p:txBody>
        </p:sp>
      </p:grpSp>
    </p:spTree>
    <p:extLst>
      <p:ext uri="{BB962C8B-B14F-4D97-AF65-F5344CB8AC3E}">
        <p14:creationId xmlns:p14="http://schemas.microsoft.com/office/powerpoint/2010/main" val="3406022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par>
                                <p:cTn id="25" presetID="22" presetClass="entr" presetSubtype="8"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par>
                                <p:cTn id="28" presetID="22" presetClass="entr" presetSubtype="8"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left)">
                                      <p:cBhvr>
                                        <p:cTn id="30" dur="500"/>
                                        <p:tgtEl>
                                          <p:spTgt spid="55"/>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par>
                                <p:cTn id="47" presetID="10"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left)">
                                      <p:cBhvr>
                                        <p:cTn id="54" dur="500"/>
                                        <p:tgtEl>
                                          <p:spTgt spid="37"/>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left)">
                                      <p:cBhvr>
                                        <p:cTn id="62" dur="500"/>
                                        <p:tgtEl>
                                          <p:spTgt spid="48"/>
                                        </p:tgtEl>
                                      </p:cBhvr>
                                    </p:animEffect>
                                  </p:childTnLst>
                                </p:cTn>
                              </p:par>
                              <p:par>
                                <p:cTn id="63" presetID="22" presetClass="entr" presetSubtype="8"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left)">
                                      <p:cBhvr>
                                        <p:cTn id="65" dur="500"/>
                                        <p:tgtEl>
                                          <p:spTgt spid="45"/>
                                        </p:tgtEl>
                                      </p:cBhvr>
                                    </p:animEffect>
                                  </p:childTnLst>
                                </p:cTn>
                              </p:par>
                              <p:par>
                                <p:cTn id="66" presetID="22" presetClass="entr" presetSubtype="8"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wipe(left)">
                                      <p:cBhvr>
                                        <p:cTn id="68" dur="500"/>
                                        <p:tgtEl>
                                          <p:spTgt spid="52"/>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500"/>
                                        <p:tgtEl>
                                          <p:spTgt spid="56"/>
                                        </p:tgtEl>
                                      </p:cBhvr>
                                    </p:animEffect>
                                  </p:childTnLst>
                                </p:cTn>
                              </p:par>
                              <p:par>
                                <p:cTn id="73" presetID="10"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par>
                                <p:cTn id="76" presetID="10" presetClass="entr" presetSubtype="0" fill="hold" nodeType="with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fade">
                                      <p:cBhvr>
                                        <p:cTn id="78" dur="500"/>
                                        <p:tgtEl>
                                          <p:spTgt spid="7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0" presetClass="entr" presetSubtype="0" fill="hold"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fade">
                                      <p:cBhvr>
                                        <p:cTn id="84" dur="500"/>
                                        <p:tgtEl>
                                          <p:spTgt spid="7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P spid="27" grpId="0"/>
      <p:bldP spid="28" grpId="0"/>
      <p:bldP spid="65" grpId="0"/>
      <p:bldP spid="6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323" y="66018"/>
            <a:ext cx="11655840" cy="899537"/>
          </a:xfrm>
        </p:spPr>
        <p:txBody>
          <a:bodyPr/>
          <a:lstStyle/>
          <a:p>
            <a:r>
              <a:rPr lang="hu-HU" sz="3921" dirty="0"/>
              <a:t>Tipikus</a:t>
            </a:r>
            <a:r>
              <a:rPr lang="en-US" sz="3921" dirty="0"/>
              <a:t> DMZ </a:t>
            </a:r>
            <a:r>
              <a:rPr lang="hu-HU" sz="3921" dirty="0"/>
              <a:t>megvalósítás</a:t>
            </a:r>
            <a:endParaRPr lang="en-US" sz="3921" dirty="0"/>
          </a:p>
        </p:txBody>
      </p:sp>
      <p:grpSp>
        <p:nvGrpSpPr>
          <p:cNvPr id="15" name="Group 14"/>
          <p:cNvGrpSpPr/>
          <p:nvPr/>
        </p:nvGrpSpPr>
        <p:grpSpPr>
          <a:xfrm>
            <a:off x="10815060" y="752628"/>
            <a:ext cx="1355682" cy="5826761"/>
            <a:chOff x="11116756" y="906462"/>
            <a:chExt cx="1382866" cy="5943600"/>
          </a:xfrm>
        </p:grpSpPr>
        <p:sp>
          <p:nvSpPr>
            <p:cNvPr id="16" name="Rounded Rectangle 15"/>
            <p:cNvSpPr/>
            <p:nvPr/>
          </p:nvSpPr>
          <p:spPr bwMode="auto">
            <a:xfrm>
              <a:off x="11244069" y="906462"/>
              <a:ext cx="1148734" cy="5943600"/>
            </a:xfrm>
            <a:prstGeom prst="roundRect">
              <a:avLst/>
            </a:prstGeom>
            <a:solidFill>
              <a:schemeClr val="accent5"/>
            </a:solid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solidFill>
                <a:ea typeface="Segoe UI" pitchFamily="34" charset="0"/>
                <a:cs typeface="Segoe UI" pitchFamily="34" charset="0"/>
              </a:endParaRPr>
            </a:p>
          </p:txBody>
        </p:sp>
        <p:sp>
          <p:nvSpPr>
            <p:cNvPr id="17" name="TextBox 16"/>
            <p:cNvSpPr txBox="1"/>
            <p:nvPr/>
          </p:nvSpPr>
          <p:spPr>
            <a:xfrm>
              <a:off x="11116756" y="946378"/>
              <a:ext cx="1382866" cy="1335750"/>
            </a:xfrm>
            <a:prstGeom prst="rect">
              <a:avLst/>
            </a:prstGeom>
            <a:noFill/>
          </p:spPr>
          <p:txBody>
            <a:bodyPr wrap="square" lIns="179285" tIns="143428" rIns="179285" bIns="143428" rtlCol="0">
              <a:spAutoFit/>
            </a:bodyPr>
            <a:lstStyle/>
            <a:p>
              <a:pPr algn="ctr">
                <a:lnSpc>
                  <a:spcPct val="90000"/>
                </a:lnSpc>
                <a:spcAft>
                  <a:spcPts val="588"/>
                </a:spcAft>
              </a:pPr>
              <a:r>
                <a:rPr lang="en-US" sz="1568" b="1" dirty="0">
                  <a:solidFill>
                    <a:schemeClr val="bg2"/>
                  </a:solidFill>
                </a:rPr>
                <a:t>On </a:t>
              </a:r>
              <a:br>
                <a:rPr lang="en-US" sz="1568" b="1" dirty="0">
                  <a:solidFill>
                    <a:schemeClr val="bg2"/>
                  </a:solidFill>
                </a:rPr>
              </a:br>
              <a:r>
                <a:rPr lang="en-US" sz="1568" b="1" dirty="0">
                  <a:solidFill>
                    <a:schemeClr val="bg2"/>
                  </a:solidFill>
                </a:rPr>
                <a:t>Premise</a:t>
              </a:r>
            </a:p>
            <a:p>
              <a:pPr algn="ctr">
                <a:lnSpc>
                  <a:spcPct val="90000"/>
                </a:lnSpc>
                <a:spcAft>
                  <a:spcPts val="588"/>
                </a:spcAft>
              </a:pPr>
              <a:r>
                <a:rPr lang="en-US" sz="1568" b="1" dirty="0">
                  <a:solidFill>
                    <a:schemeClr val="bg2"/>
                  </a:solidFill>
                </a:rPr>
                <a:t>(10.0.4.0/</a:t>
              </a:r>
            </a:p>
            <a:p>
              <a:pPr algn="ctr">
                <a:lnSpc>
                  <a:spcPct val="90000"/>
                </a:lnSpc>
                <a:spcAft>
                  <a:spcPts val="588"/>
                </a:spcAft>
              </a:pPr>
              <a:r>
                <a:rPr lang="en-US" sz="1568" b="1" dirty="0">
                  <a:solidFill>
                    <a:schemeClr val="bg2"/>
                  </a:solidFill>
                </a:rPr>
                <a:t>24)</a:t>
              </a:r>
            </a:p>
          </p:txBody>
        </p:sp>
      </p:grpSp>
      <p:grpSp>
        <p:nvGrpSpPr>
          <p:cNvPr id="18" name="Group 17"/>
          <p:cNvGrpSpPr/>
          <p:nvPr/>
        </p:nvGrpSpPr>
        <p:grpSpPr>
          <a:xfrm>
            <a:off x="112499" y="1852012"/>
            <a:ext cx="9760625" cy="4697361"/>
            <a:chOff x="256828" y="2010809"/>
            <a:chExt cx="8930864" cy="4791548"/>
          </a:xfrm>
          <a:solidFill>
            <a:schemeClr val="accent1">
              <a:lumMod val="20000"/>
              <a:lumOff val="80000"/>
            </a:schemeClr>
          </a:solidFill>
        </p:grpSpPr>
        <p:sp>
          <p:nvSpPr>
            <p:cNvPr id="19" name="Rounded Rectangle 18"/>
            <p:cNvSpPr/>
            <p:nvPr/>
          </p:nvSpPr>
          <p:spPr bwMode="auto">
            <a:xfrm>
              <a:off x="256828" y="2010809"/>
              <a:ext cx="8930864" cy="4791548"/>
            </a:xfrm>
            <a:prstGeom prst="roundRect">
              <a:avLst>
                <a:gd name="adj" fmla="val 0"/>
              </a:avLst>
            </a:prstGeom>
            <a:grp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269539" y="6182364"/>
              <a:ext cx="3140068" cy="572464"/>
            </a:xfrm>
            <a:prstGeom prst="rect">
              <a:avLst/>
            </a:prstGeom>
            <a:grpFill/>
          </p:spPr>
          <p:txBody>
            <a:bodyPr wrap="square" lIns="179285" tIns="143428" rIns="179285" bIns="143428" rtlCol="0">
              <a:spAutoFit/>
            </a:bodyPr>
            <a:lstStyle/>
            <a:p>
              <a:pPr>
                <a:lnSpc>
                  <a:spcPct val="90000"/>
                </a:lnSpc>
                <a:spcAft>
                  <a:spcPts val="588"/>
                </a:spcAft>
              </a:pPr>
              <a:r>
                <a:rPr lang="hu-HU" sz="1961" b="1" dirty="0"/>
                <a:t>Virtuális hálózat</a:t>
              </a:r>
              <a:endParaRPr lang="en-US" sz="1961" b="1" dirty="0"/>
            </a:p>
          </p:txBody>
        </p:sp>
      </p:grpSp>
      <p:sp>
        <p:nvSpPr>
          <p:cNvPr id="39" name="Cloud 38"/>
          <p:cNvSpPr/>
          <p:nvPr/>
        </p:nvSpPr>
        <p:spPr bwMode="auto">
          <a:xfrm>
            <a:off x="908020" y="928012"/>
            <a:ext cx="1855331" cy="828567"/>
          </a:xfrm>
          <a:prstGeom prst="cloud">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chemeClr val="bg2"/>
                </a:solidFill>
                <a:ea typeface="Segoe UI" pitchFamily="34" charset="0"/>
                <a:cs typeface="Segoe UI" pitchFamily="34" charset="0"/>
              </a:rPr>
              <a:t>Internet</a:t>
            </a:r>
          </a:p>
        </p:txBody>
      </p:sp>
      <p:cxnSp>
        <p:nvCxnSpPr>
          <p:cNvPr id="40" name="Straight Arrow Connector 39"/>
          <p:cNvCxnSpPr/>
          <p:nvPr/>
        </p:nvCxnSpPr>
        <p:spPr>
          <a:xfrm flipH="1">
            <a:off x="1677878" y="1818495"/>
            <a:ext cx="29296" cy="14362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3227183" y="2225834"/>
            <a:ext cx="44820" cy="3760163"/>
          </a:xfrm>
          <a:prstGeom prst="rect">
            <a:avLst/>
          </a:prstGeom>
          <a:solidFill>
            <a:schemeClr val="tx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568"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1924346" y="1818495"/>
            <a:ext cx="1055473" cy="506901"/>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DMZ</a:t>
            </a:r>
          </a:p>
        </p:txBody>
      </p:sp>
      <p:grpSp>
        <p:nvGrpSpPr>
          <p:cNvPr id="64" name="Group 63"/>
          <p:cNvGrpSpPr/>
          <p:nvPr/>
        </p:nvGrpSpPr>
        <p:grpSpPr>
          <a:xfrm>
            <a:off x="9875307" y="3537634"/>
            <a:ext cx="1064564" cy="667493"/>
            <a:chOff x="9723437" y="3938993"/>
            <a:chExt cx="1520632" cy="680878"/>
          </a:xfrm>
        </p:grpSpPr>
        <p:sp>
          <p:nvSpPr>
            <p:cNvPr id="65" name="Left-Right Arrow 64"/>
            <p:cNvSpPr/>
            <p:nvPr/>
          </p:nvSpPr>
          <p:spPr bwMode="auto">
            <a:xfrm>
              <a:off x="9723437" y="3938993"/>
              <a:ext cx="1520632" cy="68087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solidFill>
                <a:ea typeface="Segoe UI" pitchFamily="34" charset="0"/>
                <a:cs typeface="Segoe UI" pitchFamily="34" charset="0"/>
              </a:endParaRPr>
            </a:p>
          </p:txBody>
        </p:sp>
        <p:sp>
          <p:nvSpPr>
            <p:cNvPr id="66" name="TextBox 65"/>
            <p:cNvSpPr txBox="1"/>
            <p:nvPr/>
          </p:nvSpPr>
          <p:spPr>
            <a:xfrm>
              <a:off x="9930402" y="4029986"/>
              <a:ext cx="1264297" cy="475515"/>
            </a:xfrm>
            <a:prstGeom prst="rect">
              <a:avLst/>
            </a:prstGeom>
            <a:noFill/>
          </p:spPr>
          <p:txBody>
            <a:bodyPr wrap="square" lIns="0" tIns="143428" rIns="0" bIns="143428" rtlCol="0">
              <a:spAutoFit/>
            </a:bodyPr>
            <a:lstStyle/>
            <a:p>
              <a:pPr algn="ctr">
                <a:lnSpc>
                  <a:spcPct val="90000"/>
                </a:lnSpc>
                <a:spcAft>
                  <a:spcPts val="588"/>
                </a:spcAft>
              </a:pPr>
              <a:r>
                <a:rPr lang="hu-HU" sz="1274" dirty="0">
                  <a:solidFill>
                    <a:schemeClr val="bg2"/>
                  </a:solidFill>
                </a:rPr>
                <a:t>kapcsolat</a:t>
              </a:r>
              <a:endParaRPr lang="en-US" sz="1274" dirty="0">
                <a:solidFill>
                  <a:schemeClr val="bg2"/>
                </a:solidFill>
              </a:endParaRPr>
            </a:p>
          </p:txBody>
        </p:sp>
      </p:grpSp>
      <p:sp>
        <p:nvSpPr>
          <p:cNvPr id="75" name="Freeform 74"/>
          <p:cNvSpPr>
            <a:spLocks noEditPoints="1"/>
          </p:cNvSpPr>
          <p:nvPr/>
        </p:nvSpPr>
        <p:spPr bwMode="black">
          <a:xfrm>
            <a:off x="11142068" y="5371254"/>
            <a:ext cx="757940" cy="80081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FFFFFF"/>
          </a:solidFill>
          <a:ln>
            <a:solidFill>
              <a:srgbClr val="FFFFFF"/>
            </a:solid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76" name="Freeform 75"/>
          <p:cNvSpPr>
            <a:spLocks noEditPoints="1"/>
          </p:cNvSpPr>
          <p:nvPr/>
        </p:nvSpPr>
        <p:spPr bwMode="black">
          <a:xfrm>
            <a:off x="11113931" y="2861652"/>
            <a:ext cx="757940" cy="84060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FFFFFF"/>
          </a:solidFill>
          <a:ln>
            <a:solidFill>
              <a:srgbClr val="FFFFFF"/>
            </a:solid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77" name="Freeform 76"/>
          <p:cNvSpPr>
            <a:spLocks noEditPoints="1"/>
          </p:cNvSpPr>
          <p:nvPr/>
        </p:nvSpPr>
        <p:spPr bwMode="black">
          <a:xfrm>
            <a:off x="11113931" y="4105917"/>
            <a:ext cx="757940" cy="797102"/>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FFFFFF"/>
          </a:solidFill>
          <a:ln>
            <a:solidFill>
              <a:srgbClr val="FFFFFF"/>
            </a:solid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95" name="Rounded Rectangle 94"/>
          <p:cNvSpPr/>
          <p:nvPr/>
        </p:nvSpPr>
        <p:spPr bwMode="auto">
          <a:xfrm>
            <a:off x="264611" y="3304132"/>
            <a:ext cx="2614572" cy="2278926"/>
          </a:xfrm>
          <a:prstGeom prst="roundRect">
            <a:avLst/>
          </a:prstGeom>
          <a:solidFill>
            <a:schemeClr val="accent6">
              <a:lumMod val="10000"/>
              <a:lumOff val="90000"/>
            </a:schemeClr>
          </a:solidFill>
          <a:ln w="31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FE</a:t>
            </a:r>
          </a:p>
        </p:txBody>
      </p:sp>
      <p:grpSp>
        <p:nvGrpSpPr>
          <p:cNvPr id="81" name="Group 80"/>
          <p:cNvGrpSpPr/>
          <p:nvPr/>
        </p:nvGrpSpPr>
        <p:grpSpPr>
          <a:xfrm>
            <a:off x="395342" y="3566585"/>
            <a:ext cx="2298609" cy="1542651"/>
            <a:chOff x="503237" y="4564061"/>
            <a:chExt cx="2819399" cy="2189589"/>
          </a:xfrm>
        </p:grpSpPr>
        <p:sp>
          <p:nvSpPr>
            <p:cNvPr id="82" name="Rounded Rectangle 81"/>
            <p:cNvSpPr/>
            <p:nvPr/>
          </p:nvSpPr>
          <p:spPr bwMode="auto">
            <a:xfrm>
              <a:off x="503237" y="4564061"/>
              <a:ext cx="2819399" cy="2057399"/>
            </a:xfrm>
            <a:prstGeom prst="roundRect">
              <a:avLst/>
            </a:prstGeom>
            <a:solidFill>
              <a:schemeClr val="tx2"/>
            </a:solid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p:cNvGrpSpPr/>
            <p:nvPr/>
          </p:nvGrpSpPr>
          <p:grpSpPr>
            <a:xfrm>
              <a:off x="884237" y="4920606"/>
              <a:ext cx="2053739" cy="1428893"/>
              <a:chOff x="4773119" y="2466373"/>
              <a:chExt cx="2053740" cy="1428894"/>
            </a:xfrm>
          </p:grpSpPr>
          <p:grpSp>
            <p:nvGrpSpPr>
              <p:cNvPr id="85" name="Group 84"/>
              <p:cNvGrpSpPr/>
              <p:nvPr/>
            </p:nvGrpSpPr>
            <p:grpSpPr>
              <a:xfrm>
                <a:off x="4773119" y="2466373"/>
                <a:ext cx="691977" cy="1067026"/>
                <a:chOff x="4999037" y="3497262"/>
                <a:chExt cx="691977" cy="1067026"/>
              </a:xfrm>
            </p:grpSpPr>
            <p:pic>
              <p:nvPicPr>
                <p:cNvPr id="92" name="Picture 91"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999037" y="3497262"/>
                  <a:ext cx="466059" cy="933707"/>
                </a:xfrm>
                <a:prstGeom prst="rect">
                  <a:avLst/>
                </a:prstGeom>
                <a:noFill/>
              </p:spPr>
            </p:pic>
            <p:sp>
              <p:nvSpPr>
                <p:cNvPr id="93" name="Freeform 113"/>
                <p:cNvSpPr>
                  <a:spLocks noEditPoints="1"/>
                </p:cNvSpPr>
                <p:nvPr/>
              </p:nvSpPr>
              <p:spPr bwMode="auto">
                <a:xfrm flipH="1">
                  <a:off x="5303837" y="4183062"/>
                  <a:ext cx="387177" cy="381226"/>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grpSp>
          <p:grpSp>
            <p:nvGrpSpPr>
              <p:cNvPr id="86" name="Group 85"/>
              <p:cNvGrpSpPr/>
              <p:nvPr/>
            </p:nvGrpSpPr>
            <p:grpSpPr>
              <a:xfrm>
                <a:off x="5442905" y="2675954"/>
                <a:ext cx="691977" cy="1067026"/>
                <a:chOff x="4999037" y="3497262"/>
                <a:chExt cx="691977" cy="1067026"/>
              </a:xfrm>
            </p:grpSpPr>
            <p:pic>
              <p:nvPicPr>
                <p:cNvPr id="90" name="Picture 89"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999037" y="3497262"/>
                  <a:ext cx="466059" cy="933707"/>
                </a:xfrm>
                <a:prstGeom prst="rect">
                  <a:avLst/>
                </a:prstGeom>
                <a:noFill/>
              </p:spPr>
            </p:pic>
            <p:sp>
              <p:nvSpPr>
                <p:cNvPr id="91" name="Freeform 113"/>
                <p:cNvSpPr>
                  <a:spLocks noEditPoints="1"/>
                </p:cNvSpPr>
                <p:nvPr/>
              </p:nvSpPr>
              <p:spPr bwMode="auto">
                <a:xfrm flipH="1">
                  <a:off x="5303837" y="4183062"/>
                  <a:ext cx="387177" cy="381226"/>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grpSp>
          <p:grpSp>
            <p:nvGrpSpPr>
              <p:cNvPr id="87" name="Group 86"/>
              <p:cNvGrpSpPr/>
              <p:nvPr/>
            </p:nvGrpSpPr>
            <p:grpSpPr>
              <a:xfrm>
                <a:off x="6134882" y="2828241"/>
                <a:ext cx="691977" cy="1067026"/>
                <a:chOff x="4999037" y="3497262"/>
                <a:chExt cx="691977" cy="1067026"/>
              </a:xfrm>
            </p:grpSpPr>
            <p:pic>
              <p:nvPicPr>
                <p:cNvPr id="88" name="Picture 87"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999037" y="3497262"/>
                  <a:ext cx="466059" cy="933707"/>
                </a:xfrm>
                <a:prstGeom prst="rect">
                  <a:avLst/>
                </a:prstGeom>
                <a:noFill/>
              </p:spPr>
            </p:pic>
            <p:sp>
              <p:nvSpPr>
                <p:cNvPr id="89" name="Freeform 113"/>
                <p:cNvSpPr>
                  <a:spLocks noEditPoints="1"/>
                </p:cNvSpPr>
                <p:nvPr/>
              </p:nvSpPr>
              <p:spPr bwMode="auto">
                <a:xfrm flipH="1">
                  <a:off x="5303837" y="4183062"/>
                  <a:ext cx="387177" cy="381226"/>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grpSp>
        </p:grpSp>
        <p:sp>
          <p:nvSpPr>
            <p:cNvPr id="84" name="TextBox 83"/>
            <p:cNvSpPr txBox="1"/>
            <p:nvPr/>
          </p:nvSpPr>
          <p:spPr>
            <a:xfrm>
              <a:off x="592216" y="6040327"/>
              <a:ext cx="2146610" cy="713323"/>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2"/>
                  </a:solidFill>
                </a:rPr>
                <a:t>Web Proxy</a:t>
              </a:r>
            </a:p>
          </p:txBody>
        </p:sp>
      </p:grpSp>
      <p:sp>
        <p:nvSpPr>
          <p:cNvPr id="96" name="TextBox 95"/>
          <p:cNvSpPr txBox="1"/>
          <p:nvPr/>
        </p:nvSpPr>
        <p:spPr>
          <a:xfrm>
            <a:off x="878867" y="4946457"/>
            <a:ext cx="2030310" cy="724143"/>
          </a:xfrm>
          <a:prstGeom prst="rect">
            <a:avLst/>
          </a:prstGeom>
          <a:noFill/>
        </p:spPr>
        <p:txBody>
          <a:bodyPr wrap="square" lIns="179285" tIns="143428" rIns="179285" bIns="143428" rtlCol="0">
            <a:spAutoFit/>
          </a:bodyPr>
          <a:lstStyle/>
          <a:p>
            <a:pPr>
              <a:lnSpc>
                <a:spcPct val="90000"/>
              </a:lnSpc>
              <a:spcAft>
                <a:spcPts val="588"/>
              </a:spcAft>
            </a:pPr>
            <a:r>
              <a:rPr lang="en-US" sz="1568" b="1" dirty="0">
                <a:latin typeface="+mj-lt"/>
              </a:rPr>
              <a:t>FE Subnet (10.0.0.0/24)</a:t>
            </a:r>
          </a:p>
        </p:txBody>
      </p:sp>
      <p:sp>
        <p:nvSpPr>
          <p:cNvPr id="97" name="Rounded Rectangle 96"/>
          <p:cNvSpPr/>
          <p:nvPr/>
        </p:nvSpPr>
        <p:spPr bwMode="auto">
          <a:xfrm>
            <a:off x="489048" y="3043601"/>
            <a:ext cx="1054796" cy="365563"/>
          </a:xfrm>
          <a:prstGeom prst="round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gradFill>
                  <a:gsLst>
                    <a:gs pos="0">
                      <a:srgbClr val="FFFFFF"/>
                    </a:gs>
                    <a:gs pos="100000">
                      <a:srgbClr val="FFFFFF"/>
                    </a:gs>
                  </a:gsLst>
                  <a:lin ang="5400000" scaled="0"/>
                </a:gradFill>
              </a:rPr>
              <a:t>FE_NSG</a:t>
            </a:r>
          </a:p>
        </p:txBody>
      </p:sp>
      <p:cxnSp>
        <p:nvCxnSpPr>
          <p:cNvPr id="98" name="Straight Arrow Connector 97"/>
          <p:cNvCxnSpPr/>
          <p:nvPr/>
        </p:nvCxnSpPr>
        <p:spPr>
          <a:xfrm>
            <a:off x="2938271" y="4453923"/>
            <a:ext cx="7634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002144" y="4640146"/>
            <a:ext cx="658313" cy="479745"/>
          </a:xfrm>
          <a:prstGeom prst="rect">
            <a:avLst/>
          </a:prstGeom>
          <a:solidFill>
            <a:schemeClr val="accent4"/>
          </a:solidFill>
        </p:spPr>
        <p:txBody>
          <a:bodyPr wrap="square" lIns="179285" tIns="143428" rIns="179285" bIns="143428" rtlCol="0">
            <a:spAutoFit/>
          </a:bodyPr>
          <a:lstStyle/>
          <a:p>
            <a:pPr>
              <a:lnSpc>
                <a:spcPct val="90000"/>
              </a:lnSpc>
              <a:spcAft>
                <a:spcPts val="588"/>
              </a:spcAft>
            </a:pPr>
            <a:r>
              <a:rPr lang="en-US" sz="1372" dirty="0">
                <a:solidFill>
                  <a:schemeClr val="accent1">
                    <a:lumMod val="50000"/>
                  </a:schemeClr>
                </a:solidFill>
              </a:rPr>
              <a:t>443</a:t>
            </a:r>
          </a:p>
        </p:txBody>
      </p:sp>
      <p:cxnSp>
        <p:nvCxnSpPr>
          <p:cNvPr id="103" name="Straight Arrow Connector 102"/>
          <p:cNvCxnSpPr/>
          <p:nvPr/>
        </p:nvCxnSpPr>
        <p:spPr>
          <a:xfrm>
            <a:off x="2342718" y="1556686"/>
            <a:ext cx="2603402" cy="176456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Multiply 104"/>
          <p:cNvSpPr/>
          <p:nvPr/>
        </p:nvSpPr>
        <p:spPr bwMode="auto">
          <a:xfrm>
            <a:off x="3520131" y="2366137"/>
            <a:ext cx="519759" cy="330486"/>
          </a:xfrm>
          <a:prstGeom prst="mathMultiply">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6" name="Rectangle 105"/>
          <p:cNvSpPr/>
          <p:nvPr/>
        </p:nvSpPr>
        <p:spPr>
          <a:xfrm>
            <a:off x="4091926" y="2581047"/>
            <a:ext cx="976549" cy="282385"/>
          </a:xfrm>
          <a:prstGeom prst="rect">
            <a:avLst/>
          </a:prstGeom>
          <a:solidFill>
            <a:schemeClr val="accent1"/>
          </a:solidFill>
        </p:spPr>
        <p:txBody>
          <a:bodyPr wrap="none">
            <a:spAutoFit/>
          </a:bodyPr>
          <a:lstStyle/>
          <a:p>
            <a:pPr>
              <a:lnSpc>
                <a:spcPct val="90000"/>
              </a:lnSpc>
              <a:spcAft>
                <a:spcPts val="588"/>
              </a:spcAft>
            </a:pPr>
            <a:r>
              <a:rPr lang="en-US" sz="1372" dirty="0">
                <a:solidFill>
                  <a:schemeClr val="bg2"/>
                </a:solidFill>
              </a:rPr>
              <a:t>Block RDP</a:t>
            </a:r>
          </a:p>
        </p:txBody>
      </p:sp>
      <p:sp>
        <p:nvSpPr>
          <p:cNvPr id="111" name="Rounded Rectangle 110"/>
          <p:cNvSpPr/>
          <p:nvPr/>
        </p:nvSpPr>
        <p:spPr bwMode="auto">
          <a:xfrm>
            <a:off x="3735045" y="3365998"/>
            <a:ext cx="2782536" cy="2165270"/>
          </a:xfrm>
          <a:prstGeom prst="roundRect">
            <a:avLst/>
          </a:prstGeom>
          <a:solidFill>
            <a:schemeClr val="accent6">
              <a:lumMod val="10000"/>
              <a:lumOff val="90000"/>
            </a:schemeClr>
          </a:solidFill>
          <a:ln w="31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7" name="Rectangle 106"/>
          <p:cNvSpPr/>
          <p:nvPr/>
        </p:nvSpPr>
        <p:spPr>
          <a:xfrm>
            <a:off x="1613593" y="2457232"/>
            <a:ext cx="331356" cy="362072"/>
          </a:xfrm>
          <a:prstGeom prst="rect">
            <a:avLst/>
          </a:prstGeom>
          <a:solidFill>
            <a:schemeClr val="accent3">
              <a:lumMod val="75000"/>
            </a:schemeClr>
          </a:solidFill>
        </p:spPr>
        <p:txBody>
          <a:bodyPr wrap="square">
            <a:spAutoFit/>
          </a:bodyPr>
          <a:lstStyle/>
          <a:p>
            <a:r>
              <a:rPr lang="en-US" sz="1765" dirty="0">
                <a:gradFill>
                  <a:gsLst>
                    <a:gs pos="2917">
                      <a:schemeClr val="tx1"/>
                    </a:gs>
                    <a:gs pos="30000">
                      <a:schemeClr val="tx1"/>
                    </a:gs>
                  </a:gsLst>
                  <a:lin ang="5400000" scaled="0"/>
                </a:gradFill>
                <a:sym typeface="Wingdings" panose="05000000000000000000" pitchFamily="2" charset="2"/>
              </a:rPr>
              <a:t></a:t>
            </a:r>
            <a:endParaRPr lang="en-US" sz="1765" dirty="0"/>
          </a:p>
        </p:txBody>
      </p:sp>
      <p:grpSp>
        <p:nvGrpSpPr>
          <p:cNvPr id="112" name="Group 111"/>
          <p:cNvGrpSpPr/>
          <p:nvPr/>
        </p:nvGrpSpPr>
        <p:grpSpPr>
          <a:xfrm>
            <a:off x="3955775" y="3593569"/>
            <a:ext cx="2307884" cy="1535003"/>
            <a:chOff x="6499292" y="4345714"/>
            <a:chExt cx="2354162" cy="1565783"/>
          </a:xfrm>
        </p:grpSpPr>
        <p:sp>
          <p:nvSpPr>
            <p:cNvPr id="113" name="Rounded Rectangle 112"/>
            <p:cNvSpPr/>
            <p:nvPr/>
          </p:nvSpPr>
          <p:spPr bwMode="auto">
            <a:xfrm>
              <a:off x="6499292" y="4382606"/>
              <a:ext cx="2354162" cy="1397755"/>
            </a:xfrm>
            <a:prstGeom prst="roundRect">
              <a:avLst/>
            </a:prstGeom>
            <a:solidFill>
              <a:schemeClr val="tx2"/>
            </a:solid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indent="-336145" algn="ctr" defTabSz="914102" fontAlgn="base">
                <a:lnSpc>
                  <a:spcPct val="90000"/>
                </a:lnSpc>
                <a:spcBef>
                  <a:spcPct val="0"/>
                </a:spcBef>
                <a:spcAft>
                  <a:spcPct val="0"/>
                </a:spcAft>
                <a:buFont typeface="Wingdings" panose="05000000000000000000" pitchFamily="2" charset="2"/>
                <a:buChar char="ü"/>
              </a:pPr>
              <a:endParaRPr lang="en-US" sz="2353" dirty="0" err="1">
                <a:solidFill>
                  <a:schemeClr val="bg2"/>
                </a:solidFill>
                <a:ea typeface="Segoe UI" pitchFamily="34" charset="0"/>
                <a:cs typeface="Segoe UI" pitchFamily="34" charset="0"/>
              </a:endParaRPr>
            </a:p>
          </p:txBody>
        </p:sp>
        <p:pic>
          <p:nvPicPr>
            <p:cNvPr id="114" name="Picture 2" descr="\\MAGNUM\Projects\Microsoft\Cloud Power FY12\Design\Icons\PNGs\Cloud_on_your_terms.png"/>
            <p:cNvPicPr>
              <a:picLocks noChangeAspect="1" noChangeArrowheads="1"/>
            </p:cNvPicPr>
            <p:nvPr/>
          </p:nvPicPr>
          <p:blipFill>
            <a:blip r:embed="rId4" cstate="print">
              <a:lum bright="100000"/>
            </a:blip>
            <a:stretch>
              <a:fillRect/>
            </a:stretch>
          </p:blipFill>
          <p:spPr bwMode="auto">
            <a:xfrm>
              <a:off x="6511393" y="4559848"/>
              <a:ext cx="1351461" cy="1351649"/>
            </a:xfrm>
            <a:prstGeom prst="rect">
              <a:avLst/>
            </a:prstGeom>
            <a:noFill/>
            <a:ln>
              <a:noFill/>
            </a:ln>
          </p:spPr>
        </p:pic>
        <p:pic>
          <p:nvPicPr>
            <p:cNvPr id="115" name="Picture 2" descr="\\MAGNUM\Projects\Microsoft\Cloud Power FY12\Design\Icons\PNGs\Cloud_on_your_terms.png"/>
            <p:cNvPicPr>
              <a:picLocks noChangeAspect="1" noChangeArrowheads="1"/>
            </p:cNvPicPr>
            <p:nvPr/>
          </p:nvPicPr>
          <p:blipFill>
            <a:blip r:embed="rId4" cstate="print">
              <a:lum bright="100000"/>
            </a:blip>
            <a:stretch>
              <a:fillRect/>
            </a:stretch>
          </p:blipFill>
          <p:spPr bwMode="auto">
            <a:xfrm>
              <a:off x="7501993" y="4559848"/>
              <a:ext cx="1351461" cy="1351649"/>
            </a:xfrm>
            <a:prstGeom prst="rect">
              <a:avLst/>
            </a:prstGeom>
            <a:noFill/>
            <a:ln>
              <a:noFill/>
            </a:ln>
          </p:spPr>
        </p:pic>
        <p:sp>
          <p:nvSpPr>
            <p:cNvPr id="116" name="TextBox 115"/>
            <p:cNvSpPr txBox="1"/>
            <p:nvPr/>
          </p:nvSpPr>
          <p:spPr>
            <a:xfrm>
              <a:off x="6943724" y="4345714"/>
              <a:ext cx="1747193"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2"/>
                  </a:solidFill>
                </a:rPr>
                <a:t>App Servers</a:t>
              </a:r>
            </a:p>
          </p:txBody>
        </p:sp>
      </p:grpSp>
      <p:sp>
        <p:nvSpPr>
          <p:cNvPr id="117" name="Rounded Rectangle 116"/>
          <p:cNvSpPr/>
          <p:nvPr/>
        </p:nvSpPr>
        <p:spPr bwMode="auto">
          <a:xfrm>
            <a:off x="5443574" y="3167812"/>
            <a:ext cx="1054796" cy="365563"/>
          </a:xfrm>
          <a:prstGeom prst="round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err="1">
                <a:gradFill>
                  <a:gsLst>
                    <a:gs pos="0">
                      <a:srgbClr val="FFFFFF"/>
                    </a:gs>
                    <a:gs pos="100000">
                      <a:srgbClr val="FFFFFF"/>
                    </a:gs>
                  </a:gsLst>
                  <a:lin ang="5400000" scaled="0"/>
                </a:gradFill>
              </a:rPr>
              <a:t>App_NSG</a:t>
            </a:r>
            <a:endParaRPr lang="en-US" sz="1568" dirty="0">
              <a:gradFill>
                <a:gsLst>
                  <a:gs pos="0">
                    <a:srgbClr val="FFFFFF"/>
                  </a:gs>
                  <a:gs pos="100000">
                    <a:srgbClr val="FFFFFF"/>
                  </a:gs>
                </a:gsLst>
                <a:lin ang="5400000" scaled="0"/>
              </a:gradFill>
            </a:endParaRPr>
          </a:p>
        </p:txBody>
      </p:sp>
      <p:sp>
        <p:nvSpPr>
          <p:cNvPr id="119" name="TextBox 118"/>
          <p:cNvSpPr txBox="1"/>
          <p:nvPr/>
        </p:nvSpPr>
        <p:spPr>
          <a:xfrm>
            <a:off x="1958717" y="2235244"/>
            <a:ext cx="1058864" cy="745264"/>
          </a:xfrm>
          <a:prstGeom prst="rect">
            <a:avLst/>
          </a:prstGeom>
          <a:solidFill>
            <a:schemeClr val="accent4"/>
          </a:solidFill>
        </p:spPr>
        <p:txBody>
          <a:bodyPr wrap="square" lIns="179285" tIns="143428" rIns="179285" bIns="143428" rtlCol="0">
            <a:spAutoFit/>
          </a:bodyPr>
          <a:lstStyle/>
          <a:p>
            <a:pPr>
              <a:lnSpc>
                <a:spcPct val="90000"/>
              </a:lnSpc>
              <a:spcAft>
                <a:spcPts val="588"/>
              </a:spcAft>
            </a:pPr>
            <a:r>
              <a:rPr lang="en-US" sz="1372" dirty="0">
                <a:solidFill>
                  <a:schemeClr val="accent1">
                    <a:lumMod val="50000"/>
                  </a:schemeClr>
                </a:solidFill>
              </a:rPr>
              <a:t>RDP</a:t>
            </a:r>
          </a:p>
          <a:p>
            <a:pPr>
              <a:lnSpc>
                <a:spcPct val="90000"/>
              </a:lnSpc>
              <a:spcAft>
                <a:spcPts val="588"/>
              </a:spcAft>
            </a:pPr>
            <a:r>
              <a:rPr lang="en-US" sz="1372" dirty="0">
                <a:solidFill>
                  <a:schemeClr val="accent1">
                    <a:lumMod val="50000"/>
                  </a:schemeClr>
                </a:solidFill>
              </a:rPr>
              <a:t> TCP/80</a:t>
            </a:r>
          </a:p>
        </p:txBody>
      </p:sp>
      <p:sp>
        <p:nvSpPr>
          <p:cNvPr id="120" name="Rectangle 119"/>
          <p:cNvSpPr/>
          <p:nvPr/>
        </p:nvSpPr>
        <p:spPr>
          <a:xfrm>
            <a:off x="1605218" y="2457232"/>
            <a:ext cx="331356" cy="362072"/>
          </a:xfrm>
          <a:prstGeom prst="rect">
            <a:avLst/>
          </a:prstGeom>
          <a:solidFill>
            <a:schemeClr val="accent3">
              <a:lumMod val="75000"/>
            </a:schemeClr>
          </a:solidFill>
        </p:spPr>
        <p:txBody>
          <a:bodyPr wrap="square">
            <a:spAutoFit/>
          </a:bodyPr>
          <a:lstStyle/>
          <a:p>
            <a:r>
              <a:rPr lang="en-US" sz="1765" dirty="0">
                <a:solidFill>
                  <a:schemeClr val="bg2"/>
                </a:solidFill>
                <a:sym typeface="Wingdings" panose="05000000000000000000" pitchFamily="2" charset="2"/>
              </a:rPr>
              <a:t></a:t>
            </a:r>
            <a:endParaRPr lang="en-US" sz="1765" dirty="0">
              <a:solidFill>
                <a:schemeClr val="bg2"/>
              </a:solidFill>
            </a:endParaRPr>
          </a:p>
        </p:txBody>
      </p:sp>
      <p:sp>
        <p:nvSpPr>
          <p:cNvPr id="121" name="Rectangle 120"/>
          <p:cNvSpPr/>
          <p:nvPr/>
        </p:nvSpPr>
        <p:spPr>
          <a:xfrm>
            <a:off x="3113551" y="4259934"/>
            <a:ext cx="331356" cy="362072"/>
          </a:xfrm>
          <a:prstGeom prst="rect">
            <a:avLst/>
          </a:prstGeom>
          <a:solidFill>
            <a:schemeClr val="accent3">
              <a:lumMod val="75000"/>
            </a:schemeClr>
          </a:solidFill>
        </p:spPr>
        <p:txBody>
          <a:bodyPr wrap="square">
            <a:spAutoFit/>
          </a:bodyPr>
          <a:lstStyle/>
          <a:p>
            <a:r>
              <a:rPr lang="en-US" sz="1765" dirty="0">
                <a:solidFill>
                  <a:schemeClr val="bg2"/>
                </a:solidFill>
                <a:sym typeface="Wingdings" panose="05000000000000000000" pitchFamily="2" charset="2"/>
              </a:rPr>
              <a:t></a:t>
            </a:r>
            <a:endParaRPr lang="en-US" sz="1765" dirty="0">
              <a:solidFill>
                <a:schemeClr val="bg2"/>
              </a:solidFill>
            </a:endParaRPr>
          </a:p>
        </p:txBody>
      </p:sp>
      <p:sp>
        <p:nvSpPr>
          <p:cNvPr id="123" name="TextBox 122"/>
          <p:cNvSpPr txBox="1"/>
          <p:nvPr/>
        </p:nvSpPr>
        <p:spPr>
          <a:xfrm>
            <a:off x="4243130" y="4867319"/>
            <a:ext cx="2030310" cy="724143"/>
          </a:xfrm>
          <a:prstGeom prst="rect">
            <a:avLst/>
          </a:prstGeom>
          <a:noFill/>
        </p:spPr>
        <p:txBody>
          <a:bodyPr wrap="square" lIns="179285" tIns="143428" rIns="179285" bIns="143428" rtlCol="0">
            <a:spAutoFit/>
          </a:bodyPr>
          <a:lstStyle/>
          <a:p>
            <a:pPr>
              <a:lnSpc>
                <a:spcPct val="90000"/>
              </a:lnSpc>
              <a:spcAft>
                <a:spcPts val="588"/>
              </a:spcAft>
            </a:pPr>
            <a:r>
              <a:rPr lang="en-US" sz="1568" b="1" dirty="0">
                <a:latin typeface="+mj-lt"/>
              </a:rPr>
              <a:t>App Subnet (10.0.1.0/24)</a:t>
            </a:r>
          </a:p>
        </p:txBody>
      </p:sp>
      <p:cxnSp>
        <p:nvCxnSpPr>
          <p:cNvPr id="128" name="Straight Arrow Connector 127"/>
          <p:cNvCxnSpPr/>
          <p:nvPr/>
        </p:nvCxnSpPr>
        <p:spPr>
          <a:xfrm flipH="1" flipV="1">
            <a:off x="2741155" y="1383837"/>
            <a:ext cx="3281246" cy="17511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7213216" y="3371288"/>
            <a:ext cx="2627527" cy="2165270"/>
          </a:xfrm>
          <a:prstGeom prst="roundRect">
            <a:avLst/>
          </a:prstGeom>
          <a:solidFill>
            <a:schemeClr val="accent6">
              <a:lumMod val="10000"/>
              <a:lumOff val="90000"/>
            </a:schemeClr>
          </a:solidFill>
          <a:ln w="31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30" name="Rectangle 129"/>
          <p:cNvSpPr/>
          <p:nvPr/>
        </p:nvSpPr>
        <p:spPr>
          <a:xfrm>
            <a:off x="4740361" y="2138882"/>
            <a:ext cx="1255408" cy="282385"/>
          </a:xfrm>
          <a:prstGeom prst="rect">
            <a:avLst/>
          </a:prstGeom>
          <a:solidFill>
            <a:schemeClr val="accent1"/>
          </a:solidFill>
        </p:spPr>
        <p:txBody>
          <a:bodyPr wrap="none">
            <a:spAutoFit/>
          </a:bodyPr>
          <a:lstStyle/>
          <a:p>
            <a:pPr>
              <a:lnSpc>
                <a:spcPct val="90000"/>
              </a:lnSpc>
              <a:spcAft>
                <a:spcPts val="588"/>
              </a:spcAft>
            </a:pPr>
            <a:r>
              <a:rPr lang="en-US" sz="1372" dirty="0">
                <a:solidFill>
                  <a:schemeClr val="bg2"/>
                </a:solidFill>
              </a:rPr>
              <a:t>Block Internet</a:t>
            </a:r>
          </a:p>
        </p:txBody>
      </p:sp>
      <p:grpSp>
        <p:nvGrpSpPr>
          <p:cNvPr id="132" name="Group 131"/>
          <p:cNvGrpSpPr/>
          <p:nvPr/>
        </p:nvGrpSpPr>
        <p:grpSpPr>
          <a:xfrm>
            <a:off x="7405729" y="3599015"/>
            <a:ext cx="2307884" cy="1432785"/>
            <a:chOff x="6459216" y="4556111"/>
            <a:chExt cx="2354162" cy="1461515"/>
          </a:xfrm>
        </p:grpSpPr>
        <p:sp>
          <p:nvSpPr>
            <p:cNvPr id="133" name="Rounded Rectangle 132"/>
            <p:cNvSpPr/>
            <p:nvPr/>
          </p:nvSpPr>
          <p:spPr bwMode="auto">
            <a:xfrm>
              <a:off x="6459216" y="4619871"/>
              <a:ext cx="2354162" cy="1397755"/>
            </a:xfrm>
            <a:prstGeom prst="roundRect">
              <a:avLst/>
            </a:prstGeom>
            <a:solidFill>
              <a:schemeClr val="tx2"/>
            </a:solid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4" name="Group 9"/>
            <p:cNvGrpSpPr>
              <a:grpSpLocks noChangeAspect="1"/>
            </p:cNvGrpSpPr>
            <p:nvPr/>
          </p:nvGrpSpPr>
          <p:grpSpPr>
            <a:xfrm>
              <a:off x="6945987" y="4861902"/>
              <a:ext cx="714864" cy="929784"/>
              <a:chOff x="4084637" y="3766765"/>
              <a:chExt cx="490104" cy="637451"/>
            </a:xfrm>
          </p:grpSpPr>
          <p:pic>
            <p:nvPicPr>
              <p:cNvPr id="13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084637" y="3766765"/>
                <a:ext cx="318183" cy="637451"/>
              </a:xfrm>
              <a:prstGeom prst="rect">
                <a:avLst/>
              </a:prstGeom>
              <a:noFill/>
            </p:spPr>
          </p:pic>
        </p:grpSp>
        <p:grpSp>
          <p:nvGrpSpPr>
            <p:cNvPr id="135" name="Group 9"/>
            <p:cNvGrpSpPr>
              <a:grpSpLocks noChangeAspect="1"/>
            </p:cNvGrpSpPr>
            <p:nvPr/>
          </p:nvGrpSpPr>
          <p:grpSpPr>
            <a:xfrm>
              <a:off x="7603800" y="5053928"/>
              <a:ext cx="714864" cy="929784"/>
              <a:chOff x="4084637" y="3766765"/>
              <a:chExt cx="490104" cy="637451"/>
            </a:xfrm>
          </p:grpSpPr>
          <p:pic>
            <p:nvPicPr>
              <p:cNvPr id="13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326078" y="4146885"/>
                <a:ext cx="248663" cy="2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084637" y="3766765"/>
                <a:ext cx="318183" cy="637451"/>
              </a:xfrm>
              <a:prstGeom prst="rect">
                <a:avLst/>
              </a:prstGeom>
              <a:noFill/>
            </p:spPr>
          </p:pic>
        </p:grpSp>
        <p:sp>
          <p:nvSpPr>
            <p:cNvPr id="136" name="TextBox 135"/>
            <p:cNvSpPr txBox="1"/>
            <p:nvPr/>
          </p:nvSpPr>
          <p:spPr>
            <a:xfrm>
              <a:off x="6895603" y="4556111"/>
              <a:ext cx="1747193"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2"/>
                  </a:solidFill>
                </a:rPr>
                <a:t>Database</a:t>
              </a:r>
              <a:r>
                <a:rPr lang="en-US" sz="1568" dirty="0">
                  <a:gradFill>
                    <a:gsLst>
                      <a:gs pos="2917">
                        <a:schemeClr val="tx1"/>
                      </a:gs>
                      <a:gs pos="30000">
                        <a:schemeClr val="tx1"/>
                      </a:gs>
                    </a:gsLst>
                    <a:lin ang="5400000" scaled="0"/>
                  </a:gradFill>
                </a:rPr>
                <a:t> </a:t>
              </a:r>
            </a:p>
          </p:txBody>
        </p:sp>
      </p:grpSp>
      <p:sp>
        <p:nvSpPr>
          <p:cNvPr id="141" name="TextBox 140"/>
          <p:cNvSpPr txBox="1"/>
          <p:nvPr/>
        </p:nvSpPr>
        <p:spPr>
          <a:xfrm>
            <a:off x="7746869" y="4927415"/>
            <a:ext cx="2030310" cy="724143"/>
          </a:xfrm>
          <a:prstGeom prst="rect">
            <a:avLst/>
          </a:prstGeom>
          <a:noFill/>
        </p:spPr>
        <p:txBody>
          <a:bodyPr wrap="square" lIns="179285" tIns="143428" rIns="179285" bIns="143428" rtlCol="0">
            <a:spAutoFit/>
          </a:bodyPr>
          <a:lstStyle/>
          <a:p>
            <a:pPr>
              <a:lnSpc>
                <a:spcPct val="90000"/>
              </a:lnSpc>
              <a:spcAft>
                <a:spcPts val="588"/>
              </a:spcAft>
            </a:pPr>
            <a:r>
              <a:rPr lang="en-US" sz="1568" b="1" dirty="0">
                <a:latin typeface="+mj-lt"/>
              </a:rPr>
              <a:t>DB Subnet (10.0.3.0/24)</a:t>
            </a:r>
          </a:p>
        </p:txBody>
      </p:sp>
      <p:sp>
        <p:nvSpPr>
          <p:cNvPr id="143" name="Rounded Rectangle 142"/>
          <p:cNvSpPr/>
          <p:nvPr/>
        </p:nvSpPr>
        <p:spPr bwMode="auto">
          <a:xfrm>
            <a:off x="9023564" y="3186825"/>
            <a:ext cx="781194" cy="299112"/>
          </a:xfrm>
          <a:prstGeom prst="round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gradFill>
                  <a:gsLst>
                    <a:gs pos="0">
                      <a:srgbClr val="FFFFFF"/>
                    </a:gs>
                    <a:gs pos="100000">
                      <a:srgbClr val="FFFFFF"/>
                    </a:gs>
                  </a:gsLst>
                  <a:lin ang="5400000" scaled="0"/>
                </a:gradFill>
              </a:rPr>
              <a:t>DB_NSG</a:t>
            </a:r>
          </a:p>
        </p:txBody>
      </p:sp>
      <p:cxnSp>
        <p:nvCxnSpPr>
          <p:cNvPr id="144" name="Straight Connector 143"/>
          <p:cNvCxnSpPr/>
          <p:nvPr/>
        </p:nvCxnSpPr>
        <p:spPr>
          <a:xfrm flipH="1" flipV="1">
            <a:off x="8918820" y="1197617"/>
            <a:ext cx="793" cy="21529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flipV="1">
            <a:off x="2729726" y="1136473"/>
            <a:ext cx="6189094" cy="6114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9102877" y="2085532"/>
            <a:ext cx="1255408" cy="282385"/>
          </a:xfrm>
          <a:prstGeom prst="rect">
            <a:avLst/>
          </a:prstGeom>
          <a:solidFill>
            <a:schemeClr val="accent1"/>
          </a:solidFill>
        </p:spPr>
        <p:txBody>
          <a:bodyPr wrap="none">
            <a:spAutoFit/>
          </a:bodyPr>
          <a:lstStyle/>
          <a:p>
            <a:pPr>
              <a:lnSpc>
                <a:spcPct val="90000"/>
              </a:lnSpc>
              <a:spcAft>
                <a:spcPts val="588"/>
              </a:spcAft>
            </a:pPr>
            <a:r>
              <a:rPr lang="en-US" sz="1372" dirty="0">
                <a:solidFill>
                  <a:schemeClr val="bg2"/>
                </a:solidFill>
              </a:rPr>
              <a:t>Block Internet</a:t>
            </a:r>
          </a:p>
        </p:txBody>
      </p:sp>
      <p:cxnSp>
        <p:nvCxnSpPr>
          <p:cNvPr id="155" name="Straight Arrow Connector 154"/>
          <p:cNvCxnSpPr/>
          <p:nvPr/>
        </p:nvCxnSpPr>
        <p:spPr>
          <a:xfrm flipV="1">
            <a:off x="6559591" y="4442338"/>
            <a:ext cx="653625" cy="236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539151" y="4671606"/>
            <a:ext cx="776192" cy="479745"/>
          </a:xfrm>
          <a:prstGeom prst="rect">
            <a:avLst/>
          </a:prstGeom>
          <a:solidFill>
            <a:schemeClr val="accent4"/>
          </a:solidFill>
        </p:spPr>
        <p:txBody>
          <a:bodyPr wrap="square" lIns="179285" tIns="143428" rIns="179285" bIns="143428" rtlCol="0">
            <a:spAutoFit/>
          </a:bodyPr>
          <a:lstStyle/>
          <a:p>
            <a:pPr>
              <a:lnSpc>
                <a:spcPct val="90000"/>
              </a:lnSpc>
              <a:spcAft>
                <a:spcPts val="588"/>
              </a:spcAft>
            </a:pPr>
            <a:r>
              <a:rPr lang="en-US" sz="1372" dirty="0">
                <a:solidFill>
                  <a:schemeClr val="accent1">
                    <a:lumMod val="50000"/>
                  </a:schemeClr>
                </a:solidFill>
              </a:rPr>
              <a:t>1433</a:t>
            </a:r>
          </a:p>
        </p:txBody>
      </p:sp>
      <p:sp>
        <p:nvSpPr>
          <p:cNvPr id="157" name="Rectangle 156"/>
          <p:cNvSpPr/>
          <p:nvPr/>
        </p:nvSpPr>
        <p:spPr>
          <a:xfrm>
            <a:off x="6710581" y="4252587"/>
            <a:ext cx="331356" cy="362072"/>
          </a:xfrm>
          <a:prstGeom prst="rect">
            <a:avLst/>
          </a:prstGeom>
          <a:solidFill>
            <a:schemeClr val="accent3">
              <a:lumMod val="75000"/>
            </a:schemeClr>
          </a:solidFill>
        </p:spPr>
        <p:txBody>
          <a:bodyPr wrap="square">
            <a:spAutoFit/>
          </a:bodyPr>
          <a:lstStyle/>
          <a:p>
            <a:r>
              <a:rPr lang="en-US" sz="1765" dirty="0">
                <a:solidFill>
                  <a:schemeClr val="bg2"/>
                </a:solidFill>
                <a:sym typeface="Wingdings" panose="05000000000000000000" pitchFamily="2" charset="2"/>
              </a:rPr>
              <a:t></a:t>
            </a:r>
            <a:endParaRPr lang="en-US" sz="1765" dirty="0">
              <a:solidFill>
                <a:schemeClr val="bg2"/>
              </a:solidFill>
            </a:endParaRPr>
          </a:p>
        </p:txBody>
      </p:sp>
      <p:sp>
        <p:nvSpPr>
          <p:cNvPr id="166" name="Multiply 165"/>
          <p:cNvSpPr/>
          <p:nvPr/>
        </p:nvSpPr>
        <p:spPr bwMode="auto">
          <a:xfrm>
            <a:off x="4595798" y="5710602"/>
            <a:ext cx="667773" cy="384990"/>
          </a:xfrm>
          <a:prstGeom prst="mathMultiply">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7" name="Rectangle 166"/>
          <p:cNvSpPr/>
          <p:nvPr/>
        </p:nvSpPr>
        <p:spPr>
          <a:xfrm>
            <a:off x="5150577" y="6030415"/>
            <a:ext cx="825867" cy="282385"/>
          </a:xfrm>
          <a:prstGeom prst="rect">
            <a:avLst/>
          </a:prstGeom>
          <a:solidFill>
            <a:schemeClr val="accent1"/>
          </a:solidFill>
        </p:spPr>
        <p:txBody>
          <a:bodyPr wrap="none">
            <a:spAutoFit/>
          </a:bodyPr>
          <a:lstStyle/>
          <a:p>
            <a:pPr>
              <a:lnSpc>
                <a:spcPct val="90000"/>
              </a:lnSpc>
              <a:spcAft>
                <a:spcPts val="588"/>
              </a:spcAft>
            </a:pPr>
            <a:r>
              <a:rPr lang="en-US" sz="1372" dirty="0">
                <a:solidFill>
                  <a:schemeClr val="bg2"/>
                </a:solidFill>
              </a:rPr>
              <a:t>Block FE</a:t>
            </a:r>
          </a:p>
        </p:txBody>
      </p:sp>
      <p:cxnSp>
        <p:nvCxnSpPr>
          <p:cNvPr id="212" name="Straight Connector 211"/>
          <p:cNvCxnSpPr/>
          <p:nvPr/>
        </p:nvCxnSpPr>
        <p:spPr>
          <a:xfrm>
            <a:off x="2693950" y="5591462"/>
            <a:ext cx="0" cy="30358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V="1">
            <a:off x="7405729" y="5531268"/>
            <a:ext cx="0" cy="3972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672965" y="5898938"/>
            <a:ext cx="4732765" cy="157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2738972" y="1231134"/>
            <a:ext cx="5067545" cy="619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flipH="1">
            <a:off x="7774506" y="1280547"/>
            <a:ext cx="32012" cy="19820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0" name="Rectangle 239"/>
          <p:cNvSpPr/>
          <p:nvPr/>
        </p:nvSpPr>
        <p:spPr>
          <a:xfrm>
            <a:off x="6761717" y="2146835"/>
            <a:ext cx="976549" cy="282385"/>
          </a:xfrm>
          <a:prstGeom prst="rect">
            <a:avLst/>
          </a:prstGeom>
          <a:solidFill>
            <a:schemeClr val="accent1"/>
          </a:solidFill>
        </p:spPr>
        <p:txBody>
          <a:bodyPr wrap="none">
            <a:spAutoFit/>
          </a:bodyPr>
          <a:lstStyle/>
          <a:p>
            <a:pPr>
              <a:lnSpc>
                <a:spcPct val="90000"/>
              </a:lnSpc>
              <a:spcAft>
                <a:spcPts val="588"/>
              </a:spcAft>
            </a:pPr>
            <a:r>
              <a:rPr lang="en-US" sz="1372" dirty="0">
                <a:solidFill>
                  <a:schemeClr val="bg2"/>
                </a:solidFill>
              </a:rPr>
              <a:t>Block RDP</a:t>
            </a:r>
          </a:p>
        </p:txBody>
      </p:sp>
      <p:sp>
        <p:nvSpPr>
          <p:cNvPr id="241" name="Multiply 240"/>
          <p:cNvSpPr/>
          <p:nvPr/>
        </p:nvSpPr>
        <p:spPr bwMode="auto">
          <a:xfrm>
            <a:off x="4267043" y="2128396"/>
            <a:ext cx="519759" cy="330486"/>
          </a:xfrm>
          <a:prstGeom prst="mathMultiply">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2" name="Multiply 241"/>
          <p:cNvSpPr/>
          <p:nvPr/>
        </p:nvSpPr>
        <p:spPr bwMode="auto">
          <a:xfrm>
            <a:off x="7530632" y="2427440"/>
            <a:ext cx="519759" cy="330486"/>
          </a:xfrm>
          <a:prstGeom prst="mathMultiply">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3" name="Multiply 242"/>
          <p:cNvSpPr/>
          <p:nvPr/>
        </p:nvSpPr>
        <p:spPr bwMode="auto">
          <a:xfrm>
            <a:off x="8689214" y="2142386"/>
            <a:ext cx="519759" cy="330486"/>
          </a:xfrm>
          <a:prstGeom prst="mathMultiply">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06352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églalap 44"/>
          <p:cNvSpPr/>
          <p:nvPr/>
        </p:nvSpPr>
        <p:spPr bwMode="auto">
          <a:xfrm>
            <a:off x="6228425" y="1189176"/>
            <a:ext cx="5422392" cy="550423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Téglalap 43"/>
          <p:cNvSpPr/>
          <p:nvPr/>
        </p:nvSpPr>
        <p:spPr bwMode="auto">
          <a:xfrm>
            <a:off x="402336" y="1189176"/>
            <a:ext cx="5422392" cy="550423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Cím 2"/>
          <p:cNvSpPr>
            <a:spLocks noGrp="1"/>
          </p:cNvSpPr>
          <p:nvPr>
            <p:ph type="title"/>
          </p:nvPr>
        </p:nvSpPr>
        <p:spPr/>
        <p:txBody>
          <a:bodyPr/>
          <a:lstStyle/>
          <a:p>
            <a:r>
              <a:rPr lang="hu-HU" dirty="0"/>
              <a:t>Különbségek</a:t>
            </a:r>
          </a:p>
        </p:txBody>
      </p:sp>
      <p:sp>
        <p:nvSpPr>
          <p:cNvPr id="40" name="Text Placeholder 2"/>
          <p:cNvSpPr>
            <a:spLocks noGrp="1"/>
          </p:cNvSpPr>
          <p:nvPr>
            <p:ph type="body" idx="4294967295"/>
          </p:nvPr>
        </p:nvSpPr>
        <p:spPr>
          <a:xfrm>
            <a:off x="398616" y="1243902"/>
            <a:ext cx="5422393" cy="808683"/>
          </a:xfrm>
        </p:spPr>
        <p:txBody>
          <a:bodyPr>
            <a:normAutofit lnSpcReduction="10000"/>
          </a:bodyPr>
          <a:lstStyle/>
          <a:p>
            <a:pPr marL="0" indent="0">
              <a:lnSpc>
                <a:spcPct val="110000"/>
              </a:lnSpc>
              <a:spcBef>
                <a:spcPts val="1200"/>
              </a:spcBef>
              <a:buNone/>
            </a:pPr>
            <a:r>
              <a:rPr lang="hu-HU" sz="4000" dirty="0">
                <a:solidFill>
                  <a:schemeClr val="bg1">
                    <a:alpha val="99000"/>
                  </a:schemeClr>
                </a:solidFill>
                <a:latin typeface="Segoe UI Light" pitchFamily="34" charset="0"/>
              </a:rPr>
              <a:t>Helyi hálózat</a:t>
            </a:r>
            <a:endParaRPr lang="en-US" sz="4000" dirty="0">
              <a:solidFill>
                <a:schemeClr val="bg1">
                  <a:alpha val="99000"/>
                </a:schemeClr>
              </a:solidFill>
              <a:latin typeface="Segoe UI Light" pitchFamily="34" charset="0"/>
            </a:endParaRPr>
          </a:p>
        </p:txBody>
      </p:sp>
      <p:sp>
        <p:nvSpPr>
          <p:cNvPr id="41" name="Content Placeholder 3"/>
          <p:cNvSpPr>
            <a:spLocks noGrp="1"/>
          </p:cNvSpPr>
          <p:nvPr>
            <p:ph sz="half" idx="4294967295"/>
          </p:nvPr>
        </p:nvSpPr>
        <p:spPr>
          <a:xfrm>
            <a:off x="402336" y="2052584"/>
            <a:ext cx="5418673" cy="4695549"/>
          </a:xfrm>
        </p:spPr>
        <p:txBody>
          <a:bodyPr>
            <a:noAutofit/>
          </a:bodyPr>
          <a:lstStyle/>
          <a:p>
            <a:pPr marL="274320" lvl="1"/>
            <a:r>
              <a:rPr lang="hu-HU" sz="2400" dirty="0">
                <a:solidFill>
                  <a:schemeClr val="bg1"/>
                </a:solidFill>
              </a:rPr>
              <a:t>Teljes hozzáférés L2 és felette</a:t>
            </a:r>
          </a:p>
          <a:p>
            <a:pPr marL="274320" lvl="1"/>
            <a:r>
              <a:rPr lang="hu-HU" sz="2400" dirty="0">
                <a:solidFill>
                  <a:schemeClr val="bg1"/>
                </a:solidFill>
              </a:rPr>
              <a:t>MAC cím specifikáció és VLAN támogatás</a:t>
            </a:r>
          </a:p>
          <a:p>
            <a:pPr marL="274320" lvl="1"/>
            <a:r>
              <a:rPr lang="hu-HU" sz="2400" dirty="0">
                <a:solidFill>
                  <a:schemeClr val="bg1"/>
                </a:solidFill>
              </a:rPr>
              <a:t>Statikus és Dinamikus cím hozzárendelés</a:t>
            </a:r>
          </a:p>
          <a:p>
            <a:pPr marL="274320" lvl="1"/>
            <a:r>
              <a:rPr lang="hu-HU" sz="2400" dirty="0">
                <a:solidFill>
                  <a:schemeClr val="bg1"/>
                </a:solidFill>
              </a:rPr>
              <a:t>MCAST, BRCAST támogatás</a:t>
            </a:r>
          </a:p>
          <a:p>
            <a:pPr marL="274320" lvl="1"/>
            <a:r>
              <a:rPr lang="hu-HU" sz="2400" dirty="0">
                <a:solidFill>
                  <a:schemeClr val="bg1"/>
                </a:solidFill>
              </a:rPr>
              <a:t>Explicit </a:t>
            </a:r>
            <a:r>
              <a:rPr lang="hu-HU" sz="2400" dirty="0" err="1">
                <a:solidFill>
                  <a:schemeClr val="bg1"/>
                </a:solidFill>
              </a:rPr>
              <a:t>Routing</a:t>
            </a:r>
            <a:endParaRPr lang="hu-HU" sz="2400" dirty="0">
              <a:solidFill>
                <a:schemeClr val="bg1"/>
              </a:solidFill>
            </a:endParaRPr>
          </a:p>
          <a:p>
            <a:pPr marL="274320" lvl="1"/>
            <a:r>
              <a:rPr lang="hu-HU" sz="2400" dirty="0">
                <a:solidFill>
                  <a:schemeClr val="bg1"/>
                </a:solidFill>
              </a:rPr>
              <a:t>Felelőség határok = VLAN határok</a:t>
            </a:r>
          </a:p>
          <a:p>
            <a:pPr marL="274320" lvl="1"/>
            <a:r>
              <a:rPr lang="hu-HU" sz="2400" dirty="0">
                <a:solidFill>
                  <a:schemeClr val="bg1"/>
                </a:solidFill>
              </a:rPr>
              <a:t>Több VPN kapcsolat támogatása</a:t>
            </a:r>
          </a:p>
          <a:p>
            <a:pPr marL="485967" lvl="2"/>
            <a:r>
              <a:rPr lang="hu-HU" sz="2400" dirty="0">
                <a:solidFill>
                  <a:schemeClr val="bg1"/>
                </a:solidFill>
              </a:rPr>
              <a:t>SSL, </a:t>
            </a:r>
            <a:r>
              <a:rPr lang="hu-HU" sz="2400" dirty="0" err="1">
                <a:solidFill>
                  <a:schemeClr val="bg1"/>
                </a:solidFill>
              </a:rPr>
              <a:t>IPsec</a:t>
            </a:r>
            <a:r>
              <a:rPr lang="hu-HU" sz="2400" dirty="0">
                <a:solidFill>
                  <a:schemeClr val="bg1"/>
                </a:solidFill>
              </a:rPr>
              <a:t>, …</a:t>
            </a:r>
          </a:p>
          <a:p>
            <a:pPr marL="274320" lvl="1"/>
            <a:r>
              <a:rPr lang="hu-HU" sz="2400" dirty="0">
                <a:solidFill>
                  <a:schemeClr val="bg1"/>
                </a:solidFill>
              </a:rPr>
              <a:t>WAN optimalizálás</a:t>
            </a:r>
          </a:p>
          <a:p>
            <a:pPr marL="274320" lvl="1"/>
            <a:endParaRPr lang="en-US" sz="2000" dirty="0"/>
          </a:p>
        </p:txBody>
      </p:sp>
      <p:sp>
        <p:nvSpPr>
          <p:cNvPr id="42" name="Text Placeholder 4"/>
          <p:cNvSpPr>
            <a:spLocks noGrp="1"/>
          </p:cNvSpPr>
          <p:nvPr>
            <p:ph type="body" sz="quarter" idx="4294967295"/>
          </p:nvPr>
        </p:nvSpPr>
        <p:spPr>
          <a:xfrm>
            <a:off x="6228425" y="1189176"/>
            <a:ext cx="5422392" cy="954849"/>
          </a:xfrm>
        </p:spPr>
        <p:txBody>
          <a:bodyPr/>
          <a:lstStyle/>
          <a:p>
            <a:pPr marL="0" indent="0">
              <a:lnSpc>
                <a:spcPct val="110000"/>
              </a:lnSpc>
              <a:spcBef>
                <a:spcPts val="1200"/>
              </a:spcBef>
              <a:buNone/>
            </a:pPr>
            <a:r>
              <a:rPr lang="hu-HU" sz="4000" dirty="0">
                <a:solidFill>
                  <a:schemeClr val="bg1">
                    <a:alpha val="99000"/>
                  </a:schemeClr>
                </a:solidFill>
                <a:latin typeface="Segoe UI Light" pitchFamily="34" charset="0"/>
              </a:rPr>
              <a:t>Virtuális hálózat</a:t>
            </a:r>
            <a:endParaRPr lang="en-US" sz="4000" dirty="0">
              <a:solidFill>
                <a:schemeClr val="bg1">
                  <a:alpha val="99000"/>
                </a:schemeClr>
              </a:solidFill>
              <a:latin typeface="Segoe UI Light" pitchFamily="34" charset="0"/>
            </a:endParaRPr>
          </a:p>
        </p:txBody>
      </p:sp>
      <p:sp>
        <p:nvSpPr>
          <p:cNvPr id="43" name="Content Placeholder 5"/>
          <p:cNvSpPr>
            <a:spLocks noGrp="1"/>
          </p:cNvSpPr>
          <p:nvPr>
            <p:ph sz="quarter" idx="4294967295"/>
          </p:nvPr>
        </p:nvSpPr>
        <p:spPr>
          <a:xfrm>
            <a:off x="6228426" y="2052584"/>
            <a:ext cx="5422392" cy="4640823"/>
          </a:xfrm>
        </p:spPr>
        <p:txBody>
          <a:bodyPr>
            <a:normAutofit/>
          </a:bodyPr>
          <a:lstStyle/>
          <a:p>
            <a:pPr marL="274320" lvl="1"/>
            <a:r>
              <a:rPr lang="hu-HU" sz="2400" dirty="0">
                <a:solidFill>
                  <a:schemeClr val="bg1"/>
                </a:solidFill>
              </a:rPr>
              <a:t>Csak L3 feletti hozzáférés</a:t>
            </a:r>
          </a:p>
          <a:p>
            <a:pPr marL="274320" lvl="1"/>
            <a:r>
              <a:rPr lang="hu-HU" sz="2400" dirty="0">
                <a:solidFill>
                  <a:schemeClr val="bg1"/>
                </a:solidFill>
              </a:rPr>
              <a:t>Nincs MAC és VLAN támogatás</a:t>
            </a:r>
          </a:p>
          <a:p>
            <a:pPr marL="274320" lvl="1"/>
            <a:r>
              <a:rPr lang="hu-HU" sz="2400" dirty="0">
                <a:solidFill>
                  <a:schemeClr val="bg1"/>
                </a:solidFill>
              </a:rPr>
              <a:t>Alapvetően Azure kezeli a cím hozzárendelést, nincs konkrét IP hozzárendelés</a:t>
            </a:r>
          </a:p>
          <a:p>
            <a:pPr marL="274320" lvl="1"/>
            <a:r>
              <a:rPr lang="hu-HU" sz="2400" dirty="0">
                <a:solidFill>
                  <a:schemeClr val="bg1"/>
                </a:solidFill>
              </a:rPr>
              <a:t>Nincs MCAST és BRCAST támogatás</a:t>
            </a:r>
          </a:p>
          <a:p>
            <a:pPr marL="274320" lvl="1"/>
            <a:r>
              <a:rPr lang="hu-HU" sz="2400" dirty="0" err="1">
                <a:solidFill>
                  <a:schemeClr val="bg1"/>
                </a:solidFill>
              </a:rPr>
              <a:t>Implcit</a:t>
            </a:r>
            <a:r>
              <a:rPr lang="hu-HU" sz="2400" dirty="0">
                <a:solidFill>
                  <a:schemeClr val="bg1"/>
                </a:solidFill>
              </a:rPr>
              <a:t> </a:t>
            </a:r>
            <a:r>
              <a:rPr lang="hu-HU" sz="2400" dirty="0" err="1">
                <a:solidFill>
                  <a:schemeClr val="bg1"/>
                </a:solidFill>
              </a:rPr>
              <a:t>Routing</a:t>
            </a:r>
            <a:endParaRPr lang="hu-HU" sz="2400" dirty="0">
              <a:solidFill>
                <a:schemeClr val="bg1"/>
              </a:solidFill>
            </a:endParaRPr>
          </a:p>
          <a:p>
            <a:pPr marL="274320" lvl="1"/>
            <a:r>
              <a:rPr lang="hu-HU" sz="2400" dirty="0">
                <a:solidFill>
                  <a:schemeClr val="bg1"/>
                </a:solidFill>
              </a:rPr>
              <a:t>Felelősség határok = </a:t>
            </a:r>
            <a:r>
              <a:rPr lang="hu-HU" sz="2400" dirty="0" err="1">
                <a:solidFill>
                  <a:schemeClr val="bg1"/>
                </a:solidFill>
              </a:rPr>
              <a:t>Vnet</a:t>
            </a:r>
            <a:r>
              <a:rPr lang="hu-HU" sz="2400" dirty="0">
                <a:solidFill>
                  <a:schemeClr val="bg1"/>
                </a:solidFill>
              </a:rPr>
              <a:t> határok</a:t>
            </a:r>
          </a:p>
          <a:p>
            <a:pPr marL="274320" lvl="1"/>
            <a:r>
              <a:rPr lang="hu-HU" sz="2400" dirty="0">
                <a:solidFill>
                  <a:schemeClr val="bg1"/>
                </a:solidFill>
              </a:rPr>
              <a:t>Csak </a:t>
            </a:r>
            <a:r>
              <a:rPr lang="hu-HU" sz="2400" dirty="0" err="1">
                <a:solidFill>
                  <a:schemeClr val="bg1"/>
                </a:solidFill>
              </a:rPr>
              <a:t>IPSec</a:t>
            </a:r>
            <a:r>
              <a:rPr lang="hu-HU" sz="2400" dirty="0">
                <a:solidFill>
                  <a:schemeClr val="bg1"/>
                </a:solidFill>
              </a:rPr>
              <a:t> támogatás (IKEv1)</a:t>
            </a:r>
          </a:p>
          <a:p>
            <a:pPr marL="274320" lvl="1"/>
            <a:r>
              <a:rPr lang="hu-HU" sz="2400" dirty="0">
                <a:solidFill>
                  <a:schemeClr val="bg1"/>
                </a:solidFill>
              </a:rPr>
              <a:t>Nincs WAN optimalizálás</a:t>
            </a:r>
            <a:endParaRPr lang="en-US" sz="2400" dirty="0">
              <a:solidFill>
                <a:schemeClr val="bg1"/>
              </a:solidFill>
            </a:endParaRPr>
          </a:p>
        </p:txBody>
      </p:sp>
      <p:cxnSp>
        <p:nvCxnSpPr>
          <p:cNvPr id="46" name="Egyenes összekötő 45"/>
          <p:cNvCxnSpPr/>
          <p:nvPr/>
        </p:nvCxnSpPr>
        <p:spPr>
          <a:xfrm flipV="1">
            <a:off x="162704" y="2003129"/>
            <a:ext cx="11868912" cy="31306"/>
          </a:xfrm>
          <a:prstGeom prst="line">
            <a:avLst/>
          </a:prstGeom>
          <a:ln w="762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3718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269239" y="2084172"/>
            <a:ext cx="11653523" cy="1162178"/>
          </a:xfrm>
        </p:spPr>
        <p:txBody>
          <a:bodyPr/>
          <a:lstStyle/>
          <a:p>
            <a:r>
              <a:rPr lang="hu-HU" dirty="0"/>
              <a:t>IP címek a felhőben</a:t>
            </a:r>
          </a:p>
        </p:txBody>
      </p:sp>
    </p:spTree>
    <p:extLst>
      <p:ext uri="{BB962C8B-B14F-4D97-AF65-F5344CB8AC3E}">
        <p14:creationId xmlns:p14="http://schemas.microsoft.com/office/powerpoint/2010/main" val="122006711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IP címek a felhőben</a:t>
            </a:r>
          </a:p>
        </p:txBody>
      </p:sp>
      <p:sp>
        <p:nvSpPr>
          <p:cNvPr id="5" name="Téglalap 4"/>
          <p:cNvSpPr/>
          <p:nvPr/>
        </p:nvSpPr>
        <p:spPr bwMode="auto">
          <a:xfrm>
            <a:off x="6228425" y="1189176"/>
            <a:ext cx="5422392" cy="550423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églalap 5"/>
          <p:cNvSpPr/>
          <p:nvPr/>
        </p:nvSpPr>
        <p:spPr bwMode="auto">
          <a:xfrm>
            <a:off x="402336" y="1189176"/>
            <a:ext cx="5742432" cy="550423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2"/>
          <p:cNvSpPr>
            <a:spLocks noGrp="1"/>
          </p:cNvSpPr>
          <p:nvPr>
            <p:ph type="body" idx="4294967295"/>
          </p:nvPr>
        </p:nvSpPr>
        <p:spPr>
          <a:xfrm>
            <a:off x="398616" y="1243902"/>
            <a:ext cx="5422393" cy="808683"/>
          </a:xfrm>
        </p:spPr>
        <p:txBody>
          <a:bodyPr>
            <a:normAutofit lnSpcReduction="10000"/>
          </a:bodyPr>
          <a:lstStyle/>
          <a:p>
            <a:pPr marL="0" indent="0">
              <a:lnSpc>
                <a:spcPct val="110000"/>
              </a:lnSpc>
              <a:spcBef>
                <a:spcPts val="1200"/>
              </a:spcBef>
              <a:buNone/>
            </a:pPr>
            <a:r>
              <a:rPr lang="hu-HU" sz="4000" b="1" dirty="0">
                <a:solidFill>
                  <a:schemeClr val="bg1">
                    <a:alpha val="99000"/>
                  </a:schemeClr>
                </a:solidFill>
                <a:latin typeface="Segoe UI Light" pitchFamily="34" charset="0"/>
              </a:rPr>
              <a:t>Publikus IP címek</a:t>
            </a:r>
            <a:endParaRPr lang="en-US" sz="4000" b="1" dirty="0">
              <a:solidFill>
                <a:schemeClr val="bg1">
                  <a:alpha val="99000"/>
                </a:schemeClr>
              </a:solidFill>
              <a:latin typeface="Segoe UI Light" pitchFamily="34" charset="0"/>
            </a:endParaRPr>
          </a:p>
        </p:txBody>
      </p:sp>
      <p:sp>
        <p:nvSpPr>
          <p:cNvPr id="9" name="Text Placeholder 4"/>
          <p:cNvSpPr>
            <a:spLocks noGrp="1"/>
          </p:cNvSpPr>
          <p:nvPr>
            <p:ph type="body" sz="quarter" idx="4294967295"/>
          </p:nvPr>
        </p:nvSpPr>
        <p:spPr>
          <a:xfrm>
            <a:off x="6228425" y="1189176"/>
            <a:ext cx="5422392" cy="808683"/>
          </a:xfrm>
        </p:spPr>
        <p:txBody>
          <a:bodyPr>
            <a:normAutofit lnSpcReduction="10000"/>
          </a:bodyPr>
          <a:lstStyle/>
          <a:p>
            <a:pPr marL="0" indent="0">
              <a:lnSpc>
                <a:spcPct val="110000"/>
              </a:lnSpc>
              <a:spcBef>
                <a:spcPts val="1200"/>
              </a:spcBef>
              <a:buNone/>
            </a:pPr>
            <a:r>
              <a:rPr lang="hu-HU" sz="4000" b="1" dirty="0">
                <a:solidFill>
                  <a:schemeClr val="bg1">
                    <a:alpha val="99000"/>
                  </a:schemeClr>
                </a:solidFill>
                <a:latin typeface="Segoe UI Light" pitchFamily="34" charset="0"/>
              </a:rPr>
              <a:t>Privát IP címek</a:t>
            </a:r>
            <a:endParaRPr lang="en-US" sz="4000" b="1" dirty="0">
              <a:solidFill>
                <a:schemeClr val="bg1">
                  <a:alpha val="99000"/>
                </a:schemeClr>
              </a:solidFill>
              <a:latin typeface="Segoe UI Light" pitchFamily="34" charset="0"/>
            </a:endParaRPr>
          </a:p>
        </p:txBody>
      </p:sp>
      <p:cxnSp>
        <p:nvCxnSpPr>
          <p:cNvPr id="13" name="Egyenes összekötő 12"/>
          <p:cNvCxnSpPr/>
          <p:nvPr/>
        </p:nvCxnSpPr>
        <p:spPr>
          <a:xfrm flipV="1">
            <a:off x="162704" y="2003129"/>
            <a:ext cx="11868912" cy="31306"/>
          </a:xfrm>
          <a:prstGeom prst="line">
            <a:avLst/>
          </a:prstGeom>
          <a:ln w="762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Szöveg helye 10"/>
          <p:cNvSpPr>
            <a:spLocks noGrp="1"/>
          </p:cNvSpPr>
          <p:nvPr>
            <p:ph type="body" sz="quarter" idx="10"/>
          </p:nvPr>
        </p:nvSpPr>
        <p:spPr>
          <a:xfrm>
            <a:off x="398616" y="2088842"/>
            <a:ext cx="5746152" cy="4226029"/>
          </a:xfrm>
        </p:spPr>
        <p:txBody>
          <a:bodyPr/>
          <a:lstStyle/>
          <a:p>
            <a:r>
              <a:rPr lang="hu-HU" sz="2400" b="1" dirty="0">
                <a:solidFill>
                  <a:schemeClr val="bg1"/>
                </a:solidFill>
              </a:rPr>
              <a:t>Hol?</a:t>
            </a:r>
          </a:p>
          <a:p>
            <a:pPr lvl="1"/>
            <a:r>
              <a:rPr lang="hu-HU" dirty="0">
                <a:solidFill>
                  <a:schemeClr val="bg1"/>
                </a:solidFill>
              </a:rPr>
              <a:t>Virtuális gépek, külső </a:t>
            </a:r>
            <a:r>
              <a:rPr lang="hu-HU" dirty="0" err="1">
                <a:solidFill>
                  <a:schemeClr val="bg1"/>
                </a:solidFill>
              </a:rPr>
              <a:t>load</a:t>
            </a:r>
            <a:r>
              <a:rPr lang="hu-HU" dirty="0">
                <a:solidFill>
                  <a:schemeClr val="bg1"/>
                </a:solidFill>
              </a:rPr>
              <a:t> </a:t>
            </a:r>
            <a:r>
              <a:rPr lang="hu-HU" dirty="0" err="1">
                <a:solidFill>
                  <a:schemeClr val="bg1"/>
                </a:solidFill>
              </a:rPr>
              <a:t>balancer</a:t>
            </a:r>
            <a:r>
              <a:rPr lang="hu-HU" dirty="0">
                <a:solidFill>
                  <a:schemeClr val="bg1"/>
                </a:solidFill>
              </a:rPr>
              <a:t>, VPN átjárók, alkalmazás átjárók</a:t>
            </a:r>
          </a:p>
          <a:p>
            <a:r>
              <a:rPr lang="hu-HU" sz="2400" b="1" dirty="0">
                <a:solidFill>
                  <a:schemeClr val="bg1"/>
                </a:solidFill>
              </a:rPr>
              <a:t>Dinamikus- és Statikus IP cím foglalás</a:t>
            </a:r>
          </a:p>
          <a:p>
            <a:r>
              <a:rPr lang="hu-HU" sz="2400" b="1" dirty="0">
                <a:solidFill>
                  <a:schemeClr val="bg1"/>
                </a:solidFill>
              </a:rPr>
              <a:t>DNS </a:t>
            </a:r>
            <a:r>
              <a:rPr lang="hu-HU" sz="2400" b="1" dirty="0" err="1">
                <a:solidFill>
                  <a:schemeClr val="bg1"/>
                </a:solidFill>
              </a:rPr>
              <a:t>hosztnév</a:t>
            </a:r>
            <a:r>
              <a:rPr lang="hu-HU" sz="2400" b="1" dirty="0">
                <a:solidFill>
                  <a:schemeClr val="bg1"/>
                </a:solidFill>
              </a:rPr>
              <a:t> foglalás</a:t>
            </a:r>
          </a:p>
          <a:p>
            <a:pPr lvl="1"/>
            <a:r>
              <a:rPr lang="hu-HU" dirty="0">
                <a:solidFill>
                  <a:schemeClr val="bg1"/>
                </a:solidFill>
              </a:rPr>
              <a:t>domainnamelabel.location.cloudapp.azure.com</a:t>
            </a:r>
          </a:p>
          <a:p>
            <a:pPr lvl="1"/>
            <a:r>
              <a:rPr lang="hu-HU" dirty="0">
                <a:solidFill>
                  <a:schemeClr val="bg1"/>
                </a:solidFill>
              </a:rPr>
              <a:t>Pl.: mydomain.westus.cloudapp.azure.com USA nyugati régiójában</a:t>
            </a:r>
          </a:p>
          <a:p>
            <a:pPr lvl="1"/>
            <a:endParaRPr lang="hu-HU" dirty="0">
              <a:solidFill>
                <a:schemeClr val="bg1"/>
              </a:solidFill>
            </a:endParaRPr>
          </a:p>
        </p:txBody>
      </p:sp>
      <p:sp>
        <p:nvSpPr>
          <p:cNvPr id="15" name="Szöveg helye 10"/>
          <p:cNvSpPr txBox="1">
            <a:spLocks/>
          </p:cNvSpPr>
          <p:nvPr/>
        </p:nvSpPr>
        <p:spPr>
          <a:xfrm>
            <a:off x="6228426" y="2088842"/>
            <a:ext cx="5422392" cy="3908186"/>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solidFill>
                  <a:schemeClr val="accent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hu-HU" sz="2400" b="1" dirty="0">
                <a:solidFill>
                  <a:schemeClr val="bg1"/>
                </a:solidFill>
              </a:rPr>
              <a:t>Hol?</a:t>
            </a:r>
          </a:p>
          <a:p>
            <a:pPr lvl="1"/>
            <a:r>
              <a:rPr lang="hu-HU" dirty="0">
                <a:solidFill>
                  <a:schemeClr val="bg1"/>
                </a:solidFill>
              </a:rPr>
              <a:t>Virtuális gépek, belső </a:t>
            </a:r>
            <a:r>
              <a:rPr lang="hu-HU" dirty="0" err="1">
                <a:solidFill>
                  <a:schemeClr val="bg1"/>
                </a:solidFill>
              </a:rPr>
              <a:t>load</a:t>
            </a:r>
            <a:r>
              <a:rPr lang="hu-HU" dirty="0">
                <a:solidFill>
                  <a:schemeClr val="bg1"/>
                </a:solidFill>
              </a:rPr>
              <a:t> </a:t>
            </a:r>
            <a:r>
              <a:rPr lang="hu-HU" dirty="0" err="1">
                <a:solidFill>
                  <a:schemeClr val="bg1"/>
                </a:solidFill>
              </a:rPr>
              <a:t>balancer</a:t>
            </a:r>
            <a:r>
              <a:rPr lang="hu-HU" dirty="0">
                <a:solidFill>
                  <a:schemeClr val="bg1"/>
                </a:solidFill>
              </a:rPr>
              <a:t>, alkalmazás átjáró</a:t>
            </a:r>
            <a:endParaRPr lang="hu-HU" sz="2400" b="1" dirty="0">
              <a:solidFill>
                <a:schemeClr val="bg1"/>
              </a:solidFill>
            </a:endParaRPr>
          </a:p>
          <a:p>
            <a:r>
              <a:rPr lang="hu-HU" sz="2400" b="1" dirty="0">
                <a:solidFill>
                  <a:schemeClr val="bg1"/>
                </a:solidFill>
              </a:rPr>
              <a:t>Dinamikus- és Statikus IP cím foglalás</a:t>
            </a:r>
          </a:p>
          <a:p>
            <a:r>
              <a:rPr lang="hu-HU" sz="2400" b="1" dirty="0">
                <a:solidFill>
                  <a:schemeClr val="bg1"/>
                </a:solidFill>
              </a:rPr>
              <a:t>IP cím tartomány foglalása</a:t>
            </a:r>
          </a:p>
          <a:p>
            <a:r>
              <a:rPr lang="hu-HU" sz="2400" b="1" dirty="0" err="1">
                <a:solidFill>
                  <a:schemeClr val="bg1"/>
                </a:solidFill>
              </a:rPr>
              <a:t>Internal</a:t>
            </a:r>
            <a:r>
              <a:rPr lang="hu-HU" sz="2400" b="1" dirty="0">
                <a:solidFill>
                  <a:schemeClr val="bg1"/>
                </a:solidFill>
              </a:rPr>
              <a:t> DNS </a:t>
            </a:r>
            <a:r>
              <a:rPr lang="hu-HU" sz="2400" b="1" dirty="0" err="1">
                <a:solidFill>
                  <a:schemeClr val="bg1"/>
                </a:solidFill>
              </a:rPr>
              <a:t>hosztnév</a:t>
            </a:r>
            <a:r>
              <a:rPr lang="hu-HU" sz="2400" b="1" dirty="0">
                <a:solidFill>
                  <a:schemeClr val="bg1"/>
                </a:solidFill>
              </a:rPr>
              <a:t> foglalás</a:t>
            </a:r>
          </a:p>
          <a:p>
            <a:pPr lvl="1"/>
            <a:r>
              <a:rPr lang="hu-HU" dirty="0">
                <a:solidFill>
                  <a:schemeClr val="bg1"/>
                </a:solidFill>
              </a:rPr>
              <a:t>Azure-</a:t>
            </a:r>
            <a:r>
              <a:rPr lang="hu-HU" dirty="0" err="1">
                <a:solidFill>
                  <a:schemeClr val="bg1"/>
                </a:solidFill>
              </a:rPr>
              <a:t>managed</a:t>
            </a:r>
            <a:r>
              <a:rPr lang="hu-HU" dirty="0">
                <a:solidFill>
                  <a:schemeClr val="bg1"/>
                </a:solidFill>
              </a:rPr>
              <a:t> DNS szerver</a:t>
            </a:r>
          </a:p>
          <a:p>
            <a:pPr lvl="1"/>
            <a:r>
              <a:rPr lang="hu-HU" dirty="0">
                <a:solidFill>
                  <a:schemeClr val="bg1"/>
                </a:solidFill>
              </a:rPr>
              <a:t>Angol abc kisbetűi, számok és „-”-jelet </a:t>
            </a:r>
            <a:r>
              <a:rPr lang="hu-HU" dirty="0" err="1">
                <a:solidFill>
                  <a:schemeClr val="bg1"/>
                </a:solidFill>
              </a:rPr>
              <a:t>tartalmazhat,de</a:t>
            </a:r>
            <a:r>
              <a:rPr lang="hu-HU" dirty="0">
                <a:solidFill>
                  <a:schemeClr val="bg1"/>
                </a:solidFill>
              </a:rPr>
              <a:t> nem kezdődhet és végződhet „-”-jellel</a:t>
            </a:r>
          </a:p>
        </p:txBody>
      </p:sp>
    </p:spTree>
    <p:extLst>
      <p:ext uri="{BB962C8B-B14F-4D97-AF65-F5344CB8AC3E}">
        <p14:creationId xmlns:p14="http://schemas.microsoft.com/office/powerpoint/2010/main" val="44362149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zöveg helye 10"/>
          <p:cNvSpPr>
            <a:spLocks noGrp="1"/>
          </p:cNvSpPr>
          <p:nvPr>
            <p:ph type="body" sz="quarter" idx="10"/>
          </p:nvPr>
        </p:nvSpPr>
        <p:spPr>
          <a:xfrm>
            <a:off x="269239" y="1189177"/>
            <a:ext cx="11653523" cy="5343963"/>
          </a:xfrm>
        </p:spPr>
        <p:txBody>
          <a:bodyPr/>
          <a:lstStyle/>
          <a:p>
            <a:r>
              <a:rPr lang="hu-HU" dirty="0"/>
              <a:t>Létrehozáskor adjuk meg és később nem változik</a:t>
            </a:r>
          </a:p>
          <a:p>
            <a:r>
              <a:rPr lang="hu-HU" dirty="0"/>
              <a:t>Privát cím esetén az alhálózatban elérhető címek közül választhatunk</a:t>
            </a:r>
          </a:p>
          <a:p>
            <a:r>
              <a:rPr lang="hu-HU" dirty="0"/>
              <a:t>Mikor?</a:t>
            </a:r>
          </a:p>
          <a:p>
            <a:pPr lvl="1"/>
            <a:r>
              <a:rPr lang="hu-HU" dirty="0"/>
              <a:t>Végfelhasználó tűzfal szabályaiban kell használnunk</a:t>
            </a:r>
          </a:p>
          <a:p>
            <a:pPr lvl="1"/>
            <a:r>
              <a:rPr lang="hu-HU" dirty="0"/>
              <a:t>SSL tanúsítványok</a:t>
            </a:r>
          </a:p>
          <a:p>
            <a:pPr lvl="1"/>
            <a:r>
              <a:rPr lang="hu-HU" dirty="0"/>
              <a:t>Virtuális DNS szerverek</a:t>
            </a:r>
          </a:p>
          <a:p>
            <a:pPr lvl="1"/>
            <a:r>
              <a:rPr lang="hu-HU" dirty="0"/>
              <a:t>Erőforrások amelyeket IP alapon érünk el</a:t>
            </a:r>
          </a:p>
          <a:p>
            <a:pPr lvl="1"/>
            <a:endParaRPr lang="hu-HU" dirty="0"/>
          </a:p>
          <a:p>
            <a:endParaRPr lang="hu-HU" dirty="0"/>
          </a:p>
          <a:p>
            <a:pPr lvl="1"/>
            <a:endParaRPr lang="hu-HU" dirty="0"/>
          </a:p>
        </p:txBody>
      </p:sp>
      <p:sp>
        <p:nvSpPr>
          <p:cNvPr id="10" name="Cím 9"/>
          <p:cNvSpPr>
            <a:spLocks noGrp="1"/>
          </p:cNvSpPr>
          <p:nvPr>
            <p:ph type="title"/>
          </p:nvPr>
        </p:nvSpPr>
        <p:spPr/>
        <p:txBody>
          <a:bodyPr/>
          <a:lstStyle/>
          <a:p>
            <a:r>
              <a:rPr lang="hu-HU" dirty="0"/>
              <a:t>Statikus IP cím</a:t>
            </a:r>
          </a:p>
        </p:txBody>
      </p:sp>
    </p:spTree>
    <p:extLst>
      <p:ext uri="{BB962C8B-B14F-4D97-AF65-F5344CB8AC3E}">
        <p14:creationId xmlns:p14="http://schemas.microsoft.com/office/powerpoint/2010/main" val="303873270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zöveg helye 10"/>
          <p:cNvSpPr>
            <a:spLocks noGrp="1"/>
          </p:cNvSpPr>
          <p:nvPr>
            <p:ph type="body" sz="quarter" idx="10"/>
          </p:nvPr>
        </p:nvSpPr>
        <p:spPr>
          <a:xfrm>
            <a:off x="269239" y="1189177"/>
            <a:ext cx="11653523" cy="6538778"/>
          </a:xfrm>
        </p:spPr>
        <p:txBody>
          <a:bodyPr/>
          <a:lstStyle/>
          <a:p>
            <a:r>
              <a:rPr lang="hu-HU" dirty="0"/>
              <a:t>Alapértelmezetten IP foglalási </a:t>
            </a:r>
            <a:r>
              <a:rPr lang="hu-HU" dirty="0" err="1"/>
              <a:t>mehanizmus</a:t>
            </a:r>
            <a:endParaRPr lang="hu-HU" dirty="0"/>
          </a:p>
          <a:p>
            <a:r>
              <a:rPr lang="hu-HU" dirty="0"/>
              <a:t>Létrehozáskor nem allokáljuk</a:t>
            </a:r>
          </a:p>
          <a:p>
            <a:r>
              <a:rPr lang="hu-HU" dirty="0"/>
              <a:t>Erőforrás indításánál foglaljuk le, majd az erőforrás leállításánál engedjük el</a:t>
            </a:r>
          </a:p>
          <a:p>
            <a:pPr lvl="1"/>
            <a:r>
              <a:rPr lang="hu-HU" dirty="0"/>
              <a:t>Virtuális gép, </a:t>
            </a:r>
            <a:r>
              <a:rPr lang="hu-HU" dirty="0" err="1"/>
              <a:t>Load</a:t>
            </a:r>
            <a:r>
              <a:rPr lang="hu-HU" dirty="0"/>
              <a:t> </a:t>
            </a:r>
            <a:r>
              <a:rPr lang="hu-HU" dirty="0" err="1"/>
              <a:t>balancer</a:t>
            </a:r>
            <a:endParaRPr lang="hu-HU" dirty="0"/>
          </a:p>
          <a:p>
            <a:r>
              <a:rPr lang="hu-HU" dirty="0"/>
              <a:t>Minden lefoglalásnál új címet kapunk</a:t>
            </a:r>
          </a:p>
          <a:p>
            <a:pPr lvl="1"/>
            <a:r>
              <a:rPr lang="hu-HU" dirty="0"/>
              <a:t>Privát cím esetén az alhálózatunk elérhető címei közül kapunk (DHCP)</a:t>
            </a:r>
          </a:p>
          <a:p>
            <a:pPr lvl="1"/>
            <a:r>
              <a:rPr lang="hu-HU" dirty="0"/>
              <a:t>Publikus cím esetén Azure ad nekünk</a:t>
            </a:r>
          </a:p>
          <a:p>
            <a:endParaRPr lang="hu-HU" dirty="0"/>
          </a:p>
          <a:p>
            <a:pPr lvl="1"/>
            <a:endParaRPr lang="hu-HU" dirty="0"/>
          </a:p>
          <a:p>
            <a:pPr lvl="1"/>
            <a:endParaRPr lang="hu-HU" dirty="0"/>
          </a:p>
          <a:p>
            <a:endParaRPr lang="hu-HU" dirty="0"/>
          </a:p>
          <a:p>
            <a:pPr lvl="1"/>
            <a:endParaRPr lang="hu-HU" dirty="0"/>
          </a:p>
        </p:txBody>
      </p:sp>
      <p:sp>
        <p:nvSpPr>
          <p:cNvPr id="10" name="Cím 9"/>
          <p:cNvSpPr>
            <a:spLocks noGrp="1"/>
          </p:cNvSpPr>
          <p:nvPr>
            <p:ph type="title"/>
          </p:nvPr>
        </p:nvSpPr>
        <p:spPr/>
        <p:txBody>
          <a:bodyPr/>
          <a:lstStyle/>
          <a:p>
            <a:r>
              <a:rPr lang="hu-HU" dirty="0"/>
              <a:t>Dinamikus IP cím</a:t>
            </a:r>
          </a:p>
        </p:txBody>
      </p:sp>
    </p:spTree>
    <p:extLst>
      <p:ext uri="{BB962C8B-B14F-4D97-AF65-F5344CB8AC3E}">
        <p14:creationId xmlns:p14="http://schemas.microsoft.com/office/powerpoint/2010/main" val="33352074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zövegdoboz 12"/>
          <p:cNvSpPr txBox="1"/>
          <p:nvPr/>
        </p:nvSpPr>
        <p:spPr>
          <a:xfrm>
            <a:off x="5486400" y="1046338"/>
            <a:ext cx="6438680" cy="4143178"/>
          </a:xfrm>
          <a:prstGeom prst="rect">
            <a:avLst/>
          </a:prstGeom>
          <a:solidFill>
            <a:schemeClr val="accent1"/>
          </a:solidFill>
        </p:spPr>
        <p:txBody>
          <a:bodyPr wrap="square" lIns="182880" tIns="146304" rIns="182880" bIns="72000" rtlCol="0" anchor="b">
            <a:noAutofit/>
          </a:bodyPr>
          <a:lstStyle/>
          <a:p>
            <a:pPr algn="ctr">
              <a:lnSpc>
                <a:spcPct val="90000"/>
              </a:lnSpc>
              <a:spcAft>
                <a:spcPts val="600"/>
              </a:spcAft>
            </a:pPr>
            <a:r>
              <a:rPr lang="hu-HU" sz="2400" dirty="0">
                <a:solidFill>
                  <a:schemeClr val="bg1"/>
                </a:solidFill>
              </a:rPr>
              <a:t>Hardver (Processzor, memória, lemez…)</a:t>
            </a:r>
          </a:p>
        </p:txBody>
      </p:sp>
      <p:sp>
        <p:nvSpPr>
          <p:cNvPr id="6" name="Szövegdoboz 5"/>
          <p:cNvSpPr txBox="1"/>
          <p:nvPr/>
        </p:nvSpPr>
        <p:spPr>
          <a:xfrm>
            <a:off x="5735782" y="1189176"/>
            <a:ext cx="5985163" cy="3430326"/>
          </a:xfrm>
          <a:prstGeom prst="rect">
            <a:avLst/>
          </a:prstGeom>
          <a:solidFill>
            <a:schemeClr val="accent2"/>
          </a:solidFill>
        </p:spPr>
        <p:txBody>
          <a:bodyPr wrap="square" lIns="182880" tIns="146304" rIns="182880" bIns="72000" rtlCol="0" anchor="b">
            <a:noAutofit/>
          </a:bodyPr>
          <a:lstStyle/>
          <a:p>
            <a:pPr algn="ctr">
              <a:lnSpc>
                <a:spcPct val="90000"/>
              </a:lnSpc>
              <a:spcAft>
                <a:spcPts val="600"/>
              </a:spcAft>
            </a:pPr>
            <a:r>
              <a:rPr lang="hu-HU" sz="2400" dirty="0" err="1">
                <a:solidFill>
                  <a:schemeClr val="bg1"/>
                </a:solidFill>
              </a:rPr>
              <a:t>Host</a:t>
            </a:r>
            <a:r>
              <a:rPr lang="hu-HU" sz="2400" dirty="0">
                <a:solidFill>
                  <a:schemeClr val="bg1"/>
                </a:solidFill>
              </a:rPr>
              <a:t> operációs rendszer (OS)</a:t>
            </a:r>
          </a:p>
        </p:txBody>
      </p:sp>
      <p:sp>
        <p:nvSpPr>
          <p:cNvPr id="9" name="Szövegdoboz 8"/>
          <p:cNvSpPr txBox="1"/>
          <p:nvPr/>
        </p:nvSpPr>
        <p:spPr>
          <a:xfrm>
            <a:off x="5888182" y="1341576"/>
            <a:ext cx="5678384" cy="2755412"/>
          </a:xfrm>
          <a:prstGeom prst="rect">
            <a:avLst/>
          </a:prstGeom>
          <a:solidFill>
            <a:schemeClr val="tx2">
              <a:lumMod val="20000"/>
              <a:lumOff val="80000"/>
            </a:schemeClr>
          </a:solidFill>
        </p:spPr>
        <p:txBody>
          <a:bodyPr wrap="square" lIns="182880" tIns="146304" rIns="182880" bIns="72000" rtlCol="0" anchor="b">
            <a:noAutofit/>
          </a:bodyPr>
          <a:lstStyle/>
          <a:p>
            <a:pPr algn="ctr">
              <a:lnSpc>
                <a:spcPct val="90000"/>
              </a:lnSpc>
              <a:spcAft>
                <a:spcPts val="600"/>
              </a:spcAft>
            </a:pPr>
            <a:r>
              <a:rPr lang="hu-HU" sz="2400" dirty="0" err="1">
                <a:gradFill>
                  <a:gsLst>
                    <a:gs pos="2917">
                      <a:schemeClr val="tx1"/>
                    </a:gs>
                    <a:gs pos="30000">
                      <a:schemeClr val="tx1"/>
                    </a:gs>
                  </a:gsLst>
                  <a:lin ang="5400000" scaled="0"/>
                </a:gradFill>
              </a:rPr>
              <a:t>Hypervisor</a:t>
            </a:r>
            <a:r>
              <a:rPr lang="hu-HU" sz="2400" dirty="0">
                <a:gradFill>
                  <a:gsLst>
                    <a:gs pos="2917">
                      <a:schemeClr val="tx1"/>
                    </a:gs>
                    <a:gs pos="30000">
                      <a:schemeClr val="tx1"/>
                    </a:gs>
                  </a:gsLst>
                  <a:lin ang="5400000" scaled="0"/>
                </a:gradFill>
              </a:rPr>
              <a:t> (</a:t>
            </a:r>
            <a:r>
              <a:rPr lang="hu-HU" sz="2400" dirty="0" err="1">
                <a:gradFill>
                  <a:gsLst>
                    <a:gs pos="2917">
                      <a:schemeClr val="tx1"/>
                    </a:gs>
                    <a:gs pos="30000">
                      <a:schemeClr val="tx1"/>
                    </a:gs>
                  </a:gsLst>
                  <a:lin ang="5400000" scaled="0"/>
                </a:gradFill>
              </a:rPr>
              <a:t>Hyper</a:t>
            </a:r>
            <a:r>
              <a:rPr lang="hu-HU" sz="2400" dirty="0">
                <a:gradFill>
                  <a:gsLst>
                    <a:gs pos="2917">
                      <a:schemeClr val="tx1"/>
                    </a:gs>
                    <a:gs pos="30000">
                      <a:schemeClr val="tx1"/>
                    </a:gs>
                  </a:gsLst>
                  <a:lin ang="5400000" scaled="0"/>
                </a:gradFill>
              </a:rPr>
              <a:t>-V, Xen, ESX Server)</a:t>
            </a:r>
          </a:p>
        </p:txBody>
      </p:sp>
      <p:sp>
        <p:nvSpPr>
          <p:cNvPr id="3" name="Cím 2"/>
          <p:cNvSpPr>
            <a:spLocks noGrp="1"/>
          </p:cNvSpPr>
          <p:nvPr>
            <p:ph type="title"/>
          </p:nvPr>
        </p:nvSpPr>
        <p:spPr/>
        <p:txBody>
          <a:bodyPr/>
          <a:lstStyle/>
          <a:p>
            <a:r>
              <a:rPr lang="hu-HU" dirty="0"/>
              <a:t>Alapfogalmak</a:t>
            </a:r>
          </a:p>
        </p:txBody>
      </p:sp>
      <p:sp>
        <p:nvSpPr>
          <p:cNvPr id="4" name="Szöveg helye 3"/>
          <p:cNvSpPr>
            <a:spLocks noGrp="1"/>
          </p:cNvSpPr>
          <p:nvPr>
            <p:ph type="body" sz="quarter" idx="10"/>
          </p:nvPr>
        </p:nvSpPr>
        <p:spPr/>
        <p:txBody>
          <a:bodyPr>
            <a:normAutofit/>
          </a:bodyPr>
          <a:lstStyle/>
          <a:p>
            <a:r>
              <a:rPr lang="hu-HU" dirty="0"/>
              <a:t>Hardver </a:t>
            </a:r>
            <a:r>
              <a:rPr lang="hu-HU" dirty="0" err="1"/>
              <a:t>virtualizáció</a:t>
            </a:r>
            <a:endParaRPr lang="hu-HU" dirty="0"/>
          </a:p>
          <a:p>
            <a:pPr lvl="1"/>
            <a:r>
              <a:rPr lang="hu-HU" dirty="0"/>
              <a:t>Szoftveres úton emulálunk egy hardverkörnyezetet, vagyis egy virtuális számítógépet, mely valódi gépként viselkedik</a:t>
            </a:r>
          </a:p>
          <a:p>
            <a:pPr marL="342900" indent="-342900">
              <a:buFont typeface="Arial" panose="020B0604020202020204" pitchFamily="34" charset="0"/>
              <a:buChar char="•"/>
            </a:pPr>
            <a:r>
              <a:rPr lang="hu-HU" dirty="0" err="1"/>
              <a:t>Hypervisor</a:t>
            </a:r>
            <a:endParaRPr lang="hu-HU" dirty="0"/>
          </a:p>
          <a:p>
            <a:pPr marL="342900" lvl="1" indent="-342900">
              <a:buFont typeface="Arial" panose="020B0604020202020204" pitchFamily="34" charset="0"/>
              <a:buChar char="•"/>
            </a:pPr>
            <a:r>
              <a:rPr lang="hu-HU" dirty="0"/>
              <a:t>A szoftver, mely a virtuális gépet emulálja</a:t>
            </a:r>
          </a:p>
          <a:p>
            <a:pPr marL="342900" indent="-342900">
              <a:buFont typeface="Arial" panose="020B0604020202020204" pitchFamily="34" charset="0"/>
              <a:buChar char="•"/>
            </a:pPr>
            <a:r>
              <a:rPr lang="hu-HU" dirty="0" err="1"/>
              <a:t>Host</a:t>
            </a:r>
            <a:r>
              <a:rPr lang="hu-HU" dirty="0"/>
              <a:t>/</a:t>
            </a:r>
            <a:r>
              <a:rPr lang="hu-HU" dirty="0" err="1"/>
              <a:t>Guest</a:t>
            </a:r>
            <a:endParaRPr lang="hu-HU" dirty="0"/>
          </a:p>
          <a:p>
            <a:pPr marL="342900" lvl="1" indent="-342900">
              <a:buFont typeface="Arial" panose="020B0604020202020204" pitchFamily="34" charset="0"/>
              <a:buChar char="•"/>
            </a:pPr>
            <a:r>
              <a:rPr lang="hu-HU" dirty="0"/>
              <a:t>Futtató, illetve futtatott gép</a:t>
            </a:r>
          </a:p>
          <a:p>
            <a:pPr marL="342900" lvl="1" indent="-342900">
              <a:buFont typeface="Arial" panose="020B0604020202020204" pitchFamily="34" charset="0"/>
              <a:buChar char="•"/>
            </a:pPr>
            <a:r>
              <a:rPr lang="hu-HU" dirty="0"/>
              <a:t>Érdekesség: a virtuális gép maga is </a:t>
            </a:r>
            <a:r>
              <a:rPr lang="hu-HU" dirty="0" err="1"/>
              <a:t>hosztolhat</a:t>
            </a:r>
            <a:r>
              <a:rPr lang="hu-HU" dirty="0"/>
              <a:t> további virtuális gépeket</a:t>
            </a:r>
          </a:p>
          <a:p>
            <a:endParaRPr lang="hu-HU" dirty="0"/>
          </a:p>
        </p:txBody>
      </p:sp>
      <p:pic>
        <p:nvPicPr>
          <p:cNvPr id="1028" name="Picture 4" descr="Server, Web, Network, 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84315" y="5069167"/>
            <a:ext cx="1272059" cy="178883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Csoportba foglalás 7"/>
          <p:cNvGrpSpPr/>
          <p:nvPr/>
        </p:nvGrpSpPr>
        <p:grpSpPr>
          <a:xfrm>
            <a:off x="6032665" y="1472540"/>
            <a:ext cx="2600696" cy="2101933"/>
            <a:chOff x="6032665" y="1472540"/>
            <a:chExt cx="2600696" cy="2101933"/>
          </a:xfrm>
        </p:grpSpPr>
        <p:sp>
          <p:nvSpPr>
            <p:cNvPr id="7" name="Téglalap 6"/>
            <p:cNvSpPr/>
            <p:nvPr/>
          </p:nvSpPr>
          <p:spPr bwMode="auto">
            <a:xfrm>
              <a:off x="6032665" y="1472540"/>
              <a:ext cx="2600696" cy="210193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solidFill>
                    <a:schemeClr val="accent1"/>
                  </a:solidFill>
                  <a:ea typeface="Segoe UI" pitchFamily="34" charset="0"/>
                  <a:cs typeface="Segoe UI" pitchFamily="34" charset="0"/>
                </a:rPr>
                <a:t>Virtuális gép</a:t>
              </a:r>
            </a:p>
          </p:txBody>
        </p:sp>
        <p:sp>
          <p:nvSpPr>
            <p:cNvPr id="10" name="Szövegdoboz 9"/>
            <p:cNvSpPr txBox="1"/>
            <p:nvPr/>
          </p:nvSpPr>
          <p:spPr>
            <a:xfrm>
              <a:off x="6130265" y="1624939"/>
              <a:ext cx="2396219" cy="439943"/>
            </a:xfrm>
            <a:prstGeom prst="rect">
              <a:avLst/>
            </a:prstGeom>
            <a:solidFill>
              <a:schemeClr val="tx2">
                <a:lumMod val="20000"/>
                <a:lumOff val="80000"/>
              </a:schemeClr>
            </a:solidFill>
          </p:spPr>
          <p:txBody>
            <a:bodyPr wrap="square" lIns="182880" tIns="146304" rIns="182880" bIns="146304" rtlCol="0" anchor="ctr">
              <a:noAutofit/>
            </a:bodyPr>
            <a:lstStyle/>
            <a:p>
              <a:pPr algn="ctr">
                <a:lnSpc>
                  <a:spcPct val="90000"/>
                </a:lnSpc>
                <a:spcAft>
                  <a:spcPts val="600"/>
                </a:spcAft>
              </a:pPr>
              <a:r>
                <a:rPr lang="hu-HU" sz="2400" dirty="0">
                  <a:gradFill>
                    <a:gsLst>
                      <a:gs pos="2917">
                        <a:schemeClr val="tx1"/>
                      </a:gs>
                      <a:gs pos="30000">
                        <a:schemeClr val="tx1"/>
                      </a:gs>
                    </a:gsLst>
                    <a:lin ang="5400000" scaled="0"/>
                  </a:gradFill>
                </a:rPr>
                <a:t>Alkalmazás</a:t>
              </a:r>
            </a:p>
          </p:txBody>
        </p:sp>
        <p:sp>
          <p:nvSpPr>
            <p:cNvPr id="11" name="Szövegdoboz 10"/>
            <p:cNvSpPr txBox="1"/>
            <p:nvPr/>
          </p:nvSpPr>
          <p:spPr>
            <a:xfrm>
              <a:off x="6130265" y="2128247"/>
              <a:ext cx="2396219" cy="443283"/>
            </a:xfrm>
            <a:prstGeom prst="rect">
              <a:avLst/>
            </a:prstGeom>
            <a:solidFill>
              <a:schemeClr val="accent2"/>
            </a:solidFill>
          </p:spPr>
          <p:txBody>
            <a:bodyPr wrap="square" lIns="182880" tIns="146304" rIns="182880" bIns="146304" rtlCol="0" anchor="ctr">
              <a:noAutofit/>
            </a:bodyPr>
            <a:lstStyle/>
            <a:p>
              <a:pPr algn="ctr">
                <a:lnSpc>
                  <a:spcPct val="90000"/>
                </a:lnSpc>
                <a:spcAft>
                  <a:spcPts val="600"/>
                </a:spcAft>
              </a:pPr>
              <a:r>
                <a:rPr lang="hu-HU" sz="2400" dirty="0" err="1">
                  <a:solidFill>
                    <a:schemeClr val="bg1"/>
                  </a:solidFill>
                </a:rPr>
                <a:t>Guest</a:t>
              </a:r>
              <a:r>
                <a:rPr lang="hu-HU" sz="2400" dirty="0">
                  <a:solidFill>
                    <a:schemeClr val="bg1"/>
                  </a:solidFill>
                </a:rPr>
                <a:t> OS</a:t>
              </a:r>
            </a:p>
          </p:txBody>
        </p:sp>
        <p:sp>
          <p:nvSpPr>
            <p:cNvPr id="12" name="Szövegdoboz 11"/>
            <p:cNvSpPr txBox="1"/>
            <p:nvPr/>
          </p:nvSpPr>
          <p:spPr>
            <a:xfrm>
              <a:off x="6120658" y="2639871"/>
              <a:ext cx="2405826" cy="444994"/>
            </a:xfrm>
            <a:prstGeom prst="rect">
              <a:avLst/>
            </a:prstGeom>
            <a:solidFill>
              <a:schemeClr val="accent1"/>
            </a:solidFill>
          </p:spPr>
          <p:txBody>
            <a:bodyPr wrap="square" lIns="0" tIns="146304" rIns="0" bIns="146304" rtlCol="0" anchor="ctr">
              <a:noAutofit/>
            </a:bodyPr>
            <a:lstStyle/>
            <a:p>
              <a:pPr algn="ctr">
                <a:lnSpc>
                  <a:spcPct val="90000"/>
                </a:lnSpc>
                <a:spcAft>
                  <a:spcPts val="600"/>
                </a:spcAft>
              </a:pPr>
              <a:r>
                <a:rPr lang="hu-HU" sz="2400" dirty="0">
                  <a:solidFill>
                    <a:schemeClr val="bg1"/>
                  </a:solidFill>
                </a:rPr>
                <a:t>Virtuális hardver</a:t>
              </a:r>
            </a:p>
          </p:txBody>
        </p:sp>
      </p:grpSp>
      <p:grpSp>
        <p:nvGrpSpPr>
          <p:cNvPr id="17" name="Csoportba foglalás 16"/>
          <p:cNvGrpSpPr/>
          <p:nvPr/>
        </p:nvGrpSpPr>
        <p:grpSpPr>
          <a:xfrm>
            <a:off x="8799615" y="1472539"/>
            <a:ext cx="2600696" cy="2101933"/>
            <a:chOff x="6032665" y="1472540"/>
            <a:chExt cx="2600696" cy="2101933"/>
          </a:xfrm>
        </p:grpSpPr>
        <p:sp>
          <p:nvSpPr>
            <p:cNvPr id="18" name="Téglalap 17"/>
            <p:cNvSpPr/>
            <p:nvPr/>
          </p:nvSpPr>
          <p:spPr bwMode="auto">
            <a:xfrm>
              <a:off x="6032665" y="1472540"/>
              <a:ext cx="2600696" cy="210193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solidFill>
                    <a:schemeClr val="accent1"/>
                  </a:solidFill>
                  <a:ea typeface="Segoe UI" pitchFamily="34" charset="0"/>
                  <a:cs typeface="Segoe UI" pitchFamily="34" charset="0"/>
                </a:rPr>
                <a:t>Virtuális gép</a:t>
              </a:r>
            </a:p>
          </p:txBody>
        </p:sp>
        <p:sp>
          <p:nvSpPr>
            <p:cNvPr id="19" name="Szövegdoboz 18"/>
            <p:cNvSpPr txBox="1"/>
            <p:nvPr/>
          </p:nvSpPr>
          <p:spPr>
            <a:xfrm>
              <a:off x="6130265" y="1624939"/>
              <a:ext cx="2396219" cy="439943"/>
            </a:xfrm>
            <a:prstGeom prst="rect">
              <a:avLst/>
            </a:prstGeom>
            <a:solidFill>
              <a:schemeClr val="tx2">
                <a:lumMod val="20000"/>
                <a:lumOff val="80000"/>
              </a:schemeClr>
            </a:solidFill>
          </p:spPr>
          <p:txBody>
            <a:bodyPr wrap="square" lIns="182880" tIns="146304" rIns="182880" bIns="146304" rtlCol="0" anchor="ctr">
              <a:noAutofit/>
            </a:bodyPr>
            <a:lstStyle/>
            <a:p>
              <a:pPr algn="ctr">
                <a:lnSpc>
                  <a:spcPct val="90000"/>
                </a:lnSpc>
                <a:spcAft>
                  <a:spcPts val="600"/>
                </a:spcAft>
              </a:pPr>
              <a:r>
                <a:rPr lang="hu-HU" sz="2400" dirty="0">
                  <a:gradFill>
                    <a:gsLst>
                      <a:gs pos="2917">
                        <a:schemeClr val="tx1"/>
                      </a:gs>
                      <a:gs pos="30000">
                        <a:schemeClr val="tx1"/>
                      </a:gs>
                    </a:gsLst>
                    <a:lin ang="5400000" scaled="0"/>
                  </a:gradFill>
                </a:rPr>
                <a:t>Alkalmazás</a:t>
              </a:r>
            </a:p>
          </p:txBody>
        </p:sp>
        <p:sp>
          <p:nvSpPr>
            <p:cNvPr id="20" name="Szövegdoboz 19"/>
            <p:cNvSpPr txBox="1"/>
            <p:nvPr/>
          </p:nvSpPr>
          <p:spPr>
            <a:xfrm>
              <a:off x="6130265" y="2128247"/>
              <a:ext cx="2396219" cy="443283"/>
            </a:xfrm>
            <a:prstGeom prst="rect">
              <a:avLst/>
            </a:prstGeom>
            <a:solidFill>
              <a:schemeClr val="accent2"/>
            </a:solidFill>
          </p:spPr>
          <p:txBody>
            <a:bodyPr wrap="square" lIns="182880" tIns="146304" rIns="182880" bIns="146304" rtlCol="0" anchor="ctr">
              <a:noAutofit/>
            </a:bodyPr>
            <a:lstStyle/>
            <a:p>
              <a:pPr algn="ctr">
                <a:lnSpc>
                  <a:spcPct val="90000"/>
                </a:lnSpc>
                <a:spcAft>
                  <a:spcPts val="600"/>
                </a:spcAft>
              </a:pPr>
              <a:r>
                <a:rPr lang="hu-HU" sz="2400" dirty="0" err="1">
                  <a:solidFill>
                    <a:schemeClr val="bg1"/>
                  </a:solidFill>
                </a:rPr>
                <a:t>Guest</a:t>
              </a:r>
              <a:r>
                <a:rPr lang="hu-HU" sz="2400" dirty="0">
                  <a:solidFill>
                    <a:schemeClr val="bg1"/>
                  </a:solidFill>
                </a:rPr>
                <a:t> OS</a:t>
              </a:r>
            </a:p>
          </p:txBody>
        </p:sp>
        <p:sp>
          <p:nvSpPr>
            <p:cNvPr id="21" name="Szövegdoboz 20"/>
            <p:cNvSpPr txBox="1"/>
            <p:nvPr/>
          </p:nvSpPr>
          <p:spPr>
            <a:xfrm>
              <a:off x="6120658" y="2639871"/>
              <a:ext cx="2405826" cy="444994"/>
            </a:xfrm>
            <a:prstGeom prst="rect">
              <a:avLst/>
            </a:prstGeom>
            <a:solidFill>
              <a:schemeClr val="accent1"/>
            </a:solidFill>
          </p:spPr>
          <p:txBody>
            <a:bodyPr wrap="square" lIns="0" tIns="146304" rIns="0" bIns="146304" rtlCol="0" anchor="ctr">
              <a:noAutofit/>
            </a:bodyPr>
            <a:lstStyle/>
            <a:p>
              <a:pPr algn="ctr">
                <a:lnSpc>
                  <a:spcPct val="90000"/>
                </a:lnSpc>
                <a:spcAft>
                  <a:spcPts val="600"/>
                </a:spcAft>
              </a:pPr>
              <a:r>
                <a:rPr lang="hu-HU" sz="2400" dirty="0">
                  <a:solidFill>
                    <a:schemeClr val="bg1"/>
                  </a:solidFill>
                </a:rPr>
                <a:t>Virtuális hardver</a:t>
              </a:r>
            </a:p>
          </p:txBody>
        </p:sp>
      </p:grpSp>
    </p:spTree>
    <p:extLst>
      <p:ext uri="{BB962C8B-B14F-4D97-AF65-F5344CB8AC3E}">
        <p14:creationId xmlns:p14="http://schemas.microsoft.com/office/powerpoint/2010/main" val="31341351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Publikus IP címek</a:t>
            </a:r>
          </a:p>
        </p:txBody>
      </p:sp>
      <p:graphicFrame>
        <p:nvGraphicFramePr>
          <p:cNvPr id="5" name="Table 4"/>
          <p:cNvGraphicFramePr>
            <a:graphicFrameLocks noGrp="1"/>
          </p:cNvGraphicFramePr>
          <p:nvPr>
            <p:extLst>
              <p:ext uri="{D42A27DB-BD31-4B8C-83A1-F6EECF244321}">
                <p14:modId xmlns:p14="http://schemas.microsoft.com/office/powerpoint/2010/main" val="2345276405"/>
              </p:ext>
            </p:extLst>
          </p:nvPr>
        </p:nvGraphicFramePr>
        <p:xfrm>
          <a:off x="591878" y="3381870"/>
          <a:ext cx="11010564" cy="2908561"/>
        </p:xfrm>
        <a:graphic>
          <a:graphicData uri="http://schemas.openxmlformats.org/drawingml/2006/table">
            <a:tbl>
              <a:tblPr firstRow="1" bandRow="1">
                <a:tableStyleId>{B301B821-A1FF-4177-AEE7-76D212191A09}</a:tableStyleId>
              </a:tblPr>
              <a:tblGrid>
                <a:gridCol w="2775019">
                  <a:extLst>
                    <a:ext uri="{9D8B030D-6E8A-4147-A177-3AD203B41FA5}">
                      <a16:colId xmlns:a16="http://schemas.microsoft.com/office/drawing/2014/main" val="20000"/>
                    </a:ext>
                  </a:extLst>
                </a:gridCol>
                <a:gridCol w="4646059">
                  <a:extLst>
                    <a:ext uri="{9D8B030D-6E8A-4147-A177-3AD203B41FA5}">
                      <a16:colId xmlns:a16="http://schemas.microsoft.com/office/drawing/2014/main" val="20001"/>
                    </a:ext>
                  </a:extLst>
                </a:gridCol>
                <a:gridCol w="2006082">
                  <a:extLst>
                    <a:ext uri="{9D8B030D-6E8A-4147-A177-3AD203B41FA5}">
                      <a16:colId xmlns:a16="http://schemas.microsoft.com/office/drawing/2014/main" val="20002"/>
                    </a:ext>
                  </a:extLst>
                </a:gridCol>
                <a:gridCol w="1583404">
                  <a:extLst>
                    <a:ext uri="{9D8B030D-6E8A-4147-A177-3AD203B41FA5}">
                      <a16:colId xmlns:a16="http://schemas.microsoft.com/office/drawing/2014/main" val="817544827"/>
                    </a:ext>
                  </a:extLst>
                </a:gridCol>
              </a:tblGrid>
              <a:tr h="562029">
                <a:tc>
                  <a:txBody>
                    <a:bodyPr/>
                    <a:lstStyle/>
                    <a:p>
                      <a:r>
                        <a:rPr lang="hu-HU" sz="2400" dirty="0"/>
                        <a:t>Erőforrás</a:t>
                      </a:r>
                      <a:endParaRPr lang="en-US" sz="24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hu-HU" sz="2400" dirty="0"/>
                        <a:t>IP</a:t>
                      </a:r>
                      <a:r>
                        <a:rPr lang="hu-HU" sz="2400" baseline="0" dirty="0"/>
                        <a:t> cím hozzárendelés</a:t>
                      </a:r>
                      <a:endParaRPr lang="en-US" sz="24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hu-HU" sz="2400" dirty="0"/>
                        <a:t>Dinamikus</a:t>
                      </a:r>
                      <a:endParaRPr lang="en-US" sz="24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hu-HU" sz="2400" dirty="0"/>
                        <a:t>Statikus</a:t>
                      </a:r>
                      <a:endParaRPr lang="en-US" sz="2400" dirty="0"/>
                    </a:p>
                  </a:txBody>
                  <a:tcPr marL="121888" marR="121888" marT="60944" marB="60944"/>
                </a:tc>
                <a:extLst>
                  <a:ext uri="{0D108BD9-81ED-4DB2-BD59-A6C34878D82A}">
                    <a16:rowId xmlns:a16="http://schemas.microsoft.com/office/drawing/2014/main" val="10000"/>
                  </a:ext>
                </a:extLst>
              </a:tr>
              <a:tr h="571765">
                <a:tc>
                  <a:txBody>
                    <a:bodyPr/>
                    <a:lstStyle/>
                    <a:p>
                      <a:r>
                        <a:rPr lang="hu-HU" sz="2500" dirty="0"/>
                        <a:t>Virtuális gép</a:t>
                      </a:r>
                      <a:endParaRPr lang="en-US" sz="2500" dirty="0"/>
                    </a:p>
                  </a:txBody>
                  <a:tcPr marL="121888" marR="121888" marT="60944" marB="60944"/>
                </a:tc>
                <a:tc>
                  <a:txBody>
                    <a:bodyPr/>
                    <a:lstStyle/>
                    <a:p>
                      <a:r>
                        <a:rPr lang="hu-HU" sz="2500" b="0" dirty="0"/>
                        <a:t>Hálózati</a:t>
                      </a:r>
                      <a:r>
                        <a:rPr lang="hu-HU" sz="2500" b="0" baseline="0" dirty="0"/>
                        <a:t> interfész kártya (NIC)</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extLst>
                  <a:ext uri="{0D108BD9-81ED-4DB2-BD59-A6C34878D82A}">
                    <a16:rowId xmlns:a16="http://schemas.microsoft.com/office/drawing/2014/main" val="10002"/>
                  </a:ext>
                </a:extLst>
              </a:tr>
              <a:tr h="571765">
                <a:tc>
                  <a:txBody>
                    <a:bodyPr/>
                    <a:lstStyle/>
                    <a:p>
                      <a:r>
                        <a:rPr lang="hu-HU" sz="2500" dirty="0" err="1"/>
                        <a:t>Load</a:t>
                      </a:r>
                      <a:r>
                        <a:rPr lang="hu-HU" sz="2500" dirty="0"/>
                        <a:t> </a:t>
                      </a:r>
                      <a:r>
                        <a:rPr lang="hu-HU" sz="2500" dirty="0" err="1"/>
                        <a:t>balancer</a:t>
                      </a:r>
                      <a:endParaRPr lang="en-US" sz="2500" dirty="0"/>
                    </a:p>
                  </a:txBody>
                  <a:tcPr marL="121888" marR="121888" marT="60944" marB="60944"/>
                </a:tc>
                <a:tc>
                  <a:txBody>
                    <a:bodyPr/>
                    <a:lstStyle/>
                    <a:p>
                      <a:r>
                        <a:rPr lang="hu-HU" sz="2500" b="0" dirty="0"/>
                        <a:t>Front end konfigurációk</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extLst>
                  <a:ext uri="{0D108BD9-81ED-4DB2-BD59-A6C34878D82A}">
                    <a16:rowId xmlns:a16="http://schemas.microsoft.com/office/drawing/2014/main" val="2479069877"/>
                  </a:ext>
                </a:extLst>
              </a:tr>
              <a:tr h="601501">
                <a:tc>
                  <a:txBody>
                    <a:bodyPr/>
                    <a:lstStyle/>
                    <a:p>
                      <a:r>
                        <a:rPr lang="hu-HU" sz="2500" dirty="0"/>
                        <a:t>VPN </a:t>
                      </a:r>
                      <a:r>
                        <a:rPr lang="hu-HU" sz="2500" dirty="0" err="1"/>
                        <a:t>átrjáró</a:t>
                      </a:r>
                      <a:endParaRPr lang="en-US" sz="2500" dirty="0"/>
                    </a:p>
                  </a:txBody>
                  <a:tcPr marL="121888" marR="121888" marT="60944" marB="60944"/>
                </a:tc>
                <a:tc>
                  <a:txBody>
                    <a:bodyPr/>
                    <a:lstStyle/>
                    <a:p>
                      <a:r>
                        <a:rPr lang="hu-HU" sz="2500" b="0" dirty="0"/>
                        <a:t>Átjáró</a:t>
                      </a:r>
                      <a:r>
                        <a:rPr lang="hu-HU" sz="2500" b="0" baseline="0" dirty="0"/>
                        <a:t> konfigurációk</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tc>
                  <a:txBody>
                    <a:bodyPr/>
                    <a:lstStyle/>
                    <a:p>
                      <a:r>
                        <a:rPr lang="hu-HU" sz="2500" b="0" dirty="0"/>
                        <a:t>Nem</a:t>
                      </a:r>
                      <a:endParaRPr lang="en-US" sz="2500" b="0" dirty="0"/>
                    </a:p>
                  </a:txBody>
                  <a:tcPr marL="121888" marR="121888" marT="60944" marB="60944"/>
                </a:tc>
                <a:extLst>
                  <a:ext uri="{0D108BD9-81ED-4DB2-BD59-A6C34878D82A}">
                    <a16:rowId xmlns:a16="http://schemas.microsoft.com/office/drawing/2014/main" val="10003"/>
                  </a:ext>
                </a:extLst>
              </a:tr>
              <a:tr h="601501">
                <a:tc>
                  <a:txBody>
                    <a:bodyPr/>
                    <a:lstStyle/>
                    <a:p>
                      <a:r>
                        <a:rPr lang="hu-HU" sz="2500" dirty="0"/>
                        <a:t>Alkalmazás átjáró</a:t>
                      </a:r>
                      <a:endParaRPr lang="en-US" sz="2500" dirty="0"/>
                    </a:p>
                  </a:txBody>
                  <a:tcPr marL="121888" marR="121888" marT="60944" marB="60944"/>
                </a:tc>
                <a:tc>
                  <a:txBody>
                    <a:bodyPr/>
                    <a:lstStyle/>
                    <a:p>
                      <a:r>
                        <a:rPr lang="hu-HU" sz="2500" b="0" dirty="0"/>
                        <a:t>Front</a:t>
                      </a:r>
                      <a:r>
                        <a:rPr lang="hu-HU" sz="2500" b="0" baseline="0" dirty="0"/>
                        <a:t> end konfigurációk</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tc>
                  <a:txBody>
                    <a:bodyPr/>
                    <a:lstStyle/>
                    <a:p>
                      <a:r>
                        <a:rPr lang="hu-HU" sz="2500" b="0" dirty="0"/>
                        <a:t>Nem</a:t>
                      </a:r>
                      <a:endParaRPr lang="en-US" sz="2500" b="0" dirty="0"/>
                    </a:p>
                  </a:txBody>
                  <a:tcPr marL="121888" marR="121888" marT="60944" marB="60944"/>
                </a:tc>
                <a:extLst>
                  <a:ext uri="{0D108BD9-81ED-4DB2-BD59-A6C34878D82A}">
                    <a16:rowId xmlns:a16="http://schemas.microsoft.com/office/drawing/2014/main" val="3088227377"/>
                  </a:ext>
                </a:extLst>
              </a:tr>
            </a:tbl>
          </a:graphicData>
        </a:graphic>
      </p:graphicFrame>
      <p:sp>
        <p:nvSpPr>
          <p:cNvPr id="7" name="Szöveg helye 10"/>
          <p:cNvSpPr>
            <a:spLocks noGrp="1"/>
          </p:cNvSpPr>
          <p:nvPr>
            <p:ph type="body" sz="quarter" idx="10"/>
          </p:nvPr>
        </p:nvSpPr>
        <p:spPr>
          <a:xfrm>
            <a:off x="269239" y="1189177"/>
            <a:ext cx="11653523" cy="1469954"/>
          </a:xfrm>
        </p:spPr>
        <p:txBody>
          <a:bodyPr/>
          <a:lstStyle/>
          <a:p>
            <a:r>
              <a:rPr lang="hu-HU"/>
              <a:t>Publikus </a:t>
            </a:r>
            <a:r>
              <a:rPr lang="hu-HU" dirty="0"/>
              <a:t>IP cím és erőforrás hozzárendelés</a:t>
            </a:r>
          </a:p>
          <a:p>
            <a:pPr lvl="1"/>
            <a:r>
              <a:rPr lang="hu-HU" dirty="0"/>
              <a:t>Statikus vagy dinamikus</a:t>
            </a:r>
          </a:p>
          <a:p>
            <a:pPr lvl="1"/>
            <a:endParaRPr lang="hu-HU" dirty="0"/>
          </a:p>
        </p:txBody>
      </p:sp>
    </p:spTree>
    <p:extLst>
      <p:ext uri="{BB962C8B-B14F-4D97-AF65-F5344CB8AC3E}">
        <p14:creationId xmlns:p14="http://schemas.microsoft.com/office/powerpoint/2010/main" val="186699902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Privát IP címek</a:t>
            </a:r>
          </a:p>
        </p:txBody>
      </p:sp>
      <p:graphicFrame>
        <p:nvGraphicFramePr>
          <p:cNvPr id="5" name="Table 4"/>
          <p:cNvGraphicFramePr>
            <a:graphicFrameLocks noGrp="1"/>
          </p:cNvGraphicFramePr>
          <p:nvPr>
            <p:extLst>
              <p:ext uri="{D42A27DB-BD31-4B8C-83A1-F6EECF244321}">
                <p14:modId xmlns:p14="http://schemas.microsoft.com/office/powerpoint/2010/main" val="287091387"/>
              </p:ext>
            </p:extLst>
          </p:nvPr>
        </p:nvGraphicFramePr>
        <p:xfrm>
          <a:off x="590718" y="3557251"/>
          <a:ext cx="11010564" cy="2307060"/>
        </p:xfrm>
        <a:graphic>
          <a:graphicData uri="http://schemas.openxmlformats.org/drawingml/2006/table">
            <a:tbl>
              <a:tblPr firstRow="1" bandRow="1">
                <a:tableStyleId>{B301B821-A1FF-4177-AEE7-76D212191A09}</a:tableStyleId>
              </a:tblPr>
              <a:tblGrid>
                <a:gridCol w="2775019">
                  <a:extLst>
                    <a:ext uri="{9D8B030D-6E8A-4147-A177-3AD203B41FA5}">
                      <a16:colId xmlns:a16="http://schemas.microsoft.com/office/drawing/2014/main" val="20000"/>
                    </a:ext>
                  </a:extLst>
                </a:gridCol>
                <a:gridCol w="4646059">
                  <a:extLst>
                    <a:ext uri="{9D8B030D-6E8A-4147-A177-3AD203B41FA5}">
                      <a16:colId xmlns:a16="http://schemas.microsoft.com/office/drawing/2014/main" val="20001"/>
                    </a:ext>
                  </a:extLst>
                </a:gridCol>
                <a:gridCol w="2006082">
                  <a:extLst>
                    <a:ext uri="{9D8B030D-6E8A-4147-A177-3AD203B41FA5}">
                      <a16:colId xmlns:a16="http://schemas.microsoft.com/office/drawing/2014/main" val="20002"/>
                    </a:ext>
                  </a:extLst>
                </a:gridCol>
                <a:gridCol w="1583404">
                  <a:extLst>
                    <a:ext uri="{9D8B030D-6E8A-4147-A177-3AD203B41FA5}">
                      <a16:colId xmlns:a16="http://schemas.microsoft.com/office/drawing/2014/main" val="817544827"/>
                    </a:ext>
                  </a:extLst>
                </a:gridCol>
              </a:tblGrid>
              <a:tr h="562029">
                <a:tc>
                  <a:txBody>
                    <a:bodyPr/>
                    <a:lstStyle/>
                    <a:p>
                      <a:r>
                        <a:rPr lang="hu-HU" sz="2400" dirty="0"/>
                        <a:t>Erőforrás</a:t>
                      </a:r>
                      <a:endParaRPr lang="en-US" sz="24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hu-HU" sz="2400" dirty="0"/>
                        <a:t>IP</a:t>
                      </a:r>
                      <a:r>
                        <a:rPr lang="hu-HU" sz="2400" baseline="0" dirty="0"/>
                        <a:t> cím hozzárendelés</a:t>
                      </a:r>
                      <a:endParaRPr lang="en-US" sz="24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hu-HU" sz="2400" dirty="0"/>
                        <a:t>Dinamikus</a:t>
                      </a:r>
                      <a:endParaRPr lang="en-US" sz="24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hu-HU" sz="2400" dirty="0"/>
                        <a:t>Statikus</a:t>
                      </a:r>
                      <a:endParaRPr lang="en-US" sz="2400" dirty="0"/>
                    </a:p>
                  </a:txBody>
                  <a:tcPr marL="121888" marR="121888" marT="60944" marB="60944"/>
                </a:tc>
                <a:extLst>
                  <a:ext uri="{0D108BD9-81ED-4DB2-BD59-A6C34878D82A}">
                    <a16:rowId xmlns:a16="http://schemas.microsoft.com/office/drawing/2014/main" val="10000"/>
                  </a:ext>
                </a:extLst>
              </a:tr>
              <a:tr h="571765">
                <a:tc>
                  <a:txBody>
                    <a:bodyPr/>
                    <a:lstStyle/>
                    <a:p>
                      <a:r>
                        <a:rPr lang="hu-HU" sz="2500" dirty="0"/>
                        <a:t>Virtuális gép</a:t>
                      </a:r>
                      <a:endParaRPr lang="en-US" sz="2500" dirty="0"/>
                    </a:p>
                  </a:txBody>
                  <a:tcPr marL="121888" marR="121888" marT="60944" marB="60944"/>
                </a:tc>
                <a:tc>
                  <a:txBody>
                    <a:bodyPr/>
                    <a:lstStyle/>
                    <a:p>
                      <a:r>
                        <a:rPr lang="hu-HU" sz="2500" b="0" dirty="0"/>
                        <a:t>Hálózati</a:t>
                      </a:r>
                      <a:r>
                        <a:rPr lang="hu-HU" sz="2500" b="0" baseline="0" dirty="0"/>
                        <a:t> interfész kártya (NIC)</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extLst>
                  <a:ext uri="{0D108BD9-81ED-4DB2-BD59-A6C34878D82A}">
                    <a16:rowId xmlns:a16="http://schemas.microsoft.com/office/drawing/2014/main" val="10002"/>
                  </a:ext>
                </a:extLst>
              </a:tr>
              <a:tr h="571765">
                <a:tc>
                  <a:txBody>
                    <a:bodyPr/>
                    <a:lstStyle/>
                    <a:p>
                      <a:r>
                        <a:rPr lang="hu-HU" sz="2500" dirty="0" err="1"/>
                        <a:t>Load</a:t>
                      </a:r>
                      <a:r>
                        <a:rPr lang="hu-HU" sz="2500" dirty="0"/>
                        <a:t> </a:t>
                      </a:r>
                      <a:r>
                        <a:rPr lang="hu-HU" sz="2500" dirty="0" err="1"/>
                        <a:t>balancer</a:t>
                      </a:r>
                      <a:endParaRPr lang="en-US" sz="2500" dirty="0"/>
                    </a:p>
                  </a:txBody>
                  <a:tcPr marL="121888" marR="121888" marT="60944" marB="60944"/>
                </a:tc>
                <a:tc>
                  <a:txBody>
                    <a:bodyPr/>
                    <a:lstStyle/>
                    <a:p>
                      <a:r>
                        <a:rPr lang="hu-HU" sz="2500" b="0" dirty="0"/>
                        <a:t>Front end konfigurációk</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extLst>
                  <a:ext uri="{0D108BD9-81ED-4DB2-BD59-A6C34878D82A}">
                    <a16:rowId xmlns:a16="http://schemas.microsoft.com/office/drawing/2014/main" val="2479069877"/>
                  </a:ext>
                </a:extLst>
              </a:tr>
              <a:tr h="601501">
                <a:tc>
                  <a:txBody>
                    <a:bodyPr/>
                    <a:lstStyle/>
                    <a:p>
                      <a:r>
                        <a:rPr lang="hu-HU" sz="2500" dirty="0"/>
                        <a:t>Alkalmazás átjáró</a:t>
                      </a:r>
                      <a:endParaRPr lang="en-US" sz="2500" dirty="0"/>
                    </a:p>
                  </a:txBody>
                  <a:tcPr marL="121888" marR="121888" marT="60944" marB="60944"/>
                </a:tc>
                <a:tc>
                  <a:txBody>
                    <a:bodyPr/>
                    <a:lstStyle/>
                    <a:p>
                      <a:r>
                        <a:rPr lang="hu-HU" sz="2500" b="0" dirty="0"/>
                        <a:t>Front</a:t>
                      </a:r>
                      <a:r>
                        <a:rPr lang="hu-HU" sz="2500" b="0" baseline="0" dirty="0"/>
                        <a:t> end konfigurációk</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tc>
                  <a:txBody>
                    <a:bodyPr/>
                    <a:lstStyle/>
                    <a:p>
                      <a:r>
                        <a:rPr lang="hu-HU" sz="2500" b="0" dirty="0"/>
                        <a:t>Igen</a:t>
                      </a:r>
                      <a:endParaRPr lang="en-US" sz="2500" b="0" dirty="0"/>
                    </a:p>
                  </a:txBody>
                  <a:tcPr marL="121888" marR="121888" marT="60944" marB="60944"/>
                </a:tc>
                <a:extLst>
                  <a:ext uri="{0D108BD9-81ED-4DB2-BD59-A6C34878D82A}">
                    <a16:rowId xmlns:a16="http://schemas.microsoft.com/office/drawing/2014/main" val="3088227377"/>
                  </a:ext>
                </a:extLst>
              </a:tr>
            </a:tbl>
          </a:graphicData>
        </a:graphic>
      </p:graphicFrame>
      <p:sp>
        <p:nvSpPr>
          <p:cNvPr id="4" name="Szöveg helye 10"/>
          <p:cNvSpPr>
            <a:spLocks noGrp="1"/>
          </p:cNvSpPr>
          <p:nvPr>
            <p:ph type="body" sz="quarter" idx="10"/>
          </p:nvPr>
        </p:nvSpPr>
        <p:spPr>
          <a:xfrm>
            <a:off x="269239" y="1189177"/>
            <a:ext cx="11653523" cy="1469954"/>
          </a:xfrm>
        </p:spPr>
        <p:txBody>
          <a:bodyPr/>
          <a:lstStyle/>
          <a:p>
            <a:r>
              <a:rPr lang="hu-HU" dirty="0"/>
              <a:t>Privát IP cím és erőforrás hozzárendelés</a:t>
            </a:r>
          </a:p>
          <a:p>
            <a:pPr lvl="1"/>
            <a:r>
              <a:rPr lang="hu-HU" dirty="0"/>
              <a:t>Statikus vagy dinamikus</a:t>
            </a:r>
          </a:p>
          <a:p>
            <a:pPr lvl="1"/>
            <a:endParaRPr lang="hu-HU" dirty="0"/>
          </a:p>
        </p:txBody>
      </p:sp>
    </p:spTree>
    <p:extLst>
      <p:ext uri="{BB962C8B-B14F-4D97-AF65-F5344CB8AC3E}">
        <p14:creationId xmlns:p14="http://schemas.microsoft.com/office/powerpoint/2010/main" val="325467452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zöveg helye 10"/>
          <p:cNvSpPr>
            <a:spLocks noGrp="1"/>
          </p:cNvSpPr>
          <p:nvPr>
            <p:ph type="body" sz="quarter" idx="10"/>
          </p:nvPr>
        </p:nvSpPr>
        <p:spPr>
          <a:xfrm>
            <a:off x="269239" y="1189177"/>
            <a:ext cx="11653523" cy="2266454"/>
          </a:xfrm>
        </p:spPr>
        <p:txBody>
          <a:bodyPr>
            <a:normAutofit lnSpcReduction="10000"/>
          </a:bodyPr>
          <a:lstStyle/>
          <a:p>
            <a:r>
              <a:rPr lang="hu-HU" b="1" dirty="0"/>
              <a:t>Végpont</a:t>
            </a:r>
          </a:p>
          <a:p>
            <a:pPr lvl="1"/>
            <a:r>
              <a:rPr lang="hu-HU" dirty="0"/>
              <a:t>Publikus port</a:t>
            </a:r>
          </a:p>
          <a:p>
            <a:pPr lvl="1"/>
            <a:r>
              <a:rPr lang="hu-HU" dirty="0"/>
              <a:t>Helyi port</a:t>
            </a:r>
          </a:p>
          <a:p>
            <a:pPr lvl="1"/>
            <a:r>
              <a:rPr lang="hu-HU" dirty="0"/>
              <a:t>Protokoll (TCP/UDP)</a:t>
            </a:r>
          </a:p>
          <a:p>
            <a:pPr lvl="1"/>
            <a:r>
              <a:rPr lang="hu-HU" dirty="0"/>
              <a:t>Név</a:t>
            </a:r>
          </a:p>
        </p:txBody>
      </p:sp>
      <p:sp>
        <p:nvSpPr>
          <p:cNvPr id="10" name="Cím 9"/>
          <p:cNvSpPr>
            <a:spLocks noGrp="1"/>
          </p:cNvSpPr>
          <p:nvPr>
            <p:ph type="title"/>
          </p:nvPr>
        </p:nvSpPr>
        <p:spPr>
          <a:xfrm>
            <a:off x="269239" y="289512"/>
            <a:ext cx="11655840" cy="899665"/>
          </a:xfrm>
        </p:spPr>
        <p:txBody>
          <a:bodyPr/>
          <a:lstStyle/>
          <a:p>
            <a:r>
              <a:rPr lang="hu-HU" dirty="0"/>
              <a:t>Port </a:t>
            </a:r>
            <a:r>
              <a:rPr lang="hu-HU" dirty="0" err="1"/>
              <a:t>forwarding</a:t>
            </a:r>
            <a:endParaRPr lang="hu-HU" dirty="0"/>
          </a:p>
        </p:txBody>
      </p:sp>
      <p:sp>
        <p:nvSpPr>
          <p:cNvPr id="81" name="Rectangle 83"/>
          <p:cNvSpPr/>
          <p:nvPr/>
        </p:nvSpPr>
        <p:spPr bwMode="auto">
          <a:xfrm>
            <a:off x="7327480" y="1189181"/>
            <a:ext cx="4337024" cy="3675091"/>
          </a:xfrm>
          <a:prstGeom prst="rect">
            <a:avLst/>
          </a:prstGeom>
          <a:noFill/>
          <a:ln w="47625">
            <a:solidFill>
              <a:srgbClr val="00AEEF"/>
            </a:solidFill>
            <a:prstDash val="sysDash"/>
            <a:miter lim="800000"/>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txBody>
          <a:bodyPr vert="horz" wrap="square" lIns="45707" tIns="45705" rIns="45707" bIns="45705" numCol="1" rtlCol="0" anchor="t" anchorCtr="0" compatLnSpc="1">
            <a:prstTxWarp prst="textNoShape">
              <a:avLst/>
            </a:prstTxWarp>
          </a:bodyPr>
          <a:lstStyle/>
          <a:p>
            <a:pPr marL="0" marR="0" lvl="0" indent="0" algn="ctr" defTabSz="913833" eaLnBrk="1" fontAlgn="auto" latinLnBrk="0" hangingPunct="1">
              <a:lnSpc>
                <a:spcPct val="100000"/>
              </a:lnSpc>
              <a:spcBef>
                <a:spcPts val="0"/>
              </a:spcBef>
              <a:spcAft>
                <a:spcPts val="0"/>
              </a:spcAft>
              <a:buClrTx/>
              <a:buSzTx/>
              <a:buFontTx/>
              <a:buNone/>
              <a:tabLst/>
              <a:defRPr/>
            </a:pPr>
            <a:r>
              <a:rPr kumimoji="0" lang="en-US" sz="2800" b="0" i="0" u="none" strike="noStrike" kern="0" cap="none" spc="-51" normalizeH="0" baseline="0" noProof="0" dirty="0">
                <a:ln>
                  <a:solidFill>
                    <a:srgbClr val="FFFFFF">
                      <a:alpha val="0"/>
                    </a:srgbClr>
                  </a:solidFill>
                </a:ln>
                <a:solidFill>
                  <a:srgbClr val="595959">
                    <a:alpha val="99000"/>
                  </a:srgbClr>
                </a:solidFill>
                <a:effectLst/>
                <a:uLnTx/>
                <a:uFillTx/>
                <a:latin typeface="Segoe UI Light"/>
                <a:ea typeface="+mn-ea"/>
                <a:cs typeface="+mn-cs"/>
              </a:rPr>
              <a:t>Cloud App / </a:t>
            </a:r>
            <a:r>
              <a:rPr kumimoji="0" lang="hu-HU" sz="2800" b="0" i="0" u="none" strike="noStrike" kern="0" cap="none" spc="-51" normalizeH="0" baseline="0" noProof="0" dirty="0">
                <a:ln>
                  <a:solidFill>
                    <a:srgbClr val="FFFFFF">
                      <a:alpha val="0"/>
                    </a:srgbClr>
                  </a:solidFill>
                </a:ln>
                <a:solidFill>
                  <a:srgbClr val="595959">
                    <a:alpha val="99000"/>
                  </a:srgbClr>
                </a:solidFill>
                <a:effectLst/>
                <a:uLnTx/>
                <a:uFillTx/>
                <a:latin typeface="Segoe UI Light"/>
                <a:ea typeface="+mn-ea"/>
                <a:cs typeface="+mn-cs"/>
              </a:rPr>
              <a:t>Szolgáltatás</a:t>
            </a:r>
            <a:endParaRPr kumimoji="0" lang="en-US" sz="2800" b="0" i="0" u="none" strike="noStrike" kern="0" cap="none" spc="-51" normalizeH="0" baseline="0" noProof="0" dirty="0">
              <a:ln>
                <a:solidFill>
                  <a:srgbClr val="FFFFFF">
                    <a:alpha val="0"/>
                  </a:srgbClr>
                </a:solidFill>
              </a:ln>
              <a:solidFill>
                <a:srgbClr val="595959">
                  <a:alpha val="99000"/>
                </a:srgbClr>
              </a:solidFill>
              <a:effectLst/>
              <a:uLnTx/>
              <a:uFillTx/>
              <a:latin typeface="Segoe UI Light"/>
              <a:ea typeface="+mn-ea"/>
              <a:cs typeface="+mn-cs"/>
            </a:endParaRPr>
          </a:p>
        </p:txBody>
      </p:sp>
      <p:sp>
        <p:nvSpPr>
          <p:cNvPr id="85" name="Trapezoid 84"/>
          <p:cNvSpPr/>
          <p:nvPr/>
        </p:nvSpPr>
        <p:spPr bwMode="auto">
          <a:xfrm rot="16200000">
            <a:off x="4493723" y="2386643"/>
            <a:ext cx="3675091" cy="1280160"/>
          </a:xfrm>
          <a:prstGeom prst="trapezoid">
            <a:avLst>
              <a:gd name="adj" fmla="val 37559"/>
            </a:avLst>
          </a:prstGeom>
          <a:solidFill>
            <a:srgbClr val="545454"/>
          </a:solidFill>
          <a:ln w="9525" cap="flat" cmpd="sng" algn="ctr">
            <a:noFill/>
            <a:prstDash val="solid"/>
            <a:headEnd type="none" w="med" len="med"/>
            <a:tailEnd type="none" w="med" len="med"/>
          </a:ln>
          <a:effectLst/>
        </p:spPr>
        <p:txBody>
          <a:bodyPr vert="vert" wrap="square" lIns="45707" tIns="45705" rIns="45707" bIns="45705" numCol="1" rtlCol="0" anchor="ctr" anchorCtr="0" compatLnSpc="1">
            <a:prstTxWarp prst="textNoShape">
              <a:avLst/>
            </a:prstTxWarp>
          </a:bodyPr>
          <a:lstStyle/>
          <a:p>
            <a:pPr marL="0" marR="0" lvl="0" indent="0" defTabSz="913757" eaLnBrk="1" fontAlgn="base" latinLnBrk="0" hangingPunct="1">
              <a:lnSpc>
                <a:spcPct val="100000"/>
              </a:lnSpc>
              <a:spcBef>
                <a:spcPct val="0"/>
              </a:spcBef>
              <a:spcAft>
                <a:spcPct val="0"/>
              </a:spcAft>
              <a:buClrTx/>
              <a:buSzTx/>
              <a:buFontTx/>
              <a:buNone/>
              <a:tabLst/>
              <a:defRPr/>
            </a:pPr>
            <a:r>
              <a:rPr kumimoji="0" lang="en-US" sz="3200" b="0" i="0" u="none" strike="noStrike" kern="0" cap="none" spc="-51" normalizeH="0" baseline="0" noProof="0" dirty="0">
                <a:ln>
                  <a:solidFill>
                    <a:srgbClr val="FFFFFF">
                      <a:alpha val="0"/>
                    </a:srgbClr>
                  </a:solidFill>
                </a:ln>
                <a:solidFill>
                  <a:srgbClr val="FFFFFF">
                    <a:alpha val="99000"/>
                  </a:srgbClr>
                </a:solidFill>
                <a:effectLst/>
                <a:uLnTx/>
                <a:uFillTx/>
                <a:latin typeface="Segoe UI Light"/>
                <a:ea typeface="+mn-ea"/>
                <a:cs typeface="+mn-cs"/>
              </a:rPr>
              <a:t>LB/IP</a:t>
            </a:r>
          </a:p>
        </p:txBody>
      </p:sp>
      <p:grpSp>
        <p:nvGrpSpPr>
          <p:cNvPr id="90" name="Group 71"/>
          <p:cNvGrpSpPr/>
          <p:nvPr/>
        </p:nvGrpSpPr>
        <p:grpSpPr>
          <a:xfrm>
            <a:off x="7171720" y="1872569"/>
            <a:ext cx="1575314" cy="749533"/>
            <a:chOff x="180740" y="2666795"/>
            <a:chExt cx="2551821" cy="1512646"/>
          </a:xfrm>
        </p:grpSpPr>
        <p:sp>
          <p:nvSpPr>
            <p:cNvPr id="91" name="Rectangle 73"/>
            <p:cNvSpPr/>
            <p:nvPr/>
          </p:nvSpPr>
          <p:spPr bwMode="auto">
            <a:xfrm>
              <a:off x="669035" y="2666795"/>
              <a:ext cx="2063526" cy="776404"/>
            </a:xfrm>
            <a:prstGeom prst="rect">
              <a:avLst/>
            </a:prstGeom>
            <a:noFill/>
            <a:ln w="9525" cap="flat" cmpd="sng" algn="ctr">
              <a:noFill/>
              <a:prstDash val="solid"/>
              <a:headEnd type="none" w="med" len="med"/>
              <a:tailEnd type="none" w="med" len="med"/>
            </a:ln>
            <a:effectLst/>
          </p:spPr>
          <p:txBody>
            <a:bodyPr vert="horz" wrap="none" lIns="45720" tIns="45718" rIns="45720" bIns="45718" numCol="1" rtlCol="0" anchor="ctr" anchorCtr="0" compatLnSpc="1">
              <a:prstTxWarp prst="textNoShape">
                <a:avLst/>
              </a:prstTxWarp>
              <a:spAutoFit/>
            </a:bodyPr>
            <a:lstStyle/>
            <a:p>
              <a:pPr marL="0" marR="0" lvl="0" indent="0" algn="ctr" defTabSz="913833" eaLnBrk="1" fontAlgn="base" latinLnBrk="0" hangingPunct="1">
                <a:lnSpc>
                  <a:spcPct val="100000"/>
                </a:lnSpc>
                <a:spcBef>
                  <a:spcPct val="0"/>
                </a:spcBef>
                <a:spcAft>
                  <a:spcPct val="0"/>
                </a:spcAft>
                <a:buClrTx/>
                <a:buSzTx/>
                <a:buFontTx/>
                <a:buNone/>
                <a:tabLst/>
                <a:defRPr/>
              </a:pPr>
              <a:r>
                <a:rPr kumimoji="0" lang="en-US" sz="19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PORT 3389</a:t>
              </a:r>
            </a:p>
          </p:txBody>
        </p:sp>
        <p:sp>
          <p:nvSpPr>
            <p:cNvPr id="92" name="Right Arrow 72"/>
            <p:cNvSpPr/>
            <p:nvPr/>
          </p:nvSpPr>
          <p:spPr bwMode="auto">
            <a:xfrm>
              <a:off x="180740" y="3539361"/>
              <a:ext cx="2507952" cy="640080"/>
            </a:xfrm>
            <a:prstGeom prst="rightArrow">
              <a:avLst/>
            </a:prstGeom>
            <a:solidFill>
              <a:srgbClr val="DDDDDD">
                <a:lumMod val="7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solidFill>
                    <a:srgbClr val="FFFFFF">
                      <a:alpha val="0"/>
                    </a:srgbClr>
                  </a:solidFill>
                </a:ln>
                <a:solidFill>
                  <a:srgbClr val="5F5F5F">
                    <a:lumMod val="75000"/>
                    <a:lumOff val="25000"/>
                  </a:srgbClr>
                </a:solidFill>
                <a:effectLst/>
                <a:uLnTx/>
                <a:uFillTx/>
                <a:latin typeface="Segoe UI"/>
                <a:ea typeface="+mn-ea"/>
                <a:cs typeface="+mn-cs"/>
              </a:endParaRPr>
            </a:p>
          </p:txBody>
        </p:sp>
      </p:grpSp>
      <p:grpSp>
        <p:nvGrpSpPr>
          <p:cNvPr id="93" name="Group 77"/>
          <p:cNvGrpSpPr/>
          <p:nvPr/>
        </p:nvGrpSpPr>
        <p:grpSpPr>
          <a:xfrm>
            <a:off x="4191918" y="1903626"/>
            <a:ext cx="1273875" cy="749533"/>
            <a:chOff x="735646" y="2666795"/>
            <a:chExt cx="2063526" cy="1512646"/>
          </a:xfrm>
        </p:grpSpPr>
        <p:sp>
          <p:nvSpPr>
            <p:cNvPr id="94" name="Right Arrow 78"/>
            <p:cNvSpPr/>
            <p:nvPr/>
          </p:nvSpPr>
          <p:spPr bwMode="auto">
            <a:xfrm>
              <a:off x="768452" y="3539361"/>
              <a:ext cx="1920240" cy="640080"/>
            </a:xfrm>
            <a:prstGeom prst="rightArrow">
              <a:avLst/>
            </a:prstGeom>
            <a:solidFill>
              <a:srgbClr val="DDDDDD">
                <a:lumMod val="7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solidFill>
                    <a:srgbClr val="FFFFFF">
                      <a:alpha val="0"/>
                    </a:srgbClr>
                  </a:solidFill>
                </a:ln>
                <a:solidFill>
                  <a:srgbClr val="5F5F5F">
                    <a:lumMod val="75000"/>
                    <a:lumOff val="25000"/>
                  </a:srgbClr>
                </a:solidFill>
                <a:effectLst/>
                <a:uLnTx/>
                <a:uFillTx/>
                <a:latin typeface="Segoe UI"/>
                <a:ea typeface="+mn-ea"/>
                <a:cs typeface="+mn-cs"/>
              </a:endParaRPr>
            </a:p>
          </p:txBody>
        </p:sp>
        <p:sp>
          <p:nvSpPr>
            <p:cNvPr id="95" name="Rectangle 79"/>
            <p:cNvSpPr/>
            <p:nvPr/>
          </p:nvSpPr>
          <p:spPr bwMode="auto">
            <a:xfrm>
              <a:off x="735646" y="2666795"/>
              <a:ext cx="2063526" cy="776404"/>
            </a:xfrm>
            <a:prstGeom prst="rect">
              <a:avLst/>
            </a:prstGeom>
            <a:noFill/>
            <a:ln w="9525" cap="flat" cmpd="sng" algn="ctr">
              <a:noFill/>
              <a:prstDash val="solid"/>
              <a:headEnd type="none" w="med" len="med"/>
              <a:tailEnd type="none" w="med" len="med"/>
            </a:ln>
            <a:effectLst/>
          </p:spPr>
          <p:txBody>
            <a:bodyPr vert="horz" wrap="none" lIns="45720" tIns="45718" rIns="45720" bIns="45718" numCol="1" rtlCol="0" anchor="ctr" anchorCtr="0" compatLnSpc="1">
              <a:prstTxWarp prst="textNoShape">
                <a:avLst/>
              </a:prstTxWarp>
              <a:spAutoFit/>
            </a:bodyPr>
            <a:lstStyle/>
            <a:p>
              <a:pPr marL="0" marR="0" lvl="0" indent="0" algn="ctr" defTabSz="913833" eaLnBrk="1" fontAlgn="base" latinLnBrk="0" hangingPunct="1">
                <a:lnSpc>
                  <a:spcPct val="100000"/>
                </a:lnSpc>
                <a:spcBef>
                  <a:spcPct val="0"/>
                </a:spcBef>
                <a:spcAft>
                  <a:spcPct val="0"/>
                </a:spcAft>
                <a:buClrTx/>
                <a:buSzTx/>
                <a:buFontTx/>
                <a:buNone/>
                <a:tabLst/>
                <a:defRPr/>
              </a:pPr>
              <a:r>
                <a:rPr kumimoji="0" lang="en-US" sz="19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PORT 5586</a:t>
              </a:r>
            </a:p>
          </p:txBody>
        </p:sp>
      </p:grpSp>
      <p:grpSp>
        <p:nvGrpSpPr>
          <p:cNvPr id="96" name="Group 80"/>
          <p:cNvGrpSpPr/>
          <p:nvPr/>
        </p:nvGrpSpPr>
        <p:grpSpPr>
          <a:xfrm>
            <a:off x="4191918" y="3437209"/>
            <a:ext cx="1273875" cy="749533"/>
            <a:chOff x="669037" y="2666795"/>
            <a:chExt cx="2063526" cy="1512646"/>
          </a:xfrm>
        </p:grpSpPr>
        <p:sp>
          <p:nvSpPr>
            <p:cNvPr id="97" name="Right Arrow 81"/>
            <p:cNvSpPr/>
            <p:nvPr/>
          </p:nvSpPr>
          <p:spPr bwMode="auto">
            <a:xfrm>
              <a:off x="768452" y="3539361"/>
              <a:ext cx="1920240" cy="640080"/>
            </a:xfrm>
            <a:prstGeom prst="rightArrow">
              <a:avLst/>
            </a:prstGeom>
            <a:solidFill>
              <a:srgbClr val="DDDDDD">
                <a:lumMod val="7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solidFill>
                    <a:srgbClr val="FFFFFF">
                      <a:alpha val="0"/>
                    </a:srgbClr>
                  </a:solidFill>
                </a:ln>
                <a:solidFill>
                  <a:srgbClr val="5F5F5F">
                    <a:lumMod val="75000"/>
                    <a:lumOff val="25000"/>
                  </a:srgbClr>
                </a:solidFill>
                <a:effectLst/>
                <a:uLnTx/>
                <a:uFillTx/>
                <a:latin typeface="Segoe UI"/>
                <a:ea typeface="+mn-ea"/>
                <a:cs typeface="+mn-cs"/>
              </a:endParaRPr>
            </a:p>
          </p:txBody>
        </p:sp>
        <p:sp>
          <p:nvSpPr>
            <p:cNvPr id="98" name="Rectangle 82"/>
            <p:cNvSpPr/>
            <p:nvPr/>
          </p:nvSpPr>
          <p:spPr bwMode="auto">
            <a:xfrm>
              <a:off x="669037" y="2666795"/>
              <a:ext cx="2063526" cy="776404"/>
            </a:xfrm>
            <a:prstGeom prst="rect">
              <a:avLst/>
            </a:prstGeom>
            <a:noFill/>
            <a:ln w="9525" cap="flat" cmpd="sng" algn="ctr">
              <a:noFill/>
              <a:prstDash val="solid"/>
              <a:headEnd type="none" w="med" len="med"/>
              <a:tailEnd type="none" w="med" len="med"/>
            </a:ln>
            <a:effectLst/>
          </p:spPr>
          <p:txBody>
            <a:bodyPr vert="horz" wrap="none" lIns="45720" tIns="45718" rIns="45720" bIns="45718" numCol="1" rtlCol="0" anchor="ctr" anchorCtr="0" compatLnSpc="1">
              <a:prstTxWarp prst="textNoShape">
                <a:avLst/>
              </a:prstTxWarp>
              <a:spAutoFit/>
            </a:bodyPr>
            <a:lstStyle/>
            <a:p>
              <a:pPr marL="0" marR="0" lvl="0" indent="0" algn="ctr" defTabSz="913833" eaLnBrk="1" fontAlgn="base" latinLnBrk="0" hangingPunct="1">
                <a:lnSpc>
                  <a:spcPct val="100000"/>
                </a:lnSpc>
                <a:spcBef>
                  <a:spcPct val="0"/>
                </a:spcBef>
                <a:spcAft>
                  <a:spcPct val="0"/>
                </a:spcAft>
                <a:buClrTx/>
                <a:buSzTx/>
                <a:buFontTx/>
                <a:buNone/>
                <a:tabLst/>
                <a:defRPr/>
              </a:pPr>
              <a:r>
                <a:rPr kumimoji="0" lang="en-US" sz="19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PORT 5587</a:t>
              </a:r>
            </a:p>
          </p:txBody>
        </p:sp>
      </p:grpSp>
      <p:sp>
        <p:nvSpPr>
          <p:cNvPr id="99" name="TextBox 9"/>
          <p:cNvSpPr txBox="1"/>
          <p:nvPr/>
        </p:nvSpPr>
        <p:spPr>
          <a:xfrm>
            <a:off x="2538442" y="5052771"/>
            <a:ext cx="9578075" cy="1191095"/>
          </a:xfrm>
          <a:prstGeom prst="rect">
            <a:avLst/>
          </a:prstGeom>
          <a:noFill/>
        </p:spPr>
        <p:txBody>
          <a:bodyPr wrap="square" lIns="0" tIns="0" rIns="0" bIns="0" rtlCol="0">
            <a:spAutoFit/>
          </a:bodyPr>
          <a:lstStyle/>
          <a:p>
            <a:pPr defTabSz="1218683">
              <a:lnSpc>
                <a:spcPct val="90000"/>
              </a:lnSpc>
              <a:spcBef>
                <a:spcPct val="20000"/>
              </a:spcBef>
              <a:buSzPct val="80000"/>
            </a:pPr>
            <a:r>
              <a:rPr lang="hu-HU" sz="4300" dirty="0">
                <a:solidFill>
                  <a:srgbClr val="0071BC">
                    <a:alpha val="99000"/>
                  </a:srgbClr>
                </a:solidFill>
                <a:latin typeface="Segoe UI Light"/>
              </a:rPr>
              <a:t>Egy publikus IP cím megosztása virtuális gépek között</a:t>
            </a:r>
            <a:endParaRPr lang="en-US" sz="4300" dirty="0">
              <a:solidFill>
                <a:srgbClr val="0071BC">
                  <a:alpha val="99000"/>
                </a:srgbClr>
              </a:solidFill>
              <a:latin typeface="Segoe UI Light"/>
            </a:endParaRPr>
          </a:p>
        </p:txBody>
      </p:sp>
      <p:grpSp>
        <p:nvGrpSpPr>
          <p:cNvPr id="100" name="Group 74"/>
          <p:cNvGrpSpPr/>
          <p:nvPr/>
        </p:nvGrpSpPr>
        <p:grpSpPr>
          <a:xfrm>
            <a:off x="7171720" y="3500352"/>
            <a:ext cx="1589708" cy="749533"/>
            <a:chOff x="157423" y="2666795"/>
            <a:chExt cx="2575138" cy="1512647"/>
          </a:xfrm>
        </p:grpSpPr>
        <p:sp>
          <p:nvSpPr>
            <p:cNvPr id="101" name="Right Arrow 75"/>
            <p:cNvSpPr/>
            <p:nvPr/>
          </p:nvSpPr>
          <p:spPr bwMode="auto">
            <a:xfrm>
              <a:off x="157423" y="3539361"/>
              <a:ext cx="2531270" cy="640081"/>
            </a:xfrm>
            <a:prstGeom prst="rightArrow">
              <a:avLst/>
            </a:prstGeom>
            <a:solidFill>
              <a:srgbClr val="DDDDDD">
                <a:lumMod val="7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solidFill>
                    <a:srgbClr val="FFFFFF">
                      <a:alpha val="0"/>
                    </a:srgbClr>
                  </a:solidFill>
                </a:ln>
                <a:solidFill>
                  <a:srgbClr val="5F5F5F">
                    <a:lumMod val="75000"/>
                    <a:lumOff val="25000"/>
                  </a:srgbClr>
                </a:solidFill>
                <a:effectLst/>
                <a:uLnTx/>
                <a:uFillTx/>
                <a:latin typeface="Segoe UI"/>
                <a:ea typeface="+mn-ea"/>
                <a:cs typeface="+mn-cs"/>
              </a:endParaRPr>
            </a:p>
          </p:txBody>
        </p:sp>
        <p:sp>
          <p:nvSpPr>
            <p:cNvPr id="102" name="Rectangle 76"/>
            <p:cNvSpPr/>
            <p:nvPr/>
          </p:nvSpPr>
          <p:spPr bwMode="auto">
            <a:xfrm>
              <a:off x="669035" y="2666795"/>
              <a:ext cx="2063526" cy="776405"/>
            </a:xfrm>
            <a:prstGeom prst="rect">
              <a:avLst/>
            </a:prstGeom>
            <a:noFill/>
            <a:ln w="9525" cap="flat" cmpd="sng" algn="ctr">
              <a:noFill/>
              <a:prstDash val="solid"/>
              <a:headEnd type="none" w="med" len="med"/>
              <a:tailEnd type="none" w="med" len="med"/>
            </a:ln>
            <a:effectLst/>
          </p:spPr>
          <p:txBody>
            <a:bodyPr vert="horz" wrap="none" lIns="45720" tIns="45718" rIns="45720" bIns="45718" numCol="1" rtlCol="0" anchor="ctr" anchorCtr="0" compatLnSpc="1">
              <a:prstTxWarp prst="textNoShape">
                <a:avLst/>
              </a:prstTxWarp>
              <a:spAutoFit/>
            </a:bodyPr>
            <a:lstStyle/>
            <a:p>
              <a:pPr marL="0" marR="0" lvl="0" indent="0" algn="ctr" defTabSz="913833" eaLnBrk="1" fontAlgn="base" latinLnBrk="0" hangingPunct="1">
                <a:lnSpc>
                  <a:spcPct val="100000"/>
                </a:lnSpc>
                <a:spcBef>
                  <a:spcPct val="0"/>
                </a:spcBef>
                <a:spcAft>
                  <a:spcPct val="0"/>
                </a:spcAft>
                <a:buClrTx/>
                <a:buSzTx/>
                <a:buFontTx/>
                <a:buNone/>
                <a:tabLst/>
                <a:defRPr/>
              </a:pPr>
              <a:r>
                <a:rPr kumimoji="0" lang="en-US" sz="19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PORT 3389</a:t>
              </a:r>
            </a:p>
          </p:txBody>
        </p:sp>
      </p:grpSp>
      <p:grpSp>
        <p:nvGrpSpPr>
          <p:cNvPr id="103" name="Csoportba foglalás 102"/>
          <p:cNvGrpSpPr/>
          <p:nvPr/>
        </p:nvGrpSpPr>
        <p:grpSpPr>
          <a:xfrm>
            <a:off x="9213313" y="1934212"/>
            <a:ext cx="1770254" cy="1533790"/>
            <a:chOff x="3590714" y="2088840"/>
            <a:chExt cx="1626975" cy="1409649"/>
          </a:xfrm>
        </p:grpSpPr>
        <p:sp>
          <p:nvSpPr>
            <p:cNvPr id="104" name="Lekerekített téglalap 103"/>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5"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106" name="Szövegdoboz 105"/>
            <p:cNvSpPr txBox="1"/>
            <p:nvPr/>
          </p:nvSpPr>
          <p:spPr>
            <a:xfrm>
              <a:off x="3590714" y="2742510"/>
              <a:ext cx="1626975" cy="755979"/>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VM</a:t>
              </a:r>
            </a:p>
          </p:txBody>
        </p:sp>
      </p:grpSp>
      <p:grpSp>
        <p:nvGrpSpPr>
          <p:cNvPr id="107" name="Csoportba foglalás 106"/>
          <p:cNvGrpSpPr/>
          <p:nvPr/>
        </p:nvGrpSpPr>
        <p:grpSpPr>
          <a:xfrm>
            <a:off x="9246311" y="3540187"/>
            <a:ext cx="1770254" cy="1533790"/>
            <a:chOff x="3590714" y="2088840"/>
            <a:chExt cx="1626975" cy="1409649"/>
          </a:xfrm>
        </p:grpSpPr>
        <p:sp>
          <p:nvSpPr>
            <p:cNvPr id="108" name="Lekerekített téglalap 107"/>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9"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110" name="Szövegdoboz 109"/>
            <p:cNvSpPr txBox="1"/>
            <p:nvPr/>
          </p:nvSpPr>
          <p:spPr>
            <a:xfrm>
              <a:off x="3590714" y="2742510"/>
              <a:ext cx="1626975" cy="755979"/>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VM</a:t>
              </a:r>
            </a:p>
          </p:txBody>
        </p:sp>
      </p:grpSp>
    </p:spTree>
    <p:extLst>
      <p:ext uri="{BB962C8B-B14F-4D97-AF65-F5344CB8AC3E}">
        <p14:creationId xmlns:p14="http://schemas.microsoft.com/office/powerpoint/2010/main" val="2740593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fade">
                                      <p:cBhvr>
                                        <p:cTn id="1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269239" y="2084172"/>
            <a:ext cx="11653523" cy="1660776"/>
          </a:xfrm>
        </p:spPr>
        <p:txBody>
          <a:bodyPr/>
          <a:lstStyle/>
          <a:p>
            <a:r>
              <a:rPr lang="hu-HU" dirty="0"/>
              <a:t>Hálózati kártyák</a:t>
            </a:r>
            <a:br>
              <a:rPr lang="hu-HU" dirty="0"/>
            </a:br>
            <a:r>
              <a:rPr lang="hu-HU" sz="3600" dirty="0"/>
              <a:t>Network </a:t>
            </a:r>
            <a:r>
              <a:rPr lang="hu-HU" sz="3600" dirty="0" err="1"/>
              <a:t>Interface</a:t>
            </a:r>
            <a:r>
              <a:rPr lang="hu-HU" sz="3600" dirty="0"/>
              <a:t> </a:t>
            </a:r>
            <a:r>
              <a:rPr lang="hu-HU" sz="3600" dirty="0" err="1"/>
              <a:t>Card</a:t>
            </a:r>
            <a:r>
              <a:rPr lang="hu-HU" sz="3600" dirty="0"/>
              <a:t> (NIC)</a:t>
            </a:r>
            <a:endParaRPr lang="hu-HU" dirty="0"/>
          </a:p>
        </p:txBody>
      </p:sp>
    </p:spTree>
    <p:extLst>
      <p:ext uri="{BB962C8B-B14F-4D97-AF65-F5344CB8AC3E}">
        <p14:creationId xmlns:p14="http://schemas.microsoft.com/office/powerpoint/2010/main" val="281855630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zöveg helye 10"/>
          <p:cNvSpPr>
            <a:spLocks noGrp="1"/>
          </p:cNvSpPr>
          <p:nvPr>
            <p:ph type="body" sz="quarter" idx="10"/>
          </p:nvPr>
        </p:nvSpPr>
        <p:spPr>
          <a:xfrm>
            <a:off x="269239" y="1189177"/>
            <a:ext cx="11653523" cy="4837158"/>
          </a:xfrm>
        </p:spPr>
        <p:txBody>
          <a:bodyPr/>
          <a:lstStyle/>
          <a:p>
            <a:r>
              <a:rPr lang="hu-HU" dirty="0"/>
              <a:t>A virtuális gépeket hálózati interfész kártyákkal (NIC) csatlakoztatjuk a virtuális hálózatunkhoz</a:t>
            </a:r>
          </a:p>
          <a:p>
            <a:r>
              <a:rPr lang="hu-HU" dirty="0"/>
              <a:t>Virtuális gépenként egy publikus NIC</a:t>
            </a:r>
          </a:p>
          <a:p>
            <a:r>
              <a:rPr lang="hu-HU" dirty="0"/>
              <a:t>Több privát NIC-</a:t>
            </a:r>
            <a:r>
              <a:rPr lang="hu-HU" dirty="0" err="1"/>
              <a:t>ot</a:t>
            </a:r>
            <a:r>
              <a:rPr lang="hu-HU" dirty="0"/>
              <a:t> csatolhatunk egy virtuális géphez</a:t>
            </a:r>
          </a:p>
          <a:p>
            <a:pPr lvl="1"/>
            <a:r>
              <a:rPr lang="hu-HU" dirty="0"/>
              <a:t>Virtuális gép méretétől függően</a:t>
            </a:r>
          </a:p>
          <a:p>
            <a:r>
              <a:rPr lang="hu-HU" dirty="0"/>
              <a:t>Lehetőségünk van dinamikus, illetve statikus IP cím foglalást beállítani ezeknek</a:t>
            </a:r>
          </a:p>
          <a:p>
            <a:endParaRPr lang="hu-HU" dirty="0"/>
          </a:p>
          <a:p>
            <a:pPr lvl="1"/>
            <a:endParaRPr lang="hu-HU" dirty="0"/>
          </a:p>
        </p:txBody>
      </p:sp>
      <p:sp>
        <p:nvSpPr>
          <p:cNvPr id="10" name="Cím 9"/>
          <p:cNvSpPr>
            <a:spLocks noGrp="1"/>
          </p:cNvSpPr>
          <p:nvPr>
            <p:ph type="title"/>
          </p:nvPr>
        </p:nvSpPr>
        <p:spPr/>
        <p:txBody>
          <a:bodyPr/>
          <a:lstStyle/>
          <a:p>
            <a:r>
              <a:rPr lang="hu-HU" dirty="0"/>
              <a:t>IP cím csatolása virtuális géphez</a:t>
            </a:r>
          </a:p>
        </p:txBody>
      </p:sp>
    </p:spTree>
    <p:extLst>
      <p:ext uri="{BB962C8B-B14F-4D97-AF65-F5344CB8AC3E}">
        <p14:creationId xmlns:p14="http://schemas.microsoft.com/office/powerpoint/2010/main" val="384776008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IP cím csatolása virtuális géphez</a:t>
            </a:r>
          </a:p>
        </p:txBody>
      </p:sp>
      <p:sp>
        <p:nvSpPr>
          <p:cNvPr id="5" name="Freeform 128"/>
          <p:cNvSpPr>
            <a:spLocks noChangeAspect="1"/>
          </p:cNvSpPr>
          <p:nvPr/>
        </p:nvSpPr>
        <p:spPr bwMode="black">
          <a:xfrm>
            <a:off x="1832281" y="1189176"/>
            <a:ext cx="9923422" cy="548326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lumMod val="20000"/>
              <a:lumOff val="80000"/>
            </a:schemeClr>
          </a:solidFill>
          <a:ln w="76200">
            <a:solidFill>
              <a:srgbClr val="0078D7"/>
            </a:solidFill>
            <a:prstDash val="dash"/>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 name="Lekerekített téglalap 2"/>
          <p:cNvSpPr/>
          <p:nvPr/>
        </p:nvSpPr>
        <p:spPr bwMode="auto">
          <a:xfrm>
            <a:off x="6107453" y="4496455"/>
            <a:ext cx="4167452" cy="1969660"/>
          </a:xfrm>
          <a:prstGeom prst="roundRect">
            <a:avLst>
              <a:gd name="adj" fmla="val 6566"/>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3" name="Csoportba foglalás 62"/>
          <p:cNvGrpSpPr/>
          <p:nvPr/>
        </p:nvGrpSpPr>
        <p:grpSpPr>
          <a:xfrm>
            <a:off x="6107453" y="2600763"/>
            <a:ext cx="2072030" cy="1082287"/>
            <a:chOff x="3683810" y="2088840"/>
            <a:chExt cx="2072030" cy="1082287"/>
          </a:xfrm>
        </p:grpSpPr>
        <p:sp>
          <p:nvSpPr>
            <p:cNvPr id="58" name="Lekerekített téglalap 57"/>
            <p:cNvSpPr/>
            <p:nvPr/>
          </p:nvSpPr>
          <p:spPr bwMode="auto">
            <a:xfrm>
              <a:off x="3683810" y="2088840"/>
              <a:ext cx="2072030"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7" name="Picture 10"/>
            <p:cNvPicPr>
              <a:picLocks noChangeAspect="1"/>
            </p:cNvPicPr>
            <p:nvPr/>
          </p:nvPicPr>
          <p:blipFill>
            <a:blip r:embed="rId3">
              <a:grayscl/>
            </a:blip>
            <a:stretch>
              <a:fillRect/>
            </a:stretch>
          </p:blipFill>
          <p:spPr>
            <a:xfrm>
              <a:off x="4428088" y="2213306"/>
              <a:ext cx="629052" cy="574823"/>
            </a:xfrm>
            <a:prstGeom prst="rect">
              <a:avLst/>
            </a:prstGeom>
          </p:spPr>
        </p:pic>
        <p:sp>
          <p:nvSpPr>
            <p:cNvPr id="61" name="Szövegdoboz 60"/>
            <p:cNvSpPr txBox="1"/>
            <p:nvPr/>
          </p:nvSpPr>
          <p:spPr>
            <a:xfrm>
              <a:off x="3929126" y="2654062"/>
              <a:ext cx="1626975"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Web szerver</a:t>
              </a:r>
            </a:p>
          </p:txBody>
        </p:sp>
      </p:grpSp>
      <p:grpSp>
        <p:nvGrpSpPr>
          <p:cNvPr id="64" name="Csoportba foglalás 63"/>
          <p:cNvGrpSpPr/>
          <p:nvPr/>
        </p:nvGrpSpPr>
        <p:grpSpPr>
          <a:xfrm>
            <a:off x="8783051" y="2600763"/>
            <a:ext cx="1626975" cy="1105854"/>
            <a:chOff x="3572085" y="2088840"/>
            <a:chExt cx="1626975" cy="1105854"/>
          </a:xfrm>
        </p:grpSpPr>
        <p:sp>
          <p:nvSpPr>
            <p:cNvPr id="65" name="Lekerekített téglalap 64"/>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10"/>
            <p:cNvPicPr>
              <a:picLocks noChangeAspect="1"/>
            </p:cNvPicPr>
            <p:nvPr/>
          </p:nvPicPr>
          <p:blipFill>
            <a:blip r:embed="rId3">
              <a:grayscl/>
            </a:blip>
            <a:stretch>
              <a:fillRect/>
            </a:stretch>
          </p:blipFill>
          <p:spPr>
            <a:xfrm>
              <a:off x="4089676" y="2221526"/>
              <a:ext cx="629052" cy="574823"/>
            </a:xfrm>
            <a:prstGeom prst="rect">
              <a:avLst/>
            </a:prstGeom>
          </p:spPr>
        </p:pic>
        <p:sp>
          <p:nvSpPr>
            <p:cNvPr id="67" name="Szövegdoboz 66"/>
            <p:cNvSpPr txBox="1"/>
            <p:nvPr/>
          </p:nvSpPr>
          <p:spPr>
            <a:xfrm>
              <a:off x="3572085" y="2677629"/>
              <a:ext cx="1626975"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DB szerver</a:t>
              </a:r>
            </a:p>
          </p:txBody>
        </p:sp>
      </p:grpSp>
      <p:sp>
        <p:nvSpPr>
          <p:cNvPr id="4" name="Téglalap 3"/>
          <p:cNvSpPr/>
          <p:nvPr/>
        </p:nvSpPr>
        <p:spPr bwMode="auto">
          <a:xfrm>
            <a:off x="6310359" y="3520605"/>
            <a:ext cx="832149" cy="3265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1600" dirty="0">
                <a:gradFill>
                  <a:gsLst>
                    <a:gs pos="0">
                      <a:srgbClr val="FFFFFF"/>
                    </a:gs>
                    <a:gs pos="100000">
                      <a:srgbClr val="FFFFFF"/>
                    </a:gs>
                  </a:gsLst>
                  <a:lin ang="5400000" scaled="0"/>
                </a:gradFill>
                <a:ea typeface="Segoe UI" pitchFamily="34" charset="0"/>
                <a:cs typeface="Segoe UI" pitchFamily="34" charset="0"/>
              </a:rPr>
              <a:t>NIC1</a:t>
            </a:r>
          </a:p>
        </p:txBody>
      </p:sp>
      <p:sp>
        <p:nvSpPr>
          <p:cNvPr id="40" name="Téglalap 39"/>
          <p:cNvSpPr/>
          <p:nvPr/>
        </p:nvSpPr>
        <p:spPr bwMode="auto">
          <a:xfrm>
            <a:off x="7200160" y="3528036"/>
            <a:ext cx="832149" cy="3265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1600" dirty="0">
                <a:gradFill>
                  <a:gsLst>
                    <a:gs pos="0">
                      <a:srgbClr val="FFFFFF"/>
                    </a:gs>
                    <a:gs pos="100000">
                      <a:srgbClr val="FFFFFF"/>
                    </a:gs>
                  </a:gsLst>
                  <a:lin ang="5400000" scaled="0"/>
                </a:gradFill>
                <a:ea typeface="Segoe UI" pitchFamily="34" charset="0"/>
                <a:cs typeface="Segoe UI" pitchFamily="34" charset="0"/>
              </a:rPr>
              <a:t>NIC2</a:t>
            </a:r>
          </a:p>
        </p:txBody>
      </p:sp>
      <p:sp>
        <p:nvSpPr>
          <p:cNvPr id="41" name="Téglalap 40"/>
          <p:cNvSpPr/>
          <p:nvPr/>
        </p:nvSpPr>
        <p:spPr bwMode="auto">
          <a:xfrm>
            <a:off x="9141174" y="3552888"/>
            <a:ext cx="832149" cy="3265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1600" dirty="0">
                <a:gradFill>
                  <a:gsLst>
                    <a:gs pos="0">
                      <a:srgbClr val="FFFFFF"/>
                    </a:gs>
                    <a:gs pos="100000">
                      <a:srgbClr val="FFFFFF"/>
                    </a:gs>
                  </a:gsLst>
                  <a:lin ang="5400000" scaled="0"/>
                </a:gradFill>
                <a:ea typeface="Segoe UI" pitchFamily="34" charset="0"/>
                <a:cs typeface="Segoe UI" pitchFamily="34" charset="0"/>
              </a:rPr>
              <a:t>NIC1</a:t>
            </a:r>
          </a:p>
        </p:txBody>
      </p:sp>
      <p:sp>
        <p:nvSpPr>
          <p:cNvPr id="47" name="Téglalap 46"/>
          <p:cNvSpPr/>
          <p:nvPr/>
        </p:nvSpPr>
        <p:spPr bwMode="auto">
          <a:xfrm>
            <a:off x="8276254" y="4692865"/>
            <a:ext cx="1697070" cy="1148098"/>
          </a:xfrm>
          <a:prstGeom prst="rect">
            <a:avLst/>
          </a:prstGeom>
          <a:noFill/>
          <a:ln w="38100">
            <a:solidFill>
              <a:schemeClr val="bg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Backend alhálózat</a:t>
            </a:r>
          </a:p>
        </p:txBody>
      </p:sp>
      <p:sp>
        <p:nvSpPr>
          <p:cNvPr id="48" name="Szövegdoboz 47"/>
          <p:cNvSpPr txBox="1"/>
          <p:nvPr/>
        </p:nvSpPr>
        <p:spPr>
          <a:xfrm>
            <a:off x="6435508" y="5939676"/>
            <a:ext cx="3511341" cy="627864"/>
          </a:xfrm>
          <a:prstGeom prst="rect">
            <a:avLst/>
          </a:prstGeom>
          <a:noFill/>
        </p:spPr>
        <p:txBody>
          <a:bodyPr wrap="square" lIns="182880" tIns="146304" rIns="182880" bIns="146304" rtlCol="0">
            <a:spAutoFit/>
          </a:bodyPr>
          <a:lstStyle/>
          <a:p>
            <a:pPr algn="ctr">
              <a:lnSpc>
                <a:spcPct val="90000"/>
              </a:lnSpc>
              <a:spcAft>
                <a:spcPts val="600"/>
              </a:spcAft>
            </a:pPr>
            <a:r>
              <a:rPr lang="hu-HU" sz="2400" dirty="0">
                <a:solidFill>
                  <a:schemeClr val="bg1"/>
                </a:solidFill>
              </a:rPr>
              <a:t>Azure virtuális hálózat</a:t>
            </a:r>
          </a:p>
        </p:txBody>
      </p:sp>
      <p:sp>
        <p:nvSpPr>
          <p:cNvPr id="50" name="Téglalap 49"/>
          <p:cNvSpPr/>
          <p:nvPr/>
        </p:nvSpPr>
        <p:spPr bwMode="auto">
          <a:xfrm>
            <a:off x="6459730" y="4692865"/>
            <a:ext cx="1697070" cy="1148098"/>
          </a:xfrm>
          <a:prstGeom prst="rect">
            <a:avLst/>
          </a:prstGeom>
          <a:noFill/>
          <a:ln w="38100">
            <a:solidFill>
              <a:schemeClr val="bg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Frontend alhálózat</a:t>
            </a:r>
          </a:p>
        </p:txBody>
      </p:sp>
      <p:cxnSp>
        <p:nvCxnSpPr>
          <p:cNvPr id="13" name="Egyenes összekötő nyíllal 12"/>
          <p:cNvCxnSpPr>
            <a:stCxn id="4" idx="2"/>
          </p:cNvCxnSpPr>
          <p:nvPr/>
        </p:nvCxnSpPr>
        <p:spPr>
          <a:xfrm flipH="1">
            <a:off x="6718041" y="3847177"/>
            <a:ext cx="8393" cy="845688"/>
          </a:xfrm>
          <a:prstGeom prst="straightConnector1">
            <a:avLst/>
          </a:prstGeom>
          <a:ln w="76200">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gyenes összekötő nyíllal 52"/>
          <p:cNvCxnSpPr/>
          <p:nvPr/>
        </p:nvCxnSpPr>
        <p:spPr>
          <a:xfrm>
            <a:off x="7613427" y="3854608"/>
            <a:ext cx="2807" cy="813405"/>
          </a:xfrm>
          <a:prstGeom prst="straightConnector1">
            <a:avLst/>
          </a:prstGeom>
          <a:ln w="76200">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Egyenes összekötő nyíllal 53"/>
          <p:cNvCxnSpPr/>
          <p:nvPr/>
        </p:nvCxnSpPr>
        <p:spPr>
          <a:xfrm>
            <a:off x="9577621" y="3876554"/>
            <a:ext cx="2807" cy="813405"/>
          </a:xfrm>
          <a:prstGeom prst="straightConnector1">
            <a:avLst/>
          </a:prstGeom>
          <a:ln w="76200">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Szövegdoboz 15"/>
          <p:cNvSpPr txBox="1"/>
          <p:nvPr/>
        </p:nvSpPr>
        <p:spPr>
          <a:xfrm>
            <a:off x="5695717" y="3766191"/>
            <a:ext cx="1171633" cy="517065"/>
          </a:xfrm>
          <a:prstGeom prst="rect">
            <a:avLst/>
          </a:prstGeom>
          <a:noFill/>
        </p:spPr>
        <p:txBody>
          <a:bodyPr wrap="square" lIns="182880" tIns="146304" rIns="182880" bIns="146304" rtlCol="0" anchor="ctr">
            <a:spAutoFit/>
          </a:bodyPr>
          <a:lstStyle/>
          <a:p>
            <a:pPr>
              <a:lnSpc>
                <a:spcPct val="90000"/>
              </a:lnSpc>
              <a:spcAft>
                <a:spcPts val="600"/>
              </a:spcAft>
            </a:pPr>
            <a:r>
              <a:rPr lang="hu-HU" sz="1600" dirty="0">
                <a:solidFill>
                  <a:srgbClr val="002050"/>
                </a:solidFill>
              </a:rPr>
              <a:t>10.2.3.33</a:t>
            </a:r>
          </a:p>
        </p:txBody>
      </p:sp>
      <p:sp>
        <p:nvSpPr>
          <p:cNvPr id="59" name="Szövegdoboz 58"/>
          <p:cNvSpPr txBox="1"/>
          <p:nvPr/>
        </p:nvSpPr>
        <p:spPr>
          <a:xfrm>
            <a:off x="6580038" y="3767633"/>
            <a:ext cx="1199111" cy="517065"/>
          </a:xfrm>
          <a:prstGeom prst="rect">
            <a:avLst/>
          </a:prstGeom>
          <a:noFill/>
        </p:spPr>
        <p:txBody>
          <a:bodyPr wrap="square" lIns="182880" tIns="146304" rIns="182880" bIns="146304" rtlCol="0" anchor="ctr">
            <a:spAutoFit/>
          </a:bodyPr>
          <a:lstStyle/>
          <a:p>
            <a:pPr>
              <a:lnSpc>
                <a:spcPct val="90000"/>
              </a:lnSpc>
              <a:spcAft>
                <a:spcPts val="600"/>
              </a:spcAft>
            </a:pPr>
            <a:r>
              <a:rPr lang="hu-HU" sz="1600" dirty="0">
                <a:solidFill>
                  <a:srgbClr val="002050"/>
                </a:solidFill>
              </a:rPr>
              <a:t>10.2.2.22</a:t>
            </a:r>
          </a:p>
        </p:txBody>
      </p:sp>
      <p:sp>
        <p:nvSpPr>
          <p:cNvPr id="60" name="Szövegdoboz 59"/>
          <p:cNvSpPr txBox="1"/>
          <p:nvPr/>
        </p:nvSpPr>
        <p:spPr>
          <a:xfrm>
            <a:off x="8516907" y="3771651"/>
            <a:ext cx="1199111" cy="517065"/>
          </a:xfrm>
          <a:prstGeom prst="rect">
            <a:avLst/>
          </a:prstGeom>
          <a:noFill/>
        </p:spPr>
        <p:txBody>
          <a:bodyPr wrap="square" lIns="182880" tIns="146304" rIns="182880" bIns="146304" rtlCol="0" anchor="ctr">
            <a:spAutoFit/>
          </a:bodyPr>
          <a:lstStyle/>
          <a:p>
            <a:pPr>
              <a:lnSpc>
                <a:spcPct val="90000"/>
              </a:lnSpc>
              <a:spcAft>
                <a:spcPts val="600"/>
              </a:spcAft>
            </a:pPr>
            <a:r>
              <a:rPr lang="hu-HU" sz="1600" dirty="0">
                <a:solidFill>
                  <a:srgbClr val="002050"/>
                </a:solidFill>
              </a:rPr>
              <a:t>10.2.1.11</a:t>
            </a:r>
          </a:p>
        </p:txBody>
      </p:sp>
      <p:sp>
        <p:nvSpPr>
          <p:cNvPr id="17" name="Balra nyíl 16"/>
          <p:cNvSpPr/>
          <p:nvPr/>
        </p:nvSpPr>
        <p:spPr bwMode="auto">
          <a:xfrm>
            <a:off x="4096139" y="5365103"/>
            <a:ext cx="2185395" cy="727787"/>
          </a:xfrm>
          <a:prstGeom prst="leftArrow">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Szövegdoboz 61"/>
          <p:cNvSpPr txBox="1"/>
          <p:nvPr/>
        </p:nvSpPr>
        <p:spPr>
          <a:xfrm>
            <a:off x="2400226" y="5387364"/>
            <a:ext cx="1801047" cy="683264"/>
          </a:xfrm>
          <a:prstGeom prst="rect">
            <a:avLst/>
          </a:prstGeom>
          <a:noFill/>
        </p:spPr>
        <p:txBody>
          <a:bodyPr wrap="square" lIns="182880" tIns="146304" rIns="182880" bIns="146304" rtlCol="0" anchor="ctr">
            <a:spAutoFit/>
          </a:bodyPr>
          <a:lstStyle/>
          <a:p>
            <a:pPr>
              <a:lnSpc>
                <a:spcPct val="90000"/>
              </a:lnSpc>
              <a:spcAft>
                <a:spcPts val="600"/>
              </a:spcAft>
            </a:pPr>
            <a:r>
              <a:rPr lang="hu-HU" sz="2800" b="1" dirty="0">
                <a:solidFill>
                  <a:srgbClr val="002050"/>
                </a:solidFill>
              </a:rPr>
              <a:t>Internet</a:t>
            </a:r>
          </a:p>
        </p:txBody>
      </p:sp>
      <p:sp>
        <p:nvSpPr>
          <p:cNvPr id="68" name="Szövegdoboz 67"/>
          <p:cNvSpPr txBox="1"/>
          <p:nvPr/>
        </p:nvSpPr>
        <p:spPr>
          <a:xfrm>
            <a:off x="4626655" y="4746959"/>
            <a:ext cx="1512013" cy="815608"/>
          </a:xfrm>
          <a:prstGeom prst="rect">
            <a:avLst/>
          </a:prstGeom>
          <a:noFill/>
        </p:spPr>
        <p:txBody>
          <a:bodyPr wrap="square" lIns="182880" tIns="146304" rIns="182880" bIns="146304" rtlCol="0" anchor="ctr">
            <a:spAutoFit/>
          </a:bodyPr>
          <a:lstStyle/>
          <a:p>
            <a:pPr algn="ctr">
              <a:lnSpc>
                <a:spcPct val="90000"/>
              </a:lnSpc>
              <a:spcAft>
                <a:spcPts val="600"/>
              </a:spcAft>
            </a:pPr>
            <a:r>
              <a:rPr lang="hu-HU" sz="1600" dirty="0">
                <a:solidFill>
                  <a:srgbClr val="002050"/>
                </a:solidFill>
              </a:rPr>
              <a:t>VIP:</a:t>
            </a:r>
          </a:p>
          <a:p>
            <a:pPr algn="ctr">
              <a:lnSpc>
                <a:spcPct val="90000"/>
              </a:lnSpc>
              <a:spcAft>
                <a:spcPts val="600"/>
              </a:spcAft>
            </a:pPr>
            <a:r>
              <a:rPr lang="hu-HU" sz="1600" dirty="0">
                <a:solidFill>
                  <a:srgbClr val="002050"/>
                </a:solidFill>
              </a:rPr>
              <a:t>133.44.55.66</a:t>
            </a:r>
          </a:p>
        </p:txBody>
      </p:sp>
      <p:cxnSp>
        <p:nvCxnSpPr>
          <p:cNvPr id="31" name="Szögletes összekötő 30"/>
          <p:cNvCxnSpPr>
            <a:stCxn id="68" idx="0"/>
            <a:endCxn id="16" idx="1"/>
          </p:cNvCxnSpPr>
          <p:nvPr/>
        </p:nvCxnSpPr>
        <p:spPr>
          <a:xfrm rot="5400000" flipH="1" flipV="1">
            <a:off x="5178072" y="4229315"/>
            <a:ext cx="722235" cy="313055"/>
          </a:xfrm>
          <a:prstGeom prst="bentConnector2">
            <a:avLst/>
          </a:prstGeom>
          <a:ln w="76200">
            <a:solidFill>
              <a:srgbClr val="107C1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Kanyar felfelé 35"/>
          <p:cNvSpPr/>
          <p:nvPr/>
        </p:nvSpPr>
        <p:spPr bwMode="auto">
          <a:xfrm>
            <a:off x="10205839" y="4945225"/>
            <a:ext cx="1102863" cy="830424"/>
          </a:xfrm>
          <a:prstGeom prst="bentUpArrow">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Szövegdoboz 70"/>
          <p:cNvSpPr txBox="1"/>
          <p:nvPr/>
        </p:nvSpPr>
        <p:spPr>
          <a:xfrm>
            <a:off x="10366392" y="4270988"/>
            <a:ext cx="1801047" cy="683264"/>
          </a:xfrm>
          <a:prstGeom prst="rect">
            <a:avLst/>
          </a:prstGeom>
          <a:noFill/>
        </p:spPr>
        <p:txBody>
          <a:bodyPr wrap="square" lIns="182880" tIns="146304" rIns="182880" bIns="146304" rtlCol="0" anchor="ctr">
            <a:spAutoFit/>
          </a:bodyPr>
          <a:lstStyle/>
          <a:p>
            <a:pPr>
              <a:lnSpc>
                <a:spcPct val="90000"/>
              </a:lnSpc>
              <a:spcAft>
                <a:spcPts val="600"/>
              </a:spcAft>
            </a:pPr>
            <a:r>
              <a:rPr lang="hu-HU" sz="2800" b="1" dirty="0" err="1">
                <a:solidFill>
                  <a:srgbClr val="002050"/>
                </a:solidFill>
              </a:rPr>
              <a:t>VNets</a:t>
            </a:r>
            <a:endParaRPr lang="hu-HU" sz="2800" b="1" dirty="0">
              <a:solidFill>
                <a:srgbClr val="002050"/>
              </a:solidFill>
            </a:endParaRPr>
          </a:p>
        </p:txBody>
      </p:sp>
    </p:spTree>
    <p:extLst>
      <p:ext uri="{BB962C8B-B14F-4D97-AF65-F5344CB8AC3E}">
        <p14:creationId xmlns:p14="http://schemas.microsoft.com/office/powerpoint/2010/main" val="158453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269239" y="2084172"/>
            <a:ext cx="11653523" cy="1162178"/>
          </a:xfrm>
        </p:spPr>
        <p:txBody>
          <a:bodyPr/>
          <a:lstStyle/>
          <a:p>
            <a:r>
              <a:rPr lang="hu-HU" dirty="0"/>
              <a:t>Hibrid hálózati megoldások</a:t>
            </a:r>
          </a:p>
        </p:txBody>
      </p:sp>
    </p:spTree>
    <p:extLst>
      <p:ext uri="{BB962C8B-B14F-4D97-AF65-F5344CB8AC3E}">
        <p14:creationId xmlns:p14="http://schemas.microsoft.com/office/powerpoint/2010/main" val="361486504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4"/>
          <p:cNvGrpSpPr/>
          <p:nvPr/>
        </p:nvGrpSpPr>
        <p:grpSpPr>
          <a:xfrm>
            <a:off x="1701446" y="5019715"/>
            <a:ext cx="2378433" cy="914032"/>
            <a:chOff x="1699678" y="4860859"/>
            <a:chExt cx="2379390" cy="914400"/>
          </a:xfrm>
        </p:grpSpPr>
        <p:sp>
          <p:nvSpPr>
            <p:cNvPr id="68" name="Freeform 65"/>
            <p:cNvSpPr/>
            <p:nvPr/>
          </p:nvSpPr>
          <p:spPr>
            <a:xfrm>
              <a:off x="1699678" y="486085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78D7"/>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69" name="Group 66"/>
            <p:cNvGrpSpPr/>
            <p:nvPr/>
          </p:nvGrpSpPr>
          <p:grpSpPr>
            <a:xfrm>
              <a:off x="2496910" y="4922508"/>
              <a:ext cx="784927" cy="791107"/>
              <a:chOff x="2361279" y="4922508"/>
              <a:chExt cx="784927" cy="791107"/>
            </a:xfrm>
          </p:grpSpPr>
          <p:sp>
            <p:nvSpPr>
              <p:cNvPr id="70" name="Freeform 17"/>
              <p:cNvSpPr>
                <a:spLocks noChangeAspect="1" noEditPoints="1"/>
              </p:cNvSpPr>
              <p:nvPr/>
            </p:nvSpPr>
            <p:spPr bwMode="auto">
              <a:xfrm>
                <a:off x="2361279" y="4922508"/>
                <a:ext cx="386858" cy="390210"/>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2"/>
              </a:solidFill>
              <a:ln>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sp>
            <p:nvSpPr>
              <p:cNvPr id="71" name="Freeform 37"/>
              <p:cNvSpPr>
                <a:spLocks noEditPoints="1"/>
              </p:cNvSpPr>
              <p:nvPr/>
            </p:nvSpPr>
            <p:spPr bwMode="auto">
              <a:xfrm>
                <a:off x="2649541" y="5346266"/>
                <a:ext cx="496665" cy="367349"/>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2"/>
              </a:solidFill>
              <a:ln>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grpSp>
      </p:grpSp>
      <p:grpSp>
        <p:nvGrpSpPr>
          <p:cNvPr id="74" name="Group 102"/>
          <p:cNvGrpSpPr/>
          <p:nvPr/>
        </p:nvGrpSpPr>
        <p:grpSpPr>
          <a:xfrm>
            <a:off x="1701446" y="3085259"/>
            <a:ext cx="2378433" cy="914032"/>
            <a:chOff x="1699678" y="2947732"/>
            <a:chExt cx="2379390" cy="914400"/>
          </a:xfrm>
        </p:grpSpPr>
        <p:sp>
          <p:nvSpPr>
            <p:cNvPr id="75" name="Freeform 103"/>
            <p:cNvSpPr/>
            <p:nvPr/>
          </p:nvSpPr>
          <p:spPr>
            <a:xfrm>
              <a:off x="1699678" y="2947732"/>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78D7"/>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76" name="Group 104"/>
            <p:cNvGrpSpPr/>
            <p:nvPr/>
          </p:nvGrpSpPr>
          <p:grpSpPr bwMode="black">
            <a:xfrm>
              <a:off x="2528758" y="3090290"/>
              <a:ext cx="721231" cy="586753"/>
              <a:chOff x="5184775" y="225425"/>
              <a:chExt cx="1500188" cy="1220788"/>
            </a:xfrm>
            <a:solidFill>
              <a:srgbClr val="FFFFFF"/>
            </a:solidFill>
          </p:grpSpPr>
          <p:sp>
            <p:nvSpPr>
              <p:cNvPr id="7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7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7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grpSp>
        <p:nvGrpSpPr>
          <p:cNvPr id="92" name="Group 128"/>
          <p:cNvGrpSpPr/>
          <p:nvPr/>
        </p:nvGrpSpPr>
        <p:grpSpPr>
          <a:xfrm>
            <a:off x="1701446" y="2118032"/>
            <a:ext cx="2378433" cy="914032"/>
            <a:chOff x="1699678" y="1991169"/>
            <a:chExt cx="2379390" cy="914400"/>
          </a:xfrm>
        </p:grpSpPr>
        <p:sp>
          <p:nvSpPr>
            <p:cNvPr id="93" name="Freeform 129"/>
            <p:cNvSpPr/>
            <p:nvPr/>
          </p:nvSpPr>
          <p:spPr>
            <a:xfrm>
              <a:off x="1699678" y="199116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78D7"/>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94" name="Group 130"/>
            <p:cNvGrpSpPr/>
            <p:nvPr/>
          </p:nvGrpSpPr>
          <p:grpSpPr>
            <a:xfrm flipH="1">
              <a:off x="2534375" y="2173766"/>
              <a:ext cx="689676" cy="554875"/>
              <a:chOff x="2554696" y="2173766"/>
              <a:chExt cx="689676" cy="554875"/>
            </a:xfrm>
          </p:grpSpPr>
          <p:sp>
            <p:nvSpPr>
              <p:cNvPr id="95" name="Freeform 22"/>
              <p:cNvSpPr>
                <a:spLocks noEditPoints="1"/>
              </p:cNvSpPr>
              <p:nvPr/>
            </p:nvSpPr>
            <p:spPr bwMode="auto">
              <a:xfrm>
                <a:off x="2554696" y="2173766"/>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bg2"/>
              </a:solidFill>
              <a:ln>
                <a:solidFill>
                  <a:schemeClr val="bg2"/>
                </a:solid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grpSp>
            <p:nvGrpSpPr>
              <p:cNvPr id="96" name="Group 132"/>
              <p:cNvGrpSpPr/>
              <p:nvPr/>
            </p:nvGrpSpPr>
            <p:grpSpPr>
              <a:xfrm>
                <a:off x="2879362" y="2319909"/>
                <a:ext cx="365010" cy="408732"/>
                <a:chOff x="2879362" y="2319909"/>
                <a:chExt cx="365010" cy="408732"/>
              </a:xfrm>
            </p:grpSpPr>
            <p:sp>
              <p:nvSpPr>
                <p:cNvPr id="97" name="Freeform 22"/>
                <p:cNvSpPr>
                  <a:spLocks noEditPoints="1"/>
                </p:cNvSpPr>
                <p:nvPr/>
              </p:nvSpPr>
              <p:spPr bwMode="auto">
                <a:xfrm>
                  <a:off x="2879362" y="2319909"/>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0078D7"/>
                </a:solidFill>
                <a:ln w="50800" cap="rnd">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sp>
              <p:nvSpPr>
                <p:cNvPr id="98" name="Freeform 22"/>
                <p:cNvSpPr>
                  <a:spLocks noEditPoints="1"/>
                </p:cNvSpPr>
                <p:nvPr/>
              </p:nvSpPr>
              <p:spPr bwMode="auto">
                <a:xfrm>
                  <a:off x="2899683" y="2325577"/>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bg2"/>
                </a:solidFill>
                <a:ln>
                  <a:solidFill>
                    <a:schemeClr val="bg2"/>
                  </a:solid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grpSp>
        </p:grpSp>
      </p:grpSp>
      <p:grpSp>
        <p:nvGrpSpPr>
          <p:cNvPr id="106" name="Group 142"/>
          <p:cNvGrpSpPr/>
          <p:nvPr/>
        </p:nvGrpSpPr>
        <p:grpSpPr>
          <a:xfrm>
            <a:off x="1701446" y="4052486"/>
            <a:ext cx="2378433" cy="914032"/>
            <a:chOff x="1699678" y="3904295"/>
            <a:chExt cx="2379390" cy="914400"/>
          </a:xfrm>
        </p:grpSpPr>
        <p:sp>
          <p:nvSpPr>
            <p:cNvPr id="107" name="Freeform 143"/>
            <p:cNvSpPr/>
            <p:nvPr/>
          </p:nvSpPr>
          <p:spPr>
            <a:xfrm>
              <a:off x="1699678" y="3904295"/>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78D7"/>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08" name="Group 144"/>
            <p:cNvGrpSpPr/>
            <p:nvPr/>
          </p:nvGrpSpPr>
          <p:grpSpPr>
            <a:xfrm>
              <a:off x="2528015" y="3986487"/>
              <a:ext cx="722717" cy="770564"/>
              <a:chOff x="2423489" y="3986487"/>
              <a:chExt cx="722717" cy="770564"/>
            </a:xfrm>
          </p:grpSpPr>
          <p:sp>
            <p:nvSpPr>
              <p:cNvPr id="109" name="Freeform 37"/>
              <p:cNvSpPr>
                <a:spLocks noEditPoints="1"/>
              </p:cNvSpPr>
              <p:nvPr/>
            </p:nvSpPr>
            <p:spPr bwMode="auto">
              <a:xfrm>
                <a:off x="2649541" y="4389702"/>
                <a:ext cx="496665" cy="367349"/>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2"/>
              </a:solidFill>
              <a:ln>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sp>
            <p:nvSpPr>
              <p:cNvPr id="110" name="Freeform 6"/>
              <p:cNvSpPr>
                <a:spLocks noChangeAspect="1" noEditPoints="1"/>
              </p:cNvSpPr>
              <p:nvPr/>
            </p:nvSpPr>
            <p:spPr bwMode="auto">
              <a:xfrm>
                <a:off x="2423489" y="3986487"/>
                <a:ext cx="291851" cy="38356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2"/>
              </a:solidFill>
              <a:ln>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grpSp>
      </p:grpSp>
      <p:sp>
        <p:nvSpPr>
          <p:cNvPr id="10" name="Cím 9"/>
          <p:cNvSpPr>
            <a:spLocks noGrp="1"/>
          </p:cNvSpPr>
          <p:nvPr>
            <p:ph type="title"/>
          </p:nvPr>
        </p:nvSpPr>
        <p:spPr/>
        <p:txBody>
          <a:bodyPr/>
          <a:lstStyle/>
          <a:p>
            <a:r>
              <a:rPr lang="hu-HU" dirty="0"/>
              <a:t>Hibrid megoldás</a:t>
            </a:r>
          </a:p>
        </p:txBody>
      </p:sp>
      <p:sp>
        <p:nvSpPr>
          <p:cNvPr id="63" name="Rectangle 47"/>
          <p:cNvSpPr/>
          <p:nvPr/>
        </p:nvSpPr>
        <p:spPr>
          <a:xfrm>
            <a:off x="4079879" y="5059570"/>
            <a:ext cx="4014284" cy="960182"/>
          </a:xfrm>
          <a:prstGeom prst="rect">
            <a:avLst/>
          </a:prstGeom>
        </p:spPr>
        <p:txBody>
          <a:bodyPr wrap="square" lIns="121839" tIns="60920" rIns="121839" bIns="60920">
            <a:spAutoFit/>
          </a:bodyPr>
          <a:lstStyle/>
          <a:p>
            <a:pPr marL="0" marR="0" lvl="0" indent="0" algn="ctr" defTabSz="761422" eaLnBrk="1" fontAlgn="base" latinLnBrk="0" hangingPunct="1">
              <a:lnSpc>
                <a:spcPct val="80000"/>
              </a:lnSpc>
              <a:spcBef>
                <a:spcPts val="0"/>
              </a:spcBef>
              <a:spcAft>
                <a:spcPts val="0"/>
              </a:spcAft>
              <a:buClrTx/>
              <a:buSzTx/>
              <a:buFontTx/>
              <a:buNone/>
              <a:tabLst/>
              <a:defRPr/>
            </a:pPr>
            <a:r>
              <a:rPr kumimoji="0" lang="hu-HU" sz="2400" b="0" i="0" u="none" strike="noStrike" kern="0" cap="none" spc="0" normalizeH="0" baseline="0" noProof="0" dirty="0">
                <a:ln>
                  <a:noFill/>
                </a:ln>
                <a:solidFill>
                  <a:srgbClr val="00188F"/>
                </a:solidFill>
                <a:effectLst/>
                <a:uLnTx/>
                <a:uFillTx/>
              </a:rPr>
              <a:t>Biztonságos hálózati kommunikáció</a:t>
            </a:r>
            <a:endParaRPr kumimoji="0" lang="en-US" sz="2400" b="0" i="0" u="none" strike="noStrike" kern="0" cap="none" spc="0" normalizeH="0" baseline="0" noProof="0" dirty="0">
              <a:ln>
                <a:noFill/>
              </a:ln>
              <a:solidFill>
                <a:srgbClr val="00188F"/>
              </a:solidFill>
              <a:effectLst/>
              <a:uLnTx/>
              <a:uFillTx/>
            </a:endParaRPr>
          </a:p>
          <a:p>
            <a:pPr marL="0" marR="0" lvl="0" indent="0" algn="ctr" defTabSz="761422" eaLnBrk="1" fontAlgn="base" latinLnBrk="0" hangingPunct="1">
              <a:lnSpc>
                <a:spcPct val="80000"/>
              </a:lnSpc>
              <a:spcBef>
                <a:spcPts val="0"/>
              </a:spcBef>
              <a:spcAft>
                <a:spcPts val="0"/>
              </a:spcAft>
              <a:buClrTx/>
              <a:buSzTx/>
              <a:buFontTx/>
              <a:buNone/>
              <a:tabLst/>
              <a:defRPr/>
            </a:pPr>
            <a:r>
              <a:rPr kumimoji="0" lang="hu-HU" sz="2000" b="0" i="0" u="none" strike="noStrike" kern="0" cap="none" spc="0" normalizeH="0" baseline="0" noProof="0" dirty="0">
                <a:ln>
                  <a:noFill/>
                </a:ln>
                <a:solidFill>
                  <a:srgbClr val="D2D2D2">
                    <a:lumMod val="10000"/>
                  </a:srgbClr>
                </a:solidFill>
                <a:effectLst/>
                <a:uLnTx/>
                <a:uFillTx/>
              </a:rPr>
              <a:t>Microsoft</a:t>
            </a:r>
            <a:r>
              <a:rPr kumimoji="0" lang="en-US" sz="2000" b="0" i="0" u="none" strike="noStrike" kern="0" cap="none" spc="0" normalizeH="0" baseline="0" noProof="0" dirty="0">
                <a:ln>
                  <a:noFill/>
                </a:ln>
                <a:solidFill>
                  <a:srgbClr val="D2D2D2">
                    <a:lumMod val="10000"/>
                  </a:srgbClr>
                </a:solidFill>
                <a:effectLst/>
                <a:uLnTx/>
                <a:uFillTx/>
              </a:rPr>
              <a:t> Azure Virtual Network</a:t>
            </a:r>
          </a:p>
        </p:txBody>
      </p:sp>
      <p:grpSp>
        <p:nvGrpSpPr>
          <p:cNvPr id="64" name="Group 56"/>
          <p:cNvGrpSpPr/>
          <p:nvPr/>
        </p:nvGrpSpPr>
        <p:grpSpPr>
          <a:xfrm>
            <a:off x="8111057" y="5019715"/>
            <a:ext cx="2376483" cy="914032"/>
            <a:chOff x="8111868" y="4860859"/>
            <a:chExt cx="2377439" cy="914400"/>
          </a:xfrm>
        </p:grpSpPr>
        <p:sp>
          <p:nvSpPr>
            <p:cNvPr id="65" name="Freeform 58"/>
            <p:cNvSpPr/>
            <p:nvPr/>
          </p:nvSpPr>
          <p:spPr>
            <a:xfrm>
              <a:off x="8111868" y="486085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BCF2"/>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6" name="Freeform 17"/>
            <p:cNvSpPr>
              <a:spLocks noEditPoints="1"/>
            </p:cNvSpPr>
            <p:nvPr/>
          </p:nvSpPr>
          <p:spPr bwMode="auto">
            <a:xfrm>
              <a:off x="8975363" y="4990019"/>
              <a:ext cx="650449" cy="656080"/>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rgbClr val="505050"/>
            </a:solidFill>
            <a:ln>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grpSp>
      <p:sp>
        <p:nvSpPr>
          <p:cNvPr id="72" name="Rectangle 100"/>
          <p:cNvSpPr/>
          <p:nvPr/>
        </p:nvSpPr>
        <p:spPr bwMode="auto">
          <a:xfrm>
            <a:off x="1701446" y="1452436"/>
            <a:ext cx="2378433" cy="612401"/>
          </a:xfrm>
          <a:prstGeom prst="rect">
            <a:avLst/>
          </a:prstGeom>
          <a:solidFill>
            <a:srgbClr val="002050"/>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r>
              <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CLOUD</a:t>
            </a:r>
          </a:p>
        </p:txBody>
      </p:sp>
      <p:sp>
        <p:nvSpPr>
          <p:cNvPr id="73" name="Rectangle 101"/>
          <p:cNvSpPr/>
          <p:nvPr/>
        </p:nvSpPr>
        <p:spPr bwMode="auto">
          <a:xfrm>
            <a:off x="8111057" y="1450828"/>
            <a:ext cx="2376483" cy="612401"/>
          </a:xfrm>
          <a:prstGeom prst="rect">
            <a:avLst/>
          </a:prstGeom>
          <a:solidFill>
            <a:srgbClr val="00BCF2">
              <a:lumMod val="75000"/>
            </a:srgbClr>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r>
              <a:rPr kumimoji="0" lang="hu-HU"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SAJÁT</a:t>
            </a: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80" name="Group 112"/>
          <p:cNvGrpSpPr/>
          <p:nvPr/>
        </p:nvGrpSpPr>
        <p:grpSpPr>
          <a:xfrm>
            <a:off x="8120089" y="3070926"/>
            <a:ext cx="2378431" cy="914032"/>
            <a:chOff x="8110893" y="2947732"/>
            <a:chExt cx="2379388" cy="914400"/>
          </a:xfrm>
        </p:grpSpPr>
        <p:sp>
          <p:nvSpPr>
            <p:cNvPr id="81" name="Freeform 113"/>
            <p:cNvSpPr/>
            <p:nvPr/>
          </p:nvSpPr>
          <p:spPr>
            <a:xfrm>
              <a:off x="8110893" y="2947732"/>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BCF2"/>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82" name="Group 118"/>
            <p:cNvGrpSpPr/>
            <p:nvPr/>
          </p:nvGrpSpPr>
          <p:grpSpPr bwMode="black">
            <a:xfrm>
              <a:off x="8939972" y="3090290"/>
              <a:ext cx="721231" cy="586753"/>
              <a:chOff x="5184775" y="225425"/>
              <a:chExt cx="1500188" cy="1220788"/>
            </a:xfrm>
            <a:solidFill>
              <a:srgbClr val="FFFFFF"/>
            </a:solidFill>
          </p:grpSpPr>
          <p:sp>
            <p:nvSpPr>
              <p:cNvPr id="8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8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8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sp>
        <p:nvSpPr>
          <p:cNvPr id="86" name="Rectangle 122"/>
          <p:cNvSpPr/>
          <p:nvPr/>
        </p:nvSpPr>
        <p:spPr>
          <a:xfrm>
            <a:off x="4079879" y="2224340"/>
            <a:ext cx="4014284" cy="664717"/>
          </a:xfrm>
          <a:prstGeom prst="rect">
            <a:avLst/>
          </a:prstGeom>
        </p:spPr>
        <p:txBody>
          <a:bodyPr wrap="square" lIns="121839" tIns="60920" rIns="121839" bIns="60920">
            <a:spAutoFit/>
          </a:bodyPr>
          <a:lstStyle/>
          <a:p>
            <a:pPr marL="0" marR="0" lvl="0" indent="0" algn="ctr" defTabSz="761422" eaLnBrk="1" fontAlgn="base" latinLnBrk="0" hangingPunct="1">
              <a:lnSpc>
                <a:spcPct val="80000"/>
              </a:lnSpc>
              <a:spcBef>
                <a:spcPts val="0"/>
              </a:spcBef>
              <a:spcAft>
                <a:spcPts val="0"/>
              </a:spcAft>
              <a:buClrTx/>
              <a:buSzTx/>
              <a:buFontTx/>
              <a:buNone/>
              <a:tabLst/>
              <a:defRPr/>
            </a:pPr>
            <a:r>
              <a:rPr kumimoji="0" lang="hu-HU" sz="2400" b="0" i="0" u="none" strike="noStrike" kern="0" cap="none" spc="0" normalizeH="0" baseline="0" noProof="0" dirty="0">
                <a:ln>
                  <a:noFill/>
                </a:ln>
                <a:solidFill>
                  <a:srgbClr val="00188F"/>
                </a:solidFill>
                <a:effectLst/>
                <a:uLnTx/>
                <a:uFillTx/>
              </a:rPr>
              <a:t>Adat </a:t>
            </a:r>
            <a:r>
              <a:rPr kumimoji="0" lang="hu-HU" sz="2400" b="0" i="0" u="none" strike="noStrike" kern="0" cap="none" spc="0" normalizeH="0" baseline="0" noProof="0" dirty="0" err="1">
                <a:ln>
                  <a:noFill/>
                </a:ln>
                <a:solidFill>
                  <a:srgbClr val="00188F"/>
                </a:solidFill>
                <a:effectLst/>
                <a:uLnTx/>
                <a:uFillTx/>
              </a:rPr>
              <a:t>szinkronizáció</a:t>
            </a:r>
            <a:endParaRPr kumimoji="0" lang="en-US" sz="2400" b="0" i="0" u="none" strike="noStrike" kern="0" cap="none" spc="0" normalizeH="0" baseline="0" noProof="0" dirty="0">
              <a:ln>
                <a:noFill/>
              </a:ln>
              <a:solidFill>
                <a:srgbClr val="00188F"/>
              </a:solidFill>
              <a:effectLst/>
              <a:uLnTx/>
              <a:uFillTx/>
            </a:endParaRPr>
          </a:p>
          <a:p>
            <a:pPr marL="0" marR="0" lvl="0" indent="0" algn="ctr" defTabSz="761422" eaLnBrk="1" fontAlgn="base" latinLnBrk="0" hangingPunct="1">
              <a:lnSpc>
                <a:spcPct val="8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D2D2D2">
                    <a:lumMod val="10000"/>
                  </a:srgbClr>
                </a:solidFill>
                <a:effectLst/>
                <a:uLnTx/>
                <a:uFillTx/>
              </a:rPr>
              <a:t>SQL Data Sync</a:t>
            </a:r>
          </a:p>
        </p:txBody>
      </p:sp>
      <p:sp>
        <p:nvSpPr>
          <p:cNvPr id="87" name="Rectangle 123"/>
          <p:cNvSpPr/>
          <p:nvPr/>
        </p:nvSpPr>
        <p:spPr>
          <a:xfrm>
            <a:off x="4079879" y="3074874"/>
            <a:ext cx="4014284" cy="960182"/>
          </a:xfrm>
          <a:prstGeom prst="rect">
            <a:avLst/>
          </a:prstGeom>
        </p:spPr>
        <p:txBody>
          <a:bodyPr wrap="square" lIns="121839" tIns="60920" rIns="121839" bIns="60920">
            <a:spAutoFit/>
          </a:bodyPr>
          <a:lstStyle/>
          <a:p>
            <a:pPr marL="0" marR="0" lvl="0" indent="0" algn="ctr" defTabSz="761422" eaLnBrk="1" fontAlgn="base" latinLnBrk="0" hangingPunct="1">
              <a:lnSpc>
                <a:spcPct val="80000"/>
              </a:lnSpc>
              <a:spcBef>
                <a:spcPts val="0"/>
              </a:spcBef>
              <a:spcAft>
                <a:spcPts val="0"/>
              </a:spcAft>
              <a:buClrTx/>
              <a:buSzTx/>
              <a:buFontTx/>
              <a:buNone/>
              <a:tabLst/>
              <a:defRPr/>
            </a:pPr>
            <a:r>
              <a:rPr kumimoji="0" lang="hu-HU" sz="2400" b="0" i="0" u="none" strike="noStrike" kern="0" cap="none" spc="0" normalizeH="0" baseline="0" noProof="0" dirty="0">
                <a:ln>
                  <a:noFill/>
                </a:ln>
                <a:solidFill>
                  <a:srgbClr val="00188F"/>
                </a:solidFill>
                <a:effectLst/>
                <a:uLnTx/>
                <a:uFillTx/>
              </a:rPr>
              <a:t>Alkalmazás-</a:t>
            </a:r>
            <a:r>
              <a:rPr kumimoji="0" lang="hu-HU" sz="2400" b="0" i="0" u="none" strike="noStrike" kern="0" cap="none" spc="0" normalizeH="0" baseline="0" noProof="0" dirty="0" err="1">
                <a:ln>
                  <a:noFill/>
                </a:ln>
                <a:solidFill>
                  <a:srgbClr val="00188F"/>
                </a:solidFill>
                <a:effectLst/>
                <a:uLnTx/>
                <a:uFillTx/>
              </a:rPr>
              <a:t>rétegbeli</a:t>
            </a:r>
            <a:r>
              <a:rPr kumimoji="0" lang="hu-HU" sz="2400" b="0" i="0" u="none" strike="noStrike" kern="0" cap="none" spc="0" normalizeH="0" baseline="0" noProof="0" dirty="0">
                <a:ln>
                  <a:noFill/>
                </a:ln>
                <a:solidFill>
                  <a:srgbClr val="00188F"/>
                </a:solidFill>
                <a:effectLst/>
                <a:uLnTx/>
                <a:uFillTx/>
              </a:rPr>
              <a:t> kommunikáció</a:t>
            </a:r>
            <a:r>
              <a:rPr kumimoji="0" lang="en-US" sz="2400" b="0" i="0" u="none" strike="noStrike" kern="0" cap="none" spc="0" normalizeH="0" baseline="0" noProof="0" dirty="0">
                <a:ln>
                  <a:noFill/>
                </a:ln>
                <a:solidFill>
                  <a:srgbClr val="00188F"/>
                </a:solidFill>
                <a:effectLst/>
                <a:uLnTx/>
                <a:uFillTx/>
              </a:rPr>
              <a:t> </a:t>
            </a:r>
          </a:p>
          <a:p>
            <a:pPr marL="0" marR="0" lvl="0" indent="0" algn="ctr" defTabSz="761422" eaLnBrk="1" fontAlgn="base" latinLnBrk="0" hangingPunct="1">
              <a:lnSpc>
                <a:spcPct val="8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D2D2D2">
                    <a:lumMod val="10000"/>
                  </a:srgbClr>
                </a:solidFill>
                <a:effectLst/>
                <a:uLnTx/>
                <a:uFillTx/>
              </a:rPr>
              <a:t>Service Bus</a:t>
            </a:r>
          </a:p>
        </p:txBody>
      </p:sp>
      <p:sp>
        <p:nvSpPr>
          <p:cNvPr id="88" name="Rectangle 124"/>
          <p:cNvSpPr/>
          <p:nvPr/>
        </p:nvSpPr>
        <p:spPr>
          <a:xfrm>
            <a:off x="4079879" y="4052150"/>
            <a:ext cx="4014284" cy="960182"/>
          </a:xfrm>
          <a:prstGeom prst="rect">
            <a:avLst/>
          </a:prstGeom>
        </p:spPr>
        <p:txBody>
          <a:bodyPr wrap="square" lIns="121839" tIns="60920" rIns="121839" bIns="60920">
            <a:spAutoFit/>
          </a:bodyPr>
          <a:lstStyle/>
          <a:p>
            <a:pPr marL="0" marR="0" lvl="0" indent="0" algn="ctr" defTabSz="761422" eaLnBrk="1" fontAlgn="base" latinLnBrk="0" hangingPunct="1">
              <a:lnSpc>
                <a:spcPct val="80000"/>
              </a:lnSpc>
              <a:spcBef>
                <a:spcPts val="0"/>
              </a:spcBef>
              <a:spcAft>
                <a:spcPts val="0"/>
              </a:spcAft>
              <a:buClrTx/>
              <a:buSzTx/>
              <a:buFontTx/>
              <a:buNone/>
              <a:tabLst/>
              <a:defRPr/>
            </a:pPr>
            <a:r>
              <a:rPr kumimoji="0" lang="hu-HU" sz="2400" b="0" i="0" u="none" strike="noStrike" kern="0" cap="none" spc="0" normalizeH="0" baseline="0" noProof="0" dirty="0">
                <a:ln>
                  <a:noFill/>
                </a:ln>
                <a:solidFill>
                  <a:srgbClr val="00188F"/>
                </a:solidFill>
                <a:effectLst/>
                <a:uLnTx/>
                <a:uFillTx/>
              </a:rPr>
              <a:t>Biztonságos gép-gép közti kommunikáció</a:t>
            </a:r>
            <a:br>
              <a:rPr kumimoji="0" lang="en-US" sz="900" b="0" i="0" u="none" strike="noStrike" kern="0" cap="none" spc="0" normalizeH="0" baseline="0" noProof="0" dirty="0">
                <a:ln>
                  <a:noFill/>
                </a:ln>
                <a:solidFill>
                  <a:srgbClr val="D2D2D2">
                    <a:lumMod val="10000"/>
                  </a:srgbClr>
                </a:solidFill>
                <a:effectLst/>
                <a:uLnTx/>
                <a:uFillTx/>
              </a:rPr>
            </a:br>
            <a:r>
              <a:rPr kumimoji="0" lang="hu-HU" sz="2000" b="0" i="0" u="none" strike="noStrike" kern="0" cap="none" spc="0" normalizeH="0" baseline="0" noProof="0" dirty="0">
                <a:ln>
                  <a:noFill/>
                </a:ln>
                <a:solidFill>
                  <a:srgbClr val="D2D2D2">
                    <a:lumMod val="10000"/>
                  </a:srgbClr>
                </a:solidFill>
                <a:effectLst/>
                <a:uLnTx/>
                <a:uFillTx/>
              </a:rPr>
              <a:t>Microsoft</a:t>
            </a:r>
            <a:r>
              <a:rPr kumimoji="0" lang="en-US" sz="2000" b="0" i="0" u="none" strike="noStrike" kern="0" cap="none" spc="0" normalizeH="0" baseline="0" noProof="0" dirty="0">
                <a:ln>
                  <a:noFill/>
                </a:ln>
                <a:solidFill>
                  <a:srgbClr val="D2D2D2">
                    <a:lumMod val="10000"/>
                  </a:srgbClr>
                </a:solidFill>
                <a:effectLst/>
                <a:uLnTx/>
                <a:uFillTx/>
              </a:rPr>
              <a:t> Azure Connect</a:t>
            </a:r>
          </a:p>
        </p:txBody>
      </p:sp>
      <p:grpSp>
        <p:nvGrpSpPr>
          <p:cNvPr id="89" name="Group 125"/>
          <p:cNvGrpSpPr/>
          <p:nvPr/>
        </p:nvGrpSpPr>
        <p:grpSpPr>
          <a:xfrm>
            <a:off x="8111057" y="4052084"/>
            <a:ext cx="2376483" cy="914032"/>
            <a:chOff x="8111868" y="3904296"/>
            <a:chExt cx="2377439" cy="914400"/>
          </a:xfrm>
        </p:grpSpPr>
        <p:sp>
          <p:nvSpPr>
            <p:cNvPr id="90" name="Freeform 126"/>
            <p:cNvSpPr/>
            <p:nvPr/>
          </p:nvSpPr>
          <p:spPr>
            <a:xfrm>
              <a:off x="8111868" y="3904296"/>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BCF2"/>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1" name="Freeform 6"/>
            <p:cNvSpPr>
              <a:spLocks noEditPoints="1"/>
            </p:cNvSpPr>
            <p:nvPr/>
          </p:nvSpPr>
          <p:spPr bwMode="auto">
            <a:xfrm>
              <a:off x="9079547" y="4059205"/>
              <a:ext cx="442080" cy="580992"/>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505050"/>
            </a:solidFill>
            <a:ln>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grpSp>
      <p:grpSp>
        <p:nvGrpSpPr>
          <p:cNvPr id="99" name="Group 135"/>
          <p:cNvGrpSpPr/>
          <p:nvPr/>
        </p:nvGrpSpPr>
        <p:grpSpPr>
          <a:xfrm>
            <a:off x="8110082" y="2116827"/>
            <a:ext cx="2378431" cy="914032"/>
            <a:chOff x="8110893" y="1991171"/>
            <a:chExt cx="2379388" cy="914400"/>
          </a:xfrm>
        </p:grpSpPr>
        <p:sp>
          <p:nvSpPr>
            <p:cNvPr id="100" name="Freeform 136"/>
            <p:cNvSpPr/>
            <p:nvPr/>
          </p:nvSpPr>
          <p:spPr>
            <a:xfrm>
              <a:off x="8110893" y="1991171"/>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00BCF2"/>
            </a:solidFill>
            <a:ln w="9525" cap="flat" cmpd="sng" algn="ctr">
              <a:noFill/>
              <a:prstDash val="solid"/>
              <a:headEnd type="none" w="med" len="med"/>
              <a:tailEnd type="none" w="med" len="med"/>
            </a:ln>
            <a:effectLst/>
          </p:spPr>
          <p:txBody>
            <a:bodyPr vert="horz" wrap="square" lIns="91395" tIns="45698" rIns="91395" bIns="45698" numCol="1" rtlCol="0" anchor="ctr" anchorCtr="0" compatLnSpc="1">
              <a:prstTxWarp prst="textNoShape">
                <a:avLst/>
              </a:prstTxWarp>
            </a:bodyPr>
            <a:lstStyle/>
            <a:p>
              <a:pPr marL="0" marR="0" lvl="0" indent="0" algn="ctr" defTabSz="913699" eaLnBrk="1" fontAlgn="base" latinLnBrk="0" hangingPunct="1">
                <a:lnSpc>
                  <a:spcPct val="100000"/>
                </a:lnSpc>
                <a:spcBef>
                  <a:spcPct val="0"/>
                </a:spcBef>
                <a:spcAft>
                  <a:spcPct val="0"/>
                </a:spcAft>
                <a:buClrTx/>
                <a:buSzTx/>
                <a:buFontTx/>
                <a:buNone/>
                <a:tabLst/>
                <a:defRPr/>
              </a:pPr>
              <a:endParaRPr kumimoji="0" lang="en-US" sz="19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01" name="Group 137"/>
            <p:cNvGrpSpPr/>
            <p:nvPr/>
          </p:nvGrpSpPr>
          <p:grpSpPr>
            <a:xfrm flipH="1">
              <a:off x="8965910" y="2173766"/>
              <a:ext cx="669355" cy="549207"/>
              <a:chOff x="2554696" y="2173766"/>
              <a:chExt cx="669355" cy="549207"/>
            </a:xfrm>
          </p:grpSpPr>
          <p:sp>
            <p:nvSpPr>
              <p:cNvPr id="102" name="Freeform 22"/>
              <p:cNvSpPr>
                <a:spLocks noEditPoints="1"/>
              </p:cNvSpPr>
              <p:nvPr/>
            </p:nvSpPr>
            <p:spPr bwMode="auto">
              <a:xfrm>
                <a:off x="2554696" y="2173766"/>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505050"/>
              </a:solidFill>
              <a:ln>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grpSp>
            <p:nvGrpSpPr>
              <p:cNvPr id="103" name="Group 139"/>
              <p:cNvGrpSpPr/>
              <p:nvPr/>
            </p:nvGrpSpPr>
            <p:grpSpPr>
              <a:xfrm>
                <a:off x="2879362" y="2319909"/>
                <a:ext cx="344689" cy="403064"/>
                <a:chOff x="2879362" y="2319909"/>
                <a:chExt cx="344689" cy="403064"/>
              </a:xfrm>
            </p:grpSpPr>
            <p:sp>
              <p:nvSpPr>
                <p:cNvPr id="104" name="Freeform 22"/>
                <p:cNvSpPr>
                  <a:spLocks noEditPoints="1"/>
                </p:cNvSpPr>
                <p:nvPr/>
              </p:nvSpPr>
              <p:spPr bwMode="auto">
                <a:xfrm>
                  <a:off x="2879362" y="2319909"/>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505050"/>
                </a:solidFill>
                <a:ln w="50800" cap="rnd">
                  <a:solidFill>
                    <a:srgbClr val="00BCF2"/>
                  </a:solid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sp>
              <p:nvSpPr>
                <p:cNvPr id="105" name="Freeform 22"/>
                <p:cNvSpPr>
                  <a:spLocks noEditPoints="1"/>
                </p:cNvSpPr>
                <p:nvPr/>
              </p:nvSpPr>
              <p:spPr bwMode="auto">
                <a:xfrm>
                  <a:off x="2879362" y="2319909"/>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505050"/>
                </a:solidFill>
                <a:ln>
                  <a:noFill/>
                </a:ln>
              </p:spPr>
              <p:txBody>
                <a:bodyPr vert="horz" wrap="square" lIns="91403" tIns="45701" rIns="91403" bIns="45701"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05050"/>
                    </a:solidFill>
                    <a:effectLst/>
                    <a:uLnTx/>
                    <a:uFillTx/>
                  </a:endParaRPr>
                </a:p>
              </p:txBody>
            </p:sp>
          </p:grpSp>
        </p:grpSp>
      </p:grpSp>
      <p:cxnSp>
        <p:nvCxnSpPr>
          <p:cNvPr id="111" name="Straight Connector 50"/>
          <p:cNvCxnSpPr/>
          <p:nvPr/>
        </p:nvCxnSpPr>
        <p:spPr>
          <a:xfrm>
            <a:off x="6958333" y="2443003"/>
            <a:ext cx="1418672" cy="0"/>
          </a:xfrm>
          <a:prstGeom prst="line">
            <a:avLst/>
          </a:prstGeom>
          <a:noFill/>
          <a:ln w="38100" cap="flat" cmpd="sng" algn="ctr">
            <a:gradFill>
              <a:gsLst>
                <a:gs pos="0">
                  <a:srgbClr val="BAD80A">
                    <a:lumMod val="50000"/>
                  </a:srgbClr>
                </a:gs>
                <a:gs pos="100000">
                  <a:srgbClr val="00D8CC">
                    <a:alpha val="0"/>
                  </a:srgbClr>
                </a:gs>
              </a:gsLst>
              <a:lin ang="10800000" scaled="0"/>
            </a:gradFill>
            <a:prstDash val="solid"/>
            <a:tailEnd type="oval"/>
          </a:ln>
          <a:effectLst/>
        </p:spPr>
      </p:cxnSp>
      <p:cxnSp>
        <p:nvCxnSpPr>
          <p:cNvPr id="112" name="Straight Connector 51"/>
          <p:cNvCxnSpPr/>
          <p:nvPr/>
        </p:nvCxnSpPr>
        <p:spPr>
          <a:xfrm flipH="1">
            <a:off x="3882056" y="2443003"/>
            <a:ext cx="1483384" cy="0"/>
          </a:xfrm>
          <a:prstGeom prst="line">
            <a:avLst/>
          </a:prstGeom>
          <a:noFill/>
          <a:ln w="38100" cap="flat" cmpd="sng" algn="ctr">
            <a:gradFill>
              <a:gsLst>
                <a:gs pos="0">
                  <a:srgbClr val="00D8CC">
                    <a:lumMod val="50000"/>
                  </a:srgbClr>
                </a:gs>
                <a:gs pos="100000">
                  <a:srgbClr val="00D8CC">
                    <a:alpha val="0"/>
                  </a:srgbClr>
                </a:gs>
              </a:gsLst>
              <a:lin ang="10800000" scaled="0"/>
            </a:gradFill>
            <a:prstDash val="solid"/>
            <a:tailEnd type="oval"/>
          </a:ln>
          <a:effectLst/>
        </p:spPr>
      </p:cxnSp>
      <p:cxnSp>
        <p:nvCxnSpPr>
          <p:cNvPr id="113" name="Straight Connector 52"/>
          <p:cNvCxnSpPr/>
          <p:nvPr/>
        </p:nvCxnSpPr>
        <p:spPr>
          <a:xfrm>
            <a:off x="6958333" y="3399236"/>
            <a:ext cx="1418672" cy="0"/>
          </a:xfrm>
          <a:prstGeom prst="line">
            <a:avLst/>
          </a:prstGeom>
          <a:noFill/>
          <a:ln w="38100" cap="flat" cmpd="sng" algn="ctr">
            <a:gradFill>
              <a:gsLst>
                <a:gs pos="0">
                  <a:srgbClr val="BAD80A">
                    <a:lumMod val="50000"/>
                  </a:srgbClr>
                </a:gs>
                <a:gs pos="100000">
                  <a:srgbClr val="00D8CC">
                    <a:alpha val="0"/>
                  </a:srgbClr>
                </a:gs>
              </a:gsLst>
              <a:lin ang="10800000" scaled="0"/>
            </a:gradFill>
            <a:prstDash val="solid"/>
            <a:tailEnd type="oval"/>
          </a:ln>
          <a:effectLst/>
        </p:spPr>
      </p:cxnSp>
      <p:cxnSp>
        <p:nvCxnSpPr>
          <p:cNvPr id="114" name="Straight Connector 53"/>
          <p:cNvCxnSpPr/>
          <p:nvPr/>
        </p:nvCxnSpPr>
        <p:spPr>
          <a:xfrm flipH="1">
            <a:off x="3882056" y="3399236"/>
            <a:ext cx="1483384" cy="0"/>
          </a:xfrm>
          <a:prstGeom prst="line">
            <a:avLst/>
          </a:prstGeom>
          <a:noFill/>
          <a:ln w="38100" cap="flat" cmpd="sng" algn="ctr">
            <a:gradFill>
              <a:gsLst>
                <a:gs pos="0">
                  <a:srgbClr val="00D8CC">
                    <a:lumMod val="50000"/>
                  </a:srgbClr>
                </a:gs>
                <a:gs pos="100000">
                  <a:srgbClr val="00D8CC">
                    <a:alpha val="0"/>
                  </a:srgbClr>
                </a:gs>
              </a:gsLst>
              <a:lin ang="10800000" scaled="0"/>
            </a:gradFill>
            <a:prstDash val="solid"/>
            <a:tailEnd type="oval"/>
          </a:ln>
          <a:effectLst/>
        </p:spPr>
      </p:cxnSp>
      <p:cxnSp>
        <p:nvCxnSpPr>
          <p:cNvPr id="115" name="Straight Connector 54"/>
          <p:cNvCxnSpPr/>
          <p:nvPr/>
        </p:nvCxnSpPr>
        <p:spPr>
          <a:xfrm>
            <a:off x="6958333" y="4364832"/>
            <a:ext cx="1418672" cy="0"/>
          </a:xfrm>
          <a:prstGeom prst="line">
            <a:avLst/>
          </a:prstGeom>
          <a:noFill/>
          <a:ln w="38100" cap="flat" cmpd="sng" algn="ctr">
            <a:gradFill>
              <a:gsLst>
                <a:gs pos="0">
                  <a:srgbClr val="BAD80A">
                    <a:lumMod val="50000"/>
                  </a:srgbClr>
                </a:gs>
                <a:gs pos="100000">
                  <a:srgbClr val="00D8CC">
                    <a:alpha val="0"/>
                  </a:srgbClr>
                </a:gs>
              </a:gsLst>
              <a:lin ang="10800000" scaled="0"/>
            </a:gradFill>
            <a:prstDash val="solid"/>
            <a:tailEnd type="oval"/>
          </a:ln>
          <a:effectLst/>
        </p:spPr>
      </p:cxnSp>
      <p:cxnSp>
        <p:nvCxnSpPr>
          <p:cNvPr id="116" name="Straight Connector 55"/>
          <p:cNvCxnSpPr/>
          <p:nvPr/>
        </p:nvCxnSpPr>
        <p:spPr>
          <a:xfrm flipH="1">
            <a:off x="3882056" y="4364832"/>
            <a:ext cx="1483384" cy="0"/>
          </a:xfrm>
          <a:prstGeom prst="line">
            <a:avLst/>
          </a:prstGeom>
          <a:noFill/>
          <a:ln w="38100" cap="flat" cmpd="sng" algn="ctr">
            <a:gradFill>
              <a:gsLst>
                <a:gs pos="0">
                  <a:srgbClr val="00D8CC">
                    <a:lumMod val="50000"/>
                  </a:srgbClr>
                </a:gs>
                <a:gs pos="100000">
                  <a:srgbClr val="00D8CC">
                    <a:alpha val="0"/>
                  </a:srgbClr>
                </a:gs>
              </a:gsLst>
              <a:lin ang="10800000" scaled="0"/>
            </a:gradFill>
            <a:prstDash val="solid"/>
            <a:tailEnd type="oval"/>
          </a:ln>
          <a:effectLst/>
        </p:spPr>
      </p:cxnSp>
      <p:cxnSp>
        <p:nvCxnSpPr>
          <p:cNvPr id="117" name="Straight Connector 57"/>
          <p:cNvCxnSpPr/>
          <p:nvPr/>
        </p:nvCxnSpPr>
        <p:spPr>
          <a:xfrm flipH="1">
            <a:off x="3898819" y="5317335"/>
            <a:ext cx="1483384" cy="0"/>
          </a:xfrm>
          <a:prstGeom prst="line">
            <a:avLst/>
          </a:prstGeom>
          <a:noFill/>
          <a:ln w="38100" cap="flat" cmpd="sng" algn="ctr">
            <a:gradFill>
              <a:gsLst>
                <a:gs pos="0">
                  <a:srgbClr val="00D8CC">
                    <a:lumMod val="50000"/>
                  </a:srgbClr>
                </a:gs>
                <a:gs pos="100000">
                  <a:srgbClr val="00D8CC">
                    <a:alpha val="0"/>
                  </a:srgbClr>
                </a:gs>
              </a:gsLst>
              <a:lin ang="10800000" scaled="0"/>
            </a:gradFill>
            <a:prstDash val="solid"/>
            <a:tailEnd type="oval"/>
          </a:ln>
          <a:effectLst/>
        </p:spPr>
      </p:cxnSp>
      <p:cxnSp>
        <p:nvCxnSpPr>
          <p:cNvPr id="118" name="Straight Connector 59"/>
          <p:cNvCxnSpPr/>
          <p:nvPr/>
        </p:nvCxnSpPr>
        <p:spPr>
          <a:xfrm>
            <a:off x="6975097" y="5317335"/>
            <a:ext cx="1418672" cy="0"/>
          </a:xfrm>
          <a:prstGeom prst="line">
            <a:avLst/>
          </a:prstGeom>
          <a:noFill/>
          <a:ln w="38100" cap="flat" cmpd="sng" algn="ctr">
            <a:gradFill>
              <a:gsLst>
                <a:gs pos="0">
                  <a:srgbClr val="BAD80A">
                    <a:lumMod val="50000"/>
                  </a:srgbClr>
                </a:gs>
                <a:gs pos="100000">
                  <a:srgbClr val="00D8CC">
                    <a:alpha val="0"/>
                  </a:srgbClr>
                </a:gs>
              </a:gsLst>
              <a:lin ang="10800000" scaled="0"/>
            </a:gradFill>
            <a:prstDash val="solid"/>
            <a:tailEnd type="oval"/>
          </a:ln>
          <a:effectLst/>
        </p:spPr>
      </p:cxnSp>
    </p:spTree>
    <p:extLst>
      <p:ext uri="{BB962C8B-B14F-4D97-AF65-F5344CB8AC3E}">
        <p14:creationId xmlns:p14="http://schemas.microsoft.com/office/powerpoint/2010/main" val="124935672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Hibrid megoldás</a:t>
            </a:r>
          </a:p>
        </p:txBody>
      </p:sp>
      <p:sp>
        <p:nvSpPr>
          <p:cNvPr id="59" name="Rectangle 73"/>
          <p:cNvSpPr/>
          <p:nvPr>
            <p:custDataLst>
              <p:tags r:id="rId1"/>
            </p:custDataLst>
          </p:nvPr>
        </p:nvSpPr>
        <p:spPr bwMode="auto">
          <a:xfrm>
            <a:off x="6705286" y="1062165"/>
            <a:ext cx="4712967" cy="4821237"/>
          </a:xfrm>
          <a:prstGeom prst="rect">
            <a:avLst/>
          </a:prstGeom>
          <a:solidFill>
            <a:srgbClr val="00BD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376" bIns="91412" numCol="1" spcCol="0" rtlCol="0" anchor="b" anchorCtr="0" compatLnSpc="1">
            <a:prstTxWarp prst="textNoShape">
              <a:avLst/>
            </a:prstTxWarp>
          </a:bodyPr>
          <a:lstStyle/>
          <a:p>
            <a:pPr defTabSz="913521" fontAlgn="base">
              <a:spcBef>
                <a:spcPts val="1200"/>
              </a:spcBef>
              <a:spcAft>
                <a:spcPct val="0"/>
              </a:spcAft>
            </a:pPr>
            <a:r>
              <a:rPr lang="en-US" sz="3200" dirty="0">
                <a:ln>
                  <a:solidFill>
                    <a:schemeClr val="bg1">
                      <a:alpha val="0"/>
                    </a:schemeClr>
                  </a:solidFill>
                </a:ln>
                <a:solidFill>
                  <a:srgbClr val="595959"/>
                </a:solidFill>
                <a:latin typeface="Segoe UI Light" pitchFamily="34" charset="0"/>
              </a:rPr>
              <a:t>Corpnet</a:t>
            </a:r>
          </a:p>
        </p:txBody>
      </p:sp>
      <p:sp>
        <p:nvSpPr>
          <p:cNvPr id="60" name="Oval 74"/>
          <p:cNvSpPr/>
          <p:nvPr>
            <p:custDataLst>
              <p:tags r:id="rId2"/>
            </p:custDataLst>
          </p:nvPr>
        </p:nvSpPr>
        <p:spPr bwMode="auto">
          <a:xfrm>
            <a:off x="7419275" y="3626912"/>
            <a:ext cx="3291840" cy="155448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33" fontAlgn="base">
              <a:spcBef>
                <a:spcPct val="0"/>
              </a:spcBef>
              <a:spcAft>
                <a:spcPct val="0"/>
              </a:spcAft>
            </a:pPr>
            <a:endParaRPr lang="en-US" sz="2300" dirty="0">
              <a:solidFill>
                <a:srgbClr val="595959"/>
              </a:solidFill>
            </a:endParaRPr>
          </a:p>
        </p:txBody>
      </p:sp>
      <p:grpSp>
        <p:nvGrpSpPr>
          <p:cNvPr id="61" name="Group 4"/>
          <p:cNvGrpSpPr/>
          <p:nvPr/>
        </p:nvGrpSpPr>
        <p:grpSpPr>
          <a:xfrm>
            <a:off x="7532330" y="1131557"/>
            <a:ext cx="3034963" cy="2034171"/>
            <a:chOff x="7479592" y="1494853"/>
            <a:chExt cx="3649895" cy="2446325"/>
          </a:xfrm>
          <a:solidFill>
            <a:srgbClr val="0078D7"/>
          </a:solidFill>
        </p:grpSpPr>
        <p:sp>
          <p:nvSpPr>
            <p:cNvPr id="6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19" name="Rectangle 77"/>
            <p:cNvSpPr/>
            <p:nvPr/>
          </p:nvSpPr>
          <p:spPr>
            <a:xfrm>
              <a:off x="8182378" y="1990103"/>
              <a:ext cx="2378825" cy="481178"/>
            </a:xfrm>
            <a:prstGeom prst="rect">
              <a:avLst/>
            </a:prstGeom>
            <a:grpFill/>
          </p:spPr>
          <p:txBody>
            <a:bodyPr wrap="none">
              <a:spAutoFit/>
            </a:bodyPr>
            <a:lstStyle/>
            <a:p>
              <a:pPr algn="ctr" defTabSz="913521" fontAlgn="base">
                <a:spcBef>
                  <a:spcPts val="1200"/>
                </a:spcBef>
                <a:spcAft>
                  <a:spcPct val="0"/>
                </a:spcAft>
              </a:pPr>
              <a:r>
                <a:rPr lang="hu-HU" sz="2000" dirty="0">
                  <a:ln>
                    <a:solidFill>
                      <a:srgbClr val="FFFFFF">
                        <a:alpha val="0"/>
                      </a:srgbClr>
                    </a:solidFill>
                  </a:ln>
                  <a:solidFill>
                    <a:schemeClr val="bg1">
                      <a:alpha val="99000"/>
                    </a:schemeClr>
                  </a:solidFill>
                </a:rPr>
                <a:t>Microsoft A</a:t>
              </a:r>
              <a:r>
                <a:rPr lang="en-US" sz="2000" dirty="0" err="1">
                  <a:ln>
                    <a:solidFill>
                      <a:srgbClr val="FFFFFF">
                        <a:alpha val="0"/>
                      </a:srgbClr>
                    </a:solidFill>
                  </a:ln>
                  <a:solidFill>
                    <a:schemeClr val="bg1">
                      <a:alpha val="99000"/>
                    </a:schemeClr>
                  </a:solidFill>
                </a:rPr>
                <a:t>zure</a:t>
              </a:r>
              <a:endParaRPr lang="en-US" sz="2000" dirty="0">
                <a:ln>
                  <a:solidFill>
                    <a:srgbClr val="FFFFFF">
                      <a:alpha val="0"/>
                    </a:srgbClr>
                  </a:solidFill>
                </a:ln>
                <a:solidFill>
                  <a:schemeClr val="bg1">
                    <a:alpha val="99000"/>
                  </a:schemeClr>
                </a:solidFill>
              </a:endParaRPr>
            </a:p>
          </p:txBody>
        </p:sp>
      </p:grpSp>
      <p:sp>
        <p:nvSpPr>
          <p:cNvPr id="120" name="Content Placeholder 218"/>
          <p:cNvSpPr>
            <a:spLocks noGrp="1"/>
          </p:cNvSpPr>
          <p:nvPr>
            <p:ph type="body" sz="quarter" idx="10"/>
          </p:nvPr>
        </p:nvSpPr>
        <p:spPr>
          <a:xfrm>
            <a:off x="269240" y="1063751"/>
            <a:ext cx="6273573" cy="3844129"/>
          </a:xfrm>
        </p:spPr>
        <p:txBody>
          <a:bodyPr>
            <a:normAutofit lnSpcReduction="10000"/>
          </a:bodyPr>
          <a:lstStyle/>
          <a:p>
            <a:pPr marL="0" indent="0">
              <a:buNone/>
            </a:pPr>
            <a:r>
              <a:rPr lang="hu-HU" sz="3200" dirty="0"/>
              <a:t>Saját</a:t>
            </a:r>
            <a:r>
              <a:rPr lang="en-US" sz="3200" dirty="0"/>
              <a:t> “</a:t>
            </a:r>
            <a:r>
              <a:rPr lang="hu-HU" sz="3200" dirty="0"/>
              <a:t>virtuális</a:t>
            </a:r>
            <a:r>
              <a:rPr lang="en-US" sz="3200" dirty="0"/>
              <a:t>” </a:t>
            </a:r>
            <a:r>
              <a:rPr lang="hu-HU" sz="3200" dirty="0"/>
              <a:t>iroda </a:t>
            </a:r>
            <a:r>
              <a:rPr lang="en-US" sz="3200" dirty="0"/>
              <a:t>/ </a:t>
            </a:r>
            <a:r>
              <a:rPr lang="hu-HU" sz="3200" dirty="0"/>
              <a:t>adatközpont a felhőben</a:t>
            </a:r>
            <a:endParaRPr lang="en-US" sz="3200" dirty="0"/>
          </a:p>
          <a:p>
            <a:pPr marL="336145" lvl="1" indent="0">
              <a:buNone/>
            </a:pPr>
            <a:r>
              <a:rPr lang="hu-HU" sz="1800" dirty="0"/>
              <a:t>Céges hálózat kiterjesztése a felhőbe</a:t>
            </a:r>
            <a:endParaRPr lang="en-US" sz="1800" dirty="0"/>
          </a:p>
          <a:p>
            <a:pPr marL="336145" lvl="1" indent="0">
              <a:buNone/>
            </a:pPr>
            <a:r>
              <a:rPr lang="hu-HU" sz="1800" dirty="0"/>
              <a:t>Meglévő alkalmazás vagy szerver </a:t>
            </a:r>
            <a:r>
              <a:rPr lang="hu-HU" sz="1800" dirty="0" err="1"/>
              <a:t>migrálása</a:t>
            </a:r>
            <a:r>
              <a:rPr lang="hu-HU" sz="1800" dirty="0"/>
              <a:t> a felhőbe</a:t>
            </a:r>
          </a:p>
          <a:p>
            <a:pPr marL="336145" lvl="1" indent="0">
              <a:buNone/>
            </a:pPr>
            <a:r>
              <a:rPr lang="hu-HU" sz="1800" dirty="0"/>
              <a:t>Hibrid alkalmazás készítése, amely egyszerre használja a saját- és az Azure erőforrásokat</a:t>
            </a:r>
            <a:endParaRPr lang="en-US" sz="1800" dirty="0"/>
          </a:p>
          <a:p>
            <a:pPr marL="336145" lvl="1" indent="0">
              <a:spcBef>
                <a:spcPts val="2400"/>
              </a:spcBef>
              <a:buNone/>
            </a:pPr>
            <a:r>
              <a:rPr lang="hu-HU" sz="2800" spc="-71" dirty="0">
                <a:solidFill>
                  <a:schemeClr val="tx2">
                    <a:alpha val="99000"/>
                  </a:schemeClr>
                </a:solidFill>
                <a:latin typeface="+mj-lt"/>
              </a:rPr>
              <a:t>Védett privát virtuális hálózat a felhőben</a:t>
            </a:r>
            <a:endParaRPr lang="en-US" sz="2800" spc="-71" dirty="0">
              <a:solidFill>
                <a:schemeClr val="tx2">
                  <a:alpha val="99000"/>
                </a:schemeClr>
              </a:solidFill>
              <a:latin typeface="+mj-lt"/>
            </a:endParaRPr>
          </a:p>
          <a:p>
            <a:pPr marL="336145" lvl="1" indent="0">
              <a:buNone/>
            </a:pPr>
            <a:r>
              <a:rPr lang="hu-HU" sz="1800" dirty="0"/>
              <a:t>Biztonságos privát IP hálózatok</a:t>
            </a:r>
            <a:endParaRPr lang="en-US" sz="1800" dirty="0"/>
          </a:p>
          <a:p>
            <a:pPr marL="336145" lvl="1" indent="0">
              <a:buNone/>
            </a:pPr>
            <a:r>
              <a:rPr lang="hu-HU" sz="1800" dirty="0" err="1"/>
              <a:t>Perzisztens</a:t>
            </a:r>
            <a:r>
              <a:rPr lang="hu-HU" sz="1800" dirty="0"/>
              <a:t> IP címek</a:t>
            </a:r>
            <a:endParaRPr lang="en-US" sz="1800" dirty="0"/>
          </a:p>
          <a:p>
            <a:pPr marL="336145" lvl="1" indent="0">
              <a:buNone/>
            </a:pPr>
            <a:r>
              <a:rPr lang="hu-HU" sz="1800" dirty="0"/>
              <a:t>Szolgáltatások közti</a:t>
            </a:r>
            <a:r>
              <a:rPr lang="en-US" sz="1800" dirty="0"/>
              <a:t> DIP-to-DIP </a:t>
            </a:r>
            <a:r>
              <a:rPr lang="hu-HU" sz="1800" dirty="0"/>
              <a:t>kommunikáció</a:t>
            </a:r>
            <a:endParaRPr lang="en-US" sz="1800" dirty="0"/>
          </a:p>
        </p:txBody>
      </p:sp>
      <p:sp>
        <p:nvSpPr>
          <p:cNvPr id="121" name="Rectangle 87"/>
          <p:cNvSpPr/>
          <p:nvPr>
            <p:custDataLst>
              <p:tags r:id="rId3"/>
            </p:custDataLst>
          </p:nvPr>
        </p:nvSpPr>
        <p:spPr>
          <a:xfrm>
            <a:off x="7831331" y="1974672"/>
            <a:ext cx="2377439" cy="9144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dirty="0">
              <a:ln>
                <a:solidFill>
                  <a:schemeClr val="bg1">
                    <a:alpha val="0"/>
                  </a:schemeClr>
                </a:solidFill>
              </a:ln>
            </a:endParaRPr>
          </a:p>
        </p:txBody>
      </p:sp>
      <p:sp>
        <p:nvSpPr>
          <p:cNvPr id="122" name="Rectangle 92"/>
          <p:cNvSpPr/>
          <p:nvPr/>
        </p:nvSpPr>
        <p:spPr>
          <a:xfrm>
            <a:off x="7924690" y="2067075"/>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r>
              <a:rPr lang="en-US" sz="1200" dirty="0">
                <a:ln>
                  <a:solidFill>
                    <a:schemeClr val="bg1">
                      <a:alpha val="0"/>
                    </a:schemeClr>
                  </a:solidFill>
                </a:ln>
              </a:rPr>
              <a:t>VM 1</a:t>
            </a:r>
          </a:p>
        </p:txBody>
      </p:sp>
      <p:sp>
        <p:nvSpPr>
          <p:cNvPr id="123" name="Rectangle 93"/>
          <p:cNvSpPr/>
          <p:nvPr/>
        </p:nvSpPr>
        <p:spPr>
          <a:xfrm>
            <a:off x="9470418" y="2067075"/>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r>
              <a:rPr lang="en-US" sz="1200" dirty="0">
                <a:ln>
                  <a:solidFill>
                    <a:schemeClr val="bg1">
                      <a:alpha val="0"/>
                    </a:schemeClr>
                  </a:solidFill>
                </a:ln>
              </a:rPr>
              <a:t>VM 2</a:t>
            </a:r>
          </a:p>
        </p:txBody>
      </p:sp>
      <p:sp>
        <p:nvSpPr>
          <p:cNvPr id="124" name="Rectangle 94"/>
          <p:cNvSpPr/>
          <p:nvPr>
            <p:custDataLst>
              <p:tags r:id="rId4"/>
            </p:custDataLst>
          </p:nvPr>
        </p:nvSpPr>
        <p:spPr>
          <a:xfrm>
            <a:off x="8698102" y="2532191"/>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07" tIns="45707" rIns="45707" bIns="45707" rtlCol="0" anchor="ctr"/>
          <a:lstStyle/>
          <a:p>
            <a:pPr algn="ctr"/>
            <a:r>
              <a:rPr lang="en-US" sz="1200" dirty="0">
                <a:ln>
                  <a:solidFill>
                    <a:schemeClr val="bg1">
                      <a:alpha val="0"/>
                    </a:schemeClr>
                  </a:solidFill>
                </a:ln>
              </a:rPr>
              <a:t>ROLE 1</a:t>
            </a:r>
          </a:p>
        </p:txBody>
      </p:sp>
      <p:cxnSp>
        <p:nvCxnSpPr>
          <p:cNvPr id="125" name="Straight Connector 108"/>
          <p:cNvCxnSpPr>
            <a:stCxn id="122" idx="3"/>
            <a:endCxn id="123" idx="1"/>
          </p:cNvCxnSpPr>
          <p:nvPr>
            <p:custDataLst>
              <p:tags r:id="rId5"/>
            </p:custDataLst>
          </p:nvPr>
        </p:nvCxnSpPr>
        <p:spPr>
          <a:xfrm>
            <a:off x="8564777" y="2204235"/>
            <a:ext cx="905651"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6" name="Rectangle 115"/>
          <p:cNvSpPr/>
          <p:nvPr>
            <p:custDataLst>
              <p:tags r:id="rId6"/>
            </p:custDataLst>
          </p:nvPr>
        </p:nvSpPr>
        <p:spPr>
          <a:xfrm>
            <a:off x="7875150" y="2021355"/>
            <a:ext cx="2286001" cy="365760"/>
          </a:xfrm>
          <a:prstGeom prst="rect">
            <a:avLst/>
          </a:prstGeom>
          <a:noFill/>
          <a:ln w="28575">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dirty="0">
              <a:ln>
                <a:solidFill>
                  <a:schemeClr val="bg1">
                    <a:alpha val="0"/>
                  </a:schemeClr>
                </a:solidFill>
              </a:ln>
            </a:endParaRPr>
          </a:p>
        </p:txBody>
      </p:sp>
      <p:sp>
        <p:nvSpPr>
          <p:cNvPr id="127" name="Rectangle 116"/>
          <p:cNvSpPr/>
          <p:nvPr>
            <p:custDataLst>
              <p:tags r:id="rId7"/>
            </p:custDataLst>
          </p:nvPr>
        </p:nvSpPr>
        <p:spPr>
          <a:xfrm>
            <a:off x="8652382" y="2486471"/>
            <a:ext cx="731520" cy="365760"/>
          </a:xfrm>
          <a:prstGeom prst="rect">
            <a:avLst/>
          </a:prstGeom>
          <a:noFill/>
          <a:ln w="28575">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dirty="0">
              <a:ln>
                <a:solidFill>
                  <a:schemeClr val="bg1">
                    <a:alpha val="0"/>
                  </a:schemeClr>
                </a:solidFill>
              </a:ln>
            </a:endParaRPr>
          </a:p>
        </p:txBody>
      </p:sp>
      <p:cxnSp>
        <p:nvCxnSpPr>
          <p:cNvPr id="128" name="Straight Connector 117"/>
          <p:cNvCxnSpPr>
            <a:stCxn id="122" idx="2"/>
            <a:endCxn id="124" idx="0"/>
          </p:cNvCxnSpPr>
          <p:nvPr>
            <p:custDataLst>
              <p:tags r:id="rId8"/>
            </p:custDataLst>
          </p:nvPr>
        </p:nvCxnSpPr>
        <p:spPr>
          <a:xfrm rot="16200000" flipH="1">
            <a:off x="8536037" y="2050087"/>
            <a:ext cx="190795" cy="773415"/>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9" name="Rectangle 118"/>
          <p:cNvSpPr/>
          <p:nvPr/>
        </p:nvSpPr>
        <p:spPr>
          <a:xfrm>
            <a:off x="7787560" y="2590621"/>
            <a:ext cx="877107" cy="261584"/>
          </a:xfrm>
          <a:prstGeom prst="rect">
            <a:avLst/>
          </a:prstGeom>
        </p:spPr>
        <p:txBody>
          <a:bodyPr wrap="none" lIns="91412" tIns="45707" rIns="91412" bIns="45707">
            <a:spAutoFit/>
          </a:bodyPr>
          <a:lstStyle/>
          <a:p>
            <a:pPr algn="ctr" defTabSz="913521" fontAlgn="base">
              <a:spcBef>
                <a:spcPts val="1200"/>
              </a:spcBef>
              <a:spcAft>
                <a:spcPct val="0"/>
              </a:spcAft>
            </a:pPr>
            <a:r>
              <a:rPr lang="hu-HU" sz="1100" dirty="0">
                <a:ln>
                  <a:solidFill>
                    <a:srgbClr val="FFFFFF">
                      <a:alpha val="0"/>
                    </a:srgbClr>
                  </a:solidFill>
                </a:ln>
                <a:solidFill>
                  <a:schemeClr val="bg1"/>
                </a:solidFill>
              </a:rPr>
              <a:t>Alhálózat</a:t>
            </a:r>
            <a:r>
              <a:rPr lang="en-US" sz="1100" dirty="0">
                <a:ln>
                  <a:solidFill>
                    <a:srgbClr val="FFFFFF">
                      <a:alpha val="0"/>
                    </a:srgbClr>
                  </a:solidFill>
                </a:ln>
                <a:solidFill>
                  <a:schemeClr val="bg1"/>
                </a:solidFill>
              </a:rPr>
              <a:t> 2</a:t>
            </a:r>
          </a:p>
        </p:txBody>
      </p:sp>
      <p:sp>
        <p:nvSpPr>
          <p:cNvPr id="130" name="Rectangle 119"/>
          <p:cNvSpPr/>
          <p:nvPr/>
        </p:nvSpPr>
        <p:spPr>
          <a:xfrm>
            <a:off x="9373298" y="2339813"/>
            <a:ext cx="877107" cy="261584"/>
          </a:xfrm>
          <a:prstGeom prst="rect">
            <a:avLst/>
          </a:prstGeom>
        </p:spPr>
        <p:txBody>
          <a:bodyPr wrap="none" lIns="91412" tIns="45707" rIns="91412" bIns="45707">
            <a:spAutoFit/>
          </a:bodyPr>
          <a:lstStyle/>
          <a:p>
            <a:pPr algn="ctr" defTabSz="913521" fontAlgn="base">
              <a:spcBef>
                <a:spcPts val="1200"/>
              </a:spcBef>
              <a:spcAft>
                <a:spcPct val="0"/>
              </a:spcAft>
            </a:pPr>
            <a:r>
              <a:rPr lang="hu-HU" sz="1100" dirty="0">
                <a:ln>
                  <a:solidFill>
                    <a:srgbClr val="FFFFFF">
                      <a:alpha val="0"/>
                    </a:srgbClr>
                  </a:solidFill>
                </a:ln>
                <a:solidFill>
                  <a:schemeClr val="bg1"/>
                </a:solidFill>
              </a:rPr>
              <a:t>Alhálózat</a:t>
            </a:r>
            <a:r>
              <a:rPr lang="en-US" sz="1100" dirty="0">
                <a:ln>
                  <a:solidFill>
                    <a:srgbClr val="FFFFFF">
                      <a:alpha val="0"/>
                    </a:srgbClr>
                  </a:solidFill>
                </a:ln>
                <a:solidFill>
                  <a:schemeClr val="bg1"/>
                </a:solidFill>
              </a:rPr>
              <a:t> 1</a:t>
            </a:r>
          </a:p>
        </p:txBody>
      </p:sp>
      <p:cxnSp>
        <p:nvCxnSpPr>
          <p:cNvPr id="131" name="Straight Arrow Connector 131"/>
          <p:cNvCxnSpPr/>
          <p:nvPr/>
        </p:nvCxnSpPr>
        <p:spPr>
          <a:xfrm flipV="1">
            <a:off x="9150134" y="2998773"/>
            <a:ext cx="379997" cy="539803"/>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Connector 194"/>
          <p:cNvCxnSpPr/>
          <p:nvPr/>
        </p:nvCxnSpPr>
        <p:spPr>
          <a:xfrm flipH="1">
            <a:off x="7817579" y="3759328"/>
            <a:ext cx="1443261" cy="4184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3" name="Straight Connector 195"/>
          <p:cNvCxnSpPr/>
          <p:nvPr/>
        </p:nvCxnSpPr>
        <p:spPr>
          <a:xfrm flipH="1">
            <a:off x="8263037" y="3730762"/>
            <a:ext cx="935890" cy="7089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4" name="Straight Connector 198"/>
          <p:cNvCxnSpPr/>
          <p:nvPr/>
        </p:nvCxnSpPr>
        <p:spPr>
          <a:xfrm flipH="1">
            <a:off x="8676412" y="3705361"/>
            <a:ext cx="522515" cy="85500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5" name="Straight Connector 202"/>
          <p:cNvCxnSpPr/>
          <p:nvPr/>
        </p:nvCxnSpPr>
        <p:spPr>
          <a:xfrm>
            <a:off x="9146550" y="3795047"/>
            <a:ext cx="529671" cy="18544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6" name="Straight Connector 205"/>
          <p:cNvCxnSpPr/>
          <p:nvPr/>
        </p:nvCxnSpPr>
        <p:spPr>
          <a:xfrm flipH="1">
            <a:off x="9402345" y="4177747"/>
            <a:ext cx="244794" cy="382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7" name="Straight Connector 209"/>
          <p:cNvCxnSpPr/>
          <p:nvPr/>
        </p:nvCxnSpPr>
        <p:spPr>
          <a:xfrm>
            <a:off x="9657295" y="4177746"/>
            <a:ext cx="476587" cy="2264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8" name="Straight Connector 213"/>
          <p:cNvCxnSpPr/>
          <p:nvPr/>
        </p:nvCxnSpPr>
        <p:spPr>
          <a:xfrm>
            <a:off x="9657288" y="4177740"/>
            <a:ext cx="134164" cy="3095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9" name="Freeform 6"/>
          <p:cNvSpPr>
            <a:spLocks noEditPoints="1"/>
          </p:cNvSpPr>
          <p:nvPr/>
        </p:nvSpPr>
        <p:spPr bwMode="auto">
          <a:xfrm>
            <a:off x="7555891" y="4130154"/>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140" name="Freeform 6"/>
          <p:cNvSpPr>
            <a:spLocks noEditPoints="1"/>
          </p:cNvSpPr>
          <p:nvPr/>
        </p:nvSpPr>
        <p:spPr bwMode="auto">
          <a:xfrm>
            <a:off x="8016266" y="4447654"/>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141" name="Freeform 6"/>
          <p:cNvSpPr>
            <a:spLocks noEditPoints="1"/>
          </p:cNvSpPr>
          <p:nvPr/>
        </p:nvSpPr>
        <p:spPr bwMode="auto">
          <a:xfrm>
            <a:off x="8517918" y="4587354"/>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142" name="Freeform 6"/>
          <p:cNvSpPr>
            <a:spLocks noEditPoints="1"/>
          </p:cNvSpPr>
          <p:nvPr/>
        </p:nvSpPr>
        <p:spPr bwMode="auto">
          <a:xfrm>
            <a:off x="9254517" y="4587354"/>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143" name="Freeform 6"/>
          <p:cNvSpPr>
            <a:spLocks noEditPoints="1"/>
          </p:cNvSpPr>
          <p:nvPr/>
        </p:nvSpPr>
        <p:spPr bwMode="auto">
          <a:xfrm>
            <a:off x="9781566" y="4495279"/>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sp>
        <p:nvSpPr>
          <p:cNvPr id="144" name="Freeform 6"/>
          <p:cNvSpPr>
            <a:spLocks noEditPoints="1"/>
          </p:cNvSpPr>
          <p:nvPr/>
        </p:nvSpPr>
        <p:spPr bwMode="auto">
          <a:xfrm>
            <a:off x="10149866" y="4349230"/>
            <a:ext cx="242272" cy="411071"/>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12" tIns="45707" rIns="91412" bIns="45707" numCol="1" anchor="t" anchorCtr="0" compatLnSpc="1">
            <a:prstTxWarp prst="textNoShape">
              <a:avLst/>
            </a:prstTxWarp>
          </a:bodyPr>
          <a:lstStyle/>
          <a:p>
            <a:endParaRPr lang="en-US" dirty="0"/>
          </a:p>
        </p:txBody>
      </p:sp>
      <p:grpSp>
        <p:nvGrpSpPr>
          <p:cNvPr id="145" name="Group 18"/>
          <p:cNvGrpSpPr/>
          <p:nvPr/>
        </p:nvGrpSpPr>
        <p:grpSpPr>
          <a:xfrm>
            <a:off x="8674244" y="3559959"/>
            <a:ext cx="899334" cy="249208"/>
            <a:chOff x="8924116" y="3944007"/>
            <a:chExt cx="899334" cy="249208"/>
          </a:xfrm>
        </p:grpSpPr>
        <p:sp>
          <p:nvSpPr>
            <p:cNvPr id="146"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8" name="Group 100"/>
          <p:cNvGrpSpPr/>
          <p:nvPr/>
        </p:nvGrpSpPr>
        <p:grpSpPr>
          <a:xfrm>
            <a:off x="9293911" y="3978902"/>
            <a:ext cx="745852" cy="206679"/>
            <a:chOff x="8924116" y="3944007"/>
            <a:chExt cx="899334" cy="249208"/>
          </a:xfrm>
        </p:grpSpPr>
        <p:sp>
          <p:nvSpPr>
            <p:cNvPr id="149"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0"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1" name="Group 105"/>
          <p:cNvGrpSpPr/>
          <p:nvPr/>
        </p:nvGrpSpPr>
        <p:grpSpPr>
          <a:xfrm>
            <a:off x="9499748" y="2803231"/>
            <a:ext cx="569134" cy="157708"/>
            <a:chOff x="8924116" y="3944007"/>
            <a:chExt cx="899334" cy="249208"/>
          </a:xfrm>
        </p:grpSpPr>
        <p:sp>
          <p:nvSpPr>
            <p:cNvPr id="152"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740819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a:xfrm>
            <a:off x="269239" y="2084172"/>
            <a:ext cx="11653523" cy="1098762"/>
          </a:xfrm>
        </p:spPr>
        <p:txBody>
          <a:bodyPr/>
          <a:lstStyle/>
          <a:p>
            <a:r>
              <a:rPr lang="hu-HU" sz="6600" dirty="0"/>
              <a:t>Az </a:t>
            </a:r>
            <a:r>
              <a:rPr lang="hu-HU" sz="6600" dirty="0" err="1"/>
              <a:t>infrastuktúra</a:t>
            </a:r>
            <a:r>
              <a:rPr lang="hu-HU" sz="6600" dirty="0"/>
              <a:t> tervezés lépései</a:t>
            </a:r>
          </a:p>
        </p:txBody>
      </p:sp>
    </p:spTree>
    <p:extLst>
      <p:ext uri="{BB962C8B-B14F-4D97-AF65-F5344CB8AC3E}">
        <p14:creationId xmlns:p14="http://schemas.microsoft.com/office/powerpoint/2010/main" val="15902876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p:txBody>
          <a:bodyPr/>
          <a:lstStyle/>
          <a:p>
            <a:r>
              <a:rPr lang="hu-HU" dirty="0"/>
              <a:t>A </a:t>
            </a:r>
            <a:r>
              <a:rPr lang="hu-HU" dirty="0" err="1"/>
              <a:t>virtualizáció</a:t>
            </a:r>
            <a:r>
              <a:rPr lang="hu-HU" dirty="0"/>
              <a:t> már jóval a felhő elterjedése előtt népszerű megoldás volt szolgáltatások </a:t>
            </a:r>
            <a:r>
              <a:rPr lang="hu-HU" dirty="0" err="1"/>
              <a:t>hosztolására</a:t>
            </a:r>
            <a:endParaRPr lang="hu-HU" dirty="0"/>
          </a:p>
          <a:p>
            <a:r>
              <a:rPr lang="hu-HU" dirty="0"/>
              <a:t>Önkiszolgáló IT</a:t>
            </a:r>
          </a:p>
          <a:p>
            <a:pPr lvl="1"/>
            <a:r>
              <a:rPr lang="hu-HU" dirty="0"/>
              <a:t>Mivel a virtuális környezet szükség esetén jól izolálható a külvilágtól, az üzemeltetéséhez szélesebb körű jogokat adhatunk a végfelhasználónak, fejlesztőknek is</a:t>
            </a:r>
          </a:p>
          <a:p>
            <a:pPr lvl="1"/>
            <a:r>
              <a:rPr lang="hu-HU" dirty="0"/>
              <a:t>Ha a felhasználó valamit végzetesen elront/félrekonfigurál, akkor az nem igényel manuális újratelepítést</a:t>
            </a:r>
          </a:p>
          <a:p>
            <a:pPr lvl="1"/>
            <a:r>
              <a:rPr lang="hu-HU" dirty="0"/>
              <a:t>Virtuális gépeket beüzemelni gyors és egyszerű feladat, szemben a körülményes hardverbeszerzéssel és beüzemeléssel </a:t>
            </a:r>
            <a:r>
              <a:rPr lang="hu-HU" dirty="0">
                <a:sym typeface="Wingdings" panose="05000000000000000000" pitchFamily="2" charset="2"/>
              </a:rPr>
              <a:t> új használati modellek</a:t>
            </a:r>
            <a:endParaRPr lang="hu-HU" dirty="0"/>
          </a:p>
          <a:p>
            <a:pPr lvl="1"/>
            <a:endParaRPr lang="hu-HU" dirty="0"/>
          </a:p>
          <a:p>
            <a:endParaRPr lang="hu-HU" dirty="0"/>
          </a:p>
          <a:p>
            <a:endParaRPr lang="hu-HU" dirty="0"/>
          </a:p>
        </p:txBody>
      </p:sp>
      <p:sp>
        <p:nvSpPr>
          <p:cNvPr id="5" name="Cím 4"/>
          <p:cNvSpPr>
            <a:spLocks noGrp="1"/>
          </p:cNvSpPr>
          <p:nvPr>
            <p:ph type="title"/>
          </p:nvPr>
        </p:nvSpPr>
        <p:spPr/>
        <p:txBody>
          <a:bodyPr/>
          <a:lstStyle/>
          <a:p>
            <a:r>
              <a:rPr lang="hu-HU" dirty="0"/>
              <a:t>Motiváció</a:t>
            </a:r>
          </a:p>
        </p:txBody>
      </p:sp>
    </p:spTree>
    <p:extLst>
      <p:ext uri="{BB962C8B-B14F-4D97-AF65-F5344CB8AC3E}">
        <p14:creationId xmlns:p14="http://schemas.microsoft.com/office/powerpoint/2010/main" val="14995183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hu-HU" dirty="0"/>
              <a:t>Infrastruktúra tervezése</a:t>
            </a:r>
            <a:endParaRPr lang="en-US" dirty="0"/>
          </a:p>
        </p:txBody>
      </p:sp>
      <p:sp>
        <p:nvSpPr>
          <p:cNvPr id="6" name="Text Placeholder 5"/>
          <p:cNvSpPr>
            <a:spLocks noGrp="1"/>
          </p:cNvSpPr>
          <p:nvPr>
            <p:ph type="body" sz="quarter" idx="11"/>
          </p:nvPr>
        </p:nvSpPr>
        <p:spPr>
          <a:xfrm>
            <a:off x="269241" y="1808432"/>
            <a:ext cx="11655840" cy="4043133"/>
          </a:xfrm>
        </p:spPr>
        <p:txBody>
          <a:bodyPr>
            <a:normAutofit/>
          </a:bodyPr>
          <a:lstStyle/>
          <a:p>
            <a:pPr marL="728314" indent="-728314">
              <a:buAutoNum type="arabicPeriod"/>
            </a:pPr>
            <a:r>
              <a:rPr lang="hu-HU" sz="3600" dirty="0"/>
              <a:t>Elnevezési konvenciók</a:t>
            </a:r>
            <a:endParaRPr lang="en-US" sz="3600" dirty="0"/>
          </a:p>
          <a:p>
            <a:pPr marL="728314" indent="-728314">
              <a:buAutoNum type="arabicPeriod"/>
            </a:pPr>
            <a:r>
              <a:rPr lang="hu-HU" sz="3600" dirty="0"/>
              <a:t>Kapcsolat</a:t>
            </a:r>
            <a:endParaRPr lang="en-US" sz="3600" dirty="0"/>
          </a:p>
          <a:p>
            <a:pPr marL="728314" indent="-728314">
              <a:buAutoNum type="arabicPeriod"/>
            </a:pPr>
            <a:r>
              <a:rPr lang="hu-HU" sz="3600" dirty="0"/>
              <a:t>Adattárolás</a:t>
            </a:r>
            <a:endParaRPr lang="en-US" sz="3600" dirty="0"/>
          </a:p>
          <a:p>
            <a:pPr marL="728314" indent="-728314">
              <a:buAutoNum type="arabicPeriod"/>
            </a:pPr>
            <a:r>
              <a:rPr lang="en-US" sz="3600" dirty="0"/>
              <a:t>V</a:t>
            </a:r>
            <a:r>
              <a:rPr lang="hu-HU" sz="3600" dirty="0" err="1"/>
              <a:t>irtuális</a:t>
            </a:r>
            <a:r>
              <a:rPr lang="hu-HU" sz="3600" dirty="0"/>
              <a:t> gépek</a:t>
            </a:r>
            <a:endParaRPr lang="en-US" sz="3600" dirty="0"/>
          </a:p>
          <a:p>
            <a:pPr marL="728314" indent="-728314">
              <a:buAutoNum type="arabicPeriod"/>
            </a:pPr>
            <a:r>
              <a:rPr lang="hu-HU" sz="3600" dirty="0"/>
              <a:t>Azonosítás</a:t>
            </a:r>
            <a:endParaRPr lang="en-US" sz="3600" dirty="0"/>
          </a:p>
          <a:p>
            <a:pPr marL="728314" indent="-728314">
              <a:buAutoNum type="arabicPeriod"/>
            </a:pPr>
            <a:r>
              <a:rPr lang="hu-HU" sz="3600" dirty="0"/>
              <a:t>Biztonság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891" y="1147412"/>
            <a:ext cx="6529650" cy="26356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2927" y="4110933"/>
            <a:ext cx="6562614" cy="2473732"/>
          </a:xfrm>
          <a:prstGeom prst="rect">
            <a:avLst/>
          </a:prstGeom>
        </p:spPr>
      </p:pic>
      <p:sp>
        <p:nvSpPr>
          <p:cNvPr id="3" name="TextBox 2"/>
          <p:cNvSpPr txBox="1"/>
          <p:nvPr/>
        </p:nvSpPr>
        <p:spPr>
          <a:xfrm>
            <a:off x="8280252" y="1000238"/>
            <a:ext cx="3477092" cy="561207"/>
          </a:xfrm>
          <a:prstGeom prst="rect">
            <a:avLst/>
          </a:prstGeom>
          <a:noFill/>
        </p:spPr>
        <p:txBody>
          <a:bodyPr wrap="none" lIns="179285" tIns="143428" rIns="179285" bIns="143428" rtlCol="0">
            <a:spAutoFit/>
          </a:bodyPr>
          <a:lstStyle/>
          <a:p>
            <a:pPr defTabSz="914367">
              <a:lnSpc>
                <a:spcPct val="90000"/>
              </a:lnSpc>
              <a:spcAft>
                <a:spcPts val="588"/>
              </a:spcAft>
              <a:defRPr/>
            </a:pPr>
            <a:r>
              <a:rPr lang="hu-HU" sz="1961" dirty="0">
                <a:solidFill>
                  <a:srgbClr val="505050"/>
                </a:solidFill>
                <a:latin typeface="Segoe UI"/>
              </a:rPr>
              <a:t>Web alapú üzleti alkalmazás</a:t>
            </a:r>
            <a:endParaRPr lang="en-US" sz="1961" dirty="0">
              <a:solidFill>
                <a:srgbClr val="505050"/>
              </a:solidFill>
              <a:latin typeface="Segoe UI"/>
            </a:endParaRPr>
          </a:p>
        </p:txBody>
      </p:sp>
      <p:sp>
        <p:nvSpPr>
          <p:cNvPr id="7" name="TextBox 6"/>
          <p:cNvSpPr txBox="1"/>
          <p:nvPr/>
        </p:nvSpPr>
        <p:spPr>
          <a:xfrm>
            <a:off x="7992276" y="3988320"/>
            <a:ext cx="3680495" cy="561211"/>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1961" dirty="0">
                <a:solidFill>
                  <a:srgbClr val="505050"/>
                </a:solidFill>
                <a:latin typeface="Segoe UI"/>
              </a:rPr>
              <a:t>Intranet SharePoint 2013 farm</a:t>
            </a:r>
          </a:p>
        </p:txBody>
      </p:sp>
    </p:spTree>
    <p:extLst>
      <p:ext uri="{BB962C8B-B14F-4D97-AF65-F5344CB8AC3E}">
        <p14:creationId xmlns:p14="http://schemas.microsoft.com/office/powerpoint/2010/main" val="420423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hu-HU" dirty="0"/>
              <a:t>1. lépés: Elnevezési konvenciók</a:t>
            </a:r>
            <a:endParaRPr lang="en-US" dirty="0"/>
          </a:p>
        </p:txBody>
      </p:sp>
      <p:sp>
        <p:nvSpPr>
          <p:cNvPr id="6" name="Text Placeholder 5"/>
          <p:cNvSpPr>
            <a:spLocks noGrp="1"/>
          </p:cNvSpPr>
          <p:nvPr>
            <p:ph type="body" sz="quarter" idx="11"/>
          </p:nvPr>
        </p:nvSpPr>
        <p:spPr>
          <a:xfrm>
            <a:off x="269241" y="1808432"/>
            <a:ext cx="11655840" cy="1931048"/>
          </a:xfrm>
        </p:spPr>
        <p:txBody>
          <a:bodyPr>
            <a:normAutofit fontScale="85000" lnSpcReduction="10000"/>
          </a:bodyPr>
          <a:lstStyle/>
          <a:p>
            <a:r>
              <a:rPr lang="hu-HU" dirty="0"/>
              <a:t>Minden Azure erőforrás neve egyedi kell legyen.</a:t>
            </a:r>
          </a:p>
          <a:p>
            <a:endParaRPr lang="hu-HU" dirty="0"/>
          </a:p>
          <a:p>
            <a:r>
              <a:rPr lang="hu-HU" dirty="0"/>
              <a:t>(hogy pontosan milyen körben, az az erőforrástípustól függ)</a:t>
            </a:r>
            <a:endParaRPr lang="en-US" dirty="0"/>
          </a:p>
        </p:txBody>
      </p:sp>
    </p:spTree>
    <p:extLst>
      <p:ext uri="{BB962C8B-B14F-4D97-AF65-F5344CB8AC3E}">
        <p14:creationId xmlns:p14="http://schemas.microsoft.com/office/powerpoint/2010/main" val="125751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hu-HU" dirty="0"/>
              <a:t>2. lépés: kapcsolat</a:t>
            </a:r>
            <a:endParaRPr lang="en-US" dirty="0"/>
          </a:p>
        </p:txBody>
      </p:sp>
      <p:sp>
        <p:nvSpPr>
          <p:cNvPr id="6" name="Text Placeholder 5"/>
          <p:cNvSpPr>
            <a:spLocks noGrp="1"/>
          </p:cNvSpPr>
          <p:nvPr>
            <p:ph type="body" sz="quarter" idx="11"/>
          </p:nvPr>
        </p:nvSpPr>
        <p:spPr>
          <a:xfrm>
            <a:off x="269241" y="1189494"/>
            <a:ext cx="11655840" cy="5370729"/>
          </a:xfrm>
        </p:spPr>
        <p:txBody>
          <a:bodyPr>
            <a:normAutofit lnSpcReduction="10000"/>
          </a:bodyPr>
          <a:lstStyle/>
          <a:p>
            <a:r>
              <a:rPr lang="en-US" dirty="0" err="1"/>
              <a:t>VNet</a:t>
            </a:r>
            <a:r>
              <a:rPr lang="en-US" dirty="0"/>
              <a:t> </a:t>
            </a:r>
            <a:r>
              <a:rPr lang="hu-HU" dirty="0"/>
              <a:t>típusok</a:t>
            </a:r>
            <a:endParaRPr lang="en-US" dirty="0"/>
          </a:p>
          <a:p>
            <a:pPr lvl="1"/>
            <a:r>
              <a:rPr lang="hu-HU" dirty="0"/>
              <a:t>Tisztán felhő alapú, vagy helyi hálózat és felhő együtt </a:t>
            </a:r>
            <a:endParaRPr lang="en-US" dirty="0"/>
          </a:p>
          <a:p>
            <a:r>
              <a:rPr lang="en-US" dirty="0" err="1"/>
              <a:t>VNet</a:t>
            </a:r>
            <a:r>
              <a:rPr lang="en-US" dirty="0"/>
              <a:t> </a:t>
            </a:r>
            <a:r>
              <a:rPr lang="hu-HU" dirty="0"/>
              <a:t>kapcsolatok</a:t>
            </a:r>
            <a:endParaRPr lang="en-US" dirty="0"/>
          </a:p>
          <a:p>
            <a:pPr lvl="1"/>
            <a:r>
              <a:rPr lang="en-US" dirty="0"/>
              <a:t>Site-to-site VPN, ExpressRoute, VNet-to-VNet</a:t>
            </a:r>
          </a:p>
          <a:p>
            <a:r>
              <a:rPr lang="en-US" dirty="0"/>
              <a:t>V</a:t>
            </a:r>
            <a:r>
              <a:rPr lang="hu-HU" dirty="0"/>
              <a:t>N</a:t>
            </a:r>
            <a:r>
              <a:rPr lang="en-US" dirty="0"/>
              <a:t>et</a:t>
            </a:r>
            <a:r>
              <a:rPr lang="hu-HU" dirty="0"/>
              <a:t>-en belül </a:t>
            </a:r>
            <a:endParaRPr lang="en-US" dirty="0"/>
          </a:p>
          <a:p>
            <a:pPr lvl="1"/>
            <a:r>
              <a:rPr lang="hu-HU" dirty="0"/>
              <a:t>Címkiosztás</a:t>
            </a:r>
          </a:p>
          <a:p>
            <a:pPr lvl="1"/>
            <a:r>
              <a:rPr lang="hu-HU" dirty="0" err="1"/>
              <a:t>Alhálók</a:t>
            </a:r>
            <a:endParaRPr lang="en-US" dirty="0"/>
          </a:p>
          <a:p>
            <a:pPr lvl="1"/>
            <a:r>
              <a:rPr lang="en-US" dirty="0"/>
              <a:t>DNS</a:t>
            </a:r>
          </a:p>
          <a:p>
            <a:r>
              <a:rPr lang="hu-HU" dirty="0"/>
              <a:t>Minden </a:t>
            </a:r>
            <a:r>
              <a:rPr lang="en-US" dirty="0"/>
              <a:t>V</a:t>
            </a:r>
            <a:r>
              <a:rPr lang="hu-HU" dirty="0"/>
              <a:t>N</a:t>
            </a:r>
            <a:r>
              <a:rPr lang="en-US" dirty="0"/>
              <a:t>et</a:t>
            </a:r>
            <a:r>
              <a:rPr lang="hu-HU" dirty="0"/>
              <a:t> esetében</a:t>
            </a:r>
            <a:endParaRPr lang="en-US" dirty="0"/>
          </a:p>
          <a:p>
            <a:pPr lvl="1"/>
            <a:r>
              <a:rPr lang="hu-HU" dirty="0"/>
              <a:t>Internetes forgalom útválasztása (</a:t>
            </a:r>
            <a:r>
              <a:rPr lang="hu-HU" dirty="0" err="1"/>
              <a:t>routing</a:t>
            </a:r>
            <a:r>
              <a:rPr lang="hu-HU" dirty="0"/>
              <a:t>)</a:t>
            </a:r>
          </a:p>
          <a:p>
            <a:pPr lvl="1"/>
            <a:r>
              <a:rPr lang="hu-HU" dirty="0"/>
              <a:t>Intranetes forgalom útválasztása</a:t>
            </a:r>
          </a:p>
          <a:p>
            <a:pPr lvl="1"/>
            <a:r>
              <a:rPr lang="hu-HU" dirty="0"/>
              <a:t>Egyedi útválasztási szabályok</a:t>
            </a:r>
            <a:endParaRPr lang="en-US" dirty="0"/>
          </a:p>
        </p:txBody>
      </p:sp>
    </p:spTree>
    <p:extLst>
      <p:ext uri="{BB962C8B-B14F-4D97-AF65-F5344CB8AC3E}">
        <p14:creationId xmlns:p14="http://schemas.microsoft.com/office/powerpoint/2010/main" val="305044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hu-HU" dirty="0"/>
              <a:t>3. lépés: Adattárolás</a:t>
            </a:r>
            <a:endParaRPr lang="en-US" dirty="0"/>
          </a:p>
        </p:txBody>
      </p:sp>
      <p:sp>
        <p:nvSpPr>
          <p:cNvPr id="6" name="Text Placeholder 5"/>
          <p:cNvSpPr>
            <a:spLocks noGrp="1"/>
          </p:cNvSpPr>
          <p:nvPr>
            <p:ph type="body" sz="quarter" idx="11"/>
          </p:nvPr>
        </p:nvSpPr>
        <p:spPr>
          <a:xfrm>
            <a:off x="269241" y="1189494"/>
            <a:ext cx="11655840" cy="4043133"/>
          </a:xfrm>
        </p:spPr>
        <p:txBody>
          <a:bodyPr/>
          <a:lstStyle/>
          <a:p>
            <a:r>
              <a:rPr lang="hu-HU" dirty="0"/>
              <a:t>Tártípusok</a:t>
            </a:r>
            <a:endParaRPr lang="en-US" dirty="0"/>
          </a:p>
          <a:p>
            <a:pPr lvl="1"/>
            <a:r>
              <a:rPr lang="en-US" dirty="0"/>
              <a:t>Standard</a:t>
            </a:r>
          </a:p>
          <a:p>
            <a:pPr lvl="1"/>
            <a:r>
              <a:rPr lang="en-US" dirty="0"/>
              <a:t>Premium</a:t>
            </a:r>
          </a:p>
          <a:p>
            <a:r>
              <a:rPr lang="hu-HU" dirty="0"/>
              <a:t>Replikáció</a:t>
            </a:r>
            <a:endParaRPr lang="en-US" dirty="0"/>
          </a:p>
          <a:p>
            <a:pPr lvl="1"/>
            <a:r>
              <a:rPr lang="en-US" dirty="0"/>
              <a:t>Local/geo</a:t>
            </a:r>
          </a:p>
          <a:p>
            <a:r>
              <a:rPr lang="en-US" dirty="0"/>
              <a:t>Disk caching</a:t>
            </a:r>
          </a:p>
          <a:p>
            <a:pPr lvl="1"/>
            <a:r>
              <a:rPr lang="hu-HU" dirty="0"/>
              <a:t>Rendszerlemezekre alapból bekapcsolva</a:t>
            </a:r>
            <a:endParaRPr lang="en-US" dirty="0"/>
          </a:p>
          <a:p>
            <a:pPr lvl="1"/>
            <a:r>
              <a:rPr lang="hu-HU" dirty="0"/>
              <a:t>Adatlemezekre alapból kikapcsolva</a:t>
            </a:r>
            <a:endParaRPr lang="en-US" dirty="0"/>
          </a:p>
          <a:p>
            <a:pPr lvl="1"/>
            <a:endParaRPr lang="en-US" dirty="0"/>
          </a:p>
        </p:txBody>
      </p:sp>
    </p:spTree>
    <p:extLst>
      <p:ext uri="{BB962C8B-B14F-4D97-AF65-F5344CB8AC3E}">
        <p14:creationId xmlns:p14="http://schemas.microsoft.com/office/powerpoint/2010/main" val="149125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hu-HU" dirty="0"/>
              <a:t>4. lépés: Virtuális gépek</a:t>
            </a:r>
            <a:endParaRPr lang="en-US" dirty="0"/>
          </a:p>
        </p:txBody>
      </p:sp>
      <p:sp>
        <p:nvSpPr>
          <p:cNvPr id="6" name="Text Placeholder 5"/>
          <p:cNvSpPr>
            <a:spLocks noGrp="1"/>
          </p:cNvSpPr>
          <p:nvPr>
            <p:ph type="body" sz="quarter" idx="11"/>
          </p:nvPr>
        </p:nvSpPr>
        <p:spPr>
          <a:xfrm>
            <a:off x="269241" y="1189494"/>
            <a:ext cx="11655840" cy="4797448"/>
          </a:xfrm>
        </p:spPr>
        <p:txBody>
          <a:bodyPr>
            <a:normAutofit/>
          </a:bodyPr>
          <a:lstStyle/>
          <a:p>
            <a:r>
              <a:rPr lang="hu-HU" dirty="0"/>
              <a:t>Milyen rétegeket akarunk kialakítani?</a:t>
            </a:r>
            <a:endParaRPr lang="en-US" dirty="0"/>
          </a:p>
          <a:p>
            <a:r>
              <a:rPr lang="hu-HU" dirty="0"/>
              <a:t>Méretek és géptípusok kiválasztása</a:t>
            </a:r>
            <a:endParaRPr lang="en-US" dirty="0"/>
          </a:p>
          <a:p>
            <a:r>
              <a:rPr lang="hu-HU" dirty="0"/>
              <a:t>Magas rendelkezésreállás esetén </a:t>
            </a:r>
            <a:r>
              <a:rPr lang="hu-HU" dirty="0" err="1"/>
              <a:t>availability</a:t>
            </a:r>
            <a:r>
              <a:rPr lang="hu-HU" dirty="0"/>
              <a:t> </a:t>
            </a:r>
            <a:r>
              <a:rPr lang="hu-HU" dirty="0" err="1"/>
              <a:t>set-ek</a:t>
            </a:r>
            <a:r>
              <a:rPr lang="hu-HU" dirty="0"/>
              <a:t> kialakítása</a:t>
            </a:r>
            <a:endParaRPr lang="en-US" dirty="0"/>
          </a:p>
          <a:p>
            <a:r>
              <a:rPr lang="hu-HU" dirty="0"/>
              <a:t>Bejövő forgalom terheléselosztása</a:t>
            </a:r>
            <a:endParaRPr lang="en-US" dirty="0"/>
          </a:p>
          <a:p>
            <a:pPr lvl="1"/>
            <a:r>
              <a:rPr lang="hu-HU" dirty="0"/>
              <a:t>Azure terheléselosztóval és NAT szabályokkal</a:t>
            </a:r>
            <a:endParaRPr lang="en-US" dirty="0"/>
          </a:p>
          <a:p>
            <a:pPr lvl="1"/>
            <a:r>
              <a:rPr lang="hu-HU" dirty="0"/>
              <a:t>Egyedi megoldással</a:t>
            </a:r>
            <a:endParaRPr lang="en-US" dirty="0"/>
          </a:p>
        </p:txBody>
      </p:sp>
    </p:spTree>
    <p:extLst>
      <p:ext uri="{BB962C8B-B14F-4D97-AF65-F5344CB8AC3E}">
        <p14:creationId xmlns:p14="http://schemas.microsoft.com/office/powerpoint/2010/main" val="269582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hu-HU" dirty="0"/>
              <a:t>5. lépés: Azonosítás</a:t>
            </a:r>
            <a:endParaRPr lang="en-US" dirty="0"/>
          </a:p>
        </p:txBody>
      </p:sp>
      <p:sp>
        <p:nvSpPr>
          <p:cNvPr id="6" name="Text Placeholder 5"/>
          <p:cNvSpPr>
            <a:spLocks noGrp="1"/>
          </p:cNvSpPr>
          <p:nvPr>
            <p:ph type="body" sz="quarter" idx="11"/>
          </p:nvPr>
        </p:nvSpPr>
        <p:spPr>
          <a:xfrm>
            <a:off x="269241" y="1189494"/>
            <a:ext cx="11655840" cy="4043133"/>
          </a:xfrm>
        </p:spPr>
        <p:txBody>
          <a:bodyPr>
            <a:normAutofit fontScale="92500" lnSpcReduction="20000"/>
          </a:bodyPr>
          <a:lstStyle/>
          <a:p>
            <a:r>
              <a:rPr lang="hu-HU" dirty="0"/>
              <a:t>Azonosítási szolgáltatók és megoldások</a:t>
            </a:r>
            <a:endParaRPr lang="en-US" dirty="0"/>
          </a:p>
          <a:p>
            <a:pPr lvl="1"/>
            <a:r>
              <a:rPr lang="hu-HU" dirty="0"/>
              <a:t>Pl.: </a:t>
            </a:r>
            <a:r>
              <a:rPr lang="en-US" dirty="0"/>
              <a:t>Windows Active Directory</a:t>
            </a:r>
          </a:p>
          <a:p>
            <a:pPr lvl="1"/>
            <a:r>
              <a:rPr lang="hu-HU" dirty="0"/>
              <a:t>Kliensek azonosítása</a:t>
            </a:r>
            <a:endParaRPr lang="en-US" dirty="0"/>
          </a:p>
          <a:p>
            <a:pPr lvl="1"/>
            <a:r>
              <a:rPr lang="hu-HU" dirty="0"/>
              <a:t>Kiszolgálók közti azonosítási megoldás</a:t>
            </a:r>
            <a:endParaRPr lang="en-US" dirty="0"/>
          </a:p>
          <a:p>
            <a:r>
              <a:rPr lang="hu-HU" dirty="0" err="1"/>
              <a:t>Authentikációs</a:t>
            </a:r>
            <a:r>
              <a:rPr lang="hu-HU" dirty="0"/>
              <a:t> kérések kiszolgálása magas rendelkezésre állással</a:t>
            </a:r>
            <a:endParaRPr lang="en-US" dirty="0"/>
          </a:p>
          <a:p>
            <a:r>
              <a:rPr lang="hu-HU" dirty="0" err="1"/>
              <a:t>Authentikációs</a:t>
            </a:r>
            <a:r>
              <a:rPr lang="hu-HU" dirty="0"/>
              <a:t> kérések elosztása</a:t>
            </a:r>
            <a:endParaRPr lang="en-US" dirty="0"/>
          </a:p>
          <a:p>
            <a:pPr lvl="1"/>
            <a:r>
              <a:rPr lang="en-US" dirty="0"/>
              <a:t>DNS round robin</a:t>
            </a:r>
          </a:p>
          <a:p>
            <a:pPr lvl="1"/>
            <a:r>
              <a:rPr lang="en-US" dirty="0"/>
              <a:t>Azure </a:t>
            </a:r>
            <a:r>
              <a:rPr lang="hu-HU" dirty="0"/>
              <a:t>terheléselosztó</a:t>
            </a:r>
            <a:endParaRPr lang="en-US" dirty="0"/>
          </a:p>
          <a:p>
            <a:pPr lvl="1"/>
            <a:r>
              <a:rPr lang="hu-HU" dirty="0"/>
              <a:t>Egyedi megoldás</a:t>
            </a:r>
            <a:endParaRPr lang="en-US" dirty="0"/>
          </a:p>
        </p:txBody>
      </p:sp>
    </p:spTree>
    <p:extLst>
      <p:ext uri="{BB962C8B-B14F-4D97-AF65-F5344CB8AC3E}">
        <p14:creationId xmlns:p14="http://schemas.microsoft.com/office/powerpoint/2010/main" val="47583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hu-HU" dirty="0"/>
              <a:t>6. lépés: Biztonság</a:t>
            </a:r>
            <a:endParaRPr lang="en-US" dirty="0"/>
          </a:p>
        </p:txBody>
      </p:sp>
      <p:sp>
        <p:nvSpPr>
          <p:cNvPr id="6" name="Text Placeholder 5"/>
          <p:cNvSpPr>
            <a:spLocks noGrp="1"/>
          </p:cNvSpPr>
          <p:nvPr>
            <p:ph type="body" sz="quarter" idx="11"/>
          </p:nvPr>
        </p:nvSpPr>
        <p:spPr>
          <a:xfrm>
            <a:off x="269241" y="1189494"/>
            <a:ext cx="11655840" cy="5038830"/>
          </a:xfrm>
        </p:spPr>
        <p:txBody>
          <a:bodyPr>
            <a:normAutofit lnSpcReduction="10000"/>
          </a:bodyPr>
          <a:lstStyle/>
          <a:p>
            <a:r>
              <a:rPr lang="hu-HU" dirty="0"/>
              <a:t>Bejövő és kimenő adatfolyamok</a:t>
            </a:r>
            <a:endParaRPr lang="en-US" dirty="0"/>
          </a:p>
          <a:p>
            <a:pPr lvl="1"/>
            <a:r>
              <a:rPr lang="hu-HU" dirty="0"/>
              <a:t>Tűzfalak a kiszolgálókon</a:t>
            </a:r>
            <a:endParaRPr lang="en-US" dirty="0"/>
          </a:p>
          <a:p>
            <a:pPr lvl="1"/>
            <a:r>
              <a:rPr lang="hu-HU" dirty="0"/>
              <a:t>Hálózati biztonsági csoportok</a:t>
            </a:r>
            <a:endParaRPr lang="en-US" dirty="0"/>
          </a:p>
          <a:p>
            <a:r>
              <a:rPr lang="hu-HU" dirty="0"/>
              <a:t>Adatforgalom vizsgálata</a:t>
            </a:r>
            <a:endParaRPr lang="en-US" dirty="0"/>
          </a:p>
          <a:p>
            <a:pPr lvl="1"/>
            <a:r>
              <a:rPr lang="hu-HU" dirty="0"/>
              <a:t>Egyedi megoldások</a:t>
            </a:r>
            <a:endParaRPr lang="en-US" dirty="0"/>
          </a:p>
          <a:p>
            <a:r>
              <a:rPr lang="en-US" dirty="0"/>
              <a:t>End-to-end encryption</a:t>
            </a:r>
          </a:p>
          <a:p>
            <a:pPr lvl="1"/>
            <a:r>
              <a:rPr lang="en-US" dirty="0"/>
              <a:t>IPsec </a:t>
            </a:r>
            <a:r>
              <a:rPr lang="hu-HU" dirty="0"/>
              <a:t>szabályok</a:t>
            </a:r>
            <a:endParaRPr lang="en-US" dirty="0"/>
          </a:p>
          <a:p>
            <a:r>
              <a:rPr lang="hu-HU" dirty="0"/>
              <a:t>Lemez titkosítás</a:t>
            </a:r>
            <a:endParaRPr lang="en-US" dirty="0"/>
          </a:p>
          <a:p>
            <a:r>
              <a:rPr lang="hu-HU" dirty="0"/>
              <a:t>Vírusvédelem</a:t>
            </a:r>
            <a:endParaRPr lang="en-US" dirty="0"/>
          </a:p>
          <a:p>
            <a:pPr lvl="1"/>
            <a:r>
              <a:rPr lang="hu-HU" dirty="0"/>
              <a:t>Virtuális gépeken futó egyedi szoftverek</a:t>
            </a:r>
            <a:endParaRPr lang="en-US" dirty="0"/>
          </a:p>
        </p:txBody>
      </p:sp>
    </p:spTree>
    <p:extLst>
      <p:ext uri="{BB962C8B-B14F-4D97-AF65-F5344CB8AC3E}">
        <p14:creationId xmlns:p14="http://schemas.microsoft.com/office/powerpoint/2010/main" val="298672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Összefoglalás</a:t>
            </a:r>
          </a:p>
        </p:txBody>
      </p:sp>
      <p:sp>
        <p:nvSpPr>
          <p:cNvPr id="3" name="Szöveg helye 2"/>
          <p:cNvSpPr>
            <a:spLocks noGrp="1"/>
          </p:cNvSpPr>
          <p:nvPr>
            <p:ph type="body" sz="quarter" idx="10"/>
          </p:nvPr>
        </p:nvSpPr>
        <p:spPr>
          <a:xfrm>
            <a:off x="269241" y="1189176"/>
            <a:ext cx="5378548" cy="5380127"/>
          </a:xfrm>
        </p:spPr>
        <p:txBody>
          <a:bodyPr/>
          <a:lstStyle/>
          <a:p>
            <a:r>
              <a:rPr lang="hu-HU" dirty="0"/>
              <a:t>Virtuális gépek</a:t>
            </a:r>
          </a:p>
          <a:p>
            <a:pPr lvl="1"/>
            <a:r>
              <a:rPr lang="hu-HU" dirty="0"/>
              <a:t>Azure portál, </a:t>
            </a:r>
            <a:r>
              <a:rPr lang="hu-HU" dirty="0" err="1"/>
              <a:t>szkriptek</a:t>
            </a:r>
            <a:r>
              <a:rPr lang="hu-HU" dirty="0"/>
              <a:t>, REST API</a:t>
            </a:r>
          </a:p>
          <a:p>
            <a:pPr lvl="1"/>
            <a:r>
              <a:rPr lang="hu-HU" dirty="0"/>
              <a:t>Piactér</a:t>
            </a:r>
          </a:p>
          <a:p>
            <a:pPr lvl="1"/>
            <a:r>
              <a:rPr lang="hu-HU" dirty="0"/>
              <a:t>Alapok</a:t>
            </a:r>
          </a:p>
          <a:p>
            <a:pPr lvl="1"/>
            <a:r>
              <a:rPr lang="hu-HU" dirty="0" err="1"/>
              <a:t>IaaS</a:t>
            </a:r>
            <a:endParaRPr lang="hu-HU" dirty="0"/>
          </a:p>
          <a:p>
            <a:r>
              <a:rPr lang="hu-HU" dirty="0"/>
              <a:t>Lemezképek és lemezek</a:t>
            </a:r>
          </a:p>
          <a:p>
            <a:pPr lvl="1"/>
            <a:r>
              <a:rPr lang="hu-HU" dirty="0"/>
              <a:t>Migráció</a:t>
            </a:r>
          </a:p>
          <a:p>
            <a:pPr lvl="1"/>
            <a:r>
              <a:rPr lang="hu-HU" dirty="0"/>
              <a:t>Magas rendelkezésreállás</a:t>
            </a:r>
          </a:p>
          <a:p>
            <a:pPr lvl="1"/>
            <a:r>
              <a:rPr lang="hu-HU" dirty="0"/>
              <a:t>Lemezkép készítés</a:t>
            </a:r>
          </a:p>
          <a:p>
            <a:pPr lvl="1"/>
            <a:r>
              <a:rPr lang="hu-HU" dirty="0"/>
              <a:t>Integrálás piactérbe</a:t>
            </a:r>
          </a:p>
          <a:p>
            <a:pPr lvl="1"/>
            <a:endParaRPr lang="hu-HU" dirty="0"/>
          </a:p>
          <a:p>
            <a:endParaRPr lang="hu-HU" dirty="0"/>
          </a:p>
        </p:txBody>
      </p:sp>
      <p:sp>
        <p:nvSpPr>
          <p:cNvPr id="4" name="Szöveg helye 3"/>
          <p:cNvSpPr>
            <a:spLocks noGrp="1"/>
          </p:cNvSpPr>
          <p:nvPr>
            <p:ph type="body" sz="quarter" idx="11"/>
          </p:nvPr>
        </p:nvSpPr>
        <p:spPr>
          <a:xfrm>
            <a:off x="6544214" y="1189176"/>
            <a:ext cx="5378548" cy="4185377"/>
          </a:xfrm>
        </p:spPr>
        <p:txBody>
          <a:bodyPr/>
          <a:lstStyle/>
          <a:p>
            <a:r>
              <a:rPr lang="hu-HU" dirty="0"/>
              <a:t>Virtuális hálózatok</a:t>
            </a:r>
          </a:p>
          <a:p>
            <a:pPr lvl="1"/>
            <a:r>
              <a:rPr lang="hu-HU" dirty="0"/>
              <a:t>Alapok</a:t>
            </a:r>
          </a:p>
          <a:p>
            <a:pPr lvl="1"/>
            <a:r>
              <a:rPr lang="hu-HU" dirty="0"/>
              <a:t>IP címek</a:t>
            </a:r>
          </a:p>
          <a:p>
            <a:pPr lvl="1"/>
            <a:r>
              <a:rPr lang="hu-HU" dirty="0"/>
              <a:t>NIC</a:t>
            </a:r>
          </a:p>
          <a:p>
            <a:pPr lvl="1"/>
            <a:r>
              <a:rPr lang="hu-HU" dirty="0"/>
              <a:t>Hibrid hálózati megoldások</a:t>
            </a:r>
          </a:p>
          <a:p>
            <a:r>
              <a:rPr lang="hu-HU" dirty="0" err="1"/>
              <a:t>IaaS</a:t>
            </a:r>
            <a:r>
              <a:rPr lang="hu-HU" dirty="0"/>
              <a:t> és </a:t>
            </a:r>
            <a:r>
              <a:rPr lang="hu-HU" dirty="0" err="1"/>
              <a:t>PaaS</a:t>
            </a:r>
            <a:r>
              <a:rPr lang="hu-HU" dirty="0"/>
              <a:t> együtt</a:t>
            </a:r>
          </a:p>
          <a:p>
            <a:pPr lvl="1"/>
            <a:r>
              <a:rPr lang="hu-HU" dirty="0"/>
              <a:t>Előnyök</a:t>
            </a:r>
          </a:p>
          <a:p>
            <a:pPr lvl="1"/>
            <a:r>
              <a:rPr lang="hu-HU" dirty="0"/>
              <a:t>Hátrányok</a:t>
            </a:r>
          </a:p>
          <a:p>
            <a:endParaRPr lang="hu-HU" dirty="0"/>
          </a:p>
        </p:txBody>
      </p:sp>
    </p:spTree>
    <p:extLst>
      <p:ext uri="{BB962C8B-B14F-4D97-AF65-F5344CB8AC3E}">
        <p14:creationId xmlns:p14="http://schemas.microsoft.com/office/powerpoint/2010/main" val="116193375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993" y="7095"/>
            <a:ext cx="11654187" cy="899409"/>
          </a:xfrm>
        </p:spPr>
        <p:txBody>
          <a:bodyPr>
            <a:normAutofit fontScale="90000"/>
          </a:bodyPr>
          <a:lstStyle/>
          <a:p>
            <a:r>
              <a:rPr lang="en-IE" sz="4704" dirty="0"/>
              <a:t>Audit </a:t>
            </a:r>
            <a:r>
              <a:rPr lang="hu-HU" sz="4704" dirty="0"/>
              <a:t>naplók</a:t>
            </a:r>
            <a:endParaRPr lang="en-IE" sz="4704" dirty="0"/>
          </a:p>
        </p:txBody>
      </p:sp>
      <p:sp>
        <p:nvSpPr>
          <p:cNvPr id="5" name="Text Placeholder 1"/>
          <p:cNvSpPr>
            <a:spLocks noGrp="1"/>
          </p:cNvSpPr>
          <p:nvPr>
            <p:ph type="body" sz="quarter" idx="15"/>
          </p:nvPr>
        </p:nvSpPr>
        <p:spPr>
          <a:xfrm>
            <a:off x="96492" y="1113565"/>
            <a:ext cx="8165561" cy="896297"/>
          </a:xfrm>
        </p:spPr>
        <p:txBody>
          <a:bodyPr anchor="t"/>
          <a:lstStyle/>
          <a:p>
            <a:r>
              <a:rPr lang="en-IE" sz="2353" dirty="0">
                <a:solidFill>
                  <a:schemeClr val="tx1"/>
                </a:solidFill>
                <a:latin typeface="+mn-lt"/>
              </a:rPr>
              <a:t>PowerShell </a:t>
            </a:r>
            <a:r>
              <a:rPr lang="hu-HU" sz="2353" dirty="0">
                <a:solidFill>
                  <a:schemeClr val="tx1"/>
                </a:solidFill>
                <a:latin typeface="+mn-lt"/>
              </a:rPr>
              <a:t>parancs</a:t>
            </a:r>
            <a:r>
              <a:rPr lang="en-IE" sz="2353" dirty="0">
                <a:solidFill>
                  <a:schemeClr val="tx1"/>
                </a:solidFill>
                <a:latin typeface="+mn-lt"/>
              </a:rPr>
              <a:t> </a:t>
            </a:r>
          </a:p>
          <a:p>
            <a:endParaRPr lang="en-US" sz="1175" dirty="0">
              <a:solidFill>
                <a:schemeClr val="tx1"/>
              </a:solidFill>
              <a:latin typeface="Lucida Console" panose="020B0609040504020204" pitchFamily="49" charset="0"/>
            </a:endParaRPr>
          </a:p>
          <a:p>
            <a:r>
              <a:rPr lang="en-US" sz="2000" b="1" dirty="0">
                <a:solidFill>
                  <a:schemeClr val="tx1"/>
                </a:solidFill>
                <a:latin typeface="Lucida Console" panose="020B0609040504020204" pitchFamily="49" charset="0"/>
              </a:rPr>
              <a:t>Get-</a:t>
            </a:r>
            <a:r>
              <a:rPr lang="en-US" sz="2000" b="1" dirty="0" err="1">
                <a:solidFill>
                  <a:schemeClr val="tx1"/>
                </a:solidFill>
                <a:latin typeface="Lucida Console" panose="020B0609040504020204" pitchFamily="49" charset="0"/>
              </a:rPr>
              <a:t>AzureSubscriptionIdLog</a:t>
            </a:r>
            <a:r>
              <a:rPr lang="en-US" sz="2000" dirty="0">
                <a:solidFill>
                  <a:schemeClr val="tx1"/>
                </a:solidFill>
                <a:latin typeface="Lucida Console" panose="020B0609040504020204" pitchFamily="49" charset="0"/>
              </a:rPr>
              <a:t> </a:t>
            </a:r>
          </a:p>
          <a:p>
            <a:r>
              <a:rPr lang="en-US" sz="2000" dirty="0">
                <a:solidFill>
                  <a:schemeClr val="tx1"/>
                </a:solidFill>
                <a:latin typeface="Lucida Console" panose="020B0609040504020204" pitchFamily="49" charset="0"/>
              </a:rPr>
              <a:t>	</a:t>
            </a:r>
            <a:r>
              <a:rPr lang="en-US" sz="1863" dirty="0">
                <a:solidFill>
                  <a:schemeClr val="tx1"/>
                </a:solidFill>
                <a:latin typeface="Lucida Console" panose="020B0609040504020204" pitchFamily="49" charset="0"/>
              </a:rPr>
              <a:t>-</a:t>
            </a:r>
            <a:r>
              <a:rPr lang="en-US" sz="1863" dirty="0" err="1">
                <a:solidFill>
                  <a:schemeClr val="tx1"/>
                </a:solidFill>
                <a:latin typeface="Lucida Console" panose="020B0609040504020204" pitchFamily="49" charset="0"/>
              </a:rPr>
              <a:t>StartTime</a:t>
            </a:r>
            <a:r>
              <a:rPr lang="en-US" sz="1863" dirty="0">
                <a:solidFill>
                  <a:schemeClr val="tx1"/>
                </a:solidFill>
                <a:latin typeface="Lucida Console" panose="020B0609040504020204" pitchFamily="49" charset="0"/>
              </a:rPr>
              <a:t> $start -end $end</a:t>
            </a:r>
          </a:p>
          <a:p>
            <a:endParaRPr lang="en-US" sz="1175" dirty="0">
              <a:solidFill>
                <a:schemeClr val="tx1"/>
              </a:solidFill>
              <a:latin typeface="Lucida Console" panose="020B0609040504020204" pitchFamily="49" charset="0"/>
            </a:endParaRPr>
          </a:p>
          <a:p>
            <a:endParaRPr lang="en-US" sz="1175" dirty="0">
              <a:solidFill>
                <a:schemeClr val="tx1"/>
              </a:solidFill>
              <a:latin typeface="Lucida Console" panose="020B0609040504020204" pitchFamily="49" charset="0"/>
            </a:endParaRPr>
          </a:p>
          <a:p>
            <a:endParaRPr lang="en-US" sz="1175" dirty="0">
              <a:solidFill>
                <a:schemeClr val="tx1"/>
              </a:solidFill>
              <a:latin typeface="Lucida Console" panose="020B0609040504020204" pitchFamily="49" charset="0"/>
            </a:endParaRPr>
          </a:p>
        </p:txBody>
      </p:sp>
      <p:sp>
        <p:nvSpPr>
          <p:cNvPr id="7" name="Text Placeholder 1"/>
          <p:cNvSpPr txBox="1">
            <a:spLocks/>
          </p:cNvSpPr>
          <p:nvPr/>
        </p:nvSpPr>
        <p:spPr>
          <a:xfrm>
            <a:off x="96492" y="2371487"/>
            <a:ext cx="7340576" cy="3714028"/>
          </a:xfrm>
          <a:prstGeom prst="rect">
            <a:avLst/>
          </a:prstGeom>
        </p:spPr>
        <p:txBody>
          <a:bodyPr vert="horz" wrap="square" lIns="179259" tIns="143407" rIns="179259" bIns="143407"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sz="1371" b="1" dirty="0">
                <a:solidFill>
                  <a:schemeClr val="tx1"/>
                </a:solidFill>
              </a:rPr>
              <a:t>Authorization:</a:t>
            </a:r>
          </a:p>
          <a:p>
            <a:r>
              <a:rPr sz="1371" b="1" dirty="0">
                <a:solidFill>
                  <a:schemeClr val="tx1"/>
                </a:solidFill>
              </a:rPr>
              <a:t>                    Scope: 	/subscriptions/953/</a:t>
            </a:r>
            <a:r>
              <a:rPr sz="1371" b="1" dirty="0" err="1">
                <a:solidFill>
                  <a:schemeClr val="tx1"/>
                </a:solidFill>
              </a:rPr>
              <a:t>resourceGroups</a:t>
            </a:r>
            <a:r>
              <a:rPr sz="1371" b="1" dirty="0">
                <a:solidFill>
                  <a:schemeClr val="tx1"/>
                </a:solidFill>
              </a:rPr>
              <a:t>/users1/providers</a:t>
            </a:r>
          </a:p>
          <a:p>
            <a:r>
              <a:rPr sz="1371" b="1" dirty="0">
                <a:solidFill>
                  <a:schemeClr val="tx1"/>
                </a:solidFill>
              </a:rPr>
              <a:t>			/</a:t>
            </a:r>
            <a:r>
              <a:rPr sz="1371" b="1" dirty="0" err="1">
                <a:solidFill>
                  <a:schemeClr val="tx1"/>
                </a:solidFill>
              </a:rPr>
              <a:t>microsoft.network</a:t>
            </a:r>
            <a:r>
              <a:rPr sz="1371" b="1" dirty="0">
                <a:solidFill>
                  <a:schemeClr val="tx1"/>
                </a:solidFill>
              </a:rPr>
              <a:t>/</a:t>
            </a:r>
            <a:r>
              <a:rPr sz="1371" b="1" dirty="0" err="1">
                <a:solidFill>
                  <a:schemeClr val="tx1"/>
                </a:solidFill>
              </a:rPr>
              <a:t>networkSecurityGroups</a:t>
            </a:r>
            <a:r>
              <a:rPr sz="1371" b="1" dirty="0">
                <a:solidFill>
                  <a:schemeClr val="tx1"/>
                </a:solidFill>
              </a:rPr>
              <a:t>/user1nsg2</a:t>
            </a:r>
          </a:p>
          <a:p>
            <a:r>
              <a:rPr sz="1371" b="1" dirty="0">
                <a:solidFill>
                  <a:schemeClr val="tx1"/>
                </a:solidFill>
              </a:rPr>
              <a:t>                    Action: 	</a:t>
            </a:r>
            <a:r>
              <a:rPr sz="1371" b="1" dirty="0" err="1">
                <a:solidFill>
                  <a:schemeClr val="tx1"/>
                </a:solidFill>
              </a:rPr>
              <a:t>microsoft.network</a:t>
            </a:r>
            <a:r>
              <a:rPr sz="1371" b="1" dirty="0">
                <a:solidFill>
                  <a:schemeClr val="tx1"/>
                </a:solidFill>
              </a:rPr>
              <a:t>/</a:t>
            </a:r>
            <a:r>
              <a:rPr sz="1371" b="1" dirty="0" err="1">
                <a:solidFill>
                  <a:schemeClr val="tx1"/>
                </a:solidFill>
              </a:rPr>
              <a:t>networkSecurityGroups</a:t>
            </a:r>
            <a:r>
              <a:rPr sz="1371" b="1" dirty="0">
                <a:solidFill>
                  <a:schemeClr val="tx1"/>
                </a:solidFill>
              </a:rPr>
              <a:t>/write</a:t>
            </a:r>
          </a:p>
          <a:p>
            <a:r>
              <a:rPr sz="1371" b="1" dirty="0">
                <a:solidFill>
                  <a:schemeClr val="tx1"/>
                </a:solidFill>
              </a:rPr>
              <a:t>                    Role: 	Subscription Admin</a:t>
            </a:r>
          </a:p>
          <a:p>
            <a:r>
              <a:rPr sz="1371" b="1" dirty="0">
                <a:solidFill>
                  <a:schemeClr val="tx1"/>
                </a:solidFill>
              </a:rPr>
              <a:t>Caller:		user1@yourcompany.com</a:t>
            </a:r>
          </a:p>
          <a:p>
            <a:r>
              <a:rPr sz="1371" b="1" dirty="0" err="1">
                <a:solidFill>
                  <a:schemeClr val="tx1"/>
                </a:solidFill>
              </a:rPr>
              <a:t>EventSource</a:t>
            </a:r>
            <a:r>
              <a:rPr sz="1371" b="1" dirty="0">
                <a:solidFill>
                  <a:schemeClr val="tx1"/>
                </a:solidFill>
              </a:rPr>
              <a:t>:	</a:t>
            </a:r>
            <a:r>
              <a:rPr sz="1371" b="1" dirty="0" err="1">
                <a:solidFill>
                  <a:schemeClr val="tx1"/>
                </a:solidFill>
              </a:rPr>
              <a:t>Microsoft.Resources</a:t>
            </a:r>
            <a:endParaRPr sz="1371" b="1" dirty="0">
              <a:solidFill>
                <a:schemeClr val="tx1"/>
              </a:solidFill>
            </a:endParaRPr>
          </a:p>
          <a:p>
            <a:r>
              <a:rPr sz="1371" b="1" dirty="0" err="1">
                <a:solidFill>
                  <a:schemeClr val="tx1"/>
                </a:solidFill>
              </a:rPr>
              <a:t>EventTimestamp</a:t>
            </a:r>
            <a:r>
              <a:rPr sz="1371" b="1" dirty="0">
                <a:solidFill>
                  <a:schemeClr val="tx1"/>
                </a:solidFill>
              </a:rPr>
              <a:t>:	3/12/2015 3:16:58 AM</a:t>
            </a:r>
          </a:p>
          <a:p>
            <a:r>
              <a:rPr sz="1371" b="1" dirty="0" err="1">
                <a:solidFill>
                  <a:schemeClr val="tx1"/>
                </a:solidFill>
              </a:rPr>
              <a:t>OperationName</a:t>
            </a:r>
            <a:r>
              <a:rPr sz="1371" b="1" dirty="0">
                <a:solidFill>
                  <a:schemeClr val="tx1"/>
                </a:solidFill>
              </a:rPr>
              <a:t>:	</a:t>
            </a:r>
            <a:r>
              <a:rPr sz="1371" b="1" dirty="0" err="1">
                <a:solidFill>
                  <a:schemeClr val="tx1"/>
                </a:solidFill>
              </a:rPr>
              <a:t>microsoft.network</a:t>
            </a:r>
            <a:r>
              <a:rPr sz="1371" b="1" dirty="0">
                <a:solidFill>
                  <a:schemeClr val="tx1"/>
                </a:solidFill>
              </a:rPr>
              <a:t>/</a:t>
            </a:r>
            <a:r>
              <a:rPr sz="1371" b="1" dirty="0" err="1">
                <a:solidFill>
                  <a:schemeClr val="tx1"/>
                </a:solidFill>
              </a:rPr>
              <a:t>networkSecurityGroups</a:t>
            </a:r>
            <a:r>
              <a:rPr sz="1371" b="1" dirty="0">
                <a:solidFill>
                  <a:schemeClr val="tx1"/>
                </a:solidFill>
              </a:rPr>
              <a:t>/write</a:t>
            </a:r>
          </a:p>
          <a:p>
            <a:r>
              <a:rPr sz="1371" b="1" dirty="0" err="1">
                <a:solidFill>
                  <a:schemeClr val="tx1"/>
                </a:solidFill>
              </a:rPr>
              <a:t>ResourceGroupName</a:t>
            </a:r>
            <a:r>
              <a:rPr sz="1371" b="1" dirty="0">
                <a:solidFill>
                  <a:schemeClr val="tx1"/>
                </a:solidFill>
              </a:rPr>
              <a:t>: 	user1RG1</a:t>
            </a:r>
          </a:p>
          <a:p>
            <a:r>
              <a:rPr sz="1371" b="1" dirty="0" err="1">
                <a:solidFill>
                  <a:schemeClr val="tx1"/>
                </a:solidFill>
              </a:rPr>
              <a:t>ResourceId</a:t>
            </a:r>
            <a:r>
              <a:rPr sz="1371" b="1" dirty="0">
                <a:solidFill>
                  <a:schemeClr val="tx1"/>
                </a:solidFill>
              </a:rPr>
              <a:t>:		/subscriptions/953/</a:t>
            </a:r>
            <a:r>
              <a:rPr sz="1371" b="1" dirty="0" err="1">
                <a:solidFill>
                  <a:schemeClr val="tx1"/>
                </a:solidFill>
              </a:rPr>
              <a:t>resourceGroups</a:t>
            </a:r>
            <a:r>
              <a:rPr sz="1371" b="1" dirty="0">
                <a:solidFill>
                  <a:schemeClr val="tx1"/>
                </a:solidFill>
              </a:rPr>
              <a:t>/user1/providers</a:t>
            </a:r>
          </a:p>
          <a:p>
            <a:r>
              <a:rPr sz="1371" b="1" dirty="0">
                <a:solidFill>
                  <a:schemeClr val="tx1"/>
                </a:solidFill>
              </a:rPr>
              <a:t>		/</a:t>
            </a:r>
            <a:r>
              <a:rPr sz="1371" b="1" dirty="0" err="1">
                <a:solidFill>
                  <a:schemeClr val="tx1"/>
                </a:solidFill>
              </a:rPr>
              <a:t>microsoft.network</a:t>
            </a:r>
            <a:r>
              <a:rPr sz="1371" b="1" dirty="0">
                <a:solidFill>
                  <a:schemeClr val="tx1"/>
                </a:solidFill>
              </a:rPr>
              <a:t>/</a:t>
            </a:r>
            <a:r>
              <a:rPr sz="1371" b="1" dirty="0" err="1">
                <a:solidFill>
                  <a:schemeClr val="tx1"/>
                </a:solidFill>
              </a:rPr>
              <a:t>networkSecurityGroups</a:t>
            </a:r>
            <a:r>
              <a:rPr sz="1371" b="1" dirty="0">
                <a:solidFill>
                  <a:schemeClr val="tx1"/>
                </a:solidFill>
              </a:rPr>
              <a:t>/user1nsg2</a:t>
            </a:r>
          </a:p>
          <a:p>
            <a:r>
              <a:rPr sz="1371" b="1" dirty="0" err="1">
                <a:solidFill>
                  <a:schemeClr val="tx1"/>
                </a:solidFill>
              </a:rPr>
              <a:t>CorrelationId</a:t>
            </a:r>
            <a:r>
              <a:rPr sz="1371" b="1" dirty="0">
                <a:solidFill>
                  <a:schemeClr val="tx1"/>
                </a:solidFill>
              </a:rPr>
              <a:t>: 	</a:t>
            </a:r>
            <a:r>
              <a:rPr lang="en-IE" sz="1371" b="1" dirty="0">
                <a:solidFill>
                  <a:schemeClr val="tx1"/>
                </a:solidFill>
              </a:rPr>
              <a:t> {Unique URI}</a:t>
            </a:r>
            <a:endParaRPr sz="1371" b="1" dirty="0">
              <a:solidFill>
                <a:schemeClr val="tx1"/>
              </a:solidFill>
            </a:endParaRPr>
          </a:p>
          <a:p>
            <a:r>
              <a:rPr sz="1371" b="1" dirty="0">
                <a:solidFill>
                  <a:schemeClr val="tx1"/>
                </a:solidFill>
              </a:rPr>
              <a:t>Status:		Succeeded</a:t>
            </a:r>
          </a:p>
          <a:p>
            <a:r>
              <a:rPr sz="1371" b="1" dirty="0" err="1">
                <a:solidFill>
                  <a:schemeClr val="tx1"/>
                </a:solidFill>
              </a:rPr>
              <a:t>SubscriptionId</a:t>
            </a:r>
            <a:r>
              <a:rPr sz="1371" b="1" dirty="0">
                <a:solidFill>
                  <a:schemeClr val="tx1"/>
                </a:solidFill>
              </a:rPr>
              <a:t>: 	953</a:t>
            </a:r>
          </a:p>
          <a:p>
            <a:r>
              <a:rPr sz="1371" b="1" dirty="0" err="1">
                <a:solidFill>
                  <a:schemeClr val="tx1"/>
                </a:solidFill>
              </a:rPr>
              <a:t>SubStatus</a:t>
            </a:r>
            <a:r>
              <a:rPr sz="1371" b="1" dirty="0">
                <a:solidFill>
                  <a:schemeClr val="tx1"/>
                </a:solidFill>
              </a:rPr>
              <a:t>:		Created</a:t>
            </a:r>
          </a:p>
        </p:txBody>
      </p:sp>
      <p:pic>
        <p:nvPicPr>
          <p:cNvPr id="6" name="Picture 5" descr="cid:image003.jpg@01D068AB.3930F330"/>
          <p:cNvPicPr/>
          <p:nvPr/>
        </p:nvPicPr>
        <p:blipFill rotWithShape="1">
          <a:blip r:embed="rId2">
            <a:extLst>
              <a:ext uri="{28A0092B-C50C-407E-A947-70E740481C1C}">
                <a14:useLocalDpi xmlns:a14="http://schemas.microsoft.com/office/drawing/2010/main" val="0"/>
              </a:ext>
            </a:extLst>
          </a:blip>
          <a:srcRect l="75885"/>
          <a:stretch/>
        </p:blipFill>
        <p:spPr bwMode="auto">
          <a:xfrm>
            <a:off x="8262053" y="1382109"/>
            <a:ext cx="3484583" cy="5353100"/>
          </a:xfrm>
          <a:prstGeom prst="rect">
            <a:avLst/>
          </a:prstGeom>
          <a:noFill/>
          <a:ln>
            <a:noFill/>
          </a:ln>
        </p:spPr>
      </p:pic>
      <p:sp>
        <p:nvSpPr>
          <p:cNvPr id="8" name="Text Placeholder 1"/>
          <p:cNvSpPr txBox="1">
            <a:spLocks/>
          </p:cNvSpPr>
          <p:nvPr/>
        </p:nvSpPr>
        <p:spPr>
          <a:xfrm>
            <a:off x="8215641" y="823307"/>
            <a:ext cx="3513878" cy="896297"/>
          </a:xfrm>
          <a:prstGeom prst="rect">
            <a:avLst/>
          </a:prstGeom>
        </p:spPr>
        <p:txBody>
          <a:bodyPr vert="horz" wrap="square" lIns="179259" tIns="143407" rIns="179259" bIns="143407"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u-HU" sz="2353" dirty="0">
                <a:solidFill>
                  <a:schemeClr val="tx1"/>
                </a:solidFill>
                <a:latin typeface="Segoe UI"/>
              </a:rPr>
              <a:t>Portálon is elérhetők</a:t>
            </a:r>
            <a:endParaRPr sz="1175"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77631468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2"/>
          </p:nvPr>
        </p:nvSpPr>
        <p:spPr/>
        <p:txBody>
          <a:bodyPr>
            <a:normAutofit lnSpcReduction="10000"/>
          </a:bodyPr>
          <a:lstStyle/>
          <a:p>
            <a:endParaRPr lang="hu-HU"/>
          </a:p>
        </p:txBody>
      </p:sp>
      <p:sp>
        <p:nvSpPr>
          <p:cNvPr id="5" name="Szöveg helye 4"/>
          <p:cNvSpPr>
            <a:spLocks noGrp="1"/>
          </p:cNvSpPr>
          <p:nvPr>
            <p:ph type="body" sz="quarter" idx="13"/>
          </p:nvPr>
        </p:nvSpPr>
        <p:spPr/>
        <p:txBody>
          <a:bodyPr>
            <a:normAutofit lnSpcReduction="10000"/>
          </a:bodyPr>
          <a:lstStyle/>
          <a:p>
            <a:r>
              <a:rPr lang="hu-HU" dirty="0"/>
              <a:t>Azure árazás</a:t>
            </a:r>
          </a:p>
        </p:txBody>
      </p:sp>
    </p:spTree>
    <p:extLst>
      <p:ext uri="{BB962C8B-B14F-4D97-AF65-F5344CB8AC3E}">
        <p14:creationId xmlns:p14="http://schemas.microsoft.com/office/powerpoint/2010/main" val="33238524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artalom helye 18"/>
          <p:cNvSpPr>
            <a:spLocks noGrp="1"/>
          </p:cNvSpPr>
          <p:nvPr>
            <p:ph sz="quarter" idx="10"/>
          </p:nvPr>
        </p:nvSpPr>
        <p:spPr>
          <a:xfrm>
            <a:off x="680671" y="4290841"/>
            <a:ext cx="3378864" cy="1415772"/>
          </a:xfrm>
        </p:spPr>
        <p:txBody>
          <a:bodyPr>
            <a:normAutofit lnSpcReduction="10000"/>
          </a:bodyPr>
          <a:lstStyle/>
          <a:p>
            <a:pPr algn="ctr"/>
            <a:r>
              <a:rPr lang="en-US" dirty="0">
                <a:solidFill>
                  <a:schemeClr val="bg2"/>
                </a:solidFill>
                <a:latin typeface="Segoe" pitchFamily="34" charset="0"/>
              </a:rPr>
              <a:t>“IaaS”</a:t>
            </a:r>
            <a:endParaRPr lang="hu-HU" dirty="0">
              <a:solidFill>
                <a:schemeClr val="bg2"/>
              </a:solidFill>
              <a:latin typeface="Segoe" pitchFamily="34" charset="0"/>
            </a:endParaRPr>
          </a:p>
          <a:p>
            <a:pPr algn="ctr"/>
            <a:r>
              <a:rPr lang="en-US" sz="2000" dirty="0">
                <a:solidFill>
                  <a:schemeClr val="bg2"/>
                </a:solidFill>
                <a:latin typeface="Segoe"/>
                <a:cs typeface="Segoe"/>
              </a:rPr>
              <a:t>Infrastructure-as-a-Service</a:t>
            </a:r>
            <a:endParaRPr lang="hu-HU" sz="2000" dirty="0">
              <a:solidFill>
                <a:schemeClr val="bg2"/>
              </a:solidFill>
              <a:latin typeface="Segoe"/>
              <a:cs typeface="Segoe"/>
            </a:endParaRPr>
          </a:p>
          <a:p>
            <a:pPr algn="ctr"/>
            <a:r>
              <a:rPr lang="hu-HU" sz="2000" dirty="0">
                <a:solidFill>
                  <a:schemeClr val="bg2"/>
                </a:solidFill>
                <a:latin typeface="Segoe"/>
                <a:cs typeface="Segoe"/>
              </a:rPr>
              <a:t>Infrastruktúra szolgáltatás</a:t>
            </a:r>
            <a:endParaRPr lang="en-US" sz="2000" dirty="0">
              <a:solidFill>
                <a:schemeClr val="bg2"/>
              </a:solidFill>
              <a:latin typeface="Segoe"/>
              <a:cs typeface="Segoe"/>
            </a:endParaRPr>
          </a:p>
        </p:txBody>
      </p:sp>
      <p:sp>
        <p:nvSpPr>
          <p:cNvPr id="2" name="Title 1"/>
          <p:cNvSpPr>
            <a:spLocks noGrp="1"/>
          </p:cNvSpPr>
          <p:nvPr>
            <p:ph type="title"/>
          </p:nvPr>
        </p:nvSpPr>
        <p:spPr/>
        <p:txBody>
          <a:bodyPr>
            <a:normAutofit/>
          </a:bodyPr>
          <a:lstStyle/>
          <a:p>
            <a:r>
              <a:rPr lang="hu-HU" dirty="0"/>
              <a:t>Felhő szolgáltatásmodellek</a:t>
            </a:r>
            <a:endParaRPr lang="en-US" dirty="0"/>
          </a:p>
        </p:txBody>
      </p:sp>
      <p:sp>
        <p:nvSpPr>
          <p:cNvPr id="23" name="Tartalom helye 22"/>
          <p:cNvSpPr>
            <a:spLocks noGrp="1"/>
          </p:cNvSpPr>
          <p:nvPr>
            <p:ph sz="quarter" idx="11"/>
          </p:nvPr>
        </p:nvSpPr>
        <p:spPr>
          <a:xfrm>
            <a:off x="4530009" y="4290840"/>
            <a:ext cx="3378864" cy="1415772"/>
          </a:xfrm>
        </p:spPr>
        <p:txBody>
          <a:bodyPr>
            <a:normAutofit lnSpcReduction="10000"/>
          </a:bodyPr>
          <a:lstStyle/>
          <a:p>
            <a:pPr algn="ctr"/>
            <a:r>
              <a:rPr lang="en-US" sz="4000" dirty="0">
                <a:solidFill>
                  <a:schemeClr val="bg2"/>
                </a:solidFill>
                <a:latin typeface="Segoe" pitchFamily="34" charset="0"/>
              </a:rPr>
              <a:t>“PaaS”</a:t>
            </a:r>
            <a:endParaRPr lang="hu-HU" sz="4000" dirty="0">
              <a:solidFill>
                <a:schemeClr val="bg2"/>
              </a:solidFill>
              <a:latin typeface="Segoe" pitchFamily="34" charset="0"/>
            </a:endParaRPr>
          </a:p>
          <a:p>
            <a:pPr algn="ctr"/>
            <a:r>
              <a:rPr lang="en-US" sz="2000" dirty="0">
                <a:solidFill>
                  <a:schemeClr val="bg2"/>
                </a:solidFill>
                <a:latin typeface="Segoe"/>
                <a:cs typeface="Segoe"/>
              </a:rPr>
              <a:t>Platform-as-a-Service</a:t>
            </a:r>
            <a:endParaRPr lang="hu-HU" sz="2000" dirty="0">
              <a:solidFill>
                <a:schemeClr val="bg2"/>
              </a:solidFill>
              <a:latin typeface="Segoe"/>
              <a:cs typeface="Segoe"/>
            </a:endParaRPr>
          </a:p>
          <a:p>
            <a:pPr algn="ctr"/>
            <a:r>
              <a:rPr lang="hu-HU" sz="2000" dirty="0">
                <a:solidFill>
                  <a:schemeClr val="bg2"/>
                </a:solidFill>
                <a:latin typeface="Segoe"/>
                <a:cs typeface="Segoe"/>
              </a:rPr>
              <a:t>Platform szolgáltatás</a:t>
            </a:r>
            <a:endParaRPr lang="en-US" sz="2000" dirty="0">
              <a:solidFill>
                <a:schemeClr val="bg2"/>
              </a:solidFill>
              <a:latin typeface="Segoe"/>
              <a:cs typeface="Segoe"/>
            </a:endParaRPr>
          </a:p>
        </p:txBody>
      </p:sp>
      <p:sp>
        <p:nvSpPr>
          <p:cNvPr id="24" name="Tartalom helye 23"/>
          <p:cNvSpPr>
            <a:spLocks noGrp="1"/>
          </p:cNvSpPr>
          <p:nvPr>
            <p:ph sz="quarter" idx="12"/>
          </p:nvPr>
        </p:nvSpPr>
        <p:spPr>
          <a:xfrm>
            <a:off x="8409450" y="4290840"/>
            <a:ext cx="3378864" cy="1415772"/>
          </a:xfrm>
        </p:spPr>
        <p:txBody>
          <a:bodyPr>
            <a:normAutofit lnSpcReduction="10000"/>
          </a:bodyPr>
          <a:lstStyle/>
          <a:p>
            <a:pPr algn="ctr"/>
            <a:r>
              <a:rPr lang="en-US" sz="4000" dirty="0">
                <a:solidFill>
                  <a:schemeClr val="bg2"/>
                </a:solidFill>
                <a:latin typeface="Segoe" pitchFamily="34" charset="0"/>
              </a:rPr>
              <a:t>“SaaS”</a:t>
            </a:r>
            <a:endParaRPr lang="hu-HU" sz="4000" dirty="0">
              <a:solidFill>
                <a:schemeClr val="bg2"/>
              </a:solidFill>
              <a:latin typeface="Segoe" pitchFamily="34" charset="0"/>
            </a:endParaRPr>
          </a:p>
          <a:p>
            <a:pPr algn="ctr"/>
            <a:r>
              <a:rPr lang="en-US" sz="2000" dirty="0">
                <a:solidFill>
                  <a:schemeClr val="bg2"/>
                </a:solidFill>
                <a:latin typeface="Segoe"/>
                <a:cs typeface="Segoe"/>
              </a:rPr>
              <a:t>Software-as-a-Service</a:t>
            </a:r>
            <a:endParaRPr lang="hu-HU" sz="2000" dirty="0">
              <a:solidFill>
                <a:schemeClr val="bg2"/>
              </a:solidFill>
              <a:latin typeface="Segoe"/>
              <a:cs typeface="Segoe"/>
            </a:endParaRPr>
          </a:p>
          <a:p>
            <a:pPr algn="ctr"/>
            <a:r>
              <a:rPr lang="hu-HU" sz="2000" dirty="0">
                <a:solidFill>
                  <a:schemeClr val="bg2"/>
                </a:solidFill>
                <a:latin typeface="Segoe"/>
                <a:cs typeface="Segoe"/>
              </a:rPr>
              <a:t>Szoftver szolgáltatás</a:t>
            </a:r>
            <a:endParaRPr lang="en-US" sz="2000" dirty="0">
              <a:solidFill>
                <a:schemeClr val="bg2"/>
              </a:solidFill>
              <a:latin typeface="Segoe"/>
              <a:cs typeface="Segoe"/>
            </a:endParaRPr>
          </a:p>
        </p:txBody>
      </p:sp>
      <p:grpSp>
        <p:nvGrpSpPr>
          <p:cNvPr id="4" name="Group 3"/>
          <p:cNvGrpSpPr/>
          <p:nvPr/>
        </p:nvGrpSpPr>
        <p:grpSpPr>
          <a:xfrm>
            <a:off x="4665308" y="3254846"/>
            <a:ext cx="3108266" cy="1076333"/>
            <a:chOff x="3982608" y="3952865"/>
            <a:chExt cx="4143276" cy="1076333"/>
          </a:xfrm>
        </p:grpSpPr>
        <p:sp>
          <p:nvSpPr>
            <p:cNvPr id="13" name="Rectangle 12"/>
            <p:cNvSpPr/>
            <p:nvPr/>
          </p:nvSpPr>
          <p:spPr>
            <a:xfrm>
              <a:off x="3982608" y="4687566"/>
              <a:ext cx="4143276" cy="341632"/>
            </a:xfrm>
            <a:prstGeom prst="rect">
              <a:avLst/>
            </a:prstGeom>
          </p:spPr>
          <p:txBody>
            <a:bodyPr wrap="square">
              <a:spAutoFit/>
            </a:bodyPr>
            <a:lstStyle/>
            <a:p>
              <a:pPr algn="ctr" defTabSz="1218775">
                <a:lnSpc>
                  <a:spcPct val="90000"/>
                </a:lnSpc>
              </a:pPr>
              <a:endParaRPr lang="en-US" dirty="0">
                <a:solidFill>
                  <a:schemeClr val="bg2"/>
                </a:solidFill>
                <a:latin typeface="Segoe"/>
                <a:cs typeface="Segoe"/>
              </a:endParaRPr>
            </a:p>
          </p:txBody>
        </p:sp>
        <p:sp>
          <p:nvSpPr>
            <p:cNvPr id="21" name="TextBox 20"/>
            <p:cNvSpPr txBox="1"/>
            <p:nvPr/>
          </p:nvSpPr>
          <p:spPr>
            <a:xfrm>
              <a:off x="4469236" y="3952865"/>
              <a:ext cx="328239" cy="938696"/>
            </a:xfrm>
            <a:prstGeom prst="rect">
              <a:avLst/>
            </a:prstGeom>
            <a:noFill/>
          </p:spPr>
          <p:txBody>
            <a:bodyPr wrap="none" lIns="121899" tIns="60949" rIns="121899" bIns="60949" rtlCol="0">
              <a:spAutoFit/>
            </a:bodyPr>
            <a:lstStyle/>
            <a:p>
              <a:pPr>
                <a:buNone/>
              </a:pPr>
              <a:endParaRPr lang="en-US" sz="5300" dirty="0">
                <a:solidFill>
                  <a:schemeClr val="bg2"/>
                </a:solidFill>
                <a:latin typeface="Segoe" pitchFamily="34" charset="0"/>
              </a:endParaRPr>
            </a:p>
          </p:txBody>
        </p:sp>
      </p:grpSp>
      <p:grpSp>
        <p:nvGrpSpPr>
          <p:cNvPr id="5" name="Group 4"/>
          <p:cNvGrpSpPr/>
          <p:nvPr/>
        </p:nvGrpSpPr>
        <p:grpSpPr>
          <a:xfrm>
            <a:off x="819946" y="3110818"/>
            <a:ext cx="3202389" cy="1076333"/>
            <a:chOff x="7894813" y="3952865"/>
            <a:chExt cx="4268740" cy="1076333"/>
          </a:xfrm>
        </p:grpSpPr>
        <p:sp>
          <p:nvSpPr>
            <p:cNvPr id="12" name="Rectangle 11"/>
            <p:cNvSpPr/>
            <p:nvPr/>
          </p:nvSpPr>
          <p:spPr>
            <a:xfrm>
              <a:off x="7894813" y="4687566"/>
              <a:ext cx="4268740" cy="341632"/>
            </a:xfrm>
            <a:prstGeom prst="rect">
              <a:avLst/>
            </a:prstGeom>
          </p:spPr>
          <p:txBody>
            <a:bodyPr wrap="square">
              <a:spAutoFit/>
            </a:bodyPr>
            <a:lstStyle/>
            <a:p>
              <a:pPr algn="ctr" defTabSz="1218775">
                <a:lnSpc>
                  <a:spcPct val="90000"/>
                </a:lnSpc>
              </a:pPr>
              <a:endParaRPr lang="en-US" dirty="0">
                <a:solidFill>
                  <a:schemeClr val="bg2"/>
                </a:solidFill>
                <a:latin typeface="Segoe"/>
                <a:cs typeface="Segoe"/>
              </a:endParaRPr>
            </a:p>
          </p:txBody>
        </p:sp>
        <p:sp>
          <p:nvSpPr>
            <p:cNvPr id="22" name="TextBox 21"/>
            <p:cNvSpPr txBox="1"/>
            <p:nvPr/>
          </p:nvSpPr>
          <p:spPr>
            <a:xfrm>
              <a:off x="8405332" y="3952865"/>
              <a:ext cx="328238" cy="938696"/>
            </a:xfrm>
            <a:prstGeom prst="rect">
              <a:avLst/>
            </a:prstGeom>
            <a:noFill/>
          </p:spPr>
          <p:txBody>
            <a:bodyPr wrap="none" lIns="121899" tIns="60949" rIns="121899" bIns="60949" rtlCol="0">
              <a:spAutoFit/>
            </a:bodyPr>
            <a:lstStyle/>
            <a:p>
              <a:pPr>
                <a:buNone/>
              </a:pPr>
              <a:endParaRPr lang="en-US" sz="5300" dirty="0">
                <a:solidFill>
                  <a:schemeClr val="bg2"/>
                </a:solidFill>
                <a:latin typeface="Segoe" pitchFamily="34" charset="0"/>
              </a:endParaRPr>
            </a:p>
          </p:txBody>
        </p:sp>
      </p:grpSp>
      <p:grpSp>
        <p:nvGrpSpPr>
          <p:cNvPr id="16" name="Csoportba foglalás 15"/>
          <p:cNvGrpSpPr/>
          <p:nvPr/>
        </p:nvGrpSpPr>
        <p:grpSpPr>
          <a:xfrm>
            <a:off x="1640791" y="2146578"/>
            <a:ext cx="1458624" cy="1551973"/>
            <a:chOff x="6139743" y="2851744"/>
            <a:chExt cx="1045444" cy="1168121"/>
          </a:xfrm>
        </p:grpSpPr>
        <p:sp>
          <p:nvSpPr>
            <p:cNvPr id="17" name="Freeform 6"/>
            <p:cNvSpPr>
              <a:spLocks noChangeAspect="1" noEditPoints="1"/>
            </p:cNvSpPr>
            <p:nvPr/>
          </p:nvSpPr>
          <p:spPr bwMode="auto">
            <a:xfrm>
              <a:off x="6139743" y="2851744"/>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18" name="Freeform 128"/>
            <p:cNvSpPr>
              <a:spLocks noChangeAspect="1"/>
            </p:cNvSpPr>
            <p:nvPr/>
          </p:nvSpPr>
          <p:spPr bwMode="black">
            <a:xfrm>
              <a:off x="6532193" y="3659142"/>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Trapezoid 1"/>
            <p:cNvSpPr/>
            <p:nvPr/>
          </p:nvSpPr>
          <p:spPr bwMode="auto">
            <a:xfrm rot="8419041">
              <a:off x="6349780" y="3183774"/>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Csoportba foglalás 27"/>
          <p:cNvGrpSpPr/>
          <p:nvPr/>
        </p:nvGrpSpPr>
        <p:grpSpPr>
          <a:xfrm>
            <a:off x="5341404" y="1955854"/>
            <a:ext cx="1511512" cy="1742697"/>
            <a:chOff x="7624242" y="2723072"/>
            <a:chExt cx="1131618" cy="1296447"/>
          </a:xfrm>
        </p:grpSpPr>
        <p:pic>
          <p:nvPicPr>
            <p:cNvPr id="29" name="Picture 69" descr="\\MAGNUM\Projects\Microsoft\Cloud Power FY12\Design\ICONS_PNG\Application.png"/>
            <p:cNvPicPr>
              <a:picLocks noChangeAspect="1" noChangeArrowheads="1"/>
            </p:cNvPicPr>
            <p:nvPr/>
          </p:nvPicPr>
          <p:blipFill>
            <a:blip r:embed="rId3" cstate="print">
              <a:lum bright="100000"/>
            </a:blip>
            <a:srcRect/>
            <a:stretch>
              <a:fillRect/>
            </a:stretch>
          </p:blipFill>
          <p:spPr bwMode="auto">
            <a:xfrm>
              <a:off x="7624242" y="2723072"/>
              <a:ext cx="857527" cy="857304"/>
            </a:xfrm>
            <a:prstGeom prst="rect">
              <a:avLst/>
            </a:prstGeom>
            <a:noFill/>
          </p:spPr>
        </p:pic>
        <p:sp>
          <p:nvSpPr>
            <p:cNvPr id="30" name="Freeform 128"/>
            <p:cNvSpPr>
              <a:spLocks noChangeAspect="1"/>
            </p:cNvSpPr>
            <p:nvPr/>
          </p:nvSpPr>
          <p:spPr bwMode="black">
            <a:xfrm>
              <a:off x="8102866" y="3658796"/>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Trapezoid 1"/>
            <p:cNvSpPr/>
            <p:nvPr/>
          </p:nvSpPr>
          <p:spPr bwMode="auto">
            <a:xfrm rot="9184644">
              <a:off x="8001945" y="3190212"/>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Csoportba foglalás 31"/>
          <p:cNvGrpSpPr/>
          <p:nvPr/>
        </p:nvGrpSpPr>
        <p:grpSpPr>
          <a:xfrm>
            <a:off x="9355683" y="2013274"/>
            <a:ext cx="1436364" cy="1655321"/>
            <a:chOff x="9267811" y="2807594"/>
            <a:chExt cx="1028287" cy="1211924"/>
          </a:xfrm>
        </p:grpSpPr>
        <p:pic>
          <p:nvPicPr>
            <p:cNvPr id="33" name="Picture 2" descr="\\MAGNUM\Projects\Microsoft\Cloud Power FY12\Design\Icons\PNGs\Web.png"/>
            <p:cNvPicPr>
              <a:picLocks noChangeAspect="1" noChangeArrowheads="1"/>
            </p:cNvPicPr>
            <p:nvPr/>
          </p:nvPicPr>
          <p:blipFill rotWithShape="1">
            <a:blip r:embed="rId4" cstate="print">
              <a:lum bright="100000"/>
            </a:blip>
            <a:srcRect t="1" b="-1316"/>
            <a:stretch/>
          </p:blipFill>
          <p:spPr bwMode="auto">
            <a:xfrm>
              <a:off x="9267811" y="2807594"/>
              <a:ext cx="676969" cy="685872"/>
            </a:xfrm>
            <a:prstGeom prst="rect">
              <a:avLst/>
            </a:prstGeom>
            <a:noFill/>
          </p:spPr>
        </p:pic>
        <p:sp>
          <p:nvSpPr>
            <p:cNvPr id="34" name="Freeform 128"/>
            <p:cNvSpPr>
              <a:spLocks noChangeAspect="1"/>
            </p:cNvSpPr>
            <p:nvPr/>
          </p:nvSpPr>
          <p:spPr bwMode="black">
            <a:xfrm>
              <a:off x="9643104" y="365879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Trapezoid 1"/>
            <p:cNvSpPr/>
            <p:nvPr/>
          </p:nvSpPr>
          <p:spPr bwMode="auto">
            <a:xfrm rot="9184644">
              <a:off x="9542183" y="3190211"/>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6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Azure árazás</a:t>
            </a:r>
            <a:endParaRPr lang="en-US" dirty="0"/>
          </a:p>
        </p:txBody>
      </p:sp>
      <p:sp>
        <p:nvSpPr>
          <p:cNvPr id="5" name="Tartalom helye 4"/>
          <p:cNvSpPr>
            <a:spLocks noGrp="1"/>
          </p:cNvSpPr>
          <p:nvPr>
            <p:ph sz="quarter" idx="10"/>
          </p:nvPr>
        </p:nvSpPr>
        <p:spPr/>
        <p:txBody>
          <a:bodyPr>
            <a:normAutofit/>
          </a:bodyPr>
          <a:lstStyle/>
          <a:p>
            <a:r>
              <a:rPr lang="hu-HU" dirty="0"/>
              <a:t>Tranzakció szám</a:t>
            </a:r>
          </a:p>
          <a:p>
            <a:pPr lvl="1"/>
            <a:r>
              <a:rPr lang="hu-HU" dirty="0"/>
              <a:t>API hívások száma</a:t>
            </a:r>
          </a:p>
          <a:p>
            <a:pPr lvl="1"/>
            <a:r>
              <a:rPr lang="hu-HU" dirty="0"/>
              <a:t>DTU: </a:t>
            </a:r>
            <a:r>
              <a:rPr lang="hu-HU" dirty="0" err="1"/>
              <a:t>Database</a:t>
            </a:r>
            <a:r>
              <a:rPr lang="hu-HU" dirty="0"/>
              <a:t> </a:t>
            </a:r>
            <a:r>
              <a:rPr lang="hu-HU" dirty="0" err="1"/>
              <a:t>Transaction</a:t>
            </a:r>
            <a:r>
              <a:rPr lang="hu-HU" dirty="0"/>
              <a:t> Unit (Azure SQL)</a:t>
            </a:r>
          </a:p>
          <a:p>
            <a:r>
              <a:rPr lang="hu-HU" dirty="0"/>
              <a:t>Erőforráshasználat</a:t>
            </a:r>
          </a:p>
          <a:p>
            <a:pPr lvl="1"/>
            <a:r>
              <a:rPr lang="hu-HU" dirty="0"/>
              <a:t>Kimenő/Bemenő forgalom külön</a:t>
            </a:r>
          </a:p>
          <a:p>
            <a:pPr lvl="1"/>
            <a:r>
              <a:rPr lang="hu-HU" dirty="0"/>
              <a:t>Tárhely</a:t>
            </a:r>
          </a:p>
          <a:p>
            <a:r>
              <a:rPr lang="hu-HU" dirty="0"/>
              <a:t>Idő alapú számlázás</a:t>
            </a:r>
          </a:p>
          <a:p>
            <a:pPr lvl="1"/>
            <a:r>
              <a:rPr lang="hu-HU" dirty="0"/>
              <a:t>Virtuális gépek használata</a:t>
            </a:r>
          </a:p>
          <a:p>
            <a:r>
              <a:rPr lang="hu-HU" sz="2600" dirty="0">
                <a:hlinkClick r:id="rId3"/>
              </a:rPr>
              <a:t>https://azure.microsoft.com/en-us/pricing/calculator/</a:t>
            </a:r>
            <a:endParaRPr lang="hu-HU" sz="2600" dirty="0"/>
          </a:p>
          <a:p>
            <a:endParaRPr lang="hu-HU" dirty="0"/>
          </a:p>
          <a:p>
            <a:endParaRPr lang="hu-HU" dirty="0"/>
          </a:p>
          <a:p>
            <a:endParaRPr lang="en-US" dirty="0"/>
          </a:p>
        </p:txBody>
      </p:sp>
      <p:pic>
        <p:nvPicPr>
          <p:cNvPr id="4" name="Kép 3"/>
          <p:cNvPicPr>
            <a:picLocks noChangeAspect="1"/>
          </p:cNvPicPr>
          <p:nvPr/>
        </p:nvPicPr>
        <p:blipFill>
          <a:blip r:embed="rId4">
            <a:clrChange>
              <a:clrFrom>
                <a:srgbClr val="1B348E"/>
              </a:clrFrom>
              <a:clrTo>
                <a:srgbClr val="1B348E">
                  <a:alpha val="0"/>
                </a:srgbClr>
              </a:clrTo>
            </a:clrChange>
          </a:blip>
          <a:stretch>
            <a:fillRect/>
          </a:stretch>
        </p:blipFill>
        <p:spPr>
          <a:xfrm>
            <a:off x="8627123" y="4028395"/>
            <a:ext cx="3053387" cy="2829605"/>
          </a:xfrm>
          <a:prstGeom prst="rect">
            <a:avLst/>
          </a:prstGeom>
        </p:spPr>
      </p:pic>
      <p:pic>
        <p:nvPicPr>
          <p:cNvPr id="8" name="Kép 7"/>
          <p:cNvPicPr>
            <a:picLocks noChangeAspect="1"/>
          </p:cNvPicPr>
          <p:nvPr/>
        </p:nvPicPr>
        <p:blipFill>
          <a:blip r:embed="rId5"/>
          <a:stretch>
            <a:fillRect/>
          </a:stretch>
        </p:blipFill>
        <p:spPr>
          <a:xfrm>
            <a:off x="7836548" y="1246562"/>
            <a:ext cx="3913803" cy="2458530"/>
          </a:xfrm>
          <a:prstGeom prst="rect">
            <a:avLst/>
          </a:prstGeom>
          <a:ln>
            <a:solidFill>
              <a:schemeClr val="bg2">
                <a:lumMod val="85000"/>
              </a:schemeClr>
            </a:solidFill>
          </a:ln>
        </p:spPr>
      </p:pic>
    </p:spTree>
    <p:extLst>
      <p:ext uri="{BB962C8B-B14F-4D97-AF65-F5344CB8AC3E}">
        <p14:creationId xmlns:p14="http://schemas.microsoft.com/office/powerpoint/2010/main" val="9898272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sv2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55" y="1520815"/>
            <a:ext cx="11575125" cy="4536098"/>
          </a:xfrm>
          <a:prstGeom prst="rect">
            <a:avLst/>
          </a:prstGeom>
          <a:noFill/>
          <a:extLst>
            <a:ext uri="{909E8E84-426E-40DD-AFC4-6F175D3DCCD1}">
              <a14:hiddenFill xmlns:a14="http://schemas.microsoft.com/office/drawing/2010/main">
                <a:solidFill>
                  <a:srgbClr val="FFFFFF"/>
                </a:solidFill>
              </a14:hiddenFill>
            </a:ext>
          </a:extLst>
        </p:spPr>
      </p:pic>
      <p:sp>
        <p:nvSpPr>
          <p:cNvPr id="6" name="Tartalom helye 5"/>
          <p:cNvSpPr>
            <a:spLocks noGrp="1"/>
          </p:cNvSpPr>
          <p:nvPr>
            <p:ph sz="quarter" idx="10"/>
          </p:nvPr>
        </p:nvSpPr>
        <p:spPr>
          <a:solidFill>
            <a:schemeClr val="bg1"/>
          </a:solidFill>
        </p:spPr>
        <p:txBody>
          <a:bodyPr>
            <a:normAutofit/>
          </a:bodyPr>
          <a:lstStyle/>
          <a:p>
            <a:r>
              <a:rPr lang="hu-HU" dirty="0"/>
              <a:t>Számlázási időszak</a:t>
            </a:r>
          </a:p>
          <a:p>
            <a:pPr lvl="1"/>
            <a:r>
              <a:rPr lang="hu-HU" dirty="0"/>
              <a:t>1 hónapos időszakok, az előfizetés kezdőnapjától</a:t>
            </a:r>
          </a:p>
          <a:p>
            <a:r>
              <a:rPr lang="hu-HU" dirty="0"/>
              <a:t>Részletes adatok</a:t>
            </a:r>
          </a:p>
          <a:p>
            <a:pPr lvl="1"/>
            <a:r>
              <a:rPr lang="hu-HU" dirty="0"/>
              <a:t>CSV fájl</a:t>
            </a:r>
          </a:p>
          <a:p>
            <a:pPr lvl="1"/>
            <a:r>
              <a:rPr lang="hu-HU" dirty="0"/>
              <a:t>Használati adatok napokra és </a:t>
            </a:r>
            <a:br>
              <a:rPr lang="hu-HU" dirty="0"/>
            </a:br>
            <a:r>
              <a:rPr lang="hu-HU" dirty="0"/>
              <a:t>erőforrásokra lebontva</a:t>
            </a:r>
          </a:p>
          <a:p>
            <a:endParaRPr lang="hu-HU" dirty="0"/>
          </a:p>
          <a:p>
            <a:pPr marL="0" indent="0">
              <a:buNone/>
            </a:pPr>
            <a:r>
              <a:rPr lang="hu-HU" dirty="0"/>
              <a:t> </a:t>
            </a:r>
          </a:p>
        </p:txBody>
      </p:sp>
      <p:sp>
        <p:nvSpPr>
          <p:cNvPr id="5" name="Cím 4"/>
          <p:cNvSpPr>
            <a:spLocks noGrp="1"/>
          </p:cNvSpPr>
          <p:nvPr>
            <p:ph type="title"/>
          </p:nvPr>
        </p:nvSpPr>
        <p:spPr/>
        <p:txBody>
          <a:bodyPr/>
          <a:lstStyle/>
          <a:p>
            <a:r>
              <a:rPr lang="hu-HU" dirty="0"/>
              <a:t>Azure számla</a:t>
            </a:r>
          </a:p>
        </p:txBody>
      </p:sp>
      <p:pic>
        <p:nvPicPr>
          <p:cNvPr id="8" name="Picture 2" descr="csv2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379" y="2994015"/>
            <a:ext cx="5985532" cy="2345630"/>
          </a:xfrm>
          <a:prstGeom prst="rect">
            <a:avLst/>
          </a:prstGeom>
          <a:noFill/>
          <a:extLst>
            <a:ext uri="{909E8E84-426E-40DD-AFC4-6F175D3DCCD1}">
              <a14:hiddenFill xmlns:a14="http://schemas.microsoft.com/office/drawing/2010/main">
                <a:solidFill>
                  <a:srgbClr val="FFFFFF"/>
                </a:solidFill>
              </a14:hiddenFill>
            </a:ext>
          </a:extLst>
        </p:spPr>
      </p:pic>
      <p:sp>
        <p:nvSpPr>
          <p:cNvPr id="7" name="Téglalap 6"/>
          <p:cNvSpPr/>
          <p:nvPr/>
        </p:nvSpPr>
        <p:spPr>
          <a:xfrm>
            <a:off x="474132" y="5769215"/>
            <a:ext cx="9606845" cy="954107"/>
          </a:xfrm>
          <a:prstGeom prst="rect">
            <a:avLst/>
          </a:prstGeom>
        </p:spPr>
        <p:txBody>
          <a:bodyPr wrap="square">
            <a:spAutoFit/>
          </a:bodyPr>
          <a:lstStyle/>
          <a:p>
            <a:r>
              <a:rPr lang="hu-HU" sz="2800" dirty="0">
                <a:solidFill>
                  <a:schemeClr val="accent1"/>
                </a:solidFill>
                <a:latin typeface="+mj-lt"/>
              </a:rPr>
              <a:t>Az aktuális fogyasztási adatok bármikor megnézhetjük</a:t>
            </a:r>
          </a:p>
          <a:p>
            <a:pPr marL="336145" lvl="1" indent="-336145"/>
            <a:r>
              <a:rPr lang="hu-HU" sz="2800" dirty="0">
                <a:hlinkClick r:id="rId3"/>
              </a:rPr>
              <a:t>https://account.windowsazure.com</a:t>
            </a:r>
            <a:r>
              <a:rPr lang="hu-HU" sz="2800" dirty="0"/>
              <a:t>  </a:t>
            </a:r>
          </a:p>
        </p:txBody>
      </p:sp>
    </p:spTree>
    <p:extLst>
      <p:ext uri="{BB962C8B-B14F-4D97-AF65-F5344CB8AC3E}">
        <p14:creationId xmlns:p14="http://schemas.microsoft.com/office/powerpoint/2010/main" val="10583291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Költségkeret</a:t>
            </a:r>
          </a:p>
        </p:txBody>
      </p:sp>
      <p:sp>
        <p:nvSpPr>
          <p:cNvPr id="6" name="Tartalom helye 5"/>
          <p:cNvSpPr>
            <a:spLocks noGrp="1"/>
          </p:cNvSpPr>
          <p:nvPr>
            <p:ph sz="quarter" idx="10"/>
          </p:nvPr>
        </p:nvSpPr>
        <p:spPr/>
        <p:txBody>
          <a:bodyPr/>
          <a:lstStyle/>
          <a:p>
            <a:r>
              <a:rPr lang="hu-HU" dirty="0"/>
              <a:t>Ha nem promóciós kóddal regisztrálunk, akkor kötelező bankkártyaszámot megadnunk</a:t>
            </a:r>
          </a:p>
          <a:p>
            <a:r>
              <a:rPr lang="hu-HU" dirty="0"/>
              <a:t>Költségkeret (</a:t>
            </a:r>
            <a:r>
              <a:rPr lang="hu-HU" dirty="0" err="1"/>
              <a:t>spending</a:t>
            </a:r>
            <a:r>
              <a:rPr lang="hu-HU" dirty="0"/>
              <a:t> limit) megadása:</a:t>
            </a:r>
          </a:p>
          <a:p>
            <a:pPr lvl="1"/>
            <a:r>
              <a:rPr lang="hu-HU" dirty="0"/>
              <a:t>Ki- és bekapcsolható</a:t>
            </a:r>
          </a:p>
          <a:p>
            <a:pPr lvl="1"/>
            <a:r>
              <a:rPr lang="hu-HU" dirty="0"/>
              <a:t>Bekapcsolt állapotban amint 0 fölé érnének a költségeink:</a:t>
            </a:r>
          </a:p>
          <a:p>
            <a:pPr lvl="2"/>
            <a:r>
              <a:rPr lang="hu-HU" dirty="0"/>
              <a:t>Letiltásra kerülnek a szolgáltatásaink, leállnak a virtuális </a:t>
            </a:r>
            <a:r>
              <a:rPr lang="hu-HU" dirty="0" err="1"/>
              <a:t>gépeink</a:t>
            </a:r>
            <a:endParaRPr lang="hu-HU" dirty="0"/>
          </a:p>
          <a:p>
            <a:pPr lvl="2"/>
            <a:r>
              <a:rPr lang="hu-HU" dirty="0"/>
              <a:t>Az adatok nem törlődnek, olvasásra a rendszergazda számára elérhetőek</a:t>
            </a:r>
          </a:p>
          <a:p>
            <a:pPr lvl="2"/>
            <a:r>
              <a:rPr lang="hu-HU" dirty="0"/>
              <a:t>Ha a keretet eltávolítjuk, vagy ismét pénz kerül az egyenlegünkre (mert havonta kapunk kvótát pl. MSDN előfizetés, vagy Azure Pass által), akkor a szolgáltatások újra aktiválódnak</a:t>
            </a:r>
          </a:p>
          <a:p>
            <a:pPr lvl="1"/>
            <a:r>
              <a:rPr lang="hu-HU" dirty="0"/>
              <a:t>A keretet ki lehet kapcsolni végleg, vagy az adott számlázási időszakra is</a:t>
            </a:r>
          </a:p>
        </p:txBody>
      </p:sp>
    </p:spTree>
    <p:extLst>
      <p:ext uri="{BB962C8B-B14F-4D97-AF65-F5344CB8AC3E}">
        <p14:creationId xmlns:p14="http://schemas.microsoft.com/office/powerpoint/2010/main" val="110719073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Költségkeret</a:t>
            </a:r>
          </a:p>
        </p:txBody>
      </p:sp>
      <p:sp>
        <p:nvSpPr>
          <p:cNvPr id="5" name="Tartalom helye 4"/>
          <p:cNvSpPr>
            <a:spLocks noGrp="1"/>
          </p:cNvSpPr>
          <p:nvPr>
            <p:ph sz="quarter" idx="10"/>
          </p:nvPr>
        </p:nvSpPr>
        <p:spPr/>
        <p:txBody>
          <a:bodyPr>
            <a:normAutofit/>
          </a:bodyPr>
          <a:lstStyle/>
          <a:p>
            <a:pPr>
              <a:lnSpc>
                <a:spcPct val="110000"/>
              </a:lnSpc>
            </a:pPr>
            <a:r>
              <a:rPr lang="hu-HU" dirty="0"/>
              <a:t>Költségkeretnek nem adható meg 0-tól eltérő érték</a:t>
            </a:r>
          </a:p>
          <a:p>
            <a:pPr>
              <a:lnSpc>
                <a:spcPct val="110000"/>
              </a:lnSpc>
            </a:pPr>
            <a:r>
              <a:rPr lang="hu-HU" dirty="0"/>
              <a:t>Éles szolgáltatások esetén célszerű kikapcsolni a </a:t>
            </a:r>
            <a:r>
              <a:rPr lang="hu-HU" dirty="0" err="1"/>
              <a:t>költésgkeretet</a:t>
            </a:r>
            <a:r>
              <a:rPr lang="hu-HU" dirty="0"/>
              <a:t>, DE</a:t>
            </a:r>
          </a:p>
          <a:p>
            <a:pPr lvl="1">
              <a:lnSpc>
                <a:spcPct val="110000"/>
              </a:lnSpc>
            </a:pPr>
            <a:r>
              <a:rPr lang="hu-HU" dirty="0"/>
              <a:t>ezzel egy időben állítsunk be magunknak riasztásokat, a kritikus költségszintek eléréséről</a:t>
            </a:r>
          </a:p>
          <a:p>
            <a:pPr lvl="1">
              <a:lnSpc>
                <a:spcPct val="110000"/>
              </a:lnSpc>
            </a:pPr>
            <a:r>
              <a:rPr lang="hu-HU" dirty="0"/>
              <a:t>így időben beavatkozhatunk és elkerülhetjük a szolgáltatás indokolatlan leállítását</a:t>
            </a:r>
          </a:p>
          <a:p>
            <a:pPr>
              <a:lnSpc>
                <a:spcPct val="110000"/>
              </a:lnSpc>
            </a:pPr>
            <a:r>
              <a:rPr lang="hu-HU" dirty="0"/>
              <a:t>A költségkeret adminisztrációját csak az előfizetés tulajdonosa végezheti</a:t>
            </a:r>
          </a:p>
          <a:p>
            <a:pPr lvl="1">
              <a:lnSpc>
                <a:spcPct val="110000"/>
              </a:lnSpc>
            </a:pPr>
            <a:r>
              <a:rPr lang="hu-HU" dirty="0">
                <a:hlinkClick r:id="rId2"/>
              </a:rPr>
              <a:t>https://account.windowsazure.com</a:t>
            </a:r>
            <a:r>
              <a:rPr lang="hu-HU" dirty="0"/>
              <a:t>  </a:t>
            </a:r>
          </a:p>
          <a:p>
            <a:pPr lvl="1">
              <a:lnSpc>
                <a:spcPct val="110000"/>
              </a:lnSpc>
            </a:pPr>
            <a:endParaRPr lang="hu-HU" dirty="0"/>
          </a:p>
        </p:txBody>
      </p:sp>
    </p:spTree>
    <p:extLst>
      <p:ext uri="{BB962C8B-B14F-4D97-AF65-F5344CB8AC3E}">
        <p14:creationId xmlns:p14="http://schemas.microsoft.com/office/powerpoint/2010/main" val="161073681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rtalom helye 5"/>
          <p:cNvSpPr>
            <a:spLocks noGrp="1"/>
          </p:cNvSpPr>
          <p:nvPr>
            <p:ph sz="quarter" idx="10"/>
          </p:nvPr>
        </p:nvSpPr>
        <p:spPr>
          <a:xfrm>
            <a:off x="269241" y="1219246"/>
            <a:ext cx="11655840" cy="5468892"/>
          </a:xfrm>
        </p:spPr>
        <p:txBody>
          <a:bodyPr/>
          <a:lstStyle/>
          <a:p>
            <a:r>
              <a:rPr lang="hu-HU" dirty="0"/>
              <a:t>Szeretnénk egy szokványos webes alkalmazást megvalósítani és Azure-</a:t>
            </a:r>
            <a:r>
              <a:rPr lang="hu-HU" dirty="0" err="1"/>
              <a:t>ban</a:t>
            </a:r>
            <a:r>
              <a:rPr lang="hu-HU" dirty="0"/>
              <a:t> </a:t>
            </a:r>
            <a:r>
              <a:rPr lang="hu-HU" dirty="0" err="1"/>
              <a:t>hosztolni</a:t>
            </a:r>
            <a:r>
              <a:rPr lang="hu-HU" dirty="0"/>
              <a:t>….</a:t>
            </a:r>
          </a:p>
          <a:p>
            <a:pPr lvl="1"/>
            <a:r>
              <a:rPr lang="hu-HU" dirty="0"/>
              <a:t>Web App</a:t>
            </a:r>
          </a:p>
          <a:p>
            <a:pPr lvl="1"/>
            <a:r>
              <a:rPr lang="hu-HU" dirty="0" err="1"/>
              <a:t>Table</a:t>
            </a:r>
            <a:r>
              <a:rPr lang="hu-HU" dirty="0"/>
              <a:t> Storage</a:t>
            </a:r>
          </a:p>
          <a:p>
            <a:pPr lvl="1"/>
            <a:r>
              <a:rPr lang="hu-HU" dirty="0" err="1"/>
              <a:t>Blob</a:t>
            </a:r>
            <a:r>
              <a:rPr lang="hu-HU" dirty="0"/>
              <a:t> Storage</a:t>
            </a:r>
          </a:p>
          <a:p>
            <a:pPr lvl="1"/>
            <a:r>
              <a:rPr lang="hu-HU" dirty="0"/>
              <a:t>Azure SQL</a:t>
            </a:r>
          </a:p>
          <a:p>
            <a:pPr lvl="1"/>
            <a:r>
              <a:rPr lang="hu-HU" dirty="0" err="1"/>
              <a:t>Application</a:t>
            </a:r>
            <a:r>
              <a:rPr lang="hu-HU" dirty="0"/>
              <a:t> Insights</a:t>
            </a:r>
          </a:p>
          <a:p>
            <a:pPr lvl="1"/>
            <a:endParaRPr lang="en-US" dirty="0"/>
          </a:p>
        </p:txBody>
      </p:sp>
      <p:sp>
        <p:nvSpPr>
          <p:cNvPr id="5" name="Cím 4"/>
          <p:cNvSpPr>
            <a:spLocks noGrp="1"/>
          </p:cNvSpPr>
          <p:nvPr>
            <p:ph type="title"/>
          </p:nvPr>
        </p:nvSpPr>
        <p:spPr/>
        <p:txBody>
          <a:bodyPr/>
          <a:lstStyle/>
          <a:p>
            <a:r>
              <a:rPr lang="hu-HU" dirty="0"/>
              <a:t>Példa alkalmazás (</a:t>
            </a:r>
            <a:r>
              <a:rPr lang="hu-HU" dirty="0" err="1"/>
              <a:t>PaaS</a:t>
            </a:r>
            <a:r>
              <a:rPr lang="hu-HU" dirty="0"/>
              <a:t>)</a:t>
            </a:r>
            <a:endParaRPr lang="en-US" dirty="0"/>
          </a:p>
        </p:txBody>
      </p:sp>
      <p:pic>
        <p:nvPicPr>
          <p:cNvPr id="12" name="Kép 11"/>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549092" y="4369448"/>
            <a:ext cx="780290" cy="780290"/>
          </a:xfrm>
          <a:prstGeom prst="rect">
            <a:avLst/>
          </a:prstGeom>
        </p:spPr>
      </p:pic>
      <p:grpSp>
        <p:nvGrpSpPr>
          <p:cNvPr id="34" name="Csoportba foglalás 33"/>
          <p:cNvGrpSpPr/>
          <p:nvPr/>
        </p:nvGrpSpPr>
        <p:grpSpPr>
          <a:xfrm>
            <a:off x="7748304" y="2648974"/>
            <a:ext cx="3931012" cy="4039164"/>
            <a:chOff x="6560206" y="2700111"/>
            <a:chExt cx="3931012" cy="4039164"/>
          </a:xfrm>
        </p:grpSpPr>
        <p:sp>
          <p:nvSpPr>
            <p:cNvPr id="33" name="Téglalap 32"/>
            <p:cNvSpPr/>
            <p:nvPr/>
          </p:nvSpPr>
          <p:spPr bwMode="auto">
            <a:xfrm>
              <a:off x="6560206" y="2700111"/>
              <a:ext cx="3931012" cy="403916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grpSp>
          <p:nvGrpSpPr>
            <p:cNvPr id="26" name="Csoportba foglalás 25"/>
            <p:cNvGrpSpPr/>
            <p:nvPr/>
          </p:nvGrpSpPr>
          <p:grpSpPr>
            <a:xfrm>
              <a:off x="7087376" y="4877026"/>
              <a:ext cx="1547000" cy="1258874"/>
              <a:chOff x="5827124" y="3937777"/>
              <a:chExt cx="1803986" cy="1432440"/>
            </a:xfrm>
          </p:grpSpPr>
          <p:pic>
            <p:nvPicPr>
              <p:cNvPr id="10" name="Kép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201769" y="3937777"/>
                <a:ext cx="964261" cy="964262"/>
              </a:xfrm>
              <a:prstGeom prst="rect">
                <a:avLst/>
              </a:prstGeom>
            </p:spPr>
          </p:pic>
          <p:sp>
            <p:nvSpPr>
              <p:cNvPr id="20" name="Szövegdoboz 19"/>
              <p:cNvSpPr txBox="1"/>
              <p:nvPr/>
            </p:nvSpPr>
            <p:spPr>
              <a:xfrm>
                <a:off x="5827124" y="4781862"/>
                <a:ext cx="1803986" cy="58835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Azure SQL</a:t>
                </a:r>
                <a:endParaRPr lang="en-US" sz="1600" dirty="0" err="1">
                  <a:solidFill>
                    <a:schemeClr val="bg1"/>
                  </a:solidFill>
                </a:endParaRPr>
              </a:p>
            </p:txBody>
          </p:sp>
        </p:grpSp>
        <p:grpSp>
          <p:nvGrpSpPr>
            <p:cNvPr id="27" name="Csoportba foglalás 26"/>
            <p:cNvGrpSpPr/>
            <p:nvPr/>
          </p:nvGrpSpPr>
          <p:grpSpPr>
            <a:xfrm>
              <a:off x="8572905" y="4877023"/>
              <a:ext cx="1803986" cy="1258872"/>
              <a:chOff x="8343989" y="3681892"/>
              <a:chExt cx="1803986" cy="1258872"/>
            </a:xfrm>
          </p:grpSpPr>
          <p:pic>
            <p:nvPicPr>
              <p:cNvPr id="14" name="Kép 1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848578" y="3681892"/>
                <a:ext cx="822888" cy="822888"/>
              </a:xfrm>
              <a:prstGeom prst="rect">
                <a:avLst/>
              </a:prstGeom>
            </p:spPr>
          </p:pic>
          <p:sp>
            <p:nvSpPr>
              <p:cNvPr id="21" name="Szövegdoboz 20"/>
              <p:cNvSpPr txBox="1"/>
              <p:nvPr/>
            </p:nvSpPr>
            <p:spPr>
              <a:xfrm>
                <a:off x="8343989" y="4423699"/>
                <a:ext cx="1803986"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err="1">
                    <a:solidFill>
                      <a:schemeClr val="bg1"/>
                    </a:solidFill>
                  </a:rPr>
                  <a:t>Blob</a:t>
                </a:r>
                <a:r>
                  <a:rPr lang="hu-HU" sz="1600" dirty="0">
                    <a:solidFill>
                      <a:schemeClr val="bg1"/>
                    </a:solidFill>
                  </a:rPr>
                  <a:t> </a:t>
                </a:r>
                <a:r>
                  <a:rPr lang="hu-HU" sz="1600" dirty="0" err="1">
                    <a:solidFill>
                      <a:schemeClr val="bg1"/>
                    </a:solidFill>
                  </a:rPr>
                  <a:t>storage</a:t>
                </a:r>
                <a:endParaRPr lang="en-US" sz="1600" dirty="0" err="1">
                  <a:solidFill>
                    <a:schemeClr val="bg1"/>
                  </a:solidFill>
                </a:endParaRPr>
              </a:p>
            </p:txBody>
          </p:sp>
        </p:grpSp>
        <p:grpSp>
          <p:nvGrpSpPr>
            <p:cNvPr id="28" name="Csoportba foglalás 27"/>
            <p:cNvGrpSpPr/>
            <p:nvPr/>
          </p:nvGrpSpPr>
          <p:grpSpPr>
            <a:xfrm>
              <a:off x="8574122" y="3433736"/>
              <a:ext cx="1803986" cy="1311471"/>
              <a:chOff x="8872957" y="1718132"/>
              <a:chExt cx="1803986" cy="1311471"/>
            </a:xfrm>
          </p:grpSpPr>
          <p:pic>
            <p:nvPicPr>
              <p:cNvPr id="15" name="Kép 1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380302" y="1718132"/>
                <a:ext cx="849549" cy="849549"/>
              </a:xfrm>
              <a:prstGeom prst="rect">
                <a:avLst/>
              </a:prstGeom>
            </p:spPr>
          </p:pic>
          <p:sp>
            <p:nvSpPr>
              <p:cNvPr id="22" name="Szövegdoboz 21"/>
              <p:cNvSpPr txBox="1"/>
              <p:nvPr/>
            </p:nvSpPr>
            <p:spPr>
              <a:xfrm>
                <a:off x="8872957" y="2512538"/>
                <a:ext cx="1803986"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err="1">
                    <a:solidFill>
                      <a:schemeClr val="bg1"/>
                    </a:solidFill>
                  </a:rPr>
                  <a:t>Table</a:t>
                </a:r>
                <a:r>
                  <a:rPr lang="hu-HU" sz="1600" dirty="0">
                    <a:solidFill>
                      <a:schemeClr val="bg1"/>
                    </a:solidFill>
                  </a:rPr>
                  <a:t> </a:t>
                </a:r>
                <a:r>
                  <a:rPr lang="hu-HU" sz="1600" dirty="0" err="1">
                    <a:solidFill>
                      <a:schemeClr val="bg1"/>
                    </a:solidFill>
                  </a:rPr>
                  <a:t>storage</a:t>
                </a:r>
                <a:endParaRPr lang="en-US" sz="1600" dirty="0" err="1">
                  <a:solidFill>
                    <a:schemeClr val="bg1"/>
                  </a:solidFill>
                </a:endParaRPr>
              </a:p>
            </p:txBody>
          </p:sp>
        </p:grpSp>
        <p:grpSp>
          <p:nvGrpSpPr>
            <p:cNvPr id="31" name="Csoportba foglalás 30"/>
            <p:cNvGrpSpPr/>
            <p:nvPr/>
          </p:nvGrpSpPr>
          <p:grpSpPr>
            <a:xfrm>
              <a:off x="6986285" y="3526752"/>
              <a:ext cx="1554031" cy="1123994"/>
              <a:chOff x="2803630" y="1078816"/>
              <a:chExt cx="1803986" cy="1387111"/>
            </a:xfrm>
          </p:grpSpPr>
          <p:pic>
            <p:nvPicPr>
              <p:cNvPr id="29" name="Kép 2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315478" y="1078816"/>
                <a:ext cx="780290" cy="780291"/>
              </a:xfrm>
              <a:prstGeom prst="rect">
                <a:avLst/>
              </a:prstGeom>
            </p:spPr>
          </p:pic>
          <p:sp>
            <p:nvSpPr>
              <p:cNvPr id="30" name="Szövegdoboz 29"/>
              <p:cNvSpPr txBox="1"/>
              <p:nvPr/>
            </p:nvSpPr>
            <p:spPr>
              <a:xfrm>
                <a:off x="2803630" y="1827822"/>
                <a:ext cx="1803986" cy="63810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App Insights</a:t>
                </a:r>
                <a:endParaRPr lang="en-US" sz="1600" dirty="0" err="1">
                  <a:solidFill>
                    <a:schemeClr val="bg1"/>
                  </a:solidFill>
                </a:endParaRPr>
              </a:p>
            </p:txBody>
          </p:sp>
        </p:grpSp>
      </p:grpSp>
      <p:sp>
        <p:nvSpPr>
          <p:cNvPr id="35" name="Téglalap 34"/>
          <p:cNvSpPr/>
          <p:nvPr/>
        </p:nvSpPr>
        <p:spPr bwMode="auto">
          <a:xfrm>
            <a:off x="5957115" y="2648974"/>
            <a:ext cx="1710294" cy="403916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Csoportba foglalás 24"/>
          <p:cNvGrpSpPr/>
          <p:nvPr/>
        </p:nvGrpSpPr>
        <p:grpSpPr>
          <a:xfrm>
            <a:off x="5986306" y="4204550"/>
            <a:ext cx="1803986" cy="1179345"/>
            <a:chOff x="4294324" y="4185665"/>
            <a:chExt cx="1803986" cy="1179345"/>
          </a:xfrm>
        </p:grpSpPr>
        <p:pic>
          <p:nvPicPr>
            <p:cNvPr id="7" name="Kép 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01298" y="4185665"/>
              <a:ext cx="780290" cy="780290"/>
            </a:xfrm>
            <a:prstGeom prst="rect">
              <a:avLst/>
            </a:prstGeom>
          </p:spPr>
        </p:pic>
        <p:sp>
          <p:nvSpPr>
            <p:cNvPr id="19" name="Szövegdoboz 18"/>
            <p:cNvSpPr txBox="1"/>
            <p:nvPr/>
          </p:nvSpPr>
          <p:spPr>
            <a:xfrm>
              <a:off x="4294324" y="4847945"/>
              <a:ext cx="1803986"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Web App</a:t>
              </a:r>
              <a:endParaRPr lang="en-US" sz="1600" dirty="0" err="1">
                <a:solidFill>
                  <a:schemeClr val="bg1"/>
                </a:solidFill>
              </a:endParaRPr>
            </a:p>
          </p:txBody>
        </p:sp>
      </p:grpSp>
    </p:spTree>
    <p:extLst>
      <p:ext uri="{BB962C8B-B14F-4D97-AF65-F5344CB8AC3E}">
        <p14:creationId xmlns:p14="http://schemas.microsoft.com/office/powerpoint/2010/main" val="339130242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dirty="0"/>
              <a:t>Költségek</a:t>
            </a:r>
            <a:endParaRPr lang="en-US" dirty="0"/>
          </a:p>
        </p:txBody>
      </p:sp>
      <p:graphicFrame>
        <p:nvGraphicFramePr>
          <p:cNvPr id="8" name="Táblázat 7"/>
          <p:cNvGraphicFramePr>
            <a:graphicFrameLocks noGrp="1"/>
          </p:cNvGraphicFramePr>
          <p:nvPr>
            <p:extLst/>
          </p:nvPr>
        </p:nvGraphicFramePr>
        <p:xfrm>
          <a:off x="1120279" y="1617605"/>
          <a:ext cx="9491736" cy="4841555"/>
        </p:xfrm>
        <a:graphic>
          <a:graphicData uri="http://schemas.openxmlformats.org/drawingml/2006/table">
            <a:tbl>
              <a:tblPr firstRow="1" bandRow="1">
                <a:tableStyleId>{5C22544A-7EE6-4342-B048-85BDC9FD1C3A}</a:tableStyleId>
              </a:tblPr>
              <a:tblGrid>
                <a:gridCol w="3163912">
                  <a:extLst>
                    <a:ext uri="{9D8B030D-6E8A-4147-A177-3AD203B41FA5}">
                      <a16:colId xmlns:a16="http://schemas.microsoft.com/office/drawing/2014/main" val="2766795743"/>
                    </a:ext>
                  </a:extLst>
                </a:gridCol>
                <a:gridCol w="3163912">
                  <a:extLst>
                    <a:ext uri="{9D8B030D-6E8A-4147-A177-3AD203B41FA5}">
                      <a16:colId xmlns:a16="http://schemas.microsoft.com/office/drawing/2014/main" val="42538237"/>
                    </a:ext>
                  </a:extLst>
                </a:gridCol>
                <a:gridCol w="3163912">
                  <a:extLst>
                    <a:ext uri="{9D8B030D-6E8A-4147-A177-3AD203B41FA5}">
                      <a16:colId xmlns:a16="http://schemas.microsoft.com/office/drawing/2014/main" val="2213444647"/>
                    </a:ext>
                  </a:extLst>
                </a:gridCol>
              </a:tblGrid>
              <a:tr h="602551">
                <a:tc>
                  <a:txBody>
                    <a:bodyPr/>
                    <a:lstStyle/>
                    <a:p>
                      <a:r>
                        <a:rPr lang="hu-HU" sz="2400" dirty="0">
                          <a:latin typeface="+mj-lt"/>
                        </a:rPr>
                        <a:t>Szolgáltatások</a:t>
                      </a:r>
                      <a:endParaRPr lang="en-US" sz="2400" dirty="0">
                        <a:latin typeface="+mj-lt"/>
                      </a:endParaRPr>
                    </a:p>
                  </a:txBody>
                  <a:tcPr/>
                </a:tc>
                <a:tc>
                  <a:txBody>
                    <a:bodyPr/>
                    <a:lstStyle/>
                    <a:p>
                      <a:r>
                        <a:rPr lang="hu-HU" sz="2400" dirty="0">
                          <a:latin typeface="+mj-lt"/>
                        </a:rPr>
                        <a:t>Egység</a:t>
                      </a:r>
                      <a:endParaRPr lang="en-US" sz="2400" dirty="0">
                        <a:latin typeface="+mj-lt"/>
                      </a:endParaRPr>
                    </a:p>
                  </a:txBody>
                  <a:tcPr/>
                </a:tc>
                <a:tc>
                  <a:txBody>
                    <a:bodyPr/>
                    <a:lstStyle/>
                    <a:p>
                      <a:r>
                        <a:rPr lang="hu-HU" sz="2400" dirty="0">
                          <a:latin typeface="+mj-lt"/>
                        </a:rPr>
                        <a:t>Ár</a:t>
                      </a:r>
                      <a:endParaRPr lang="en-US" sz="2400" dirty="0">
                        <a:latin typeface="+mj-lt"/>
                      </a:endParaRPr>
                    </a:p>
                  </a:txBody>
                  <a:tcPr/>
                </a:tc>
                <a:extLst>
                  <a:ext uri="{0D108BD9-81ED-4DB2-BD59-A6C34878D82A}">
                    <a16:rowId xmlns:a16="http://schemas.microsoft.com/office/drawing/2014/main" val="1069817278"/>
                  </a:ext>
                </a:extLst>
              </a:tr>
              <a:tr h="602551">
                <a:tc>
                  <a:txBody>
                    <a:bodyPr/>
                    <a:lstStyle/>
                    <a:p>
                      <a:r>
                        <a:rPr lang="hu-HU" sz="2400" b="1" dirty="0">
                          <a:solidFill>
                            <a:schemeClr val="accent1"/>
                          </a:solidFill>
                          <a:latin typeface="+mj-lt"/>
                        </a:rPr>
                        <a:t>Web App</a:t>
                      </a:r>
                      <a:endParaRPr lang="en-US" sz="2400" b="1" dirty="0">
                        <a:solidFill>
                          <a:schemeClr val="accent1"/>
                        </a:solidFill>
                        <a:latin typeface="+mj-lt"/>
                      </a:endParaRPr>
                    </a:p>
                  </a:txBody>
                  <a:tcPr/>
                </a:tc>
                <a:tc>
                  <a:txBody>
                    <a:bodyPr/>
                    <a:lstStyle/>
                    <a:p>
                      <a:r>
                        <a:rPr lang="hu-HU" sz="2400" b="0" dirty="0">
                          <a:solidFill>
                            <a:schemeClr val="accent1"/>
                          </a:solidFill>
                          <a:latin typeface="+mj-lt"/>
                        </a:rPr>
                        <a:t>1</a:t>
                      </a:r>
                      <a:r>
                        <a:rPr lang="hu-HU" sz="2400" b="0" baseline="0" dirty="0">
                          <a:solidFill>
                            <a:schemeClr val="accent1"/>
                          </a:solidFill>
                          <a:latin typeface="+mj-lt"/>
                        </a:rPr>
                        <a:t> db S1 </a:t>
                      </a:r>
                      <a:r>
                        <a:rPr lang="hu-HU" sz="2400" b="0" baseline="0" dirty="0" err="1">
                          <a:solidFill>
                            <a:schemeClr val="accent1"/>
                          </a:solidFill>
                          <a:latin typeface="+mj-lt"/>
                        </a:rPr>
                        <a:t>instance</a:t>
                      </a:r>
                      <a:endParaRPr lang="en-US" sz="2400" b="0" dirty="0">
                        <a:solidFill>
                          <a:schemeClr val="accent1"/>
                        </a:solidFill>
                        <a:latin typeface="+mj-lt"/>
                      </a:endParaRPr>
                    </a:p>
                  </a:txBody>
                  <a:tcPr/>
                </a:tc>
                <a:tc>
                  <a:txBody>
                    <a:bodyPr/>
                    <a:lstStyle/>
                    <a:p>
                      <a:r>
                        <a:rPr lang="hu-HU" sz="2400" b="0" dirty="0">
                          <a:solidFill>
                            <a:schemeClr val="accent1"/>
                          </a:solidFill>
                          <a:latin typeface="+mj-lt"/>
                        </a:rPr>
                        <a:t>62€ / hó</a:t>
                      </a:r>
                      <a:endParaRPr lang="en-US" sz="2400" b="0" dirty="0">
                        <a:solidFill>
                          <a:schemeClr val="accent1"/>
                        </a:solidFill>
                        <a:latin typeface="+mj-lt"/>
                      </a:endParaRPr>
                    </a:p>
                  </a:txBody>
                  <a:tcPr/>
                </a:tc>
                <a:extLst>
                  <a:ext uri="{0D108BD9-81ED-4DB2-BD59-A6C34878D82A}">
                    <a16:rowId xmlns:a16="http://schemas.microsoft.com/office/drawing/2014/main" val="915584367"/>
                  </a:ext>
                </a:extLst>
              </a:tr>
              <a:tr h="457200">
                <a:tc rowSpan="2">
                  <a:txBody>
                    <a:bodyPr/>
                    <a:lstStyle/>
                    <a:p>
                      <a:r>
                        <a:rPr lang="hu-HU" sz="2400" b="1" dirty="0" err="1">
                          <a:solidFill>
                            <a:schemeClr val="accent1"/>
                          </a:solidFill>
                          <a:latin typeface="+mj-lt"/>
                        </a:rPr>
                        <a:t>Table</a:t>
                      </a:r>
                      <a:r>
                        <a:rPr lang="hu-HU" sz="2400" b="1" dirty="0">
                          <a:solidFill>
                            <a:schemeClr val="accent1"/>
                          </a:solidFill>
                          <a:latin typeface="+mj-lt"/>
                        </a:rPr>
                        <a:t> </a:t>
                      </a:r>
                      <a:r>
                        <a:rPr lang="hu-HU" sz="2400" b="1" dirty="0" err="1">
                          <a:solidFill>
                            <a:schemeClr val="accent1"/>
                          </a:solidFill>
                          <a:latin typeface="+mj-lt"/>
                        </a:rPr>
                        <a:t>storage</a:t>
                      </a:r>
                      <a:endParaRPr lang="hu-HU" sz="2400" b="1" dirty="0">
                        <a:solidFill>
                          <a:schemeClr val="accent1"/>
                        </a:solidFill>
                        <a:latin typeface="+mj-lt"/>
                      </a:endParaRPr>
                    </a:p>
                  </a:txBody>
                  <a:tcPr/>
                </a:tc>
                <a:tc>
                  <a:txBody>
                    <a:bodyPr/>
                    <a:lstStyle/>
                    <a:p>
                      <a:pPr marL="0" indent="0">
                        <a:buNone/>
                      </a:pPr>
                      <a:r>
                        <a:rPr lang="hu-HU" sz="2400" b="0" baseline="0" dirty="0">
                          <a:solidFill>
                            <a:schemeClr val="accent1"/>
                          </a:solidFill>
                          <a:latin typeface="+mj-lt"/>
                        </a:rPr>
                        <a:t>1 GB</a:t>
                      </a:r>
                      <a:endParaRPr lang="hu-HU" sz="2400" b="0" dirty="0">
                        <a:solidFill>
                          <a:schemeClr val="accent1"/>
                        </a:solidFill>
                        <a:latin typeface="+mj-lt"/>
                      </a:endParaRPr>
                    </a:p>
                  </a:txBody>
                  <a:tcPr/>
                </a:tc>
                <a:tc>
                  <a:txBody>
                    <a:bodyPr/>
                    <a:lstStyle/>
                    <a:p>
                      <a:r>
                        <a:rPr lang="hu-HU" sz="2400" b="0" dirty="0">
                          <a:solidFill>
                            <a:schemeClr val="accent1"/>
                          </a:solidFill>
                          <a:latin typeface="+mj-lt"/>
                        </a:rPr>
                        <a:t>0.06€ / hó</a:t>
                      </a:r>
                    </a:p>
                  </a:txBody>
                  <a:tcPr/>
                </a:tc>
                <a:extLst>
                  <a:ext uri="{0D108BD9-81ED-4DB2-BD59-A6C34878D82A}">
                    <a16:rowId xmlns:a16="http://schemas.microsoft.com/office/drawing/2014/main" val="2049151941"/>
                  </a:ext>
                </a:extLst>
              </a:tr>
              <a:tr h="457200">
                <a:tc vMerge="1">
                  <a:txBody>
                    <a:bodyPr/>
                    <a:lstStyle/>
                    <a:p>
                      <a:endParaRPr lang="en-US"/>
                    </a:p>
                  </a:txBody>
                  <a:tcPr/>
                </a:tc>
                <a:tc>
                  <a:txBody>
                    <a:bodyPr/>
                    <a:lstStyle/>
                    <a:p>
                      <a:r>
                        <a:rPr lang="hu-HU" sz="2400" b="0" dirty="0">
                          <a:solidFill>
                            <a:schemeClr val="accent1"/>
                          </a:solidFill>
                          <a:latin typeface="+mj-lt"/>
                        </a:rPr>
                        <a:t>100.000 tranzakció</a:t>
                      </a:r>
                    </a:p>
                  </a:txBody>
                  <a:tcPr/>
                </a:tc>
                <a:tc>
                  <a:txBody>
                    <a:bodyPr/>
                    <a:lstStyle/>
                    <a:p>
                      <a:r>
                        <a:rPr lang="hu-HU" sz="2400" b="0" dirty="0">
                          <a:solidFill>
                            <a:schemeClr val="accent1"/>
                          </a:solidFill>
                          <a:latin typeface="+mj-lt"/>
                        </a:rPr>
                        <a:t>0.01€ / hó</a:t>
                      </a:r>
                    </a:p>
                  </a:txBody>
                  <a:tcPr/>
                </a:tc>
                <a:extLst>
                  <a:ext uri="{0D108BD9-81ED-4DB2-BD59-A6C34878D82A}">
                    <a16:rowId xmlns:a16="http://schemas.microsoft.com/office/drawing/2014/main" val="1624334568"/>
                  </a:ext>
                </a:extLst>
              </a:tr>
              <a:tr h="457200">
                <a:tc rowSpan="2">
                  <a:txBody>
                    <a:bodyPr/>
                    <a:lstStyle/>
                    <a:p>
                      <a:r>
                        <a:rPr lang="hu-HU" sz="2400" b="1" dirty="0" err="1">
                          <a:solidFill>
                            <a:schemeClr val="accent1"/>
                          </a:solidFill>
                          <a:latin typeface="+mj-lt"/>
                        </a:rPr>
                        <a:t>Blob</a:t>
                      </a:r>
                      <a:r>
                        <a:rPr lang="hu-HU" sz="2400" b="1" dirty="0">
                          <a:solidFill>
                            <a:schemeClr val="accent1"/>
                          </a:solidFill>
                          <a:latin typeface="+mj-lt"/>
                        </a:rPr>
                        <a:t> </a:t>
                      </a:r>
                      <a:r>
                        <a:rPr lang="hu-HU" sz="2400" b="1" dirty="0" err="1">
                          <a:solidFill>
                            <a:schemeClr val="accent1"/>
                          </a:solidFill>
                          <a:latin typeface="+mj-lt"/>
                        </a:rPr>
                        <a:t>storage</a:t>
                      </a:r>
                      <a:endParaRPr lang="en-US" sz="2400" b="1" dirty="0">
                        <a:solidFill>
                          <a:schemeClr val="accent1"/>
                        </a:solidFill>
                        <a:latin typeface="+mj-lt"/>
                      </a:endParaRPr>
                    </a:p>
                  </a:txBody>
                  <a:tcPr/>
                </a:tc>
                <a:tc>
                  <a:txBody>
                    <a:bodyPr/>
                    <a:lstStyle/>
                    <a:p>
                      <a:r>
                        <a:rPr lang="hu-HU" sz="2400" b="0" dirty="0">
                          <a:solidFill>
                            <a:schemeClr val="accent1"/>
                          </a:solidFill>
                          <a:latin typeface="+mj-lt"/>
                        </a:rPr>
                        <a:t>1 GB</a:t>
                      </a:r>
                      <a:endParaRPr lang="en-US" sz="2400" b="0" dirty="0">
                        <a:solidFill>
                          <a:schemeClr val="accent1"/>
                        </a:solidFill>
                        <a:latin typeface="+mj-lt"/>
                      </a:endParaRPr>
                    </a:p>
                  </a:txBody>
                  <a:tcPr/>
                </a:tc>
                <a:tc>
                  <a:txBody>
                    <a:bodyPr/>
                    <a:lstStyle/>
                    <a:p>
                      <a:r>
                        <a:rPr lang="hu-HU" sz="2400" b="0" dirty="0">
                          <a:solidFill>
                            <a:schemeClr val="accent1"/>
                          </a:solidFill>
                          <a:latin typeface="+mj-lt"/>
                        </a:rPr>
                        <a:t>0.02€ / hó</a:t>
                      </a:r>
                      <a:endParaRPr lang="en-US" sz="2400" b="0" dirty="0">
                        <a:solidFill>
                          <a:schemeClr val="accent1"/>
                        </a:solidFill>
                        <a:latin typeface="+mj-lt"/>
                      </a:endParaRPr>
                    </a:p>
                  </a:txBody>
                  <a:tcPr/>
                </a:tc>
                <a:extLst>
                  <a:ext uri="{0D108BD9-81ED-4DB2-BD59-A6C34878D82A}">
                    <a16:rowId xmlns:a16="http://schemas.microsoft.com/office/drawing/2014/main" val="3666028769"/>
                  </a:ext>
                </a:extLst>
              </a:tr>
              <a:tr h="457200">
                <a:tc vMerge="1">
                  <a:txBody>
                    <a:bodyPr/>
                    <a:lstStyle/>
                    <a:p>
                      <a:endParaRPr lang="en-US"/>
                    </a:p>
                  </a:txBody>
                  <a:tcPr/>
                </a:tc>
                <a:tc>
                  <a:txBody>
                    <a:bodyPr/>
                    <a:lstStyle/>
                    <a:p>
                      <a:r>
                        <a:rPr lang="hu-HU" sz="2400" b="0" dirty="0">
                          <a:solidFill>
                            <a:schemeClr val="accent1"/>
                          </a:solidFill>
                          <a:latin typeface="+mj-lt"/>
                        </a:rPr>
                        <a:t>100.000 tranzakció</a:t>
                      </a:r>
                      <a:endParaRPr lang="en-US" sz="2400" b="0" dirty="0">
                        <a:solidFill>
                          <a:schemeClr val="accent1"/>
                        </a:solidFill>
                        <a:latin typeface="+mj-lt"/>
                      </a:endParaRPr>
                    </a:p>
                  </a:txBody>
                  <a:tcPr/>
                </a:tc>
                <a:tc>
                  <a:txBody>
                    <a:bodyPr/>
                    <a:lstStyle/>
                    <a:p>
                      <a:r>
                        <a:rPr lang="hu-HU" sz="2400" b="0" dirty="0">
                          <a:solidFill>
                            <a:schemeClr val="accent1"/>
                          </a:solidFill>
                          <a:latin typeface="+mj-lt"/>
                        </a:rPr>
                        <a:t>0.01€ / hó</a:t>
                      </a:r>
                      <a:endParaRPr lang="en-US" sz="2400" b="0" dirty="0">
                        <a:solidFill>
                          <a:schemeClr val="accent1"/>
                        </a:solidFill>
                        <a:latin typeface="+mj-lt"/>
                      </a:endParaRPr>
                    </a:p>
                  </a:txBody>
                  <a:tcPr/>
                </a:tc>
                <a:extLst>
                  <a:ext uri="{0D108BD9-81ED-4DB2-BD59-A6C34878D82A}">
                    <a16:rowId xmlns:a16="http://schemas.microsoft.com/office/drawing/2014/main" val="763182770"/>
                  </a:ext>
                </a:extLst>
              </a:tr>
              <a:tr h="602551">
                <a:tc>
                  <a:txBody>
                    <a:bodyPr/>
                    <a:lstStyle/>
                    <a:p>
                      <a:r>
                        <a:rPr lang="hu-HU" sz="2400" b="1" dirty="0">
                          <a:solidFill>
                            <a:schemeClr val="accent1"/>
                          </a:solidFill>
                          <a:latin typeface="+mj-lt"/>
                        </a:rPr>
                        <a:t>Azure SQL</a:t>
                      </a:r>
                      <a:endParaRPr lang="en-US" sz="2400" b="1" dirty="0">
                        <a:solidFill>
                          <a:schemeClr val="accent1"/>
                        </a:solidFill>
                        <a:latin typeface="+mj-lt"/>
                      </a:endParaRPr>
                    </a:p>
                  </a:txBody>
                  <a:tcPr/>
                </a:tc>
                <a:tc>
                  <a:txBody>
                    <a:bodyPr/>
                    <a:lstStyle/>
                    <a:p>
                      <a:r>
                        <a:rPr lang="hu-HU" sz="2400" b="0" dirty="0">
                          <a:solidFill>
                            <a:schemeClr val="accent1"/>
                          </a:solidFill>
                          <a:latin typeface="+mj-lt"/>
                        </a:rPr>
                        <a:t>5 DTU/s (csomagok)</a:t>
                      </a:r>
                      <a:endParaRPr lang="en-US" sz="2400" b="0" dirty="0">
                        <a:solidFill>
                          <a:schemeClr val="accent1"/>
                        </a:solidFill>
                        <a:latin typeface="+mj-lt"/>
                      </a:endParaRPr>
                    </a:p>
                  </a:txBody>
                  <a:tcPr/>
                </a:tc>
                <a:tc>
                  <a:txBody>
                    <a:bodyPr/>
                    <a:lstStyle/>
                    <a:p>
                      <a:r>
                        <a:rPr lang="hu-HU" sz="2400" b="0" dirty="0">
                          <a:solidFill>
                            <a:schemeClr val="accent1"/>
                          </a:solidFill>
                          <a:latin typeface="+mj-lt"/>
                        </a:rPr>
                        <a:t>6.3€ / hó</a:t>
                      </a:r>
                      <a:endParaRPr lang="en-US" sz="2400" b="0" dirty="0">
                        <a:solidFill>
                          <a:schemeClr val="accent1"/>
                        </a:solidFill>
                        <a:latin typeface="+mj-lt"/>
                      </a:endParaRPr>
                    </a:p>
                  </a:txBody>
                  <a:tcPr/>
                </a:tc>
                <a:extLst>
                  <a:ext uri="{0D108BD9-81ED-4DB2-BD59-A6C34878D82A}">
                    <a16:rowId xmlns:a16="http://schemas.microsoft.com/office/drawing/2014/main" val="2396687863"/>
                  </a:ext>
                </a:extLst>
              </a:tr>
              <a:tr h="602551">
                <a:tc>
                  <a:txBody>
                    <a:bodyPr/>
                    <a:lstStyle/>
                    <a:p>
                      <a:r>
                        <a:rPr lang="hu-HU" sz="2400" b="1" dirty="0" err="1">
                          <a:solidFill>
                            <a:schemeClr val="accent1"/>
                          </a:solidFill>
                          <a:latin typeface="+mj-lt"/>
                        </a:rPr>
                        <a:t>Application</a:t>
                      </a:r>
                      <a:r>
                        <a:rPr lang="hu-HU" sz="2400" b="1" dirty="0">
                          <a:solidFill>
                            <a:schemeClr val="accent1"/>
                          </a:solidFill>
                          <a:latin typeface="+mj-lt"/>
                        </a:rPr>
                        <a:t> Insights</a:t>
                      </a:r>
                      <a:endParaRPr lang="en-US" sz="2400" b="1" dirty="0">
                        <a:solidFill>
                          <a:schemeClr val="accent1"/>
                        </a:solidFill>
                        <a:latin typeface="+mj-lt"/>
                      </a:endParaRPr>
                    </a:p>
                  </a:txBody>
                  <a:tcPr/>
                </a:tc>
                <a:tc>
                  <a:txBody>
                    <a:bodyPr/>
                    <a:lstStyle/>
                    <a:p>
                      <a:r>
                        <a:rPr lang="hu-HU" sz="2400" b="0" dirty="0">
                          <a:solidFill>
                            <a:schemeClr val="accent1"/>
                          </a:solidFill>
                          <a:latin typeface="+mj-lt"/>
                        </a:rPr>
                        <a:t>1 M adatpont</a:t>
                      </a:r>
                      <a:endParaRPr lang="en-US" sz="2400" b="0" dirty="0">
                        <a:solidFill>
                          <a:schemeClr val="accent1"/>
                        </a:solidFill>
                        <a:latin typeface="+mj-lt"/>
                      </a:endParaRPr>
                    </a:p>
                  </a:txBody>
                  <a:tcPr/>
                </a:tc>
                <a:tc>
                  <a:txBody>
                    <a:bodyPr/>
                    <a:lstStyle/>
                    <a:p>
                      <a:r>
                        <a:rPr lang="hu-HU" sz="2400" b="0" dirty="0">
                          <a:solidFill>
                            <a:schemeClr val="accent1"/>
                          </a:solidFill>
                          <a:latin typeface="+mj-lt"/>
                        </a:rPr>
                        <a:t>1.4 €</a:t>
                      </a:r>
                      <a:endParaRPr lang="en-US" sz="2400" b="0" dirty="0">
                        <a:solidFill>
                          <a:schemeClr val="accent1"/>
                        </a:solidFill>
                        <a:latin typeface="+mj-lt"/>
                      </a:endParaRPr>
                    </a:p>
                  </a:txBody>
                  <a:tcPr/>
                </a:tc>
                <a:extLst>
                  <a:ext uri="{0D108BD9-81ED-4DB2-BD59-A6C34878D82A}">
                    <a16:rowId xmlns:a16="http://schemas.microsoft.com/office/drawing/2014/main" val="574698545"/>
                  </a:ext>
                </a:extLst>
              </a:tr>
              <a:tr h="602551">
                <a:tc>
                  <a:txBody>
                    <a:bodyPr/>
                    <a:lstStyle/>
                    <a:p>
                      <a:r>
                        <a:rPr lang="hu-HU" sz="2400" b="1" dirty="0">
                          <a:solidFill>
                            <a:schemeClr val="accent1"/>
                          </a:solidFill>
                          <a:latin typeface="+mj-lt"/>
                        </a:rPr>
                        <a:t>Kimenő adatforgalom</a:t>
                      </a:r>
                      <a:endParaRPr lang="en-US" sz="2400" b="1" dirty="0">
                        <a:solidFill>
                          <a:schemeClr val="accent1"/>
                        </a:solidFill>
                        <a:latin typeface="+mj-lt"/>
                      </a:endParaRPr>
                    </a:p>
                  </a:txBody>
                  <a:tcPr/>
                </a:tc>
                <a:tc>
                  <a:txBody>
                    <a:bodyPr/>
                    <a:lstStyle/>
                    <a:p>
                      <a:r>
                        <a:rPr lang="hu-HU" sz="2400" b="0" dirty="0">
                          <a:solidFill>
                            <a:schemeClr val="accent1"/>
                          </a:solidFill>
                          <a:latin typeface="+mj-lt"/>
                        </a:rPr>
                        <a:t>1 GB</a:t>
                      </a:r>
                      <a:endParaRPr lang="en-US" sz="2400" b="0" dirty="0">
                        <a:solidFill>
                          <a:schemeClr val="accent1"/>
                        </a:solidFill>
                        <a:latin typeface="+mj-lt"/>
                      </a:endParaRPr>
                    </a:p>
                  </a:txBody>
                  <a:tcPr/>
                </a:tc>
                <a:tc>
                  <a:txBody>
                    <a:bodyPr/>
                    <a:lstStyle/>
                    <a:p>
                      <a:r>
                        <a:rPr lang="en-US" sz="2400" b="0" dirty="0">
                          <a:solidFill>
                            <a:schemeClr val="accent1"/>
                          </a:solidFill>
                          <a:latin typeface="+mj-lt"/>
                        </a:rPr>
                        <a:t>0.0734</a:t>
                      </a:r>
                      <a:r>
                        <a:rPr lang="hu-HU" sz="2400" b="0" dirty="0">
                          <a:solidFill>
                            <a:schemeClr val="accent1"/>
                          </a:solidFill>
                          <a:latin typeface="+mj-lt"/>
                        </a:rPr>
                        <a:t> €</a:t>
                      </a:r>
                      <a:r>
                        <a:rPr lang="hu-HU" sz="2400" b="0" baseline="0" dirty="0">
                          <a:solidFill>
                            <a:schemeClr val="accent1"/>
                          </a:solidFill>
                          <a:latin typeface="+mj-lt"/>
                        </a:rPr>
                        <a:t> / hó</a:t>
                      </a:r>
                      <a:endParaRPr lang="en-US" sz="2400" b="0" dirty="0">
                        <a:solidFill>
                          <a:schemeClr val="accent1"/>
                        </a:solidFill>
                        <a:latin typeface="+mj-lt"/>
                      </a:endParaRPr>
                    </a:p>
                  </a:txBody>
                  <a:tcPr/>
                </a:tc>
                <a:extLst>
                  <a:ext uri="{0D108BD9-81ED-4DB2-BD59-A6C34878D82A}">
                    <a16:rowId xmlns:a16="http://schemas.microsoft.com/office/drawing/2014/main" val="2026721536"/>
                  </a:ext>
                </a:extLst>
              </a:tr>
            </a:tbl>
          </a:graphicData>
        </a:graphic>
      </p:graphicFrame>
    </p:spTree>
    <p:extLst>
      <p:ext uri="{BB962C8B-B14F-4D97-AF65-F5344CB8AC3E}">
        <p14:creationId xmlns:p14="http://schemas.microsoft.com/office/powerpoint/2010/main" val="22081148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Fogyasztás</a:t>
            </a:r>
            <a:endParaRPr lang="en-US" dirty="0"/>
          </a:p>
        </p:txBody>
      </p:sp>
      <p:graphicFrame>
        <p:nvGraphicFramePr>
          <p:cNvPr id="12" name="Táblázat 11"/>
          <p:cNvGraphicFramePr>
            <a:graphicFrameLocks noGrp="1"/>
          </p:cNvGraphicFramePr>
          <p:nvPr>
            <p:extLst/>
          </p:nvPr>
        </p:nvGraphicFramePr>
        <p:xfrm>
          <a:off x="1120279" y="1617605"/>
          <a:ext cx="9491736" cy="4841555"/>
        </p:xfrm>
        <a:graphic>
          <a:graphicData uri="http://schemas.openxmlformats.org/drawingml/2006/table">
            <a:tbl>
              <a:tblPr firstRow="1" bandRow="1">
                <a:tableStyleId>{5C22544A-7EE6-4342-B048-85BDC9FD1C3A}</a:tableStyleId>
              </a:tblPr>
              <a:tblGrid>
                <a:gridCol w="3163912">
                  <a:extLst>
                    <a:ext uri="{9D8B030D-6E8A-4147-A177-3AD203B41FA5}">
                      <a16:colId xmlns:a16="http://schemas.microsoft.com/office/drawing/2014/main" val="2766795743"/>
                    </a:ext>
                  </a:extLst>
                </a:gridCol>
                <a:gridCol w="6327824">
                  <a:extLst>
                    <a:ext uri="{9D8B030D-6E8A-4147-A177-3AD203B41FA5}">
                      <a16:colId xmlns:a16="http://schemas.microsoft.com/office/drawing/2014/main" val="42538237"/>
                    </a:ext>
                  </a:extLst>
                </a:gridCol>
              </a:tblGrid>
              <a:tr h="602551">
                <a:tc>
                  <a:txBody>
                    <a:bodyPr/>
                    <a:lstStyle/>
                    <a:p>
                      <a:r>
                        <a:rPr lang="hu-HU" sz="2400" dirty="0">
                          <a:latin typeface="+mj-lt"/>
                        </a:rPr>
                        <a:t>Szolgáltatások</a:t>
                      </a:r>
                      <a:endParaRPr lang="en-US" sz="2400" dirty="0">
                        <a:latin typeface="+mj-lt"/>
                      </a:endParaRPr>
                    </a:p>
                  </a:txBody>
                  <a:tcPr/>
                </a:tc>
                <a:tc>
                  <a:txBody>
                    <a:bodyPr/>
                    <a:lstStyle/>
                    <a:p>
                      <a:r>
                        <a:rPr lang="hu-HU" sz="2400" dirty="0">
                          <a:latin typeface="+mj-lt"/>
                        </a:rPr>
                        <a:t>Fogyasztás</a:t>
                      </a:r>
                      <a:endParaRPr lang="en-US" sz="2400" dirty="0">
                        <a:latin typeface="+mj-lt"/>
                      </a:endParaRPr>
                    </a:p>
                  </a:txBody>
                  <a:tcPr/>
                </a:tc>
                <a:extLst>
                  <a:ext uri="{0D108BD9-81ED-4DB2-BD59-A6C34878D82A}">
                    <a16:rowId xmlns:a16="http://schemas.microsoft.com/office/drawing/2014/main" val="1069817278"/>
                  </a:ext>
                </a:extLst>
              </a:tr>
              <a:tr h="602551">
                <a:tc>
                  <a:txBody>
                    <a:bodyPr/>
                    <a:lstStyle/>
                    <a:p>
                      <a:r>
                        <a:rPr lang="hu-HU" sz="2400" b="1" dirty="0">
                          <a:solidFill>
                            <a:schemeClr val="accent1"/>
                          </a:solidFill>
                          <a:latin typeface="+mj-lt"/>
                        </a:rPr>
                        <a:t>Web App</a:t>
                      </a:r>
                      <a:endParaRPr lang="en-US" sz="2400" b="1" dirty="0">
                        <a:solidFill>
                          <a:schemeClr val="accent1"/>
                        </a:solidFill>
                        <a:latin typeface="+mj-lt"/>
                      </a:endParaRPr>
                    </a:p>
                  </a:txBody>
                  <a:tcPr/>
                </a:tc>
                <a:tc>
                  <a:txBody>
                    <a:bodyPr/>
                    <a:lstStyle/>
                    <a:p>
                      <a:r>
                        <a:rPr lang="hu-HU" sz="2400" b="0" dirty="0">
                          <a:solidFill>
                            <a:schemeClr val="accent1"/>
                          </a:solidFill>
                          <a:latin typeface="+mj-lt"/>
                        </a:rPr>
                        <a:t>1000 </a:t>
                      </a:r>
                      <a:r>
                        <a:rPr lang="hu-HU" sz="2400" b="0" dirty="0" err="1">
                          <a:solidFill>
                            <a:schemeClr val="accent1"/>
                          </a:solidFill>
                          <a:latin typeface="+mj-lt"/>
                        </a:rPr>
                        <a:t>user</a:t>
                      </a:r>
                      <a:r>
                        <a:rPr lang="hu-HU" sz="2400" b="0" dirty="0">
                          <a:solidFill>
                            <a:schemeClr val="accent1"/>
                          </a:solidFill>
                          <a:latin typeface="+mj-lt"/>
                        </a:rPr>
                        <a:t> / hó / </a:t>
                      </a:r>
                      <a:r>
                        <a:rPr lang="hu-HU" sz="2400" b="0" dirty="0" err="1">
                          <a:solidFill>
                            <a:schemeClr val="accent1"/>
                          </a:solidFill>
                          <a:latin typeface="+mj-lt"/>
                        </a:rPr>
                        <a:t>instance</a:t>
                      </a:r>
                      <a:endParaRPr lang="en-US" sz="2400" b="0" dirty="0">
                        <a:solidFill>
                          <a:schemeClr val="accent1"/>
                        </a:solidFill>
                        <a:latin typeface="+mj-lt"/>
                      </a:endParaRPr>
                    </a:p>
                  </a:txBody>
                  <a:tcPr/>
                </a:tc>
                <a:extLst>
                  <a:ext uri="{0D108BD9-81ED-4DB2-BD59-A6C34878D82A}">
                    <a16:rowId xmlns:a16="http://schemas.microsoft.com/office/drawing/2014/main" val="915584367"/>
                  </a:ext>
                </a:extLst>
              </a:tr>
              <a:tr h="457200">
                <a:tc rowSpan="2">
                  <a:txBody>
                    <a:bodyPr/>
                    <a:lstStyle/>
                    <a:p>
                      <a:r>
                        <a:rPr lang="hu-HU" sz="2400" b="1" dirty="0" err="1">
                          <a:solidFill>
                            <a:schemeClr val="accent1"/>
                          </a:solidFill>
                          <a:latin typeface="+mj-lt"/>
                        </a:rPr>
                        <a:t>Table</a:t>
                      </a:r>
                      <a:r>
                        <a:rPr lang="hu-HU" sz="2400" b="1" dirty="0">
                          <a:solidFill>
                            <a:schemeClr val="accent1"/>
                          </a:solidFill>
                          <a:latin typeface="+mj-lt"/>
                        </a:rPr>
                        <a:t> </a:t>
                      </a:r>
                      <a:r>
                        <a:rPr lang="hu-HU" sz="2400" b="1" dirty="0" err="1">
                          <a:solidFill>
                            <a:schemeClr val="accent1"/>
                          </a:solidFill>
                          <a:latin typeface="+mj-lt"/>
                        </a:rPr>
                        <a:t>storage</a:t>
                      </a:r>
                      <a:endParaRPr lang="hu-HU" sz="2400" b="1" dirty="0">
                        <a:solidFill>
                          <a:schemeClr val="accent1"/>
                        </a:solidFill>
                        <a:latin typeface="+mj-lt"/>
                      </a:endParaRPr>
                    </a:p>
                  </a:txBody>
                  <a:tcPr/>
                </a:tc>
                <a:tc>
                  <a:txBody>
                    <a:bodyPr/>
                    <a:lstStyle/>
                    <a:p>
                      <a:pPr marL="0" indent="0">
                        <a:buNone/>
                      </a:pPr>
                      <a:r>
                        <a:rPr lang="hu-HU" sz="2400" b="0" dirty="0">
                          <a:solidFill>
                            <a:schemeClr val="accent1"/>
                          </a:solidFill>
                          <a:latin typeface="+mj-lt"/>
                        </a:rPr>
                        <a:t>5 MB / </a:t>
                      </a:r>
                      <a:r>
                        <a:rPr lang="hu-HU" sz="2400" b="0" dirty="0" err="1">
                          <a:solidFill>
                            <a:schemeClr val="accent1"/>
                          </a:solidFill>
                          <a:latin typeface="+mj-lt"/>
                        </a:rPr>
                        <a:t>user</a:t>
                      </a:r>
                      <a:r>
                        <a:rPr lang="hu-HU" sz="2400" b="0" dirty="0">
                          <a:solidFill>
                            <a:schemeClr val="accent1"/>
                          </a:solidFill>
                          <a:latin typeface="+mj-lt"/>
                        </a:rPr>
                        <a:t> / hó</a:t>
                      </a:r>
                    </a:p>
                  </a:txBody>
                  <a:tcPr/>
                </a:tc>
                <a:extLst>
                  <a:ext uri="{0D108BD9-81ED-4DB2-BD59-A6C34878D82A}">
                    <a16:rowId xmlns:a16="http://schemas.microsoft.com/office/drawing/2014/main" val="2049151941"/>
                  </a:ext>
                </a:extLst>
              </a:tr>
              <a:tr h="457200">
                <a:tc vMerge="1">
                  <a:txBody>
                    <a:bodyPr/>
                    <a:lstStyle/>
                    <a:p>
                      <a:endParaRPr lang="en-US"/>
                    </a:p>
                  </a:txBody>
                  <a:tcPr/>
                </a:tc>
                <a:tc>
                  <a:txBody>
                    <a:bodyPr/>
                    <a:lstStyle/>
                    <a:p>
                      <a:pPr marL="0" indent="0">
                        <a:buNone/>
                      </a:pPr>
                      <a:r>
                        <a:rPr lang="hu-HU" sz="2400" b="0" dirty="0">
                          <a:solidFill>
                            <a:schemeClr val="accent1"/>
                          </a:solidFill>
                          <a:latin typeface="+mj-lt"/>
                        </a:rPr>
                        <a:t>200 Tranzakció / </a:t>
                      </a:r>
                      <a:r>
                        <a:rPr lang="hu-HU" sz="2400" b="0" dirty="0" err="1">
                          <a:solidFill>
                            <a:schemeClr val="accent1"/>
                          </a:solidFill>
                          <a:latin typeface="+mj-lt"/>
                        </a:rPr>
                        <a:t>user</a:t>
                      </a:r>
                      <a:r>
                        <a:rPr lang="hu-HU" sz="2400" b="0" dirty="0">
                          <a:solidFill>
                            <a:schemeClr val="accent1"/>
                          </a:solidFill>
                          <a:latin typeface="+mj-lt"/>
                        </a:rPr>
                        <a:t> / hó</a:t>
                      </a:r>
                    </a:p>
                  </a:txBody>
                  <a:tcPr/>
                </a:tc>
                <a:extLst>
                  <a:ext uri="{0D108BD9-81ED-4DB2-BD59-A6C34878D82A}">
                    <a16:rowId xmlns:a16="http://schemas.microsoft.com/office/drawing/2014/main" val="2755734267"/>
                  </a:ext>
                </a:extLst>
              </a:tr>
              <a:tr h="457200">
                <a:tc rowSpan="2">
                  <a:txBody>
                    <a:bodyPr/>
                    <a:lstStyle/>
                    <a:p>
                      <a:r>
                        <a:rPr lang="hu-HU" sz="2400" b="1" dirty="0" err="1">
                          <a:solidFill>
                            <a:schemeClr val="accent1"/>
                          </a:solidFill>
                          <a:latin typeface="+mj-lt"/>
                        </a:rPr>
                        <a:t>Blob</a:t>
                      </a:r>
                      <a:r>
                        <a:rPr lang="hu-HU" sz="2400" b="1" dirty="0">
                          <a:solidFill>
                            <a:schemeClr val="accent1"/>
                          </a:solidFill>
                          <a:latin typeface="+mj-lt"/>
                        </a:rPr>
                        <a:t> </a:t>
                      </a:r>
                      <a:r>
                        <a:rPr lang="hu-HU" sz="2400" b="1" dirty="0" err="1">
                          <a:solidFill>
                            <a:schemeClr val="accent1"/>
                          </a:solidFill>
                          <a:latin typeface="+mj-lt"/>
                        </a:rPr>
                        <a:t>storage</a:t>
                      </a:r>
                      <a:endParaRPr lang="en-US" sz="2400" b="1" dirty="0">
                        <a:solidFill>
                          <a:schemeClr val="accent1"/>
                        </a:solidFill>
                        <a:latin typeface="+mj-lt"/>
                      </a:endParaRP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hu-HU" sz="2400" b="0" kern="1200" dirty="0">
                          <a:solidFill>
                            <a:schemeClr val="accent1"/>
                          </a:solidFill>
                          <a:latin typeface="+mj-lt"/>
                          <a:ea typeface="+mn-ea"/>
                          <a:cs typeface="+mn-cs"/>
                        </a:rPr>
                        <a:t>20 MB / </a:t>
                      </a:r>
                      <a:r>
                        <a:rPr lang="hu-HU" sz="2400" b="0" kern="1200" dirty="0" err="1">
                          <a:solidFill>
                            <a:schemeClr val="accent1"/>
                          </a:solidFill>
                          <a:latin typeface="+mj-lt"/>
                          <a:ea typeface="+mn-ea"/>
                          <a:cs typeface="+mn-cs"/>
                        </a:rPr>
                        <a:t>user</a:t>
                      </a:r>
                      <a:r>
                        <a:rPr lang="hu-HU" sz="2400" b="0" kern="1200" dirty="0">
                          <a:solidFill>
                            <a:schemeClr val="accent1"/>
                          </a:solidFill>
                          <a:latin typeface="+mj-lt"/>
                          <a:ea typeface="+mn-ea"/>
                          <a:cs typeface="+mn-cs"/>
                        </a:rPr>
                        <a:t> / hó</a:t>
                      </a:r>
                      <a:endParaRPr lang="en-US" sz="2400" b="0" kern="1200" dirty="0">
                        <a:solidFill>
                          <a:schemeClr val="accent1"/>
                        </a:solidFill>
                        <a:latin typeface="+mj-lt"/>
                        <a:ea typeface="+mn-ea"/>
                        <a:cs typeface="+mn-cs"/>
                      </a:endParaRPr>
                    </a:p>
                  </a:txBody>
                  <a:tcPr/>
                </a:tc>
                <a:extLst>
                  <a:ext uri="{0D108BD9-81ED-4DB2-BD59-A6C34878D82A}">
                    <a16:rowId xmlns:a16="http://schemas.microsoft.com/office/drawing/2014/main" val="3666028769"/>
                  </a:ext>
                </a:extLst>
              </a:tr>
              <a:tr h="457200">
                <a:tc vMerge="1">
                  <a:txBody>
                    <a:bodyPr/>
                    <a:lstStyle/>
                    <a:p>
                      <a:endParaRPr lang="en-US"/>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hu-HU" sz="2400" b="0" kern="1200" dirty="0">
                          <a:solidFill>
                            <a:schemeClr val="accent1"/>
                          </a:solidFill>
                          <a:latin typeface="+mj-lt"/>
                          <a:ea typeface="+mn-ea"/>
                          <a:cs typeface="+mn-cs"/>
                        </a:rPr>
                        <a:t>100 Tranzakció / </a:t>
                      </a:r>
                      <a:r>
                        <a:rPr lang="hu-HU" sz="2400" b="0" kern="1200" dirty="0" err="1">
                          <a:solidFill>
                            <a:schemeClr val="accent1"/>
                          </a:solidFill>
                          <a:latin typeface="+mj-lt"/>
                          <a:ea typeface="+mn-ea"/>
                          <a:cs typeface="+mn-cs"/>
                        </a:rPr>
                        <a:t>user</a:t>
                      </a:r>
                      <a:r>
                        <a:rPr lang="hu-HU" sz="2400" b="0" kern="1200" dirty="0">
                          <a:solidFill>
                            <a:schemeClr val="accent1"/>
                          </a:solidFill>
                          <a:latin typeface="+mj-lt"/>
                          <a:ea typeface="+mn-ea"/>
                          <a:cs typeface="+mn-cs"/>
                        </a:rPr>
                        <a:t> / hó</a:t>
                      </a:r>
                    </a:p>
                  </a:txBody>
                  <a:tcPr/>
                </a:tc>
                <a:extLst>
                  <a:ext uri="{0D108BD9-81ED-4DB2-BD59-A6C34878D82A}">
                    <a16:rowId xmlns:a16="http://schemas.microsoft.com/office/drawing/2014/main" val="553356065"/>
                  </a:ext>
                </a:extLst>
              </a:tr>
              <a:tr h="602551">
                <a:tc>
                  <a:txBody>
                    <a:bodyPr/>
                    <a:lstStyle/>
                    <a:p>
                      <a:r>
                        <a:rPr lang="hu-HU" sz="2400" b="1" dirty="0">
                          <a:solidFill>
                            <a:schemeClr val="accent1"/>
                          </a:solidFill>
                          <a:latin typeface="+mj-lt"/>
                        </a:rPr>
                        <a:t>Azure SQL</a:t>
                      </a:r>
                      <a:endParaRPr lang="en-US" sz="2400" b="1" dirty="0">
                        <a:solidFill>
                          <a:schemeClr val="accent1"/>
                        </a:solidFill>
                        <a:latin typeface="+mj-lt"/>
                      </a:endParaRPr>
                    </a:p>
                  </a:txBody>
                  <a:tcPr/>
                </a:tc>
                <a:tc>
                  <a:txBody>
                    <a:bodyPr/>
                    <a:lstStyle/>
                    <a:p>
                      <a:r>
                        <a:rPr lang="hu-HU" sz="2400" b="0" dirty="0">
                          <a:solidFill>
                            <a:schemeClr val="accent1"/>
                          </a:solidFill>
                          <a:latin typeface="+mj-lt"/>
                        </a:rPr>
                        <a:t>0,01 DTU / </a:t>
                      </a:r>
                      <a:r>
                        <a:rPr lang="hu-HU" sz="2400" b="0" dirty="0" err="1">
                          <a:solidFill>
                            <a:schemeClr val="accent1"/>
                          </a:solidFill>
                          <a:latin typeface="+mj-lt"/>
                        </a:rPr>
                        <a:t>user</a:t>
                      </a:r>
                      <a:endParaRPr lang="en-US" sz="2400" b="0" dirty="0">
                        <a:solidFill>
                          <a:schemeClr val="accent1"/>
                        </a:solidFill>
                        <a:latin typeface="+mj-lt"/>
                      </a:endParaRPr>
                    </a:p>
                  </a:txBody>
                  <a:tcPr/>
                </a:tc>
                <a:extLst>
                  <a:ext uri="{0D108BD9-81ED-4DB2-BD59-A6C34878D82A}">
                    <a16:rowId xmlns:a16="http://schemas.microsoft.com/office/drawing/2014/main" val="2396687863"/>
                  </a:ext>
                </a:extLst>
              </a:tr>
              <a:tr h="602551">
                <a:tc>
                  <a:txBody>
                    <a:bodyPr/>
                    <a:lstStyle/>
                    <a:p>
                      <a:r>
                        <a:rPr lang="hu-HU" sz="2400" b="1" dirty="0" err="1">
                          <a:solidFill>
                            <a:schemeClr val="accent1"/>
                          </a:solidFill>
                          <a:latin typeface="+mj-lt"/>
                        </a:rPr>
                        <a:t>Application</a:t>
                      </a:r>
                      <a:r>
                        <a:rPr lang="hu-HU" sz="2400" b="1" dirty="0">
                          <a:solidFill>
                            <a:schemeClr val="accent1"/>
                          </a:solidFill>
                          <a:latin typeface="+mj-lt"/>
                        </a:rPr>
                        <a:t> Insights</a:t>
                      </a:r>
                      <a:endParaRPr lang="en-US" sz="2400" b="1" dirty="0">
                        <a:solidFill>
                          <a:schemeClr val="accent1"/>
                        </a:solidFill>
                        <a:latin typeface="+mj-lt"/>
                      </a:endParaRPr>
                    </a:p>
                  </a:txBody>
                  <a:tcPr/>
                </a:tc>
                <a:tc>
                  <a:txBody>
                    <a:bodyPr/>
                    <a:lstStyle/>
                    <a:p>
                      <a:r>
                        <a:rPr lang="hu-HU" sz="2400" b="0" dirty="0">
                          <a:solidFill>
                            <a:schemeClr val="accent1"/>
                          </a:solidFill>
                          <a:latin typeface="+mj-lt"/>
                        </a:rPr>
                        <a:t>1000 adatpont / </a:t>
                      </a:r>
                      <a:r>
                        <a:rPr lang="hu-HU" sz="2400" b="0" dirty="0" err="1">
                          <a:solidFill>
                            <a:schemeClr val="accent1"/>
                          </a:solidFill>
                          <a:latin typeface="+mj-lt"/>
                        </a:rPr>
                        <a:t>user</a:t>
                      </a:r>
                      <a:r>
                        <a:rPr lang="hu-HU" sz="2400" b="0" baseline="0" dirty="0">
                          <a:solidFill>
                            <a:schemeClr val="accent1"/>
                          </a:solidFill>
                          <a:latin typeface="+mj-lt"/>
                        </a:rPr>
                        <a:t> / hó</a:t>
                      </a:r>
                      <a:endParaRPr lang="en-US" sz="2400" b="0" dirty="0">
                        <a:solidFill>
                          <a:schemeClr val="accent1"/>
                        </a:solidFill>
                        <a:latin typeface="+mj-lt"/>
                      </a:endParaRPr>
                    </a:p>
                  </a:txBody>
                  <a:tcPr/>
                </a:tc>
                <a:extLst>
                  <a:ext uri="{0D108BD9-81ED-4DB2-BD59-A6C34878D82A}">
                    <a16:rowId xmlns:a16="http://schemas.microsoft.com/office/drawing/2014/main" val="574698545"/>
                  </a:ext>
                </a:extLst>
              </a:tr>
              <a:tr h="602551">
                <a:tc>
                  <a:txBody>
                    <a:bodyPr/>
                    <a:lstStyle/>
                    <a:p>
                      <a:r>
                        <a:rPr lang="en-US" sz="2400" b="1" dirty="0" err="1">
                          <a:solidFill>
                            <a:schemeClr val="accent1"/>
                          </a:solidFill>
                          <a:latin typeface="+mj-lt"/>
                        </a:rPr>
                        <a:t>Kimenő</a:t>
                      </a:r>
                      <a:r>
                        <a:rPr lang="en-US" sz="2400" b="1" dirty="0">
                          <a:solidFill>
                            <a:schemeClr val="accent1"/>
                          </a:solidFill>
                          <a:latin typeface="+mj-lt"/>
                        </a:rPr>
                        <a:t> </a:t>
                      </a:r>
                      <a:r>
                        <a:rPr lang="en-US" sz="2400" b="1" dirty="0" err="1">
                          <a:solidFill>
                            <a:schemeClr val="accent1"/>
                          </a:solidFill>
                          <a:latin typeface="+mj-lt"/>
                        </a:rPr>
                        <a:t>adatforgalom</a:t>
                      </a:r>
                      <a:endParaRPr lang="en-US" sz="2400" b="1" dirty="0">
                        <a:solidFill>
                          <a:schemeClr val="accent1"/>
                        </a:solidFill>
                        <a:latin typeface="+mj-lt"/>
                      </a:endParaRPr>
                    </a:p>
                  </a:txBody>
                  <a:tcPr/>
                </a:tc>
                <a:tc>
                  <a:txBody>
                    <a:bodyPr/>
                    <a:lstStyle/>
                    <a:p>
                      <a:r>
                        <a:rPr lang="hu-HU" sz="2400" b="0" baseline="0" dirty="0">
                          <a:solidFill>
                            <a:schemeClr val="accent1"/>
                          </a:solidFill>
                          <a:latin typeface="+mj-lt"/>
                        </a:rPr>
                        <a:t>100 MB / </a:t>
                      </a:r>
                      <a:r>
                        <a:rPr lang="hu-HU" sz="2400" b="0" baseline="0" dirty="0" err="1">
                          <a:solidFill>
                            <a:schemeClr val="accent1"/>
                          </a:solidFill>
                          <a:latin typeface="+mj-lt"/>
                        </a:rPr>
                        <a:t>user</a:t>
                      </a:r>
                      <a:r>
                        <a:rPr lang="hu-HU" sz="2400" b="0" baseline="0" dirty="0">
                          <a:solidFill>
                            <a:schemeClr val="accent1"/>
                          </a:solidFill>
                          <a:latin typeface="+mj-lt"/>
                        </a:rPr>
                        <a:t> / hó</a:t>
                      </a:r>
                      <a:endParaRPr lang="en-US" sz="2400" b="0" dirty="0">
                        <a:solidFill>
                          <a:schemeClr val="accent1"/>
                        </a:solidFill>
                        <a:latin typeface="+mj-lt"/>
                      </a:endParaRPr>
                    </a:p>
                  </a:txBody>
                  <a:tcPr/>
                </a:tc>
                <a:extLst>
                  <a:ext uri="{0D108BD9-81ED-4DB2-BD59-A6C34878D82A}">
                    <a16:rowId xmlns:a16="http://schemas.microsoft.com/office/drawing/2014/main" val="379200160"/>
                  </a:ext>
                </a:extLst>
              </a:tr>
            </a:tbl>
          </a:graphicData>
        </a:graphic>
      </p:graphicFrame>
    </p:spTree>
    <p:extLst>
      <p:ext uri="{BB962C8B-B14F-4D97-AF65-F5344CB8AC3E}">
        <p14:creationId xmlns:p14="http://schemas.microsoft.com/office/powerpoint/2010/main" val="192720594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Havi költségek (€) </a:t>
            </a:r>
            <a:endParaRPr lang="en-US" dirty="0"/>
          </a:p>
        </p:txBody>
      </p:sp>
      <p:graphicFrame>
        <p:nvGraphicFramePr>
          <p:cNvPr id="7" name="Táblázat 6"/>
          <p:cNvGraphicFramePr>
            <a:graphicFrameLocks noGrp="1"/>
          </p:cNvGraphicFramePr>
          <p:nvPr>
            <p:extLst/>
          </p:nvPr>
        </p:nvGraphicFramePr>
        <p:xfrm>
          <a:off x="580044" y="1124219"/>
          <a:ext cx="10470344" cy="4944071"/>
        </p:xfrm>
        <a:graphic>
          <a:graphicData uri="http://schemas.openxmlformats.org/drawingml/2006/table">
            <a:tbl>
              <a:tblPr firstRow="1" bandRow="1">
                <a:tableStyleId>{5C22544A-7EE6-4342-B048-85BDC9FD1C3A}</a:tableStyleId>
              </a:tblPr>
              <a:tblGrid>
                <a:gridCol w="1308793">
                  <a:extLst>
                    <a:ext uri="{9D8B030D-6E8A-4147-A177-3AD203B41FA5}">
                      <a16:colId xmlns:a16="http://schemas.microsoft.com/office/drawing/2014/main" val="937129875"/>
                    </a:ext>
                  </a:extLst>
                </a:gridCol>
                <a:gridCol w="1308793">
                  <a:extLst>
                    <a:ext uri="{9D8B030D-6E8A-4147-A177-3AD203B41FA5}">
                      <a16:colId xmlns:a16="http://schemas.microsoft.com/office/drawing/2014/main" val="3618360069"/>
                    </a:ext>
                  </a:extLst>
                </a:gridCol>
                <a:gridCol w="1308793">
                  <a:extLst>
                    <a:ext uri="{9D8B030D-6E8A-4147-A177-3AD203B41FA5}">
                      <a16:colId xmlns:a16="http://schemas.microsoft.com/office/drawing/2014/main" val="2023072915"/>
                    </a:ext>
                  </a:extLst>
                </a:gridCol>
                <a:gridCol w="1308793">
                  <a:extLst>
                    <a:ext uri="{9D8B030D-6E8A-4147-A177-3AD203B41FA5}">
                      <a16:colId xmlns:a16="http://schemas.microsoft.com/office/drawing/2014/main" val="4269911534"/>
                    </a:ext>
                  </a:extLst>
                </a:gridCol>
                <a:gridCol w="1308793">
                  <a:extLst>
                    <a:ext uri="{9D8B030D-6E8A-4147-A177-3AD203B41FA5}">
                      <a16:colId xmlns:a16="http://schemas.microsoft.com/office/drawing/2014/main" val="227982452"/>
                    </a:ext>
                  </a:extLst>
                </a:gridCol>
                <a:gridCol w="1308793">
                  <a:extLst>
                    <a:ext uri="{9D8B030D-6E8A-4147-A177-3AD203B41FA5}">
                      <a16:colId xmlns:a16="http://schemas.microsoft.com/office/drawing/2014/main" val="1692206446"/>
                    </a:ext>
                  </a:extLst>
                </a:gridCol>
                <a:gridCol w="1308793">
                  <a:extLst>
                    <a:ext uri="{9D8B030D-6E8A-4147-A177-3AD203B41FA5}">
                      <a16:colId xmlns:a16="http://schemas.microsoft.com/office/drawing/2014/main" val="1556124029"/>
                    </a:ext>
                  </a:extLst>
                </a:gridCol>
                <a:gridCol w="1308793">
                  <a:extLst>
                    <a:ext uri="{9D8B030D-6E8A-4147-A177-3AD203B41FA5}">
                      <a16:colId xmlns:a16="http://schemas.microsoft.com/office/drawing/2014/main" val="2812092439"/>
                    </a:ext>
                  </a:extLst>
                </a:gridCol>
              </a:tblGrid>
              <a:tr h="449461">
                <a:tc>
                  <a:txBody>
                    <a:bodyPr/>
                    <a:lstStyle/>
                    <a:p>
                      <a:pPr algn="ctr" fontAlgn="b"/>
                      <a:r>
                        <a:rPr lang="hu-HU" sz="1600" b="1" i="0" u="none" strike="noStrike" dirty="0">
                          <a:solidFill>
                            <a:schemeClr val="bg1"/>
                          </a:solidFill>
                          <a:effectLst/>
                          <a:latin typeface="+mj-lt"/>
                        </a:rPr>
                        <a:t>Felhasználó</a:t>
                      </a:r>
                      <a:endParaRPr lang="en-US" sz="1600" b="1" i="0" u="none" strike="noStrike" dirty="0">
                        <a:solidFill>
                          <a:schemeClr val="bg1"/>
                        </a:solidFill>
                        <a:effectLst/>
                        <a:latin typeface="+mj-lt"/>
                      </a:endParaRPr>
                    </a:p>
                  </a:txBody>
                  <a:tcPr marL="4763" marR="4763" marT="4763" marB="0" anchor="ctr"/>
                </a:tc>
                <a:tc>
                  <a:txBody>
                    <a:bodyPr/>
                    <a:lstStyle/>
                    <a:p>
                      <a:pPr algn="ctr" fontAlgn="b"/>
                      <a:r>
                        <a:rPr lang="en-US" sz="1600" b="1" i="0" u="none" strike="noStrike" dirty="0">
                          <a:solidFill>
                            <a:schemeClr val="bg1"/>
                          </a:solidFill>
                          <a:effectLst/>
                          <a:latin typeface="+mj-lt"/>
                        </a:rPr>
                        <a:t>Web app</a:t>
                      </a:r>
                    </a:p>
                  </a:txBody>
                  <a:tcPr marL="4763" marR="4763" marT="4763" marB="0" anchor="ctr"/>
                </a:tc>
                <a:tc>
                  <a:txBody>
                    <a:bodyPr/>
                    <a:lstStyle/>
                    <a:p>
                      <a:pPr algn="ctr" fontAlgn="b"/>
                      <a:r>
                        <a:rPr lang="en-US" sz="1600" b="1" i="0" u="none" strike="noStrike" dirty="0">
                          <a:solidFill>
                            <a:schemeClr val="bg1"/>
                          </a:solidFill>
                          <a:effectLst/>
                          <a:latin typeface="+mj-lt"/>
                        </a:rPr>
                        <a:t>Blob</a:t>
                      </a:r>
                      <a:r>
                        <a:rPr lang="hu-HU" sz="1600" b="1" i="0" u="none" strike="noStrike" dirty="0">
                          <a:solidFill>
                            <a:schemeClr val="bg1"/>
                          </a:solidFill>
                          <a:effectLst/>
                          <a:latin typeface="+mj-lt"/>
                        </a:rPr>
                        <a:t>*</a:t>
                      </a:r>
                      <a:endParaRPr lang="en-US" sz="1600" b="1" i="0" u="none" strike="noStrike" dirty="0">
                        <a:solidFill>
                          <a:schemeClr val="bg1"/>
                        </a:solidFill>
                        <a:effectLst/>
                        <a:latin typeface="+mj-lt"/>
                      </a:endParaRPr>
                    </a:p>
                  </a:txBody>
                  <a:tcPr marL="4763" marR="4763" marT="4763" marB="0" anchor="ctr"/>
                </a:tc>
                <a:tc>
                  <a:txBody>
                    <a:bodyPr/>
                    <a:lstStyle/>
                    <a:p>
                      <a:pPr algn="ctr" fontAlgn="b"/>
                      <a:r>
                        <a:rPr lang="en-US" sz="1600" b="1" i="0" u="none" strike="noStrike" dirty="0">
                          <a:solidFill>
                            <a:schemeClr val="bg1"/>
                          </a:solidFill>
                          <a:effectLst/>
                          <a:latin typeface="+mj-lt"/>
                        </a:rPr>
                        <a:t>Table</a:t>
                      </a:r>
                      <a:r>
                        <a:rPr lang="hu-HU" sz="1600" b="1" i="0" u="none" strike="noStrike" dirty="0">
                          <a:solidFill>
                            <a:schemeClr val="bg1"/>
                          </a:solidFill>
                          <a:effectLst/>
                          <a:latin typeface="+mj-lt"/>
                        </a:rPr>
                        <a:t>*</a:t>
                      </a:r>
                      <a:endParaRPr lang="en-US" sz="1600" b="1" i="0" u="none" strike="noStrike" dirty="0">
                        <a:solidFill>
                          <a:schemeClr val="bg1"/>
                        </a:solidFill>
                        <a:effectLst/>
                        <a:latin typeface="+mj-lt"/>
                      </a:endParaRPr>
                    </a:p>
                  </a:txBody>
                  <a:tcPr marL="4763" marR="4763" marT="4763" marB="0" anchor="ctr"/>
                </a:tc>
                <a:tc>
                  <a:txBody>
                    <a:bodyPr/>
                    <a:lstStyle/>
                    <a:p>
                      <a:pPr algn="ctr" fontAlgn="b"/>
                      <a:r>
                        <a:rPr lang="en-US" sz="1600" b="1" i="0" u="none" strike="noStrike" dirty="0">
                          <a:solidFill>
                            <a:schemeClr val="bg1"/>
                          </a:solidFill>
                          <a:effectLst/>
                          <a:latin typeface="+mj-lt"/>
                        </a:rPr>
                        <a:t>TR</a:t>
                      </a:r>
                    </a:p>
                  </a:txBody>
                  <a:tcPr marL="4763" marR="4763" marT="4763" marB="0" anchor="ctr"/>
                </a:tc>
                <a:tc>
                  <a:txBody>
                    <a:bodyPr/>
                    <a:lstStyle/>
                    <a:p>
                      <a:pPr algn="ctr" fontAlgn="b"/>
                      <a:r>
                        <a:rPr lang="en-US" sz="1600" b="1" i="0" u="none" strike="noStrike" dirty="0">
                          <a:solidFill>
                            <a:schemeClr val="bg1"/>
                          </a:solidFill>
                          <a:effectLst/>
                          <a:latin typeface="+mj-lt"/>
                        </a:rPr>
                        <a:t>SQL</a:t>
                      </a:r>
                    </a:p>
                  </a:txBody>
                  <a:tcPr marL="4763" marR="4763" marT="4763" marB="0" anchor="ctr"/>
                </a:tc>
                <a:tc>
                  <a:txBody>
                    <a:bodyPr/>
                    <a:lstStyle/>
                    <a:p>
                      <a:pPr algn="ctr" fontAlgn="b"/>
                      <a:r>
                        <a:rPr lang="en-US" sz="1600" b="1" i="0" u="none" strike="noStrike" dirty="0" err="1">
                          <a:solidFill>
                            <a:schemeClr val="bg1"/>
                          </a:solidFill>
                          <a:effectLst/>
                          <a:latin typeface="+mj-lt"/>
                        </a:rPr>
                        <a:t>AppInsights</a:t>
                      </a:r>
                      <a:endParaRPr lang="en-US" sz="1600" b="1" i="0" u="none" strike="noStrike" dirty="0">
                        <a:solidFill>
                          <a:schemeClr val="bg1"/>
                        </a:solidFill>
                        <a:effectLst/>
                        <a:latin typeface="+mj-lt"/>
                      </a:endParaRPr>
                    </a:p>
                  </a:txBody>
                  <a:tcPr marL="4763" marR="4763" marT="4763" marB="0" anchor="ctr"/>
                </a:tc>
                <a:tc>
                  <a:txBody>
                    <a:bodyPr/>
                    <a:lstStyle/>
                    <a:p>
                      <a:pPr algn="ctr" fontAlgn="b"/>
                      <a:r>
                        <a:rPr lang="hu-HU" sz="1600" b="1" i="0" u="none" strike="noStrike" dirty="0">
                          <a:solidFill>
                            <a:schemeClr val="bg1"/>
                          </a:solidFill>
                          <a:effectLst/>
                          <a:latin typeface="+mj-lt"/>
                        </a:rPr>
                        <a:t>Kimenő</a:t>
                      </a:r>
                      <a:r>
                        <a:rPr lang="hu-HU" sz="1600" b="1" i="0" u="none" strike="noStrike" baseline="0" dirty="0">
                          <a:solidFill>
                            <a:schemeClr val="bg1"/>
                          </a:solidFill>
                          <a:effectLst/>
                          <a:latin typeface="+mj-lt"/>
                        </a:rPr>
                        <a:t> </a:t>
                      </a:r>
                      <a:r>
                        <a:rPr lang="hu-HU" sz="1600" b="1" i="0" u="none" strike="noStrike" baseline="0" dirty="0" err="1">
                          <a:solidFill>
                            <a:schemeClr val="bg1"/>
                          </a:solidFill>
                          <a:effectLst/>
                          <a:latin typeface="+mj-lt"/>
                        </a:rPr>
                        <a:t>forg</a:t>
                      </a:r>
                      <a:r>
                        <a:rPr lang="hu-HU" sz="1600" b="1" i="0" u="none" strike="noStrike" baseline="0" dirty="0">
                          <a:solidFill>
                            <a:schemeClr val="bg1"/>
                          </a:solidFill>
                          <a:effectLst/>
                          <a:latin typeface="+mj-lt"/>
                        </a:rPr>
                        <a:t>.</a:t>
                      </a:r>
                      <a:endParaRPr lang="en-US" sz="1600" b="1" i="0" u="none" strike="noStrike" dirty="0">
                        <a:solidFill>
                          <a:schemeClr val="bg1"/>
                        </a:solidFill>
                        <a:effectLst/>
                        <a:latin typeface="+mj-lt"/>
                      </a:endParaRPr>
                    </a:p>
                  </a:txBody>
                  <a:tcPr marL="4763" marR="4763" marT="4763" marB="0" anchor="ctr"/>
                </a:tc>
                <a:extLst>
                  <a:ext uri="{0D108BD9-81ED-4DB2-BD59-A6C34878D82A}">
                    <a16:rowId xmlns:a16="http://schemas.microsoft.com/office/drawing/2014/main" val="1423816533"/>
                  </a:ext>
                </a:extLst>
              </a:tr>
              <a:tr h="449461">
                <a:tc>
                  <a:txBody>
                    <a:bodyPr/>
                    <a:lstStyle/>
                    <a:p>
                      <a:pPr algn="ctr" fontAlgn="b"/>
                      <a:r>
                        <a:rPr lang="en-US" sz="2000" b="0" i="0" u="none" strike="noStrike" dirty="0">
                          <a:solidFill>
                            <a:srgbClr val="000000"/>
                          </a:solidFill>
                          <a:effectLst/>
                          <a:latin typeface="+mj-lt"/>
                        </a:rPr>
                        <a:t>500</a:t>
                      </a:r>
                    </a:p>
                  </a:txBody>
                  <a:tcPr marL="4763" marR="4763" marT="4763" marB="0" anchor="ctr"/>
                </a:tc>
                <a:tc>
                  <a:txBody>
                    <a:bodyPr/>
                    <a:lstStyle/>
                    <a:p>
                      <a:pPr algn="ctr" fontAlgn="b"/>
                      <a:r>
                        <a:rPr lang="en-US" sz="2000" b="0" i="0" u="none" strike="noStrike">
                          <a:solidFill>
                            <a:srgbClr val="000000"/>
                          </a:solidFill>
                          <a:effectLst/>
                          <a:latin typeface="+mj-lt"/>
                        </a:rPr>
                        <a:t>62</a:t>
                      </a:r>
                    </a:p>
                  </a:txBody>
                  <a:tcPr marL="4763" marR="4763" marT="4763" marB="0" anchor="ctr"/>
                </a:tc>
                <a:tc>
                  <a:txBody>
                    <a:bodyPr/>
                    <a:lstStyle/>
                    <a:p>
                      <a:pPr algn="ctr" fontAlgn="b"/>
                      <a:r>
                        <a:rPr lang="en-US" sz="2000" b="0" i="0" u="none" strike="noStrike">
                          <a:solidFill>
                            <a:srgbClr val="000000"/>
                          </a:solidFill>
                          <a:effectLst/>
                          <a:latin typeface="+mj-lt"/>
                        </a:rPr>
                        <a:t>0.2</a:t>
                      </a:r>
                    </a:p>
                  </a:txBody>
                  <a:tcPr marL="4763" marR="4763" marT="4763" marB="0" anchor="ctr"/>
                </a:tc>
                <a:tc>
                  <a:txBody>
                    <a:bodyPr/>
                    <a:lstStyle/>
                    <a:p>
                      <a:pPr algn="ctr" fontAlgn="b"/>
                      <a:r>
                        <a:rPr lang="en-US" sz="2000" b="0" i="0" u="none" strike="noStrike">
                          <a:solidFill>
                            <a:srgbClr val="000000"/>
                          </a:solidFill>
                          <a:effectLst/>
                          <a:latin typeface="+mj-lt"/>
                        </a:rPr>
                        <a:t>0.2</a:t>
                      </a:r>
                    </a:p>
                  </a:txBody>
                  <a:tcPr marL="4763" marR="4763" marT="4763" marB="0" anchor="ctr"/>
                </a:tc>
                <a:tc>
                  <a:txBody>
                    <a:bodyPr/>
                    <a:lstStyle/>
                    <a:p>
                      <a:pPr algn="ctr" fontAlgn="b"/>
                      <a:r>
                        <a:rPr lang="en-US" sz="2000" b="0" i="0" u="none" strike="noStrike">
                          <a:solidFill>
                            <a:srgbClr val="000000"/>
                          </a:solidFill>
                          <a:effectLst/>
                          <a:latin typeface="+mj-lt"/>
                        </a:rPr>
                        <a:t>0.2</a:t>
                      </a:r>
                    </a:p>
                  </a:txBody>
                  <a:tcPr marL="4763" marR="4763" marT="4763" marB="0" anchor="ctr"/>
                </a:tc>
                <a:tc>
                  <a:txBody>
                    <a:bodyPr/>
                    <a:lstStyle/>
                    <a:p>
                      <a:pPr algn="ctr" fontAlgn="b"/>
                      <a:r>
                        <a:rPr lang="hu-HU" sz="2000" b="0" i="0" u="none" strike="noStrike" dirty="0">
                          <a:solidFill>
                            <a:srgbClr val="000000"/>
                          </a:solidFill>
                          <a:effectLst/>
                          <a:latin typeface="+mj-lt"/>
                        </a:rPr>
                        <a:t>6</a:t>
                      </a:r>
                    </a:p>
                  </a:txBody>
                  <a:tcPr marL="4763" marR="4763" marT="4763" marB="0" anchor="ctr"/>
                </a:tc>
                <a:tc>
                  <a:txBody>
                    <a:bodyPr/>
                    <a:lstStyle/>
                    <a:p>
                      <a:pPr algn="ctr" fontAlgn="b"/>
                      <a:r>
                        <a:rPr lang="en-US" sz="2000" b="0" i="0" u="none" strike="noStrike" dirty="0">
                          <a:solidFill>
                            <a:srgbClr val="000000"/>
                          </a:solidFill>
                          <a:effectLst/>
                          <a:latin typeface="+mj-lt"/>
                        </a:rPr>
                        <a:t>0.7</a:t>
                      </a:r>
                    </a:p>
                  </a:txBody>
                  <a:tcPr marL="4763" marR="4763" marT="4763" marB="0" anchor="ctr"/>
                </a:tc>
                <a:tc>
                  <a:txBody>
                    <a:bodyPr/>
                    <a:lstStyle/>
                    <a:p>
                      <a:pPr algn="ctr" fontAlgn="b"/>
                      <a:r>
                        <a:rPr lang="en-US" sz="2000" b="0" i="0" u="none" strike="noStrike">
                          <a:solidFill>
                            <a:srgbClr val="000000"/>
                          </a:solidFill>
                          <a:effectLst/>
                          <a:latin typeface="+mj-lt"/>
                        </a:rPr>
                        <a:t>0.4</a:t>
                      </a:r>
                    </a:p>
                  </a:txBody>
                  <a:tcPr marL="4763" marR="4763" marT="4763" marB="0" anchor="ctr"/>
                </a:tc>
                <a:extLst>
                  <a:ext uri="{0D108BD9-81ED-4DB2-BD59-A6C34878D82A}">
                    <a16:rowId xmlns:a16="http://schemas.microsoft.com/office/drawing/2014/main" val="453919344"/>
                  </a:ext>
                </a:extLst>
              </a:tr>
              <a:tr h="449461">
                <a:tc>
                  <a:txBody>
                    <a:bodyPr/>
                    <a:lstStyle/>
                    <a:p>
                      <a:pPr algn="ctr" fontAlgn="b"/>
                      <a:r>
                        <a:rPr lang="en-US" sz="2000" b="0" i="0" u="none" strike="noStrike">
                          <a:solidFill>
                            <a:srgbClr val="000000"/>
                          </a:solidFill>
                          <a:effectLst/>
                          <a:latin typeface="+mj-lt"/>
                        </a:rPr>
                        <a:t>1000</a:t>
                      </a:r>
                    </a:p>
                  </a:txBody>
                  <a:tcPr marL="4763" marR="4763" marT="4763" marB="0" anchor="ctr"/>
                </a:tc>
                <a:tc>
                  <a:txBody>
                    <a:bodyPr/>
                    <a:lstStyle/>
                    <a:p>
                      <a:pPr algn="ctr" fontAlgn="b"/>
                      <a:r>
                        <a:rPr lang="en-US" sz="2000" b="0" i="0" u="none" strike="noStrike">
                          <a:solidFill>
                            <a:srgbClr val="000000"/>
                          </a:solidFill>
                          <a:effectLst/>
                          <a:latin typeface="+mj-lt"/>
                        </a:rPr>
                        <a:t>62</a:t>
                      </a:r>
                    </a:p>
                  </a:txBody>
                  <a:tcPr marL="4763" marR="4763" marT="4763" marB="0" anchor="ctr"/>
                </a:tc>
                <a:tc>
                  <a:txBody>
                    <a:bodyPr/>
                    <a:lstStyle/>
                    <a:p>
                      <a:pPr algn="ctr" fontAlgn="b"/>
                      <a:r>
                        <a:rPr lang="en-US" sz="2000" b="0" i="0" u="none" strike="noStrike">
                          <a:solidFill>
                            <a:srgbClr val="000000"/>
                          </a:solidFill>
                          <a:effectLst/>
                          <a:latin typeface="+mj-lt"/>
                        </a:rPr>
                        <a:t>0.4</a:t>
                      </a:r>
                    </a:p>
                  </a:txBody>
                  <a:tcPr marL="4763" marR="4763" marT="4763" marB="0" anchor="ctr"/>
                </a:tc>
                <a:tc>
                  <a:txBody>
                    <a:bodyPr/>
                    <a:lstStyle/>
                    <a:p>
                      <a:pPr algn="ctr" fontAlgn="b"/>
                      <a:r>
                        <a:rPr lang="en-US" sz="2000" b="0" i="0" u="none" strike="noStrike">
                          <a:solidFill>
                            <a:srgbClr val="000000"/>
                          </a:solidFill>
                          <a:effectLst/>
                          <a:latin typeface="+mj-lt"/>
                        </a:rPr>
                        <a:t>0.3</a:t>
                      </a:r>
                    </a:p>
                  </a:txBody>
                  <a:tcPr marL="4763" marR="4763" marT="4763" marB="0" anchor="ctr"/>
                </a:tc>
                <a:tc>
                  <a:txBody>
                    <a:bodyPr/>
                    <a:lstStyle/>
                    <a:p>
                      <a:pPr algn="ctr" fontAlgn="b"/>
                      <a:r>
                        <a:rPr lang="en-US" sz="2000" b="0" i="0" u="none" strike="noStrike">
                          <a:solidFill>
                            <a:srgbClr val="000000"/>
                          </a:solidFill>
                          <a:effectLst/>
                          <a:latin typeface="+mj-lt"/>
                        </a:rPr>
                        <a:t>0.3</a:t>
                      </a:r>
                    </a:p>
                  </a:txBody>
                  <a:tcPr marL="4763" marR="4763" marT="4763" marB="0" anchor="ctr"/>
                </a:tc>
                <a:tc>
                  <a:txBody>
                    <a:bodyPr/>
                    <a:lstStyle/>
                    <a:p>
                      <a:pPr algn="ctr" fontAlgn="b"/>
                      <a:r>
                        <a:rPr lang="en-US" sz="2000" b="0" i="0" u="none" strike="noStrike">
                          <a:solidFill>
                            <a:srgbClr val="000000"/>
                          </a:solidFill>
                          <a:effectLst/>
                          <a:latin typeface="+mj-lt"/>
                        </a:rPr>
                        <a:t>13</a:t>
                      </a:r>
                    </a:p>
                  </a:txBody>
                  <a:tcPr marL="4763" marR="4763" marT="4763" marB="0" anchor="ctr"/>
                </a:tc>
                <a:tc>
                  <a:txBody>
                    <a:bodyPr/>
                    <a:lstStyle/>
                    <a:p>
                      <a:pPr algn="ctr" fontAlgn="b"/>
                      <a:r>
                        <a:rPr lang="en-US" sz="2000" b="0" i="0" u="none" strike="noStrike">
                          <a:solidFill>
                            <a:srgbClr val="000000"/>
                          </a:solidFill>
                          <a:effectLst/>
                          <a:latin typeface="+mj-lt"/>
                        </a:rPr>
                        <a:t>1.4</a:t>
                      </a:r>
                    </a:p>
                  </a:txBody>
                  <a:tcPr marL="4763" marR="4763" marT="4763" marB="0" anchor="ctr"/>
                </a:tc>
                <a:tc>
                  <a:txBody>
                    <a:bodyPr/>
                    <a:lstStyle/>
                    <a:p>
                      <a:pPr algn="ctr" fontAlgn="b"/>
                      <a:r>
                        <a:rPr lang="en-US" sz="2000" b="0" i="0" u="none" strike="noStrike">
                          <a:solidFill>
                            <a:srgbClr val="000000"/>
                          </a:solidFill>
                          <a:effectLst/>
                          <a:latin typeface="+mj-lt"/>
                        </a:rPr>
                        <a:t>0.7</a:t>
                      </a:r>
                    </a:p>
                  </a:txBody>
                  <a:tcPr marL="4763" marR="4763" marT="4763" marB="0" anchor="ctr"/>
                </a:tc>
                <a:extLst>
                  <a:ext uri="{0D108BD9-81ED-4DB2-BD59-A6C34878D82A}">
                    <a16:rowId xmlns:a16="http://schemas.microsoft.com/office/drawing/2014/main" val="74019656"/>
                  </a:ext>
                </a:extLst>
              </a:tr>
              <a:tr h="449461">
                <a:tc>
                  <a:txBody>
                    <a:bodyPr/>
                    <a:lstStyle/>
                    <a:p>
                      <a:pPr algn="ctr" fontAlgn="b"/>
                      <a:r>
                        <a:rPr lang="en-US" sz="2000" b="0" i="0" u="none" strike="noStrike">
                          <a:solidFill>
                            <a:srgbClr val="000000"/>
                          </a:solidFill>
                          <a:effectLst/>
                          <a:latin typeface="+mj-lt"/>
                        </a:rPr>
                        <a:t>1500</a:t>
                      </a:r>
                    </a:p>
                  </a:txBody>
                  <a:tcPr marL="4763" marR="4763" marT="4763" marB="0" anchor="ctr"/>
                </a:tc>
                <a:tc>
                  <a:txBody>
                    <a:bodyPr/>
                    <a:lstStyle/>
                    <a:p>
                      <a:pPr algn="ctr" fontAlgn="b"/>
                      <a:r>
                        <a:rPr lang="en-US" sz="2000" b="0" i="0" u="none" strike="noStrike">
                          <a:solidFill>
                            <a:srgbClr val="000000"/>
                          </a:solidFill>
                          <a:effectLst/>
                          <a:latin typeface="+mj-lt"/>
                        </a:rPr>
                        <a:t>124</a:t>
                      </a:r>
                    </a:p>
                  </a:txBody>
                  <a:tcPr marL="4763" marR="4763" marT="4763" marB="0" anchor="ctr"/>
                </a:tc>
                <a:tc>
                  <a:txBody>
                    <a:bodyPr/>
                    <a:lstStyle/>
                    <a:p>
                      <a:pPr algn="ctr" fontAlgn="b"/>
                      <a:r>
                        <a:rPr lang="en-US" sz="2000" b="0" i="0" u="none" strike="noStrike">
                          <a:solidFill>
                            <a:srgbClr val="000000"/>
                          </a:solidFill>
                          <a:effectLst/>
                          <a:latin typeface="+mj-lt"/>
                        </a:rPr>
                        <a:t>0.6</a:t>
                      </a:r>
                    </a:p>
                  </a:txBody>
                  <a:tcPr marL="4763" marR="4763" marT="4763" marB="0" anchor="ctr"/>
                </a:tc>
                <a:tc>
                  <a:txBody>
                    <a:bodyPr/>
                    <a:lstStyle/>
                    <a:p>
                      <a:pPr algn="ctr" fontAlgn="b"/>
                      <a:r>
                        <a:rPr lang="en-US" sz="2000" b="0" i="0" u="none" strike="noStrike">
                          <a:solidFill>
                            <a:srgbClr val="000000"/>
                          </a:solidFill>
                          <a:effectLst/>
                          <a:latin typeface="+mj-lt"/>
                        </a:rPr>
                        <a:t>0.5</a:t>
                      </a:r>
                    </a:p>
                  </a:txBody>
                  <a:tcPr marL="4763" marR="4763" marT="4763" marB="0" anchor="ctr"/>
                </a:tc>
                <a:tc>
                  <a:txBody>
                    <a:bodyPr/>
                    <a:lstStyle/>
                    <a:p>
                      <a:pPr algn="ctr" fontAlgn="b"/>
                      <a:r>
                        <a:rPr lang="en-US" sz="2000" b="0" i="0" u="none" strike="noStrike">
                          <a:solidFill>
                            <a:srgbClr val="000000"/>
                          </a:solidFill>
                          <a:effectLst/>
                          <a:latin typeface="+mj-lt"/>
                        </a:rPr>
                        <a:t>0.5</a:t>
                      </a:r>
                    </a:p>
                  </a:txBody>
                  <a:tcPr marL="4763" marR="4763" marT="4763" marB="0" anchor="ctr"/>
                </a:tc>
                <a:tc>
                  <a:txBody>
                    <a:bodyPr/>
                    <a:lstStyle/>
                    <a:p>
                      <a:pPr algn="ctr" fontAlgn="b"/>
                      <a:r>
                        <a:rPr lang="en-US" sz="2000" b="0" i="0" u="none" strike="noStrike">
                          <a:solidFill>
                            <a:srgbClr val="000000"/>
                          </a:solidFill>
                          <a:effectLst/>
                          <a:latin typeface="+mj-lt"/>
                        </a:rPr>
                        <a:t>25</a:t>
                      </a:r>
                    </a:p>
                  </a:txBody>
                  <a:tcPr marL="4763" marR="4763" marT="4763" marB="0" anchor="ctr"/>
                </a:tc>
                <a:tc>
                  <a:txBody>
                    <a:bodyPr/>
                    <a:lstStyle/>
                    <a:p>
                      <a:pPr algn="ctr" fontAlgn="b"/>
                      <a:r>
                        <a:rPr lang="en-US" sz="2000" b="0" i="0" u="none" strike="noStrike">
                          <a:solidFill>
                            <a:srgbClr val="000000"/>
                          </a:solidFill>
                          <a:effectLst/>
                          <a:latin typeface="+mj-lt"/>
                        </a:rPr>
                        <a:t>2.1</a:t>
                      </a:r>
                    </a:p>
                  </a:txBody>
                  <a:tcPr marL="4763" marR="4763" marT="4763" marB="0" anchor="ctr"/>
                </a:tc>
                <a:tc>
                  <a:txBody>
                    <a:bodyPr/>
                    <a:lstStyle/>
                    <a:p>
                      <a:pPr algn="ctr" fontAlgn="b"/>
                      <a:r>
                        <a:rPr lang="en-US" sz="2000" b="0" i="0" u="none" strike="noStrike">
                          <a:solidFill>
                            <a:srgbClr val="000000"/>
                          </a:solidFill>
                          <a:effectLst/>
                          <a:latin typeface="+mj-lt"/>
                        </a:rPr>
                        <a:t>1.1</a:t>
                      </a:r>
                    </a:p>
                  </a:txBody>
                  <a:tcPr marL="4763" marR="4763" marT="4763" marB="0" anchor="ctr"/>
                </a:tc>
                <a:extLst>
                  <a:ext uri="{0D108BD9-81ED-4DB2-BD59-A6C34878D82A}">
                    <a16:rowId xmlns:a16="http://schemas.microsoft.com/office/drawing/2014/main" val="3496078780"/>
                  </a:ext>
                </a:extLst>
              </a:tr>
              <a:tr h="449461">
                <a:tc>
                  <a:txBody>
                    <a:bodyPr/>
                    <a:lstStyle/>
                    <a:p>
                      <a:pPr algn="ctr" fontAlgn="b"/>
                      <a:r>
                        <a:rPr lang="en-US" sz="2000" b="0" i="0" u="none" strike="noStrike">
                          <a:solidFill>
                            <a:srgbClr val="000000"/>
                          </a:solidFill>
                          <a:effectLst/>
                          <a:latin typeface="+mj-lt"/>
                        </a:rPr>
                        <a:t>2000</a:t>
                      </a:r>
                    </a:p>
                  </a:txBody>
                  <a:tcPr marL="4763" marR="4763" marT="4763" marB="0" anchor="ctr"/>
                </a:tc>
                <a:tc>
                  <a:txBody>
                    <a:bodyPr/>
                    <a:lstStyle/>
                    <a:p>
                      <a:pPr algn="ctr" fontAlgn="b"/>
                      <a:r>
                        <a:rPr lang="en-US" sz="2000" b="0" i="0" u="none" strike="noStrike">
                          <a:solidFill>
                            <a:srgbClr val="000000"/>
                          </a:solidFill>
                          <a:effectLst/>
                          <a:latin typeface="+mj-lt"/>
                        </a:rPr>
                        <a:t>124</a:t>
                      </a:r>
                    </a:p>
                  </a:txBody>
                  <a:tcPr marL="4763" marR="4763" marT="4763" marB="0" anchor="ctr"/>
                </a:tc>
                <a:tc>
                  <a:txBody>
                    <a:bodyPr/>
                    <a:lstStyle/>
                    <a:p>
                      <a:pPr algn="ctr" fontAlgn="b"/>
                      <a:r>
                        <a:rPr lang="en-US" sz="2000" b="0" i="0" u="none" strike="noStrike">
                          <a:solidFill>
                            <a:srgbClr val="000000"/>
                          </a:solidFill>
                          <a:effectLst/>
                          <a:latin typeface="+mj-lt"/>
                        </a:rPr>
                        <a:t>0.8</a:t>
                      </a:r>
                    </a:p>
                  </a:txBody>
                  <a:tcPr marL="4763" marR="4763" marT="4763" marB="0" anchor="ctr"/>
                </a:tc>
                <a:tc>
                  <a:txBody>
                    <a:bodyPr/>
                    <a:lstStyle/>
                    <a:p>
                      <a:pPr algn="ctr" fontAlgn="b"/>
                      <a:r>
                        <a:rPr lang="en-US" sz="2000" b="0" i="0" u="none" strike="noStrike">
                          <a:solidFill>
                            <a:srgbClr val="000000"/>
                          </a:solidFill>
                          <a:effectLst/>
                          <a:latin typeface="+mj-lt"/>
                        </a:rPr>
                        <a:t>0.6</a:t>
                      </a:r>
                    </a:p>
                  </a:txBody>
                  <a:tcPr marL="4763" marR="4763" marT="4763" marB="0" anchor="ctr"/>
                </a:tc>
                <a:tc>
                  <a:txBody>
                    <a:bodyPr/>
                    <a:lstStyle/>
                    <a:p>
                      <a:pPr algn="ctr" fontAlgn="b"/>
                      <a:r>
                        <a:rPr lang="en-US" sz="2000" b="0" i="0" u="none" strike="noStrike">
                          <a:solidFill>
                            <a:srgbClr val="000000"/>
                          </a:solidFill>
                          <a:effectLst/>
                          <a:latin typeface="+mj-lt"/>
                        </a:rPr>
                        <a:t>0.6</a:t>
                      </a:r>
                    </a:p>
                  </a:txBody>
                  <a:tcPr marL="4763" marR="4763" marT="4763" marB="0" anchor="ctr"/>
                </a:tc>
                <a:tc>
                  <a:txBody>
                    <a:bodyPr/>
                    <a:lstStyle/>
                    <a:p>
                      <a:pPr algn="ctr" fontAlgn="b"/>
                      <a:r>
                        <a:rPr lang="en-US" sz="2000" b="0" i="0" u="none" strike="noStrike">
                          <a:solidFill>
                            <a:srgbClr val="000000"/>
                          </a:solidFill>
                          <a:effectLst/>
                          <a:latin typeface="+mj-lt"/>
                        </a:rPr>
                        <a:t>25</a:t>
                      </a:r>
                    </a:p>
                  </a:txBody>
                  <a:tcPr marL="4763" marR="4763" marT="4763" marB="0" anchor="ctr"/>
                </a:tc>
                <a:tc>
                  <a:txBody>
                    <a:bodyPr/>
                    <a:lstStyle/>
                    <a:p>
                      <a:pPr algn="ctr" fontAlgn="b"/>
                      <a:r>
                        <a:rPr lang="en-US" sz="2000" b="0" i="0" u="none" strike="noStrike">
                          <a:solidFill>
                            <a:srgbClr val="000000"/>
                          </a:solidFill>
                          <a:effectLst/>
                          <a:latin typeface="+mj-lt"/>
                        </a:rPr>
                        <a:t>2.8</a:t>
                      </a:r>
                    </a:p>
                  </a:txBody>
                  <a:tcPr marL="4763" marR="4763" marT="4763" marB="0" anchor="ctr"/>
                </a:tc>
                <a:tc>
                  <a:txBody>
                    <a:bodyPr/>
                    <a:lstStyle/>
                    <a:p>
                      <a:pPr algn="ctr" fontAlgn="b"/>
                      <a:r>
                        <a:rPr lang="en-US" sz="2000" b="0" i="0" u="none" strike="noStrike">
                          <a:solidFill>
                            <a:srgbClr val="000000"/>
                          </a:solidFill>
                          <a:effectLst/>
                          <a:latin typeface="+mj-lt"/>
                        </a:rPr>
                        <a:t>1.5</a:t>
                      </a:r>
                    </a:p>
                  </a:txBody>
                  <a:tcPr marL="4763" marR="4763" marT="4763" marB="0" anchor="ctr"/>
                </a:tc>
                <a:extLst>
                  <a:ext uri="{0D108BD9-81ED-4DB2-BD59-A6C34878D82A}">
                    <a16:rowId xmlns:a16="http://schemas.microsoft.com/office/drawing/2014/main" val="3601835574"/>
                  </a:ext>
                </a:extLst>
              </a:tr>
              <a:tr h="449461">
                <a:tc>
                  <a:txBody>
                    <a:bodyPr/>
                    <a:lstStyle/>
                    <a:p>
                      <a:pPr algn="ctr" fontAlgn="b"/>
                      <a:r>
                        <a:rPr lang="en-US" sz="2000" b="0" i="0" u="none" strike="noStrike">
                          <a:solidFill>
                            <a:srgbClr val="000000"/>
                          </a:solidFill>
                          <a:effectLst/>
                          <a:latin typeface="+mj-lt"/>
                        </a:rPr>
                        <a:t>2500</a:t>
                      </a:r>
                    </a:p>
                  </a:txBody>
                  <a:tcPr marL="4763" marR="4763" marT="4763" marB="0" anchor="ctr"/>
                </a:tc>
                <a:tc>
                  <a:txBody>
                    <a:bodyPr/>
                    <a:lstStyle/>
                    <a:p>
                      <a:pPr algn="ctr" fontAlgn="b"/>
                      <a:r>
                        <a:rPr lang="en-US" sz="2000" b="0" i="0" u="none" strike="noStrike">
                          <a:solidFill>
                            <a:srgbClr val="000000"/>
                          </a:solidFill>
                          <a:effectLst/>
                          <a:latin typeface="+mj-lt"/>
                        </a:rPr>
                        <a:t>186</a:t>
                      </a:r>
                    </a:p>
                  </a:txBody>
                  <a:tcPr marL="4763" marR="4763" marT="4763" marB="0" anchor="ctr"/>
                </a:tc>
                <a:tc>
                  <a:txBody>
                    <a:bodyPr/>
                    <a:lstStyle/>
                    <a:p>
                      <a:pPr algn="ctr" fontAlgn="b"/>
                      <a:r>
                        <a:rPr lang="en-US" sz="2000" b="0" i="0" u="none" strike="noStrike">
                          <a:solidFill>
                            <a:srgbClr val="000000"/>
                          </a:solidFill>
                          <a:effectLst/>
                          <a:latin typeface="+mj-lt"/>
                        </a:rPr>
                        <a:t>1.0</a:t>
                      </a:r>
                    </a:p>
                  </a:txBody>
                  <a:tcPr marL="4763" marR="4763" marT="4763" marB="0" anchor="ctr"/>
                </a:tc>
                <a:tc>
                  <a:txBody>
                    <a:bodyPr/>
                    <a:lstStyle/>
                    <a:p>
                      <a:pPr algn="ctr" fontAlgn="b"/>
                      <a:r>
                        <a:rPr lang="en-US" sz="2000" b="0" i="0" u="none" strike="noStrike">
                          <a:solidFill>
                            <a:srgbClr val="000000"/>
                          </a:solidFill>
                          <a:effectLst/>
                          <a:latin typeface="+mj-lt"/>
                        </a:rPr>
                        <a:t>0.8</a:t>
                      </a:r>
                    </a:p>
                  </a:txBody>
                  <a:tcPr marL="4763" marR="4763" marT="4763" marB="0" anchor="ctr"/>
                </a:tc>
                <a:tc>
                  <a:txBody>
                    <a:bodyPr/>
                    <a:lstStyle/>
                    <a:p>
                      <a:pPr algn="ctr" fontAlgn="b"/>
                      <a:r>
                        <a:rPr lang="en-US" sz="2000" b="0" i="0" u="none" strike="noStrike">
                          <a:solidFill>
                            <a:srgbClr val="000000"/>
                          </a:solidFill>
                          <a:effectLst/>
                          <a:latin typeface="+mj-lt"/>
                        </a:rPr>
                        <a:t>0.8</a:t>
                      </a:r>
                    </a:p>
                  </a:txBody>
                  <a:tcPr marL="4763" marR="4763" marT="4763" marB="0" anchor="ctr"/>
                </a:tc>
                <a:tc>
                  <a:txBody>
                    <a:bodyPr/>
                    <a:lstStyle/>
                    <a:p>
                      <a:pPr algn="ctr" fontAlgn="b"/>
                      <a:r>
                        <a:rPr lang="en-US" sz="2000" b="0" i="0" u="none" strike="noStrike">
                          <a:solidFill>
                            <a:srgbClr val="000000"/>
                          </a:solidFill>
                          <a:effectLst/>
                          <a:latin typeface="+mj-lt"/>
                        </a:rPr>
                        <a:t>63</a:t>
                      </a:r>
                    </a:p>
                  </a:txBody>
                  <a:tcPr marL="4763" marR="4763" marT="4763" marB="0" anchor="ctr"/>
                </a:tc>
                <a:tc>
                  <a:txBody>
                    <a:bodyPr/>
                    <a:lstStyle/>
                    <a:p>
                      <a:pPr algn="ctr" fontAlgn="b"/>
                      <a:r>
                        <a:rPr lang="en-US" sz="2000" b="0" i="0" u="none" strike="noStrike">
                          <a:solidFill>
                            <a:srgbClr val="000000"/>
                          </a:solidFill>
                          <a:effectLst/>
                          <a:latin typeface="+mj-lt"/>
                        </a:rPr>
                        <a:t>3.5</a:t>
                      </a:r>
                    </a:p>
                  </a:txBody>
                  <a:tcPr marL="4763" marR="4763" marT="4763" marB="0" anchor="ctr"/>
                </a:tc>
                <a:tc>
                  <a:txBody>
                    <a:bodyPr/>
                    <a:lstStyle/>
                    <a:p>
                      <a:pPr algn="ctr" fontAlgn="b"/>
                      <a:r>
                        <a:rPr lang="en-US" sz="2000" b="0" i="0" u="none" strike="noStrike">
                          <a:solidFill>
                            <a:srgbClr val="000000"/>
                          </a:solidFill>
                          <a:effectLst/>
                          <a:latin typeface="+mj-lt"/>
                        </a:rPr>
                        <a:t>1.8</a:t>
                      </a:r>
                    </a:p>
                  </a:txBody>
                  <a:tcPr marL="4763" marR="4763" marT="4763" marB="0" anchor="ctr"/>
                </a:tc>
                <a:extLst>
                  <a:ext uri="{0D108BD9-81ED-4DB2-BD59-A6C34878D82A}">
                    <a16:rowId xmlns:a16="http://schemas.microsoft.com/office/drawing/2014/main" val="3425765432"/>
                  </a:ext>
                </a:extLst>
              </a:tr>
              <a:tr h="449461">
                <a:tc>
                  <a:txBody>
                    <a:bodyPr/>
                    <a:lstStyle/>
                    <a:p>
                      <a:pPr algn="ctr" fontAlgn="b"/>
                      <a:r>
                        <a:rPr lang="en-US" sz="2000" b="0" i="0" u="none" strike="noStrike">
                          <a:solidFill>
                            <a:srgbClr val="000000"/>
                          </a:solidFill>
                          <a:effectLst/>
                          <a:latin typeface="+mj-lt"/>
                        </a:rPr>
                        <a:t>3000</a:t>
                      </a:r>
                    </a:p>
                  </a:txBody>
                  <a:tcPr marL="4763" marR="4763" marT="4763" marB="0" anchor="ctr"/>
                </a:tc>
                <a:tc>
                  <a:txBody>
                    <a:bodyPr/>
                    <a:lstStyle/>
                    <a:p>
                      <a:pPr algn="ctr" fontAlgn="b"/>
                      <a:r>
                        <a:rPr lang="en-US" sz="2000" b="0" i="0" u="none" strike="noStrike">
                          <a:solidFill>
                            <a:srgbClr val="000000"/>
                          </a:solidFill>
                          <a:effectLst/>
                          <a:latin typeface="+mj-lt"/>
                        </a:rPr>
                        <a:t>186</a:t>
                      </a:r>
                    </a:p>
                  </a:txBody>
                  <a:tcPr marL="4763" marR="4763" marT="4763" marB="0" anchor="ctr"/>
                </a:tc>
                <a:tc>
                  <a:txBody>
                    <a:bodyPr/>
                    <a:lstStyle/>
                    <a:p>
                      <a:pPr algn="ctr" fontAlgn="b"/>
                      <a:r>
                        <a:rPr lang="en-US" sz="2000" b="0" i="0" u="none" strike="noStrike">
                          <a:solidFill>
                            <a:srgbClr val="000000"/>
                          </a:solidFill>
                          <a:effectLst/>
                          <a:latin typeface="+mj-lt"/>
                        </a:rPr>
                        <a:t>1.2</a:t>
                      </a:r>
                    </a:p>
                  </a:txBody>
                  <a:tcPr marL="4763" marR="4763" marT="4763" marB="0" anchor="ctr"/>
                </a:tc>
                <a:tc>
                  <a:txBody>
                    <a:bodyPr/>
                    <a:lstStyle/>
                    <a:p>
                      <a:pPr algn="ctr" fontAlgn="b"/>
                      <a:r>
                        <a:rPr lang="en-US" sz="2000" b="0" i="0" u="none" strike="noStrike">
                          <a:solidFill>
                            <a:srgbClr val="000000"/>
                          </a:solidFill>
                          <a:effectLst/>
                          <a:latin typeface="+mj-lt"/>
                        </a:rPr>
                        <a:t>0.9</a:t>
                      </a:r>
                    </a:p>
                  </a:txBody>
                  <a:tcPr marL="4763" marR="4763" marT="4763" marB="0" anchor="ctr"/>
                </a:tc>
                <a:tc>
                  <a:txBody>
                    <a:bodyPr/>
                    <a:lstStyle/>
                    <a:p>
                      <a:pPr algn="ctr" fontAlgn="b"/>
                      <a:r>
                        <a:rPr lang="en-US" sz="2000" b="0" i="0" u="none" strike="noStrike">
                          <a:solidFill>
                            <a:srgbClr val="000000"/>
                          </a:solidFill>
                          <a:effectLst/>
                          <a:latin typeface="+mj-lt"/>
                        </a:rPr>
                        <a:t>0.9</a:t>
                      </a:r>
                    </a:p>
                  </a:txBody>
                  <a:tcPr marL="4763" marR="4763" marT="4763" marB="0" anchor="ctr"/>
                </a:tc>
                <a:tc>
                  <a:txBody>
                    <a:bodyPr/>
                    <a:lstStyle/>
                    <a:p>
                      <a:pPr algn="ctr" fontAlgn="b"/>
                      <a:r>
                        <a:rPr lang="en-US" sz="2000" b="0" i="0" u="none" strike="noStrike">
                          <a:solidFill>
                            <a:srgbClr val="000000"/>
                          </a:solidFill>
                          <a:effectLst/>
                          <a:latin typeface="+mj-lt"/>
                        </a:rPr>
                        <a:t>63</a:t>
                      </a:r>
                    </a:p>
                  </a:txBody>
                  <a:tcPr marL="4763" marR="4763" marT="4763" marB="0" anchor="ctr"/>
                </a:tc>
                <a:tc>
                  <a:txBody>
                    <a:bodyPr/>
                    <a:lstStyle/>
                    <a:p>
                      <a:pPr algn="ctr" fontAlgn="b"/>
                      <a:r>
                        <a:rPr lang="en-US" sz="2000" b="0" i="0" u="none" strike="noStrike">
                          <a:solidFill>
                            <a:srgbClr val="000000"/>
                          </a:solidFill>
                          <a:effectLst/>
                          <a:latin typeface="+mj-lt"/>
                        </a:rPr>
                        <a:t>4.2</a:t>
                      </a:r>
                    </a:p>
                  </a:txBody>
                  <a:tcPr marL="4763" marR="4763" marT="4763" marB="0" anchor="ctr"/>
                </a:tc>
                <a:tc>
                  <a:txBody>
                    <a:bodyPr/>
                    <a:lstStyle/>
                    <a:p>
                      <a:pPr algn="ctr" fontAlgn="b"/>
                      <a:r>
                        <a:rPr lang="en-US" sz="2000" b="0" i="0" u="none" strike="noStrike">
                          <a:solidFill>
                            <a:srgbClr val="000000"/>
                          </a:solidFill>
                          <a:effectLst/>
                          <a:latin typeface="+mj-lt"/>
                        </a:rPr>
                        <a:t>2.2</a:t>
                      </a:r>
                    </a:p>
                  </a:txBody>
                  <a:tcPr marL="4763" marR="4763" marT="4763" marB="0" anchor="ctr"/>
                </a:tc>
                <a:extLst>
                  <a:ext uri="{0D108BD9-81ED-4DB2-BD59-A6C34878D82A}">
                    <a16:rowId xmlns:a16="http://schemas.microsoft.com/office/drawing/2014/main" val="3493189717"/>
                  </a:ext>
                </a:extLst>
              </a:tr>
              <a:tr h="449461">
                <a:tc>
                  <a:txBody>
                    <a:bodyPr/>
                    <a:lstStyle/>
                    <a:p>
                      <a:pPr algn="ctr" fontAlgn="b"/>
                      <a:r>
                        <a:rPr lang="en-US" sz="2000" b="0" i="0" u="none" strike="noStrike">
                          <a:solidFill>
                            <a:srgbClr val="000000"/>
                          </a:solidFill>
                          <a:effectLst/>
                          <a:latin typeface="+mj-lt"/>
                        </a:rPr>
                        <a:t>3500</a:t>
                      </a:r>
                    </a:p>
                  </a:txBody>
                  <a:tcPr marL="4763" marR="4763" marT="4763" marB="0" anchor="ctr"/>
                </a:tc>
                <a:tc>
                  <a:txBody>
                    <a:bodyPr/>
                    <a:lstStyle/>
                    <a:p>
                      <a:pPr algn="ctr" fontAlgn="b"/>
                      <a:r>
                        <a:rPr lang="en-US" sz="2000" b="0" i="0" u="none" strike="noStrike">
                          <a:solidFill>
                            <a:srgbClr val="000000"/>
                          </a:solidFill>
                          <a:effectLst/>
                          <a:latin typeface="+mj-lt"/>
                        </a:rPr>
                        <a:t>248</a:t>
                      </a:r>
                    </a:p>
                  </a:txBody>
                  <a:tcPr marL="4763" marR="4763" marT="4763" marB="0" anchor="ctr"/>
                </a:tc>
                <a:tc>
                  <a:txBody>
                    <a:bodyPr/>
                    <a:lstStyle/>
                    <a:p>
                      <a:pPr algn="ctr" fontAlgn="b"/>
                      <a:r>
                        <a:rPr lang="en-US" sz="2000" b="0" i="0" u="none" strike="noStrike">
                          <a:solidFill>
                            <a:srgbClr val="000000"/>
                          </a:solidFill>
                          <a:effectLst/>
                          <a:latin typeface="+mj-lt"/>
                        </a:rPr>
                        <a:t>1.4</a:t>
                      </a:r>
                    </a:p>
                  </a:txBody>
                  <a:tcPr marL="4763" marR="4763" marT="4763" marB="0" anchor="ctr"/>
                </a:tc>
                <a:tc>
                  <a:txBody>
                    <a:bodyPr/>
                    <a:lstStyle/>
                    <a:p>
                      <a:pPr algn="ctr" fontAlgn="b"/>
                      <a:r>
                        <a:rPr lang="en-US" sz="2000" b="0" i="0" u="none" strike="noStrike">
                          <a:solidFill>
                            <a:srgbClr val="000000"/>
                          </a:solidFill>
                          <a:effectLst/>
                          <a:latin typeface="+mj-lt"/>
                        </a:rPr>
                        <a:t>1.1</a:t>
                      </a:r>
                    </a:p>
                  </a:txBody>
                  <a:tcPr marL="4763" marR="4763" marT="4763" marB="0" anchor="ctr"/>
                </a:tc>
                <a:tc>
                  <a:txBody>
                    <a:bodyPr/>
                    <a:lstStyle/>
                    <a:p>
                      <a:pPr algn="ctr" fontAlgn="b"/>
                      <a:r>
                        <a:rPr lang="en-US" sz="2000" b="0" i="0" u="none" strike="noStrike">
                          <a:solidFill>
                            <a:srgbClr val="000000"/>
                          </a:solidFill>
                          <a:effectLst/>
                          <a:latin typeface="+mj-lt"/>
                        </a:rPr>
                        <a:t>1.1</a:t>
                      </a:r>
                    </a:p>
                  </a:txBody>
                  <a:tcPr marL="4763" marR="4763" marT="4763" marB="0" anchor="ctr"/>
                </a:tc>
                <a:tc>
                  <a:txBody>
                    <a:bodyPr/>
                    <a:lstStyle/>
                    <a:p>
                      <a:pPr algn="ctr" fontAlgn="b"/>
                      <a:r>
                        <a:rPr lang="en-US" sz="2000" b="0" i="0" u="none" strike="noStrike">
                          <a:solidFill>
                            <a:srgbClr val="000000"/>
                          </a:solidFill>
                          <a:effectLst/>
                          <a:latin typeface="+mj-lt"/>
                        </a:rPr>
                        <a:t>63</a:t>
                      </a:r>
                    </a:p>
                  </a:txBody>
                  <a:tcPr marL="4763" marR="4763" marT="4763" marB="0" anchor="ctr"/>
                </a:tc>
                <a:tc>
                  <a:txBody>
                    <a:bodyPr/>
                    <a:lstStyle/>
                    <a:p>
                      <a:pPr algn="ctr" fontAlgn="b"/>
                      <a:r>
                        <a:rPr lang="en-US" sz="2000" b="0" i="0" u="none" strike="noStrike">
                          <a:solidFill>
                            <a:srgbClr val="000000"/>
                          </a:solidFill>
                          <a:effectLst/>
                          <a:latin typeface="+mj-lt"/>
                        </a:rPr>
                        <a:t>4.9</a:t>
                      </a:r>
                    </a:p>
                  </a:txBody>
                  <a:tcPr marL="4763" marR="4763" marT="4763" marB="0" anchor="ctr"/>
                </a:tc>
                <a:tc>
                  <a:txBody>
                    <a:bodyPr/>
                    <a:lstStyle/>
                    <a:p>
                      <a:pPr algn="ctr" fontAlgn="b"/>
                      <a:r>
                        <a:rPr lang="en-US" sz="2000" b="0" i="0" u="none" strike="noStrike">
                          <a:solidFill>
                            <a:srgbClr val="000000"/>
                          </a:solidFill>
                          <a:effectLst/>
                          <a:latin typeface="+mj-lt"/>
                        </a:rPr>
                        <a:t>2.6</a:t>
                      </a:r>
                    </a:p>
                  </a:txBody>
                  <a:tcPr marL="4763" marR="4763" marT="4763" marB="0" anchor="ctr"/>
                </a:tc>
                <a:extLst>
                  <a:ext uri="{0D108BD9-81ED-4DB2-BD59-A6C34878D82A}">
                    <a16:rowId xmlns:a16="http://schemas.microsoft.com/office/drawing/2014/main" val="968849763"/>
                  </a:ext>
                </a:extLst>
              </a:tr>
              <a:tr h="449461">
                <a:tc>
                  <a:txBody>
                    <a:bodyPr/>
                    <a:lstStyle/>
                    <a:p>
                      <a:pPr algn="ctr" fontAlgn="b"/>
                      <a:r>
                        <a:rPr lang="en-US" sz="2000" b="0" i="0" u="none" strike="noStrike">
                          <a:solidFill>
                            <a:srgbClr val="000000"/>
                          </a:solidFill>
                          <a:effectLst/>
                          <a:latin typeface="+mj-lt"/>
                        </a:rPr>
                        <a:t>4000</a:t>
                      </a:r>
                    </a:p>
                  </a:txBody>
                  <a:tcPr marL="4763" marR="4763" marT="4763" marB="0" anchor="ctr"/>
                </a:tc>
                <a:tc>
                  <a:txBody>
                    <a:bodyPr/>
                    <a:lstStyle/>
                    <a:p>
                      <a:pPr algn="ctr" fontAlgn="b"/>
                      <a:r>
                        <a:rPr lang="en-US" sz="2000" b="0" i="0" u="none" strike="noStrike">
                          <a:solidFill>
                            <a:srgbClr val="000000"/>
                          </a:solidFill>
                          <a:effectLst/>
                          <a:latin typeface="+mj-lt"/>
                        </a:rPr>
                        <a:t>248</a:t>
                      </a:r>
                    </a:p>
                  </a:txBody>
                  <a:tcPr marL="4763" marR="4763" marT="4763" marB="0" anchor="ctr"/>
                </a:tc>
                <a:tc>
                  <a:txBody>
                    <a:bodyPr/>
                    <a:lstStyle/>
                    <a:p>
                      <a:pPr algn="ctr" fontAlgn="b"/>
                      <a:r>
                        <a:rPr lang="en-US" sz="2000" b="0" i="0" u="none" strike="noStrike">
                          <a:solidFill>
                            <a:srgbClr val="000000"/>
                          </a:solidFill>
                          <a:effectLst/>
                          <a:latin typeface="+mj-lt"/>
                        </a:rPr>
                        <a:t>1.6</a:t>
                      </a:r>
                    </a:p>
                  </a:txBody>
                  <a:tcPr marL="4763" marR="4763" marT="4763" marB="0" anchor="ctr"/>
                </a:tc>
                <a:tc>
                  <a:txBody>
                    <a:bodyPr/>
                    <a:lstStyle/>
                    <a:p>
                      <a:pPr algn="ctr" fontAlgn="b"/>
                      <a:r>
                        <a:rPr lang="en-US" sz="2000" b="0" i="0" u="none" strike="noStrike">
                          <a:solidFill>
                            <a:srgbClr val="000000"/>
                          </a:solidFill>
                          <a:effectLst/>
                          <a:latin typeface="+mj-lt"/>
                        </a:rPr>
                        <a:t>1.2</a:t>
                      </a:r>
                    </a:p>
                  </a:txBody>
                  <a:tcPr marL="4763" marR="4763" marT="4763" marB="0" anchor="ctr"/>
                </a:tc>
                <a:tc>
                  <a:txBody>
                    <a:bodyPr/>
                    <a:lstStyle/>
                    <a:p>
                      <a:pPr algn="ctr" fontAlgn="b"/>
                      <a:r>
                        <a:rPr lang="en-US" sz="2000" b="0" i="0" u="none" strike="noStrike">
                          <a:solidFill>
                            <a:srgbClr val="000000"/>
                          </a:solidFill>
                          <a:effectLst/>
                          <a:latin typeface="+mj-lt"/>
                        </a:rPr>
                        <a:t>1.2</a:t>
                      </a:r>
                    </a:p>
                  </a:txBody>
                  <a:tcPr marL="4763" marR="4763" marT="4763" marB="0" anchor="ctr"/>
                </a:tc>
                <a:tc>
                  <a:txBody>
                    <a:bodyPr/>
                    <a:lstStyle/>
                    <a:p>
                      <a:pPr algn="ctr" fontAlgn="b"/>
                      <a:r>
                        <a:rPr lang="en-US" sz="2000" b="0" i="0" u="none" strike="noStrike">
                          <a:solidFill>
                            <a:srgbClr val="000000"/>
                          </a:solidFill>
                          <a:effectLst/>
                          <a:latin typeface="+mj-lt"/>
                        </a:rPr>
                        <a:t>63</a:t>
                      </a:r>
                    </a:p>
                  </a:txBody>
                  <a:tcPr marL="4763" marR="4763" marT="4763" marB="0" anchor="ctr"/>
                </a:tc>
                <a:tc>
                  <a:txBody>
                    <a:bodyPr/>
                    <a:lstStyle/>
                    <a:p>
                      <a:pPr algn="ctr" fontAlgn="b"/>
                      <a:r>
                        <a:rPr lang="en-US" sz="2000" b="0" i="0" u="none" strike="noStrike">
                          <a:solidFill>
                            <a:srgbClr val="000000"/>
                          </a:solidFill>
                          <a:effectLst/>
                          <a:latin typeface="+mj-lt"/>
                        </a:rPr>
                        <a:t>5.6</a:t>
                      </a:r>
                    </a:p>
                  </a:txBody>
                  <a:tcPr marL="4763" marR="4763" marT="4763" marB="0" anchor="ctr"/>
                </a:tc>
                <a:tc>
                  <a:txBody>
                    <a:bodyPr/>
                    <a:lstStyle/>
                    <a:p>
                      <a:pPr algn="ctr" fontAlgn="b"/>
                      <a:r>
                        <a:rPr lang="en-US" sz="2000" b="0" i="0" u="none" strike="noStrike">
                          <a:solidFill>
                            <a:srgbClr val="000000"/>
                          </a:solidFill>
                          <a:effectLst/>
                          <a:latin typeface="+mj-lt"/>
                        </a:rPr>
                        <a:t>2.9</a:t>
                      </a:r>
                    </a:p>
                  </a:txBody>
                  <a:tcPr marL="4763" marR="4763" marT="4763" marB="0" anchor="ctr"/>
                </a:tc>
                <a:extLst>
                  <a:ext uri="{0D108BD9-81ED-4DB2-BD59-A6C34878D82A}">
                    <a16:rowId xmlns:a16="http://schemas.microsoft.com/office/drawing/2014/main" val="1784971308"/>
                  </a:ext>
                </a:extLst>
              </a:tr>
              <a:tr h="449461">
                <a:tc>
                  <a:txBody>
                    <a:bodyPr/>
                    <a:lstStyle/>
                    <a:p>
                      <a:pPr algn="ctr" fontAlgn="b"/>
                      <a:r>
                        <a:rPr lang="en-US" sz="2000" b="0" i="0" u="none" strike="noStrike">
                          <a:solidFill>
                            <a:srgbClr val="000000"/>
                          </a:solidFill>
                          <a:effectLst/>
                          <a:latin typeface="+mj-lt"/>
                        </a:rPr>
                        <a:t>4500</a:t>
                      </a:r>
                    </a:p>
                  </a:txBody>
                  <a:tcPr marL="4763" marR="4763" marT="4763" marB="0" anchor="ctr"/>
                </a:tc>
                <a:tc>
                  <a:txBody>
                    <a:bodyPr/>
                    <a:lstStyle/>
                    <a:p>
                      <a:pPr algn="ctr" fontAlgn="b"/>
                      <a:r>
                        <a:rPr lang="en-US" sz="2000" b="0" i="0" u="none" strike="noStrike">
                          <a:solidFill>
                            <a:srgbClr val="000000"/>
                          </a:solidFill>
                          <a:effectLst/>
                          <a:latin typeface="+mj-lt"/>
                        </a:rPr>
                        <a:t>310</a:t>
                      </a:r>
                    </a:p>
                  </a:txBody>
                  <a:tcPr marL="4763" marR="4763" marT="4763" marB="0" anchor="ctr"/>
                </a:tc>
                <a:tc>
                  <a:txBody>
                    <a:bodyPr/>
                    <a:lstStyle/>
                    <a:p>
                      <a:pPr algn="ctr" fontAlgn="b"/>
                      <a:r>
                        <a:rPr lang="en-US" sz="2000" b="0" i="0" u="none" strike="noStrike">
                          <a:solidFill>
                            <a:srgbClr val="000000"/>
                          </a:solidFill>
                          <a:effectLst/>
                          <a:latin typeface="+mj-lt"/>
                        </a:rPr>
                        <a:t>1.8</a:t>
                      </a:r>
                    </a:p>
                  </a:txBody>
                  <a:tcPr marL="4763" marR="4763" marT="4763" marB="0" anchor="ctr"/>
                </a:tc>
                <a:tc>
                  <a:txBody>
                    <a:bodyPr/>
                    <a:lstStyle/>
                    <a:p>
                      <a:pPr algn="ctr" fontAlgn="b"/>
                      <a:r>
                        <a:rPr lang="en-US" sz="2000" b="0" i="0" u="none" strike="noStrike">
                          <a:solidFill>
                            <a:srgbClr val="000000"/>
                          </a:solidFill>
                          <a:effectLst/>
                          <a:latin typeface="+mj-lt"/>
                        </a:rPr>
                        <a:t>1.4</a:t>
                      </a:r>
                    </a:p>
                  </a:txBody>
                  <a:tcPr marL="4763" marR="4763" marT="4763" marB="0" anchor="ctr"/>
                </a:tc>
                <a:tc>
                  <a:txBody>
                    <a:bodyPr/>
                    <a:lstStyle/>
                    <a:p>
                      <a:pPr algn="ctr" fontAlgn="b"/>
                      <a:r>
                        <a:rPr lang="en-US" sz="2000" b="0" i="0" u="none" strike="noStrike">
                          <a:solidFill>
                            <a:srgbClr val="000000"/>
                          </a:solidFill>
                          <a:effectLst/>
                          <a:latin typeface="+mj-lt"/>
                        </a:rPr>
                        <a:t>1.4</a:t>
                      </a:r>
                    </a:p>
                  </a:txBody>
                  <a:tcPr marL="4763" marR="4763" marT="4763" marB="0" anchor="ctr"/>
                </a:tc>
                <a:tc>
                  <a:txBody>
                    <a:bodyPr/>
                    <a:lstStyle/>
                    <a:p>
                      <a:pPr algn="ctr" fontAlgn="b"/>
                      <a:r>
                        <a:rPr lang="en-US" sz="2000" b="0" i="0" u="none" strike="noStrike">
                          <a:solidFill>
                            <a:srgbClr val="000000"/>
                          </a:solidFill>
                          <a:effectLst/>
                          <a:latin typeface="+mj-lt"/>
                        </a:rPr>
                        <a:t>63</a:t>
                      </a:r>
                    </a:p>
                  </a:txBody>
                  <a:tcPr marL="4763" marR="4763" marT="4763" marB="0" anchor="ctr"/>
                </a:tc>
                <a:tc>
                  <a:txBody>
                    <a:bodyPr/>
                    <a:lstStyle/>
                    <a:p>
                      <a:pPr algn="ctr" fontAlgn="b"/>
                      <a:r>
                        <a:rPr lang="en-US" sz="2000" b="0" i="0" u="none" strike="noStrike">
                          <a:solidFill>
                            <a:srgbClr val="000000"/>
                          </a:solidFill>
                          <a:effectLst/>
                          <a:latin typeface="+mj-lt"/>
                        </a:rPr>
                        <a:t>6.3</a:t>
                      </a:r>
                    </a:p>
                  </a:txBody>
                  <a:tcPr marL="4763" marR="4763" marT="4763" marB="0" anchor="ctr"/>
                </a:tc>
                <a:tc>
                  <a:txBody>
                    <a:bodyPr/>
                    <a:lstStyle/>
                    <a:p>
                      <a:pPr algn="ctr" fontAlgn="b"/>
                      <a:r>
                        <a:rPr lang="en-US" sz="2000" b="0" i="0" u="none" strike="noStrike">
                          <a:solidFill>
                            <a:srgbClr val="000000"/>
                          </a:solidFill>
                          <a:effectLst/>
                          <a:latin typeface="+mj-lt"/>
                        </a:rPr>
                        <a:t>3.3</a:t>
                      </a:r>
                    </a:p>
                  </a:txBody>
                  <a:tcPr marL="4763" marR="4763" marT="4763" marB="0" anchor="ctr"/>
                </a:tc>
                <a:extLst>
                  <a:ext uri="{0D108BD9-81ED-4DB2-BD59-A6C34878D82A}">
                    <a16:rowId xmlns:a16="http://schemas.microsoft.com/office/drawing/2014/main" val="644977151"/>
                  </a:ext>
                </a:extLst>
              </a:tr>
              <a:tr h="449461">
                <a:tc>
                  <a:txBody>
                    <a:bodyPr/>
                    <a:lstStyle/>
                    <a:p>
                      <a:pPr algn="ctr" fontAlgn="b"/>
                      <a:r>
                        <a:rPr lang="en-US" sz="2000" b="0" i="0" u="none" strike="noStrike">
                          <a:solidFill>
                            <a:srgbClr val="000000"/>
                          </a:solidFill>
                          <a:effectLst/>
                          <a:latin typeface="+mj-lt"/>
                        </a:rPr>
                        <a:t>5000</a:t>
                      </a:r>
                    </a:p>
                  </a:txBody>
                  <a:tcPr marL="4763" marR="4763" marT="4763" marB="0" anchor="ctr"/>
                </a:tc>
                <a:tc>
                  <a:txBody>
                    <a:bodyPr/>
                    <a:lstStyle/>
                    <a:p>
                      <a:pPr algn="ctr" fontAlgn="b"/>
                      <a:r>
                        <a:rPr lang="en-US" sz="2000" b="0" i="0" u="none" strike="noStrike">
                          <a:solidFill>
                            <a:srgbClr val="000000"/>
                          </a:solidFill>
                          <a:effectLst/>
                          <a:latin typeface="+mj-lt"/>
                        </a:rPr>
                        <a:t>310</a:t>
                      </a:r>
                    </a:p>
                  </a:txBody>
                  <a:tcPr marL="4763" marR="4763" marT="4763" marB="0" anchor="ctr"/>
                </a:tc>
                <a:tc>
                  <a:txBody>
                    <a:bodyPr/>
                    <a:lstStyle/>
                    <a:p>
                      <a:pPr algn="ctr" fontAlgn="b"/>
                      <a:r>
                        <a:rPr lang="en-US" sz="2000" b="0" i="0" u="none" strike="noStrike" dirty="0">
                          <a:solidFill>
                            <a:srgbClr val="000000"/>
                          </a:solidFill>
                          <a:effectLst/>
                          <a:latin typeface="+mj-lt"/>
                        </a:rPr>
                        <a:t>2</a:t>
                      </a:r>
                    </a:p>
                  </a:txBody>
                  <a:tcPr marL="4763" marR="4763" marT="4763" marB="0" anchor="ctr"/>
                </a:tc>
                <a:tc>
                  <a:txBody>
                    <a:bodyPr/>
                    <a:lstStyle/>
                    <a:p>
                      <a:pPr algn="ctr" fontAlgn="b"/>
                      <a:r>
                        <a:rPr lang="en-US" sz="2000" b="0" i="0" u="none" strike="noStrike">
                          <a:solidFill>
                            <a:srgbClr val="000000"/>
                          </a:solidFill>
                          <a:effectLst/>
                          <a:latin typeface="+mj-lt"/>
                        </a:rPr>
                        <a:t>2</a:t>
                      </a:r>
                    </a:p>
                  </a:txBody>
                  <a:tcPr marL="4763" marR="4763" marT="4763" marB="0" anchor="ctr"/>
                </a:tc>
                <a:tc>
                  <a:txBody>
                    <a:bodyPr/>
                    <a:lstStyle/>
                    <a:p>
                      <a:pPr algn="ctr" fontAlgn="b"/>
                      <a:r>
                        <a:rPr lang="en-US" sz="2000" b="0" i="0" u="none" strike="noStrike">
                          <a:solidFill>
                            <a:srgbClr val="000000"/>
                          </a:solidFill>
                          <a:effectLst/>
                          <a:latin typeface="+mj-lt"/>
                        </a:rPr>
                        <a:t>1.5</a:t>
                      </a:r>
                    </a:p>
                  </a:txBody>
                  <a:tcPr marL="4763" marR="4763" marT="4763" marB="0" anchor="ctr"/>
                </a:tc>
                <a:tc>
                  <a:txBody>
                    <a:bodyPr/>
                    <a:lstStyle/>
                    <a:p>
                      <a:pPr algn="ctr" fontAlgn="b"/>
                      <a:r>
                        <a:rPr lang="en-US" sz="2000" b="0" i="0" u="none" strike="noStrike" dirty="0">
                          <a:solidFill>
                            <a:srgbClr val="000000"/>
                          </a:solidFill>
                          <a:effectLst/>
                          <a:latin typeface="+mj-lt"/>
                        </a:rPr>
                        <a:t>63</a:t>
                      </a:r>
                    </a:p>
                  </a:txBody>
                  <a:tcPr marL="4763" marR="4763" marT="4763" marB="0" anchor="ctr"/>
                </a:tc>
                <a:tc>
                  <a:txBody>
                    <a:bodyPr/>
                    <a:lstStyle/>
                    <a:p>
                      <a:pPr algn="ctr" fontAlgn="b"/>
                      <a:r>
                        <a:rPr lang="en-US" sz="2000" b="0" i="0" u="none" strike="noStrike">
                          <a:solidFill>
                            <a:srgbClr val="000000"/>
                          </a:solidFill>
                          <a:effectLst/>
                          <a:latin typeface="+mj-lt"/>
                        </a:rPr>
                        <a:t>7</a:t>
                      </a:r>
                    </a:p>
                  </a:txBody>
                  <a:tcPr marL="4763" marR="4763" marT="4763" marB="0" anchor="ctr"/>
                </a:tc>
                <a:tc>
                  <a:txBody>
                    <a:bodyPr/>
                    <a:lstStyle/>
                    <a:p>
                      <a:pPr algn="ctr" fontAlgn="b"/>
                      <a:r>
                        <a:rPr lang="en-US" sz="2000" b="0" i="0" u="none" strike="noStrike" dirty="0">
                          <a:solidFill>
                            <a:srgbClr val="000000"/>
                          </a:solidFill>
                          <a:effectLst/>
                          <a:latin typeface="+mj-lt"/>
                        </a:rPr>
                        <a:t>3.7</a:t>
                      </a:r>
                    </a:p>
                  </a:txBody>
                  <a:tcPr marL="4763" marR="4763" marT="4763" marB="0" anchor="ctr"/>
                </a:tc>
                <a:extLst>
                  <a:ext uri="{0D108BD9-81ED-4DB2-BD59-A6C34878D82A}">
                    <a16:rowId xmlns:a16="http://schemas.microsoft.com/office/drawing/2014/main" val="3475880102"/>
                  </a:ext>
                </a:extLst>
              </a:tr>
            </a:tbl>
          </a:graphicData>
        </a:graphic>
      </p:graphicFrame>
      <p:sp>
        <p:nvSpPr>
          <p:cNvPr id="8" name="Szövegdoboz 7"/>
          <p:cNvSpPr txBox="1"/>
          <p:nvPr/>
        </p:nvSpPr>
        <p:spPr>
          <a:xfrm>
            <a:off x="4161906" y="6168043"/>
            <a:ext cx="8337368" cy="572464"/>
          </a:xfrm>
          <a:prstGeom prst="rect">
            <a:avLst/>
          </a:prstGeom>
          <a:noFill/>
        </p:spPr>
        <p:txBody>
          <a:bodyPr wrap="square" lIns="182880" tIns="146304" rIns="182880" bIns="146304" rtlCol="0">
            <a:spAutoFit/>
          </a:bodyPr>
          <a:lstStyle/>
          <a:p>
            <a:pPr>
              <a:lnSpc>
                <a:spcPct val="90000"/>
              </a:lnSpc>
              <a:spcAft>
                <a:spcPts val="600"/>
              </a:spcAft>
            </a:pPr>
            <a:r>
              <a:rPr lang="hu-HU" sz="2000" dirty="0">
                <a:solidFill>
                  <a:schemeClr val="accent1"/>
                </a:solidFill>
                <a:latin typeface="+mj-lt"/>
              </a:rPr>
              <a:t>*az adott hónapban keletkezett új adatokra vonatkozó költség</a:t>
            </a:r>
            <a:endParaRPr lang="en-US" sz="2000" dirty="0" err="1">
              <a:solidFill>
                <a:schemeClr val="accent1"/>
              </a:solidFill>
              <a:latin typeface="+mj-lt"/>
            </a:endParaRPr>
          </a:p>
        </p:txBody>
      </p:sp>
    </p:spTree>
    <p:extLst>
      <p:ext uri="{BB962C8B-B14F-4D97-AF65-F5344CB8AC3E}">
        <p14:creationId xmlns:p14="http://schemas.microsoft.com/office/powerpoint/2010/main" val="1315473686"/>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5" name="Text Placeholder 4"/>
          <p:cNvSpPr>
            <a:spLocks noGrp="1"/>
          </p:cNvSpPr>
          <p:nvPr>
            <p:ph sz="quarter" idx="10"/>
          </p:nvPr>
        </p:nvSpPr>
        <p:spPr/>
        <p:txBody>
          <a:bodyPr/>
          <a:lstStyle/>
          <a:p>
            <a:r>
              <a:rPr lang="en-US" sz="3137" dirty="0"/>
              <a:t>Virtual Machine Scale Sets: </a:t>
            </a:r>
            <a:br>
              <a:rPr lang="en-US" sz="3137" dirty="0"/>
            </a:br>
            <a:r>
              <a:rPr lang="en-US" sz="2745" u="sng" dirty="0">
                <a:hlinkClick r:id="rId2"/>
              </a:rPr>
              <a:t>https://azure.microsoft.com/en-us/services/virtual-machine-scale-sets/</a:t>
            </a:r>
            <a:endParaRPr lang="en-US" sz="2745" dirty="0"/>
          </a:p>
          <a:p>
            <a:r>
              <a:rPr lang="en-US" sz="3137" dirty="0"/>
              <a:t>VMSS docs: </a:t>
            </a:r>
            <a:br>
              <a:rPr lang="en-US" sz="3137" dirty="0"/>
            </a:br>
            <a:r>
              <a:rPr lang="en-US" sz="2353" dirty="0">
                <a:hlinkClick r:id="rId3"/>
              </a:rPr>
              <a:t>https://azure.microsoft.com/en-us/documentation/services/virtual-machine-scale-sets</a:t>
            </a:r>
            <a:r>
              <a:rPr lang="en-US" sz="2353" dirty="0"/>
              <a:t> </a:t>
            </a:r>
            <a:endParaRPr lang="en-US" sz="3137" dirty="0"/>
          </a:p>
          <a:p>
            <a:pPr fontAlgn="base"/>
            <a:r>
              <a:rPr lang="en-US" sz="3529" dirty="0" err="1"/>
              <a:t>Webhook</a:t>
            </a:r>
            <a:r>
              <a:rPr lang="en-US" sz="3529" dirty="0"/>
              <a:t> for Alerts: </a:t>
            </a:r>
            <a:br>
              <a:rPr lang="en-US" sz="3529" dirty="0"/>
            </a:br>
            <a:r>
              <a:rPr lang="en-US" sz="2745" dirty="0">
                <a:hlinkClick r:id="rId4"/>
              </a:rPr>
              <a:t>https://azure.microsoft.com/en-us/blog/webhooks-for-azure-alerts/</a:t>
            </a:r>
            <a:r>
              <a:rPr lang="en-US" sz="2745" dirty="0"/>
              <a:t> ​</a:t>
            </a:r>
          </a:p>
          <a:p>
            <a:pPr fontAlgn="base"/>
            <a:r>
              <a:rPr lang="en-US" sz="3529" dirty="0"/>
              <a:t>Azure Alerts &amp; </a:t>
            </a:r>
            <a:r>
              <a:rPr lang="en-US" sz="3529" dirty="0" err="1"/>
              <a:t>PagerDuty</a:t>
            </a:r>
            <a:r>
              <a:rPr lang="en-US" sz="3529" dirty="0"/>
              <a:t> Integration: </a:t>
            </a:r>
            <a:r>
              <a:rPr lang="en-US" sz="3137" u="sng" dirty="0">
                <a:hlinkClick r:id="rId5"/>
              </a:rPr>
              <a:t>https://www.pagerduty.com/docs/guides/azure-integration-guide/</a:t>
            </a:r>
            <a:endParaRPr lang="en-US" sz="2353" dirty="0"/>
          </a:p>
          <a:p>
            <a:r>
              <a:rPr lang="en-US" sz="3137" dirty="0"/>
              <a:t>Cloud Foundry: </a:t>
            </a:r>
            <a:br>
              <a:rPr lang="en-US" sz="3137" dirty="0"/>
            </a:br>
            <a:r>
              <a:rPr lang="en-US" sz="2745" dirty="0">
                <a:hlinkClick r:id="rId6"/>
              </a:rPr>
              <a:t>https://github.com/cloudfoundry-incubator/bosh-azure-cpi-release</a:t>
            </a:r>
            <a:r>
              <a:rPr lang="en-US" sz="2745" dirty="0"/>
              <a:t> </a:t>
            </a:r>
          </a:p>
          <a:p>
            <a:endParaRPr lang="en-US" sz="3137" dirty="0"/>
          </a:p>
        </p:txBody>
      </p:sp>
    </p:spTree>
    <p:extLst>
      <p:ext uri="{BB962C8B-B14F-4D97-AF65-F5344CB8AC3E}">
        <p14:creationId xmlns:p14="http://schemas.microsoft.com/office/powerpoint/2010/main" val="245847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églalap 51"/>
          <p:cNvSpPr/>
          <p:nvPr/>
        </p:nvSpPr>
        <p:spPr bwMode="auto">
          <a:xfrm>
            <a:off x="8203333" y="1425037"/>
            <a:ext cx="3791325" cy="499951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églalap 52"/>
          <p:cNvSpPr/>
          <p:nvPr/>
        </p:nvSpPr>
        <p:spPr bwMode="auto">
          <a:xfrm>
            <a:off x="4307646" y="1425038"/>
            <a:ext cx="3791325" cy="499951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ím 6"/>
          <p:cNvSpPr>
            <a:spLocks noGrp="1"/>
          </p:cNvSpPr>
          <p:nvPr>
            <p:ph type="title"/>
          </p:nvPr>
        </p:nvSpPr>
        <p:spPr/>
        <p:txBody>
          <a:bodyPr/>
          <a:lstStyle/>
          <a:p>
            <a:r>
              <a:rPr lang="hu-HU" dirty="0"/>
              <a:t>Felhő szolgáltatásmodellek</a:t>
            </a:r>
          </a:p>
        </p:txBody>
      </p:sp>
      <p:grpSp>
        <p:nvGrpSpPr>
          <p:cNvPr id="3" name="Csoportba foglalás 2"/>
          <p:cNvGrpSpPr/>
          <p:nvPr/>
        </p:nvGrpSpPr>
        <p:grpSpPr>
          <a:xfrm>
            <a:off x="1117004" y="1581057"/>
            <a:ext cx="930336" cy="1001419"/>
            <a:chOff x="1117004" y="1581057"/>
            <a:chExt cx="1045444" cy="1168121"/>
          </a:xfrm>
        </p:grpSpPr>
        <p:sp>
          <p:nvSpPr>
            <p:cNvPr id="15" name="Freeform 6"/>
            <p:cNvSpPr>
              <a:spLocks noChangeAspect="1" noEditPoints="1"/>
            </p:cNvSpPr>
            <p:nvPr/>
          </p:nvSpPr>
          <p:spPr bwMode="auto">
            <a:xfrm>
              <a:off x="1117004" y="1581057"/>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16" name="Freeform 128"/>
            <p:cNvSpPr>
              <a:spLocks noChangeAspect="1"/>
            </p:cNvSpPr>
            <p:nvPr/>
          </p:nvSpPr>
          <p:spPr bwMode="black">
            <a:xfrm>
              <a:off x="1509454" y="238845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Trapezoid 1"/>
            <p:cNvSpPr/>
            <p:nvPr/>
          </p:nvSpPr>
          <p:spPr bwMode="auto">
            <a:xfrm rot="8419041">
              <a:off x="1327041" y="1913087"/>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Csoportba foglalás 8"/>
          <p:cNvGrpSpPr/>
          <p:nvPr/>
        </p:nvGrpSpPr>
        <p:grpSpPr>
          <a:xfrm>
            <a:off x="4489101" y="1425152"/>
            <a:ext cx="1046010" cy="1175666"/>
            <a:chOff x="4489101" y="1425151"/>
            <a:chExt cx="1131618" cy="1296447"/>
          </a:xfrm>
        </p:grpSpPr>
        <p:pic>
          <p:nvPicPr>
            <p:cNvPr id="18" name="Picture 69" descr="\\MAGNUM\Projects\Microsoft\Cloud Power FY12\Design\ICONS_PNG\Application.png"/>
            <p:cNvPicPr>
              <a:picLocks noChangeAspect="1" noChangeArrowheads="1"/>
            </p:cNvPicPr>
            <p:nvPr/>
          </p:nvPicPr>
          <p:blipFill>
            <a:blip r:embed="rId3" cstate="print">
              <a:lum bright="100000"/>
            </a:blip>
            <a:srcRect/>
            <a:stretch>
              <a:fillRect/>
            </a:stretch>
          </p:blipFill>
          <p:spPr bwMode="auto">
            <a:xfrm>
              <a:off x="4489101" y="1425151"/>
              <a:ext cx="857527" cy="857304"/>
            </a:xfrm>
            <a:prstGeom prst="rect">
              <a:avLst/>
            </a:prstGeom>
            <a:noFill/>
          </p:spPr>
        </p:pic>
        <p:sp>
          <p:nvSpPr>
            <p:cNvPr id="19" name="Freeform 128"/>
            <p:cNvSpPr>
              <a:spLocks noChangeAspect="1"/>
            </p:cNvSpPr>
            <p:nvPr/>
          </p:nvSpPr>
          <p:spPr bwMode="black">
            <a:xfrm>
              <a:off x="4967725" y="236087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Trapezoid 1"/>
            <p:cNvSpPr/>
            <p:nvPr/>
          </p:nvSpPr>
          <p:spPr bwMode="auto">
            <a:xfrm rot="9184644">
              <a:off x="4866804" y="1892291"/>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1" name="Tartalom helye 7"/>
          <p:cNvSpPr txBox="1">
            <a:spLocks/>
          </p:cNvSpPr>
          <p:nvPr/>
        </p:nvSpPr>
        <p:spPr>
          <a:xfrm>
            <a:off x="2304130" y="1680540"/>
            <a:ext cx="2322796" cy="7386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hu-HU" b="1" dirty="0" err="1"/>
              <a:t>IaaS</a:t>
            </a:r>
            <a:endParaRPr lang="hu-HU" b="1" dirty="0"/>
          </a:p>
        </p:txBody>
      </p:sp>
      <p:sp>
        <p:nvSpPr>
          <p:cNvPr id="22" name="Tartalom helye 7"/>
          <p:cNvSpPr txBox="1">
            <a:spLocks/>
          </p:cNvSpPr>
          <p:nvPr/>
        </p:nvSpPr>
        <p:spPr>
          <a:xfrm>
            <a:off x="5856964" y="1721015"/>
            <a:ext cx="2322796" cy="7386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hu-HU" b="1" dirty="0" err="1"/>
              <a:t>PaaS</a:t>
            </a:r>
            <a:endParaRPr lang="hu-HU" b="1" dirty="0"/>
          </a:p>
        </p:txBody>
      </p:sp>
      <p:sp>
        <p:nvSpPr>
          <p:cNvPr id="24" name="Szövegdoboz 23"/>
          <p:cNvSpPr txBox="1"/>
          <p:nvPr/>
        </p:nvSpPr>
        <p:spPr>
          <a:xfrm>
            <a:off x="2035574" y="2682821"/>
            <a:ext cx="3076575" cy="3902607"/>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chemeClr val="bg2"/>
                </a:solidFill>
              </a:rPr>
              <a:t>Alkalmazások</a:t>
            </a:r>
          </a:p>
          <a:p>
            <a:pPr>
              <a:lnSpc>
                <a:spcPct val="90000"/>
              </a:lnSpc>
              <a:spcAft>
                <a:spcPts val="600"/>
              </a:spcAft>
            </a:pPr>
            <a:r>
              <a:rPr lang="hu-HU" sz="2400" dirty="0">
                <a:solidFill>
                  <a:schemeClr val="bg2"/>
                </a:solidFill>
              </a:rPr>
              <a:t>Adatok</a:t>
            </a:r>
          </a:p>
          <a:p>
            <a:pPr>
              <a:lnSpc>
                <a:spcPct val="90000"/>
              </a:lnSpc>
              <a:spcAft>
                <a:spcPts val="600"/>
              </a:spcAft>
            </a:pPr>
            <a:r>
              <a:rPr lang="hu-HU" sz="2400" dirty="0" err="1">
                <a:solidFill>
                  <a:schemeClr val="bg2"/>
                </a:solidFill>
              </a:rPr>
              <a:t>Runtime</a:t>
            </a:r>
            <a:endParaRPr lang="hu-HU" sz="2400" dirty="0">
              <a:solidFill>
                <a:schemeClr val="bg2"/>
              </a:solidFill>
            </a:endParaRPr>
          </a:p>
          <a:p>
            <a:pPr>
              <a:lnSpc>
                <a:spcPct val="90000"/>
              </a:lnSpc>
              <a:spcAft>
                <a:spcPts val="600"/>
              </a:spcAft>
            </a:pPr>
            <a:r>
              <a:rPr lang="hu-HU" sz="2400" dirty="0" err="1">
                <a:solidFill>
                  <a:schemeClr val="bg2"/>
                </a:solidFill>
              </a:rPr>
              <a:t>Middleware</a:t>
            </a:r>
            <a:endParaRPr lang="hu-HU" sz="2400" dirty="0">
              <a:solidFill>
                <a:schemeClr val="bg2"/>
              </a:solidFill>
            </a:endParaRPr>
          </a:p>
          <a:p>
            <a:pPr>
              <a:lnSpc>
                <a:spcPct val="90000"/>
              </a:lnSpc>
              <a:spcAft>
                <a:spcPts val="600"/>
              </a:spcAft>
            </a:pPr>
            <a:r>
              <a:rPr lang="hu-HU" sz="2400" dirty="0">
                <a:solidFill>
                  <a:schemeClr val="bg2"/>
                </a:solidFill>
              </a:rPr>
              <a:t>OS</a:t>
            </a:r>
          </a:p>
          <a:p>
            <a:pPr>
              <a:lnSpc>
                <a:spcPct val="90000"/>
              </a:lnSpc>
              <a:spcAft>
                <a:spcPts val="600"/>
              </a:spcAft>
            </a:pPr>
            <a:r>
              <a:rPr lang="hu-HU" sz="2400" dirty="0" err="1">
                <a:solidFill>
                  <a:schemeClr val="bg2"/>
                </a:solidFill>
              </a:rPr>
              <a:t>Virtualizáció</a:t>
            </a:r>
            <a:endParaRPr lang="hu-HU" sz="2400" dirty="0">
              <a:solidFill>
                <a:schemeClr val="bg2"/>
              </a:solidFill>
            </a:endParaRPr>
          </a:p>
          <a:p>
            <a:pPr>
              <a:lnSpc>
                <a:spcPct val="90000"/>
              </a:lnSpc>
              <a:spcAft>
                <a:spcPts val="600"/>
              </a:spcAft>
            </a:pPr>
            <a:r>
              <a:rPr lang="hu-HU" sz="2400" dirty="0">
                <a:solidFill>
                  <a:schemeClr val="bg2"/>
                </a:solidFill>
              </a:rPr>
              <a:t>Szerverek</a:t>
            </a:r>
          </a:p>
          <a:p>
            <a:pPr>
              <a:lnSpc>
                <a:spcPct val="90000"/>
              </a:lnSpc>
              <a:spcAft>
                <a:spcPts val="600"/>
              </a:spcAft>
            </a:pPr>
            <a:r>
              <a:rPr lang="hu-HU" sz="2400" dirty="0">
                <a:solidFill>
                  <a:schemeClr val="bg2"/>
                </a:solidFill>
              </a:rPr>
              <a:t>Lemezek</a:t>
            </a:r>
          </a:p>
          <a:p>
            <a:pPr>
              <a:lnSpc>
                <a:spcPct val="90000"/>
              </a:lnSpc>
              <a:spcAft>
                <a:spcPts val="600"/>
              </a:spcAft>
            </a:pPr>
            <a:r>
              <a:rPr lang="hu-HU" sz="2400" dirty="0">
                <a:solidFill>
                  <a:schemeClr val="bg2"/>
                </a:solidFill>
              </a:rPr>
              <a:t>Hálózatok</a:t>
            </a:r>
          </a:p>
        </p:txBody>
      </p:sp>
      <p:sp>
        <p:nvSpPr>
          <p:cNvPr id="25" name="Felfelé-lefelé nyíl 24"/>
          <p:cNvSpPr/>
          <p:nvPr/>
        </p:nvSpPr>
        <p:spPr bwMode="auto">
          <a:xfrm>
            <a:off x="1491825" y="2814138"/>
            <a:ext cx="352190" cy="1493014"/>
          </a:xfrm>
          <a:prstGeom prst="upDownArrow">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Szövegdoboz 25"/>
          <p:cNvSpPr txBox="1"/>
          <p:nvPr/>
        </p:nvSpPr>
        <p:spPr>
          <a:xfrm>
            <a:off x="966189" y="2600817"/>
            <a:ext cx="701731" cy="1937710"/>
          </a:xfrm>
          <a:prstGeom prst="rect">
            <a:avLst/>
          </a:prstGeom>
          <a:noFill/>
        </p:spPr>
        <p:txBody>
          <a:bodyPr vert="vert270" wrap="none" lIns="182880" tIns="146304" rIns="182880" bIns="146304" rtlCol="0">
            <a:spAutoFit/>
          </a:bodyPr>
          <a:lstStyle/>
          <a:p>
            <a:pPr>
              <a:lnSpc>
                <a:spcPct val="90000"/>
              </a:lnSpc>
              <a:spcAft>
                <a:spcPts val="600"/>
              </a:spcAft>
            </a:pPr>
            <a:r>
              <a:rPr lang="hu-HU" sz="2400" dirty="0">
                <a:solidFill>
                  <a:schemeClr val="bg2"/>
                </a:solidFill>
              </a:rPr>
              <a:t>megrendelő</a:t>
            </a:r>
          </a:p>
        </p:txBody>
      </p:sp>
      <p:sp>
        <p:nvSpPr>
          <p:cNvPr id="27" name="Felfelé-lefelé nyíl 26"/>
          <p:cNvSpPr/>
          <p:nvPr/>
        </p:nvSpPr>
        <p:spPr bwMode="auto">
          <a:xfrm>
            <a:off x="1491825" y="4929051"/>
            <a:ext cx="352190" cy="1346639"/>
          </a:xfrm>
          <a:prstGeom prst="upDownArrow">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Szövegdoboz 27"/>
          <p:cNvSpPr txBox="1"/>
          <p:nvPr/>
        </p:nvSpPr>
        <p:spPr>
          <a:xfrm>
            <a:off x="966189" y="4737075"/>
            <a:ext cx="701731" cy="1779013"/>
          </a:xfrm>
          <a:prstGeom prst="rect">
            <a:avLst/>
          </a:prstGeom>
          <a:noFill/>
        </p:spPr>
        <p:txBody>
          <a:bodyPr vert="vert270" wrap="none" lIns="182880" tIns="146304" rIns="182880" bIns="146304" rtlCol="0">
            <a:spAutoFit/>
          </a:bodyPr>
          <a:lstStyle/>
          <a:p>
            <a:pPr>
              <a:lnSpc>
                <a:spcPct val="90000"/>
              </a:lnSpc>
              <a:spcAft>
                <a:spcPts val="600"/>
              </a:spcAft>
            </a:pPr>
            <a:r>
              <a:rPr lang="hu-HU" sz="2400" dirty="0">
                <a:solidFill>
                  <a:schemeClr val="bg2"/>
                </a:solidFill>
              </a:rPr>
              <a:t>szolgáltató</a:t>
            </a:r>
          </a:p>
        </p:txBody>
      </p:sp>
      <p:sp>
        <p:nvSpPr>
          <p:cNvPr id="29" name="Szövegdoboz 28"/>
          <p:cNvSpPr txBox="1"/>
          <p:nvPr/>
        </p:nvSpPr>
        <p:spPr>
          <a:xfrm>
            <a:off x="5480075" y="2648070"/>
            <a:ext cx="3076575" cy="3902607"/>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chemeClr val="bg2"/>
                </a:solidFill>
              </a:rPr>
              <a:t>Alkalmazások</a:t>
            </a:r>
          </a:p>
          <a:p>
            <a:pPr>
              <a:lnSpc>
                <a:spcPct val="90000"/>
              </a:lnSpc>
              <a:spcAft>
                <a:spcPts val="600"/>
              </a:spcAft>
            </a:pPr>
            <a:r>
              <a:rPr lang="hu-HU" sz="2400" dirty="0">
                <a:solidFill>
                  <a:schemeClr val="bg2"/>
                </a:solidFill>
              </a:rPr>
              <a:t>Adatok</a:t>
            </a:r>
          </a:p>
          <a:p>
            <a:pPr>
              <a:lnSpc>
                <a:spcPct val="90000"/>
              </a:lnSpc>
              <a:spcAft>
                <a:spcPts val="600"/>
              </a:spcAft>
            </a:pPr>
            <a:r>
              <a:rPr lang="hu-HU" sz="2400" dirty="0" err="1">
                <a:solidFill>
                  <a:schemeClr val="bg2"/>
                </a:solidFill>
              </a:rPr>
              <a:t>Runtime</a:t>
            </a:r>
            <a:endParaRPr lang="hu-HU" sz="2400" dirty="0">
              <a:solidFill>
                <a:schemeClr val="bg2"/>
              </a:solidFill>
            </a:endParaRPr>
          </a:p>
          <a:p>
            <a:pPr>
              <a:lnSpc>
                <a:spcPct val="90000"/>
              </a:lnSpc>
              <a:spcAft>
                <a:spcPts val="600"/>
              </a:spcAft>
            </a:pPr>
            <a:r>
              <a:rPr lang="hu-HU" sz="2400" dirty="0" err="1">
                <a:solidFill>
                  <a:schemeClr val="bg2"/>
                </a:solidFill>
              </a:rPr>
              <a:t>Middleware</a:t>
            </a:r>
            <a:endParaRPr lang="hu-HU" sz="2400" dirty="0">
              <a:solidFill>
                <a:schemeClr val="bg2"/>
              </a:solidFill>
            </a:endParaRPr>
          </a:p>
          <a:p>
            <a:pPr>
              <a:lnSpc>
                <a:spcPct val="90000"/>
              </a:lnSpc>
              <a:spcAft>
                <a:spcPts val="600"/>
              </a:spcAft>
            </a:pPr>
            <a:r>
              <a:rPr lang="hu-HU" sz="2400" dirty="0">
                <a:solidFill>
                  <a:schemeClr val="bg2"/>
                </a:solidFill>
              </a:rPr>
              <a:t>OS</a:t>
            </a:r>
          </a:p>
          <a:p>
            <a:pPr>
              <a:lnSpc>
                <a:spcPct val="90000"/>
              </a:lnSpc>
              <a:spcAft>
                <a:spcPts val="600"/>
              </a:spcAft>
            </a:pPr>
            <a:r>
              <a:rPr lang="hu-HU" sz="2400" dirty="0" err="1">
                <a:solidFill>
                  <a:schemeClr val="bg2"/>
                </a:solidFill>
              </a:rPr>
              <a:t>Virtualizáció</a:t>
            </a:r>
            <a:endParaRPr lang="hu-HU" sz="2400" dirty="0">
              <a:solidFill>
                <a:schemeClr val="bg2"/>
              </a:solidFill>
            </a:endParaRPr>
          </a:p>
          <a:p>
            <a:pPr>
              <a:lnSpc>
                <a:spcPct val="90000"/>
              </a:lnSpc>
              <a:spcAft>
                <a:spcPts val="600"/>
              </a:spcAft>
            </a:pPr>
            <a:r>
              <a:rPr lang="hu-HU" sz="2400" dirty="0">
                <a:solidFill>
                  <a:schemeClr val="bg2"/>
                </a:solidFill>
              </a:rPr>
              <a:t>Szerverek</a:t>
            </a:r>
          </a:p>
          <a:p>
            <a:pPr>
              <a:lnSpc>
                <a:spcPct val="90000"/>
              </a:lnSpc>
              <a:spcAft>
                <a:spcPts val="600"/>
              </a:spcAft>
            </a:pPr>
            <a:r>
              <a:rPr lang="hu-HU" sz="2400" dirty="0">
                <a:solidFill>
                  <a:schemeClr val="bg2"/>
                </a:solidFill>
              </a:rPr>
              <a:t>Lemezek</a:t>
            </a:r>
          </a:p>
          <a:p>
            <a:pPr>
              <a:lnSpc>
                <a:spcPct val="90000"/>
              </a:lnSpc>
              <a:spcAft>
                <a:spcPts val="600"/>
              </a:spcAft>
            </a:pPr>
            <a:r>
              <a:rPr lang="hu-HU" sz="2400" dirty="0">
                <a:solidFill>
                  <a:schemeClr val="bg2"/>
                </a:solidFill>
              </a:rPr>
              <a:t>Hálózatok</a:t>
            </a:r>
          </a:p>
        </p:txBody>
      </p:sp>
      <p:sp>
        <p:nvSpPr>
          <p:cNvPr id="30" name="Felfelé-lefelé nyíl 29"/>
          <p:cNvSpPr/>
          <p:nvPr/>
        </p:nvSpPr>
        <p:spPr bwMode="auto">
          <a:xfrm>
            <a:off x="5012526" y="2779387"/>
            <a:ext cx="352190" cy="709518"/>
          </a:xfrm>
          <a:prstGeom prst="upDownArrow">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Szövegdoboz 30"/>
          <p:cNvSpPr txBox="1"/>
          <p:nvPr/>
        </p:nvSpPr>
        <p:spPr>
          <a:xfrm>
            <a:off x="4472036" y="2549481"/>
            <a:ext cx="701731" cy="1937710"/>
          </a:xfrm>
          <a:prstGeom prst="rect">
            <a:avLst/>
          </a:prstGeom>
          <a:noFill/>
        </p:spPr>
        <p:txBody>
          <a:bodyPr vert="vert270" wrap="none" lIns="182880" tIns="146304" rIns="182880" bIns="146304" rtlCol="0">
            <a:spAutoFit/>
          </a:bodyPr>
          <a:lstStyle/>
          <a:p>
            <a:pPr>
              <a:lnSpc>
                <a:spcPct val="90000"/>
              </a:lnSpc>
              <a:spcAft>
                <a:spcPts val="600"/>
              </a:spcAft>
            </a:pPr>
            <a:r>
              <a:rPr lang="hu-HU" sz="2400" dirty="0">
                <a:solidFill>
                  <a:schemeClr val="bg2"/>
                </a:solidFill>
              </a:rPr>
              <a:t>megrendelő</a:t>
            </a:r>
          </a:p>
        </p:txBody>
      </p:sp>
      <p:sp>
        <p:nvSpPr>
          <p:cNvPr id="32" name="Felfelé-lefelé nyíl 31"/>
          <p:cNvSpPr/>
          <p:nvPr/>
        </p:nvSpPr>
        <p:spPr bwMode="auto">
          <a:xfrm>
            <a:off x="5012526" y="3661464"/>
            <a:ext cx="352190" cy="2579475"/>
          </a:xfrm>
          <a:prstGeom prst="upDownArrow">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Szövegdoboz 32"/>
          <p:cNvSpPr txBox="1"/>
          <p:nvPr/>
        </p:nvSpPr>
        <p:spPr>
          <a:xfrm>
            <a:off x="4486890" y="4502299"/>
            <a:ext cx="701731" cy="1779013"/>
          </a:xfrm>
          <a:prstGeom prst="rect">
            <a:avLst/>
          </a:prstGeom>
          <a:noFill/>
        </p:spPr>
        <p:txBody>
          <a:bodyPr vert="vert270" wrap="none" lIns="182880" tIns="146304" rIns="182880" bIns="146304" rtlCol="0">
            <a:spAutoFit/>
          </a:bodyPr>
          <a:lstStyle/>
          <a:p>
            <a:pPr>
              <a:lnSpc>
                <a:spcPct val="90000"/>
              </a:lnSpc>
              <a:spcAft>
                <a:spcPts val="600"/>
              </a:spcAft>
            </a:pPr>
            <a:r>
              <a:rPr lang="hu-HU" sz="2400" dirty="0">
                <a:solidFill>
                  <a:schemeClr val="bg2"/>
                </a:solidFill>
              </a:rPr>
              <a:t>szolgáltató</a:t>
            </a:r>
          </a:p>
        </p:txBody>
      </p:sp>
      <p:cxnSp>
        <p:nvCxnSpPr>
          <p:cNvPr id="35" name="Egyenes összekötő 34"/>
          <p:cNvCxnSpPr/>
          <p:nvPr/>
        </p:nvCxnSpPr>
        <p:spPr>
          <a:xfrm>
            <a:off x="975714" y="4417800"/>
            <a:ext cx="3010445" cy="0"/>
          </a:xfrm>
          <a:prstGeom prst="line">
            <a:avLst/>
          </a:prstGeom>
          <a:ln w="38100"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Egyenes összekötő 35"/>
          <p:cNvCxnSpPr/>
          <p:nvPr/>
        </p:nvCxnSpPr>
        <p:spPr>
          <a:xfrm>
            <a:off x="966189" y="4808325"/>
            <a:ext cx="3010445" cy="0"/>
          </a:xfrm>
          <a:prstGeom prst="line">
            <a:avLst/>
          </a:prstGeom>
          <a:ln w="38100"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Egyenes összekötő 36"/>
          <p:cNvCxnSpPr/>
          <p:nvPr/>
        </p:nvCxnSpPr>
        <p:spPr>
          <a:xfrm>
            <a:off x="5097471" y="3584872"/>
            <a:ext cx="3010445" cy="0"/>
          </a:xfrm>
          <a:prstGeom prst="line">
            <a:avLst/>
          </a:prstGeom>
          <a:ln w="38100"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artalom helye 7"/>
          <p:cNvSpPr txBox="1">
            <a:spLocks/>
          </p:cNvSpPr>
          <p:nvPr/>
        </p:nvSpPr>
        <p:spPr>
          <a:xfrm>
            <a:off x="9629615" y="1721015"/>
            <a:ext cx="2322796" cy="7386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hu-HU" b="1" dirty="0" err="1"/>
              <a:t>SaaS</a:t>
            </a:r>
            <a:endParaRPr lang="hu-HU" b="1" dirty="0"/>
          </a:p>
        </p:txBody>
      </p:sp>
      <p:sp>
        <p:nvSpPr>
          <p:cNvPr id="42" name="Szövegdoboz 41"/>
          <p:cNvSpPr txBox="1"/>
          <p:nvPr/>
        </p:nvSpPr>
        <p:spPr>
          <a:xfrm>
            <a:off x="9252726" y="2648070"/>
            <a:ext cx="3076575" cy="3902607"/>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chemeClr val="bg2"/>
                </a:solidFill>
              </a:rPr>
              <a:t>Alkalmazások</a:t>
            </a:r>
          </a:p>
          <a:p>
            <a:pPr>
              <a:lnSpc>
                <a:spcPct val="90000"/>
              </a:lnSpc>
              <a:spcAft>
                <a:spcPts val="600"/>
              </a:spcAft>
            </a:pPr>
            <a:r>
              <a:rPr lang="hu-HU" sz="2400" dirty="0">
                <a:solidFill>
                  <a:schemeClr val="bg2"/>
                </a:solidFill>
              </a:rPr>
              <a:t>Adatok</a:t>
            </a:r>
          </a:p>
          <a:p>
            <a:pPr>
              <a:lnSpc>
                <a:spcPct val="90000"/>
              </a:lnSpc>
              <a:spcAft>
                <a:spcPts val="600"/>
              </a:spcAft>
            </a:pPr>
            <a:r>
              <a:rPr lang="hu-HU" sz="2400" dirty="0" err="1">
                <a:solidFill>
                  <a:schemeClr val="bg2"/>
                </a:solidFill>
              </a:rPr>
              <a:t>Runtime</a:t>
            </a:r>
            <a:endParaRPr lang="hu-HU" sz="2400" dirty="0">
              <a:solidFill>
                <a:schemeClr val="bg2"/>
              </a:solidFill>
            </a:endParaRPr>
          </a:p>
          <a:p>
            <a:pPr>
              <a:lnSpc>
                <a:spcPct val="90000"/>
              </a:lnSpc>
              <a:spcAft>
                <a:spcPts val="600"/>
              </a:spcAft>
            </a:pPr>
            <a:r>
              <a:rPr lang="hu-HU" sz="2400" dirty="0" err="1">
                <a:solidFill>
                  <a:schemeClr val="bg2"/>
                </a:solidFill>
              </a:rPr>
              <a:t>Middleware</a:t>
            </a:r>
            <a:endParaRPr lang="hu-HU" sz="2400" dirty="0">
              <a:solidFill>
                <a:schemeClr val="bg2"/>
              </a:solidFill>
            </a:endParaRPr>
          </a:p>
          <a:p>
            <a:pPr>
              <a:lnSpc>
                <a:spcPct val="90000"/>
              </a:lnSpc>
              <a:spcAft>
                <a:spcPts val="600"/>
              </a:spcAft>
            </a:pPr>
            <a:r>
              <a:rPr lang="hu-HU" sz="2400" dirty="0">
                <a:solidFill>
                  <a:schemeClr val="bg2"/>
                </a:solidFill>
              </a:rPr>
              <a:t>OS</a:t>
            </a:r>
          </a:p>
          <a:p>
            <a:pPr>
              <a:lnSpc>
                <a:spcPct val="90000"/>
              </a:lnSpc>
              <a:spcAft>
                <a:spcPts val="600"/>
              </a:spcAft>
            </a:pPr>
            <a:r>
              <a:rPr lang="hu-HU" sz="2400" dirty="0" err="1">
                <a:solidFill>
                  <a:schemeClr val="bg2"/>
                </a:solidFill>
              </a:rPr>
              <a:t>Virtualizáció</a:t>
            </a:r>
            <a:endParaRPr lang="hu-HU" sz="2400" dirty="0">
              <a:solidFill>
                <a:schemeClr val="bg2"/>
              </a:solidFill>
            </a:endParaRPr>
          </a:p>
          <a:p>
            <a:pPr>
              <a:lnSpc>
                <a:spcPct val="90000"/>
              </a:lnSpc>
              <a:spcAft>
                <a:spcPts val="600"/>
              </a:spcAft>
            </a:pPr>
            <a:r>
              <a:rPr lang="hu-HU" sz="2400" dirty="0">
                <a:solidFill>
                  <a:schemeClr val="bg2"/>
                </a:solidFill>
              </a:rPr>
              <a:t>Szerverek</a:t>
            </a:r>
          </a:p>
          <a:p>
            <a:pPr>
              <a:lnSpc>
                <a:spcPct val="90000"/>
              </a:lnSpc>
              <a:spcAft>
                <a:spcPts val="600"/>
              </a:spcAft>
            </a:pPr>
            <a:r>
              <a:rPr lang="hu-HU" sz="2400" dirty="0">
                <a:solidFill>
                  <a:schemeClr val="bg2"/>
                </a:solidFill>
              </a:rPr>
              <a:t>Lemezek</a:t>
            </a:r>
          </a:p>
          <a:p>
            <a:pPr>
              <a:lnSpc>
                <a:spcPct val="90000"/>
              </a:lnSpc>
              <a:spcAft>
                <a:spcPts val="600"/>
              </a:spcAft>
            </a:pPr>
            <a:r>
              <a:rPr lang="hu-HU" sz="2400" dirty="0">
                <a:solidFill>
                  <a:schemeClr val="bg2"/>
                </a:solidFill>
              </a:rPr>
              <a:t>Hálózatok</a:t>
            </a:r>
          </a:p>
        </p:txBody>
      </p:sp>
      <p:sp>
        <p:nvSpPr>
          <p:cNvPr id="45" name="Felfelé-lefelé nyíl 44"/>
          <p:cNvSpPr/>
          <p:nvPr/>
        </p:nvSpPr>
        <p:spPr bwMode="auto">
          <a:xfrm>
            <a:off x="8785177" y="2858538"/>
            <a:ext cx="352190" cy="3382401"/>
          </a:xfrm>
          <a:prstGeom prst="upDownArrow">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Szövegdoboz 45"/>
          <p:cNvSpPr txBox="1"/>
          <p:nvPr/>
        </p:nvSpPr>
        <p:spPr>
          <a:xfrm>
            <a:off x="8259541" y="4502299"/>
            <a:ext cx="701731" cy="1779013"/>
          </a:xfrm>
          <a:prstGeom prst="rect">
            <a:avLst/>
          </a:prstGeom>
          <a:noFill/>
        </p:spPr>
        <p:txBody>
          <a:bodyPr vert="vert270" wrap="none" lIns="182880" tIns="146304" rIns="182880" bIns="146304" rtlCol="0">
            <a:spAutoFit/>
          </a:bodyPr>
          <a:lstStyle/>
          <a:p>
            <a:pPr>
              <a:lnSpc>
                <a:spcPct val="90000"/>
              </a:lnSpc>
              <a:spcAft>
                <a:spcPts val="600"/>
              </a:spcAft>
            </a:pPr>
            <a:r>
              <a:rPr lang="hu-HU" sz="2400" dirty="0">
                <a:solidFill>
                  <a:schemeClr val="bg2"/>
                </a:solidFill>
              </a:rPr>
              <a:t>szolgáltató</a:t>
            </a:r>
          </a:p>
        </p:txBody>
      </p:sp>
      <p:cxnSp>
        <p:nvCxnSpPr>
          <p:cNvPr id="47" name="Egyenes összekötő 46"/>
          <p:cNvCxnSpPr/>
          <p:nvPr/>
        </p:nvCxnSpPr>
        <p:spPr>
          <a:xfrm>
            <a:off x="8870906" y="2682821"/>
            <a:ext cx="3010445" cy="0"/>
          </a:xfrm>
          <a:prstGeom prst="line">
            <a:avLst/>
          </a:prstGeom>
          <a:ln w="38100"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8" name="Csoportba foglalás 47"/>
          <p:cNvGrpSpPr/>
          <p:nvPr/>
        </p:nvGrpSpPr>
        <p:grpSpPr>
          <a:xfrm>
            <a:off x="8346376" y="1433709"/>
            <a:ext cx="999506" cy="985495"/>
            <a:chOff x="9267811" y="2807594"/>
            <a:chExt cx="1028287" cy="1211924"/>
          </a:xfrm>
        </p:grpSpPr>
        <p:pic>
          <p:nvPicPr>
            <p:cNvPr id="49" name="Picture 2" descr="\\MAGNUM\Projects\Microsoft\Cloud Power FY12\Design\Icons\PNGs\Web.png"/>
            <p:cNvPicPr>
              <a:picLocks noChangeAspect="1" noChangeArrowheads="1"/>
            </p:cNvPicPr>
            <p:nvPr/>
          </p:nvPicPr>
          <p:blipFill rotWithShape="1">
            <a:blip r:embed="rId4" cstate="print">
              <a:lum bright="100000"/>
            </a:blip>
            <a:srcRect t="1" b="-1316"/>
            <a:stretch/>
          </p:blipFill>
          <p:spPr bwMode="auto">
            <a:xfrm>
              <a:off x="9267811" y="2807594"/>
              <a:ext cx="676969" cy="685872"/>
            </a:xfrm>
            <a:prstGeom prst="rect">
              <a:avLst/>
            </a:prstGeom>
            <a:noFill/>
          </p:spPr>
        </p:pic>
        <p:sp>
          <p:nvSpPr>
            <p:cNvPr id="50" name="Freeform 128"/>
            <p:cNvSpPr>
              <a:spLocks noChangeAspect="1"/>
            </p:cNvSpPr>
            <p:nvPr/>
          </p:nvSpPr>
          <p:spPr bwMode="black">
            <a:xfrm>
              <a:off x="9643104" y="365879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Trapezoid 1"/>
            <p:cNvSpPr/>
            <p:nvPr/>
          </p:nvSpPr>
          <p:spPr bwMode="auto">
            <a:xfrm rot="9184644">
              <a:off x="9542183" y="3190211"/>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00230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9" presetClass="emph" presetSubtype="0" fill="hold" grpId="0" nodeType="withEffect">
                                  <p:stCondLst>
                                    <p:cond delay="0"/>
                                  </p:stCondLst>
                                  <p:childTnLst>
                                    <p:animClr clrSpc="rgb" dir="cw">
                                      <p:cBhvr override="childStyle">
                                        <p:cTn id="12" dur="500" fill="hold"/>
                                        <p:tgtEl>
                                          <p:spTgt spid="32"/>
                                        </p:tgtEl>
                                        <p:attrNameLst>
                                          <p:attrName>style.color</p:attrName>
                                        </p:attrNameLst>
                                      </p:cBhvr>
                                      <p:to>
                                        <a:srgbClr val="808080"/>
                                      </p:to>
                                    </p:animClr>
                                    <p:animClr clrSpc="rgb" dir="cw">
                                      <p:cBhvr>
                                        <p:cTn id="13" dur="500" fill="hold"/>
                                        <p:tgtEl>
                                          <p:spTgt spid="32"/>
                                        </p:tgtEl>
                                        <p:attrNameLst>
                                          <p:attrName>fillcolor</p:attrName>
                                        </p:attrNameLst>
                                      </p:cBhvr>
                                      <p:to>
                                        <a:srgbClr val="808080"/>
                                      </p:to>
                                    </p:animClr>
                                    <p:set>
                                      <p:cBhvr>
                                        <p:cTn id="14" dur="500" fill="hold"/>
                                        <p:tgtEl>
                                          <p:spTgt spid="32"/>
                                        </p:tgtEl>
                                        <p:attrNameLst>
                                          <p:attrName>fill.type</p:attrName>
                                        </p:attrNameLst>
                                      </p:cBhvr>
                                      <p:to>
                                        <p:strVal val="solid"/>
                                      </p:to>
                                    </p:set>
                                    <p:set>
                                      <p:cBhvr>
                                        <p:cTn id="15" dur="500" fill="hold"/>
                                        <p:tgtEl>
                                          <p:spTgt spid="32"/>
                                        </p:tgtEl>
                                        <p:attrNameLst>
                                          <p:attrName>fill.on</p:attrName>
                                        </p:attrNameLst>
                                      </p:cBhvr>
                                      <p:to>
                                        <p:strVal val="true"/>
                                      </p:to>
                                    </p:set>
                                  </p:childTnLst>
                                </p:cTn>
                              </p:par>
                              <p:par>
                                <p:cTn id="16" presetID="19" presetClass="emph" presetSubtype="0" fill="hold" grpId="0" nodeType="withEffect">
                                  <p:stCondLst>
                                    <p:cond delay="0"/>
                                  </p:stCondLst>
                                  <p:childTnLst>
                                    <p:animClr clrSpc="rgb" dir="cw">
                                      <p:cBhvr override="childStyle">
                                        <p:cTn id="17" dur="500" fill="hold"/>
                                        <p:tgtEl>
                                          <p:spTgt spid="45"/>
                                        </p:tgtEl>
                                        <p:attrNameLst>
                                          <p:attrName>style.color</p:attrName>
                                        </p:attrNameLst>
                                      </p:cBhvr>
                                      <p:to>
                                        <a:srgbClr val="808080"/>
                                      </p:to>
                                    </p:animClr>
                                    <p:animClr clrSpc="rgb" dir="cw">
                                      <p:cBhvr>
                                        <p:cTn id="18" dur="500" fill="hold"/>
                                        <p:tgtEl>
                                          <p:spTgt spid="45"/>
                                        </p:tgtEl>
                                        <p:attrNameLst>
                                          <p:attrName>fillcolor</p:attrName>
                                        </p:attrNameLst>
                                      </p:cBhvr>
                                      <p:to>
                                        <a:srgbClr val="808080"/>
                                      </p:to>
                                    </p:animClr>
                                    <p:set>
                                      <p:cBhvr>
                                        <p:cTn id="19" dur="500" fill="hold"/>
                                        <p:tgtEl>
                                          <p:spTgt spid="45"/>
                                        </p:tgtEl>
                                        <p:attrNameLst>
                                          <p:attrName>fill.type</p:attrName>
                                        </p:attrNameLst>
                                      </p:cBhvr>
                                      <p:to>
                                        <p:strVal val="solid"/>
                                      </p:to>
                                    </p:set>
                                    <p:set>
                                      <p:cBhvr>
                                        <p:cTn id="20" dur="500" fill="hold"/>
                                        <p:tgtEl>
                                          <p:spTgt spid="4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32"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ím 9"/>
          <p:cNvSpPr>
            <a:spLocks noGrp="1"/>
          </p:cNvSpPr>
          <p:nvPr>
            <p:ph type="title"/>
          </p:nvPr>
        </p:nvSpPr>
        <p:spPr/>
        <p:txBody>
          <a:bodyPr/>
          <a:lstStyle/>
          <a:p>
            <a:r>
              <a:rPr lang="hu-HU" dirty="0"/>
              <a:t>Virtuális gépek felépítése</a:t>
            </a:r>
          </a:p>
        </p:txBody>
      </p:sp>
      <p:sp>
        <p:nvSpPr>
          <p:cNvPr id="5" name="Freeform 128"/>
          <p:cNvSpPr>
            <a:spLocks noChangeAspect="1"/>
          </p:cNvSpPr>
          <p:nvPr/>
        </p:nvSpPr>
        <p:spPr bwMode="black">
          <a:xfrm>
            <a:off x="510396" y="1189176"/>
            <a:ext cx="9341709" cy="51618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lumMod val="20000"/>
              <a:lumOff val="80000"/>
            </a:schemeClr>
          </a:solidFill>
          <a:ln w="76200">
            <a:solidFill>
              <a:srgbClr val="0078D7"/>
            </a:solidFill>
            <a:prstDash val="dash"/>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 name="Csoportba foglalás 1"/>
          <p:cNvGrpSpPr/>
          <p:nvPr/>
        </p:nvGrpSpPr>
        <p:grpSpPr>
          <a:xfrm>
            <a:off x="2644480" y="4224528"/>
            <a:ext cx="4149512" cy="2041856"/>
            <a:chOff x="2644480" y="4224528"/>
            <a:chExt cx="4149512" cy="2041856"/>
          </a:xfrm>
        </p:grpSpPr>
        <p:sp>
          <p:nvSpPr>
            <p:cNvPr id="3" name="Lekerekített téglalap 2"/>
            <p:cNvSpPr/>
            <p:nvPr/>
          </p:nvSpPr>
          <p:spPr bwMode="auto">
            <a:xfrm>
              <a:off x="3052208" y="4224528"/>
              <a:ext cx="3741784" cy="1810512"/>
            </a:xfrm>
            <a:prstGeom prst="roundRect">
              <a:avLst>
                <a:gd name="adj" fmla="val 6566"/>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reeform 22"/>
            <p:cNvSpPr>
              <a:spLocks noEditPoints="1"/>
            </p:cNvSpPr>
            <p:nvPr/>
          </p:nvSpPr>
          <p:spPr bwMode="auto">
            <a:xfrm flipH="1">
              <a:off x="2644480" y="5468111"/>
              <a:ext cx="815455" cy="798273"/>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00188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pPr>
              <a:r>
                <a:rPr lang="en-US" sz="1600" kern="0" dirty="0" err="1">
                  <a:gradFill>
                    <a:gsLst>
                      <a:gs pos="85000">
                        <a:srgbClr val="FFFFFF"/>
                      </a:gs>
                      <a:gs pos="0">
                        <a:srgbClr val="FFFFFF"/>
                      </a:gs>
                    </a:gsLst>
                    <a:lin ang="5400000" scaled="0"/>
                  </a:gradFill>
                  <a:ea typeface="Segoe UI" pitchFamily="34" charset="0"/>
                  <a:cs typeface="Segoe UI" pitchFamily="34" charset="0"/>
                </a:rPr>
                <a:t>Blo</a:t>
              </a:r>
              <a:r>
                <a:rPr lang="hu-HU" sz="1600" kern="0" dirty="0">
                  <a:gradFill>
                    <a:gsLst>
                      <a:gs pos="85000">
                        <a:srgbClr val="FFFFFF"/>
                      </a:gs>
                      <a:gs pos="0">
                        <a:srgbClr val="FFFFFF"/>
                      </a:gs>
                    </a:gsLst>
                    <a:lin ang="5400000" scaled="0"/>
                  </a:gradFill>
                  <a:ea typeface="Segoe UI" pitchFamily="34" charset="0"/>
                  <a:cs typeface="Segoe UI" pitchFamily="34" charset="0"/>
                </a:rPr>
                <a:t>b</a:t>
              </a:r>
              <a:br>
                <a:rPr lang="en-US" sz="1400" kern="0" dirty="0">
                  <a:gradFill>
                    <a:gsLst>
                      <a:gs pos="85000">
                        <a:srgbClr val="FFFFFF"/>
                      </a:gs>
                      <a:gs pos="0">
                        <a:srgbClr val="FFFFFF"/>
                      </a:gs>
                    </a:gsLst>
                    <a:lin ang="5400000" scaled="0"/>
                  </a:gradFill>
                  <a:ea typeface="Segoe UI" pitchFamily="34" charset="0"/>
                  <a:cs typeface="Segoe UI" pitchFamily="34" charset="0"/>
                </a:rPr>
              </a:br>
              <a:r>
                <a:rPr lang="hu-HU" sz="1400" kern="0" dirty="0">
                  <a:gradFill>
                    <a:gsLst>
                      <a:gs pos="85000">
                        <a:srgbClr val="FFFFFF"/>
                      </a:gs>
                      <a:gs pos="0">
                        <a:srgbClr val="FFFFFF"/>
                      </a:gs>
                    </a:gsLst>
                    <a:lin ang="5400000" scaled="0"/>
                  </a:gradFill>
                  <a:ea typeface="Segoe UI" pitchFamily="34" charset="0"/>
                  <a:cs typeface="Segoe UI" pitchFamily="34" charset="0"/>
                </a:rPr>
                <a:t>tárhely</a:t>
              </a:r>
              <a:endParaRPr lang="en-US" sz="1400" kern="0" dirty="0">
                <a:gradFill>
                  <a:gsLst>
                    <a:gs pos="85000">
                      <a:srgbClr val="FFFFFF"/>
                    </a:gs>
                    <a:gs pos="0">
                      <a:srgbClr val="FFFFFF"/>
                    </a:gs>
                  </a:gsLst>
                  <a:lin ang="5400000" scaled="0"/>
                </a:gradFill>
                <a:ea typeface="Segoe UI" pitchFamily="34" charset="0"/>
                <a:cs typeface="Segoe UI" pitchFamily="34" charset="0"/>
              </a:endParaRPr>
            </a:p>
          </p:txBody>
        </p:sp>
        <p:sp>
          <p:nvSpPr>
            <p:cNvPr id="6" name="Téglalap 5"/>
            <p:cNvSpPr/>
            <p:nvPr/>
          </p:nvSpPr>
          <p:spPr bwMode="auto">
            <a:xfrm>
              <a:off x="3593592" y="4334256"/>
              <a:ext cx="1143000" cy="1581912"/>
            </a:xfrm>
            <a:prstGeom prst="rect">
              <a:avLst/>
            </a:prstGeom>
            <a:solidFill>
              <a:srgbClr val="00BD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églalap 17"/>
            <p:cNvSpPr/>
            <p:nvPr/>
          </p:nvSpPr>
          <p:spPr bwMode="auto">
            <a:xfrm>
              <a:off x="3716920" y="4447504"/>
              <a:ext cx="896344" cy="110290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Szövegdoboz 7"/>
            <p:cNvSpPr txBox="1"/>
            <p:nvPr/>
          </p:nvSpPr>
          <p:spPr>
            <a:xfrm>
              <a:off x="3593593" y="5444864"/>
              <a:ext cx="1207008" cy="572464"/>
            </a:xfrm>
            <a:prstGeom prst="rect">
              <a:avLst/>
            </a:prstGeom>
            <a:noFill/>
          </p:spPr>
          <p:txBody>
            <a:bodyPr wrap="square" lIns="182880" tIns="146304" rIns="182880" bIns="146304" rtlCol="0">
              <a:spAutoFit/>
            </a:bodyPr>
            <a:lstStyle/>
            <a:p>
              <a:pPr algn="ctr">
                <a:lnSpc>
                  <a:spcPct val="90000"/>
                </a:lnSpc>
                <a:spcAft>
                  <a:spcPts val="600"/>
                </a:spcAft>
              </a:pPr>
              <a:r>
                <a:rPr lang="hu-HU" sz="2000" dirty="0">
                  <a:solidFill>
                    <a:srgbClr val="002050"/>
                  </a:solidFill>
                </a:rPr>
                <a:t>piactér</a:t>
              </a:r>
            </a:p>
          </p:txBody>
        </p:sp>
        <p:sp>
          <p:nvSpPr>
            <p:cNvPr id="19" name="Téglalap 18"/>
            <p:cNvSpPr/>
            <p:nvPr/>
          </p:nvSpPr>
          <p:spPr bwMode="auto">
            <a:xfrm>
              <a:off x="5043736" y="4334256"/>
              <a:ext cx="1143000" cy="1581912"/>
            </a:xfrm>
            <a:prstGeom prst="rect">
              <a:avLst/>
            </a:prstGeom>
            <a:solidFill>
              <a:srgbClr val="00BD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Téglalap 19"/>
            <p:cNvSpPr/>
            <p:nvPr/>
          </p:nvSpPr>
          <p:spPr bwMode="auto">
            <a:xfrm>
              <a:off x="5167064" y="4447504"/>
              <a:ext cx="896344" cy="110290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Szövegdoboz 21"/>
            <p:cNvSpPr txBox="1"/>
            <p:nvPr/>
          </p:nvSpPr>
          <p:spPr>
            <a:xfrm>
              <a:off x="5043737" y="5444864"/>
              <a:ext cx="1207008" cy="572464"/>
            </a:xfrm>
            <a:prstGeom prst="rect">
              <a:avLst/>
            </a:prstGeom>
            <a:noFill/>
          </p:spPr>
          <p:txBody>
            <a:bodyPr wrap="square" lIns="182880" tIns="146304" rIns="182880" bIns="146304" rtlCol="0">
              <a:spAutoFit/>
            </a:bodyPr>
            <a:lstStyle/>
            <a:p>
              <a:pPr algn="ctr">
                <a:lnSpc>
                  <a:spcPct val="90000"/>
                </a:lnSpc>
                <a:spcAft>
                  <a:spcPts val="600"/>
                </a:spcAft>
              </a:pPr>
              <a:r>
                <a:rPr lang="hu-HU" sz="2000" dirty="0">
                  <a:solidFill>
                    <a:srgbClr val="002050"/>
                  </a:solidFill>
                </a:rPr>
                <a:t>saját</a:t>
              </a:r>
            </a:p>
          </p:txBody>
        </p:sp>
        <p:grpSp>
          <p:nvGrpSpPr>
            <p:cNvPr id="25" name="Csoportba foglalás 24"/>
            <p:cNvGrpSpPr/>
            <p:nvPr/>
          </p:nvGrpSpPr>
          <p:grpSpPr>
            <a:xfrm>
              <a:off x="3561588" y="4529173"/>
              <a:ext cx="1207008" cy="1053808"/>
              <a:chOff x="3863340" y="4529173"/>
              <a:chExt cx="1207008" cy="1053808"/>
            </a:xfrm>
          </p:grpSpPr>
          <p:sp>
            <p:nvSpPr>
              <p:cNvPr id="23" name="Freeform 79"/>
              <p:cNvSpPr>
                <a:spLocks noEditPoints="1"/>
              </p:cNvSpPr>
              <p:nvPr/>
            </p:nvSpPr>
            <p:spPr bwMode="black">
              <a:xfrm>
                <a:off x="4232143" y="4529173"/>
                <a:ext cx="506089" cy="68434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188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24" name="Szövegdoboz 23"/>
              <p:cNvSpPr txBox="1"/>
              <p:nvPr/>
            </p:nvSpPr>
            <p:spPr>
              <a:xfrm>
                <a:off x="3863340" y="5093616"/>
                <a:ext cx="1207008" cy="489365"/>
              </a:xfrm>
              <a:prstGeom prst="rect">
                <a:avLst/>
              </a:prstGeom>
              <a:noFill/>
            </p:spPr>
            <p:txBody>
              <a:bodyPr wrap="square" lIns="182880" tIns="146304" rIns="182880" bIns="146304" rtlCol="0">
                <a:spAutoFit/>
              </a:bodyPr>
              <a:lstStyle/>
              <a:p>
                <a:pPr algn="ctr">
                  <a:lnSpc>
                    <a:spcPct val="90000"/>
                  </a:lnSpc>
                  <a:spcAft>
                    <a:spcPts val="600"/>
                  </a:spcAft>
                </a:pPr>
                <a:r>
                  <a:rPr lang="hu-HU" sz="1400" dirty="0">
                    <a:solidFill>
                      <a:srgbClr val="00188F"/>
                    </a:solidFill>
                  </a:rPr>
                  <a:t>VHD</a:t>
                </a:r>
              </a:p>
            </p:txBody>
          </p:sp>
        </p:grpSp>
        <p:grpSp>
          <p:nvGrpSpPr>
            <p:cNvPr id="28" name="Csoportba foglalás 27"/>
            <p:cNvGrpSpPr/>
            <p:nvPr/>
          </p:nvGrpSpPr>
          <p:grpSpPr>
            <a:xfrm>
              <a:off x="5011732" y="4529173"/>
              <a:ext cx="1207008" cy="1053808"/>
              <a:chOff x="3863340" y="4529173"/>
              <a:chExt cx="1207008" cy="1053808"/>
            </a:xfrm>
          </p:grpSpPr>
          <p:sp>
            <p:nvSpPr>
              <p:cNvPr id="29" name="Freeform 79"/>
              <p:cNvSpPr>
                <a:spLocks noEditPoints="1"/>
              </p:cNvSpPr>
              <p:nvPr/>
            </p:nvSpPr>
            <p:spPr bwMode="black">
              <a:xfrm>
                <a:off x="4232143" y="4529173"/>
                <a:ext cx="506089" cy="68434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188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30" name="Szövegdoboz 29"/>
              <p:cNvSpPr txBox="1"/>
              <p:nvPr/>
            </p:nvSpPr>
            <p:spPr>
              <a:xfrm>
                <a:off x="3863340" y="5093616"/>
                <a:ext cx="1207008" cy="489365"/>
              </a:xfrm>
              <a:prstGeom prst="rect">
                <a:avLst/>
              </a:prstGeom>
              <a:noFill/>
            </p:spPr>
            <p:txBody>
              <a:bodyPr wrap="square" lIns="182880" tIns="146304" rIns="182880" bIns="146304" rtlCol="0">
                <a:spAutoFit/>
              </a:bodyPr>
              <a:lstStyle/>
              <a:p>
                <a:pPr algn="ctr">
                  <a:lnSpc>
                    <a:spcPct val="90000"/>
                  </a:lnSpc>
                  <a:spcAft>
                    <a:spcPts val="600"/>
                  </a:spcAft>
                </a:pPr>
                <a:r>
                  <a:rPr lang="hu-HU" sz="1400" dirty="0">
                    <a:solidFill>
                      <a:srgbClr val="00188F"/>
                    </a:solidFill>
                  </a:rPr>
                  <a:t>VHD</a:t>
                </a:r>
              </a:p>
            </p:txBody>
          </p:sp>
        </p:grpSp>
      </p:grpSp>
      <p:grpSp>
        <p:nvGrpSpPr>
          <p:cNvPr id="42" name="Group 9"/>
          <p:cNvGrpSpPr/>
          <p:nvPr/>
        </p:nvGrpSpPr>
        <p:grpSpPr>
          <a:xfrm>
            <a:off x="9809797" y="1636775"/>
            <a:ext cx="1799771" cy="1060705"/>
            <a:chOff x="508000" y="2492086"/>
            <a:chExt cx="1799771" cy="1060705"/>
          </a:xfrm>
          <a:solidFill>
            <a:schemeClr val="tx1"/>
          </a:solidFill>
        </p:grpSpPr>
        <p:sp>
          <p:nvSpPr>
            <p:cNvPr id="43" name="Rectangle 8"/>
            <p:cNvSpPr/>
            <p:nvPr/>
          </p:nvSpPr>
          <p:spPr bwMode="auto">
            <a:xfrm>
              <a:off x="508000" y="2492086"/>
              <a:ext cx="1799771" cy="1060705"/>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4" name="Group 67"/>
            <p:cNvGrpSpPr/>
            <p:nvPr/>
          </p:nvGrpSpPr>
          <p:grpSpPr>
            <a:xfrm>
              <a:off x="748458" y="2649360"/>
              <a:ext cx="1318853" cy="744211"/>
              <a:chOff x="7683467" y="2241760"/>
              <a:chExt cx="1543891" cy="871196"/>
            </a:xfrm>
            <a:grpFill/>
          </p:grpSpPr>
          <p:pic>
            <p:nvPicPr>
              <p:cNvPr id="45"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b="57994"/>
              <a:stretch/>
            </p:blipFill>
            <p:spPr bwMode="auto">
              <a:xfrm>
                <a:off x="7683467" y="2241760"/>
                <a:ext cx="1543891" cy="87119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Freeform 6"/>
              <p:cNvSpPr>
                <a:spLocks noChangeAspect="1" noEditPoints="1"/>
              </p:cNvSpPr>
              <p:nvPr/>
            </p:nvSpPr>
            <p:spPr bwMode="black">
              <a:xfrm>
                <a:off x="8553387" y="2321732"/>
                <a:ext cx="481758" cy="487799"/>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92929"/>
                  </a:solidFill>
                  <a:effectLst/>
                  <a:uLnTx/>
                  <a:uFillTx/>
                </a:endParaRPr>
              </a:p>
            </p:txBody>
          </p:sp>
        </p:grpSp>
      </p:grpSp>
      <p:sp>
        <p:nvSpPr>
          <p:cNvPr id="55" name="Ív 54"/>
          <p:cNvSpPr/>
          <p:nvPr/>
        </p:nvSpPr>
        <p:spPr>
          <a:xfrm>
            <a:off x="4818889" y="1540425"/>
            <a:ext cx="5231366" cy="2314722"/>
          </a:xfrm>
          <a:prstGeom prst="arc">
            <a:avLst>
              <a:gd name="adj1" fmla="val 21578896"/>
              <a:gd name="adj2" fmla="val 712862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56" name="Ív 55"/>
          <p:cNvSpPr/>
          <p:nvPr/>
        </p:nvSpPr>
        <p:spPr>
          <a:xfrm flipH="1" flipV="1">
            <a:off x="6607826" y="2439784"/>
            <a:ext cx="5231366" cy="2314722"/>
          </a:xfrm>
          <a:prstGeom prst="arc">
            <a:avLst>
              <a:gd name="adj1" fmla="val 21578896"/>
              <a:gd name="adj2" fmla="val 712862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51" name="Téglalap 50"/>
          <p:cNvSpPr/>
          <p:nvPr/>
        </p:nvSpPr>
        <p:spPr bwMode="auto">
          <a:xfrm>
            <a:off x="7922496" y="2279062"/>
            <a:ext cx="1243584" cy="467547"/>
          </a:xfrm>
          <a:prstGeom prst="rect">
            <a:avLst/>
          </a:prstGeom>
          <a:solidFill>
            <a:srgbClr val="00BD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solidFill>
                  <a:srgbClr val="002050"/>
                </a:solidFill>
                <a:ea typeface="Segoe UI" pitchFamily="34" charset="0"/>
                <a:cs typeface="Segoe UI" pitchFamily="34" charset="0"/>
              </a:rPr>
              <a:t>Portál</a:t>
            </a:r>
          </a:p>
        </p:txBody>
      </p:sp>
      <p:cxnSp>
        <p:nvCxnSpPr>
          <p:cNvPr id="69" name="Egyenes összekötő nyíllal 68"/>
          <p:cNvCxnSpPr>
            <a:stCxn id="6" idx="0"/>
          </p:cNvCxnSpPr>
          <p:nvPr/>
        </p:nvCxnSpPr>
        <p:spPr>
          <a:xfrm flipV="1">
            <a:off x="4165092" y="3102390"/>
            <a:ext cx="0" cy="1231866"/>
          </a:xfrm>
          <a:prstGeom prst="straightConnector1">
            <a:avLst/>
          </a:prstGeom>
          <a:ln w="57150">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3" name="Csoportba foglalás 62"/>
          <p:cNvGrpSpPr/>
          <p:nvPr/>
        </p:nvGrpSpPr>
        <p:grpSpPr>
          <a:xfrm>
            <a:off x="3365321" y="2078205"/>
            <a:ext cx="1626975" cy="1105854"/>
            <a:chOff x="3572085" y="2088840"/>
            <a:chExt cx="1626975" cy="1105854"/>
          </a:xfrm>
        </p:grpSpPr>
        <p:sp>
          <p:nvSpPr>
            <p:cNvPr id="58" name="Lekerekített téglalap 57"/>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7" name="Picture 10"/>
            <p:cNvPicPr>
              <a:picLocks noChangeAspect="1"/>
            </p:cNvPicPr>
            <p:nvPr/>
          </p:nvPicPr>
          <p:blipFill>
            <a:blip r:embed="rId5">
              <a:grayscl/>
            </a:blip>
            <a:stretch>
              <a:fillRect/>
            </a:stretch>
          </p:blipFill>
          <p:spPr>
            <a:xfrm>
              <a:off x="4089676" y="2221526"/>
              <a:ext cx="629052" cy="574823"/>
            </a:xfrm>
            <a:prstGeom prst="rect">
              <a:avLst/>
            </a:prstGeom>
          </p:spPr>
        </p:pic>
        <p:sp>
          <p:nvSpPr>
            <p:cNvPr id="61" name="Szövegdoboz 60"/>
            <p:cNvSpPr txBox="1"/>
            <p:nvPr/>
          </p:nvSpPr>
          <p:spPr>
            <a:xfrm>
              <a:off x="3572085" y="2677629"/>
              <a:ext cx="1626975"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Virtuális gép</a:t>
              </a:r>
            </a:p>
          </p:txBody>
        </p:sp>
      </p:grpSp>
      <p:grpSp>
        <p:nvGrpSpPr>
          <p:cNvPr id="64" name="Csoportba foglalás 63"/>
          <p:cNvGrpSpPr/>
          <p:nvPr/>
        </p:nvGrpSpPr>
        <p:grpSpPr>
          <a:xfrm>
            <a:off x="4821361" y="2088840"/>
            <a:ext cx="1626975" cy="1105854"/>
            <a:chOff x="3572085" y="2088840"/>
            <a:chExt cx="1626975" cy="1105854"/>
          </a:xfrm>
        </p:grpSpPr>
        <p:sp>
          <p:nvSpPr>
            <p:cNvPr id="65" name="Lekerekített téglalap 64"/>
            <p:cNvSpPr/>
            <p:nvPr/>
          </p:nvSpPr>
          <p:spPr bwMode="auto">
            <a:xfrm>
              <a:off x="3683810" y="2088840"/>
              <a:ext cx="1380129" cy="1024185"/>
            </a:xfrm>
            <a:prstGeom prst="roundRect">
              <a:avLst>
                <a:gd name="adj" fmla="val 6431"/>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10"/>
            <p:cNvPicPr>
              <a:picLocks noChangeAspect="1"/>
            </p:cNvPicPr>
            <p:nvPr/>
          </p:nvPicPr>
          <p:blipFill>
            <a:blip r:embed="rId5">
              <a:grayscl/>
            </a:blip>
            <a:stretch>
              <a:fillRect/>
            </a:stretch>
          </p:blipFill>
          <p:spPr>
            <a:xfrm>
              <a:off x="4089676" y="2221526"/>
              <a:ext cx="629052" cy="574823"/>
            </a:xfrm>
            <a:prstGeom prst="rect">
              <a:avLst/>
            </a:prstGeom>
          </p:spPr>
        </p:pic>
        <p:sp>
          <p:nvSpPr>
            <p:cNvPr id="67" name="Szövegdoboz 66"/>
            <p:cNvSpPr txBox="1"/>
            <p:nvPr/>
          </p:nvSpPr>
          <p:spPr>
            <a:xfrm>
              <a:off x="3572085" y="2677629"/>
              <a:ext cx="1626975" cy="517065"/>
            </a:xfrm>
            <a:prstGeom prst="rect">
              <a:avLst/>
            </a:prstGeom>
            <a:noFill/>
          </p:spPr>
          <p:txBody>
            <a:bodyPr wrap="square" lIns="182880" tIns="146304" rIns="182880" bIns="146304" rtlCol="0">
              <a:spAutoFit/>
            </a:bodyPr>
            <a:lstStyle/>
            <a:p>
              <a:pPr algn="ctr">
                <a:lnSpc>
                  <a:spcPct val="90000"/>
                </a:lnSpc>
                <a:spcAft>
                  <a:spcPts val="600"/>
                </a:spcAft>
              </a:pPr>
              <a:r>
                <a:rPr lang="hu-HU" sz="1600" dirty="0">
                  <a:solidFill>
                    <a:schemeClr val="bg1"/>
                  </a:solidFill>
                </a:rPr>
                <a:t>Virtuális gép</a:t>
              </a:r>
            </a:p>
          </p:txBody>
        </p:sp>
      </p:grpSp>
      <p:cxnSp>
        <p:nvCxnSpPr>
          <p:cNvPr id="70" name="Egyenes összekötő nyíllal 69"/>
          <p:cNvCxnSpPr/>
          <p:nvPr/>
        </p:nvCxnSpPr>
        <p:spPr>
          <a:xfrm flipV="1">
            <a:off x="5615236" y="3101289"/>
            <a:ext cx="0" cy="1231866"/>
          </a:xfrm>
          <a:prstGeom prst="straightConnector1">
            <a:avLst/>
          </a:prstGeom>
          <a:ln w="57150">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Lekerekített téglalap 6"/>
          <p:cNvSpPr/>
          <p:nvPr/>
        </p:nvSpPr>
        <p:spPr bwMode="auto">
          <a:xfrm>
            <a:off x="3070496" y="3429000"/>
            <a:ext cx="3741784" cy="479554"/>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ea typeface="Segoe UI" pitchFamily="34" charset="0"/>
                <a:cs typeface="Segoe UI" pitchFamily="34" charset="0"/>
              </a:rPr>
              <a:t>Azure Virtuális gépek</a:t>
            </a:r>
          </a:p>
        </p:txBody>
      </p:sp>
      <p:sp>
        <p:nvSpPr>
          <p:cNvPr id="39" name="Ív 38"/>
          <p:cNvSpPr/>
          <p:nvPr/>
        </p:nvSpPr>
        <p:spPr>
          <a:xfrm>
            <a:off x="6314660" y="640081"/>
            <a:ext cx="3750916" cy="3986784"/>
          </a:xfrm>
          <a:prstGeom prst="arc">
            <a:avLst>
              <a:gd name="adj1" fmla="val 16748"/>
              <a:gd name="adj2" fmla="val 911366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40" name="Téglalap 39"/>
          <p:cNvSpPr/>
          <p:nvPr/>
        </p:nvSpPr>
        <p:spPr bwMode="auto">
          <a:xfrm>
            <a:off x="8118827" y="4352732"/>
            <a:ext cx="1746724" cy="467547"/>
          </a:xfrm>
          <a:prstGeom prst="rect">
            <a:avLst/>
          </a:prstGeom>
          <a:solidFill>
            <a:srgbClr val="00BD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err="1">
                <a:solidFill>
                  <a:srgbClr val="002050"/>
                </a:solidFill>
                <a:ea typeface="Segoe UI" pitchFamily="34" charset="0"/>
                <a:cs typeface="Segoe UI" pitchFamily="34" charset="0"/>
              </a:rPr>
              <a:t>Szkriptek</a:t>
            </a:r>
            <a:endParaRPr lang="hu-HU" sz="2400" dirty="0">
              <a:solidFill>
                <a:srgbClr val="002050"/>
              </a:solidFill>
              <a:ea typeface="Segoe UI" pitchFamily="34" charset="0"/>
              <a:cs typeface="Segoe UI" pitchFamily="34" charset="0"/>
            </a:endParaRPr>
          </a:p>
        </p:txBody>
      </p:sp>
      <p:sp>
        <p:nvSpPr>
          <p:cNvPr id="52" name="Téglalap 51"/>
          <p:cNvSpPr/>
          <p:nvPr/>
        </p:nvSpPr>
        <p:spPr bwMode="auto">
          <a:xfrm>
            <a:off x="8675091" y="3419637"/>
            <a:ext cx="1746724" cy="467547"/>
          </a:xfrm>
          <a:prstGeom prst="rect">
            <a:avLst/>
          </a:prstGeom>
          <a:solidFill>
            <a:srgbClr val="00BD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dirty="0">
                <a:solidFill>
                  <a:srgbClr val="002050"/>
                </a:solidFill>
                <a:ea typeface="Segoe UI" pitchFamily="34" charset="0"/>
                <a:cs typeface="Segoe UI" pitchFamily="34" charset="0"/>
              </a:rPr>
              <a:t>REST API</a:t>
            </a:r>
          </a:p>
        </p:txBody>
      </p:sp>
    </p:spTree>
    <p:extLst>
      <p:ext uri="{BB962C8B-B14F-4D97-AF65-F5344CB8AC3E}">
        <p14:creationId xmlns:p14="http://schemas.microsoft.com/office/powerpoint/2010/main" val="92603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par>
                                <p:cTn id="25" presetID="22" presetClass="entr" presetSubtype="4"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down)">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right)">
                                      <p:cBhvr>
                                        <p:cTn id="36" dur="500"/>
                                        <p:tgtEl>
                                          <p:spTgt spid="55"/>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right)">
                                      <p:cBhvr>
                                        <p:cTn id="39" dur="500"/>
                                        <p:tgtEl>
                                          <p:spTgt spid="56"/>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right)">
                                      <p:cBhvr>
                                        <p:cTn id="42" dur="500"/>
                                        <p:tgtEl>
                                          <p:spTgt spid="39"/>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1" grpId="0" animBg="1"/>
      <p:bldP spid="7" grpId="0" animBg="1"/>
      <p:bldP spid="39" grpId="0" animBg="1"/>
      <p:bldP spid="40"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N group 1"/>
          <p:cNvGrpSpPr/>
          <p:nvPr/>
        </p:nvGrpSpPr>
        <p:grpSpPr>
          <a:xfrm>
            <a:off x="8088007" y="2050534"/>
            <a:ext cx="2139601" cy="2259766"/>
            <a:chOff x="8250476" y="1779460"/>
            <a:chExt cx="2182814" cy="2305406"/>
          </a:xfrm>
        </p:grpSpPr>
        <p:sp>
          <p:nvSpPr>
            <p:cNvPr id="32" name="Rectangle 31"/>
            <p:cNvSpPr/>
            <p:nvPr/>
          </p:nvSpPr>
          <p:spPr bwMode="auto">
            <a:xfrm>
              <a:off x="8250476" y="3418116"/>
              <a:ext cx="2182814"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927">
                <a:lnSpc>
                  <a:spcPct val="90000"/>
                </a:lnSpc>
                <a:spcAft>
                  <a:spcPts val="1175"/>
                </a:spcAft>
                <a:defRPr/>
              </a:pPr>
              <a:r>
                <a:rPr lang="en-US" sz="1567" dirty="0">
                  <a:solidFill>
                    <a:schemeClr val="accent1"/>
                  </a:solidFill>
                  <a:ea typeface="Segoe UI" pitchFamily="34" charset="0"/>
                  <a:cs typeface="Segoe UI" pitchFamily="34" charset="0"/>
                </a:rPr>
                <a:t>NVIDIA GPU</a:t>
              </a:r>
            </a:p>
          </p:txBody>
        </p:sp>
        <p:grpSp>
          <p:nvGrpSpPr>
            <p:cNvPr id="101" name="Group 100"/>
            <p:cNvGrpSpPr/>
            <p:nvPr/>
          </p:nvGrpSpPr>
          <p:grpSpPr>
            <a:xfrm>
              <a:off x="8747354" y="1779460"/>
              <a:ext cx="1179920" cy="1538737"/>
              <a:chOff x="406421" y="2432376"/>
              <a:chExt cx="2059118" cy="2685303"/>
            </a:xfrm>
          </p:grpSpPr>
          <p:grpSp>
            <p:nvGrpSpPr>
              <p:cNvPr id="102" name="Group 101"/>
              <p:cNvGrpSpPr/>
              <p:nvPr/>
            </p:nvGrpSpPr>
            <p:grpSpPr>
              <a:xfrm>
                <a:off x="406421" y="2432376"/>
                <a:ext cx="2059118" cy="2685303"/>
                <a:chOff x="6982264" y="1006524"/>
                <a:chExt cx="4480135" cy="5829701"/>
              </a:xfrm>
            </p:grpSpPr>
            <p:pic>
              <p:nvPicPr>
                <p:cNvPr id="104" name="Picture 103"/>
                <p:cNvPicPr>
                  <a:picLocks noChangeAspect="1"/>
                </p:cNvPicPr>
                <p:nvPr/>
              </p:nvPicPr>
              <p:blipFill>
                <a:blip r:embed="rId3"/>
                <a:stretch>
                  <a:fillRect/>
                </a:stretch>
              </p:blipFill>
              <p:spPr>
                <a:xfrm>
                  <a:off x="7199561" y="1172781"/>
                  <a:ext cx="4182166" cy="3848482"/>
                </a:xfrm>
                <a:prstGeom prst="rect">
                  <a:avLst/>
                </a:prstGeom>
              </p:spPr>
            </p:pic>
            <p:pic>
              <p:nvPicPr>
                <p:cNvPr id="105" name="Picture 104"/>
                <p:cNvPicPr>
                  <a:picLocks noChangeAspect="1"/>
                </p:cNvPicPr>
                <p:nvPr/>
              </p:nvPicPr>
              <p:blipFill>
                <a:blip r:embed="rId4">
                  <a:duotone>
                    <a:prstClr val="black"/>
                    <a:schemeClr val="tx2">
                      <a:tint val="45000"/>
                      <a:satMod val="400000"/>
                    </a:schemeClr>
                  </a:duotone>
                </a:blip>
                <a:stretch>
                  <a:fillRect/>
                </a:stretch>
              </p:blipFill>
              <p:spPr>
                <a:xfrm>
                  <a:off x="6982264" y="4945062"/>
                  <a:ext cx="4480135" cy="1891163"/>
                </a:xfrm>
                <a:prstGeom prst="rect">
                  <a:avLst/>
                </a:prstGeom>
              </p:spPr>
            </p:pic>
            <p:sp>
              <p:nvSpPr>
                <p:cNvPr id="106"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225">
                    <a:defRPr/>
                  </a:pPr>
                  <a:endParaRPr lang="en-US" sz="588">
                    <a:solidFill>
                      <a:schemeClr val="accent1"/>
                    </a:solidFill>
                    <a:latin typeface="Segoe UI"/>
                  </a:endParaRPr>
                </a:p>
              </p:txBody>
            </p:sp>
          </p:grpSp>
          <p:sp>
            <p:nvSpPr>
              <p:cNvPr id="103" name="TextBox 102"/>
              <p:cNvSpPr txBox="1"/>
              <p:nvPr/>
            </p:nvSpPr>
            <p:spPr>
              <a:xfrm>
                <a:off x="639096" y="2638279"/>
                <a:ext cx="1632155" cy="1127477"/>
              </a:xfrm>
              <a:prstGeom prst="rect">
                <a:avLst/>
              </a:prstGeom>
              <a:solidFill>
                <a:schemeClr val="accent5"/>
              </a:solidFill>
            </p:spPr>
            <p:txBody>
              <a:bodyPr wrap="square" lIns="179234" tIns="125481" rIns="179234" bIns="143387" rtlCol="0">
                <a:noAutofit/>
              </a:bodyPr>
              <a:lstStyle/>
              <a:p>
                <a:pPr algn="ctr" defTabSz="913927">
                  <a:lnSpc>
                    <a:spcPct val="90000"/>
                  </a:lnSpc>
                  <a:defRPr/>
                </a:pPr>
                <a:r>
                  <a:rPr lang="en-US" sz="3136" b="1" dirty="0">
                    <a:solidFill>
                      <a:schemeClr val="bg2"/>
                    </a:solidFill>
                    <a:latin typeface="Segoe UI"/>
                    <a:ea typeface="Segoe UI" pitchFamily="34" charset="0"/>
                    <a:cs typeface="Segoe UI" pitchFamily="34" charset="0"/>
                  </a:rPr>
                  <a:t>N</a:t>
                </a:r>
              </a:p>
            </p:txBody>
          </p:sp>
        </p:grpSp>
      </p:grpSp>
      <p:grpSp>
        <p:nvGrpSpPr>
          <p:cNvPr id="5" name="Group 4"/>
          <p:cNvGrpSpPr/>
          <p:nvPr/>
        </p:nvGrpSpPr>
        <p:grpSpPr>
          <a:xfrm>
            <a:off x="3833527" y="2050534"/>
            <a:ext cx="2714597" cy="2259766"/>
            <a:chOff x="-173659" y="1779460"/>
            <a:chExt cx="2769423" cy="2305406"/>
          </a:xfrm>
        </p:grpSpPr>
        <p:sp>
          <p:nvSpPr>
            <p:cNvPr id="31" name="Rectangle 30"/>
            <p:cNvSpPr/>
            <p:nvPr/>
          </p:nvSpPr>
          <p:spPr bwMode="auto">
            <a:xfrm>
              <a:off x="-173659" y="3418116"/>
              <a:ext cx="2769423"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927" eaLnBrk="0" fontAlgn="base" hangingPunct="0">
                <a:lnSpc>
                  <a:spcPct val="90000"/>
                </a:lnSpc>
                <a:spcBef>
                  <a:spcPct val="0"/>
                </a:spcBef>
                <a:spcAft>
                  <a:spcPts val="1175"/>
                </a:spcAft>
                <a:defRPr/>
              </a:pPr>
              <a:r>
                <a:rPr lang="en-US" sz="1567" dirty="0">
                  <a:solidFill>
                    <a:schemeClr val="accent1"/>
                  </a:solidFill>
                  <a:ea typeface="Segoe UI" pitchFamily="34" charset="0"/>
                  <a:cs typeface="Segoe UI" pitchFamily="34" charset="0"/>
                </a:rPr>
                <a:t>35%</a:t>
              </a:r>
              <a:r>
                <a:rPr lang="hu-HU" sz="1567" dirty="0">
                  <a:solidFill>
                    <a:schemeClr val="accent1"/>
                  </a:solidFill>
                  <a:ea typeface="Segoe UI" pitchFamily="34" charset="0"/>
                  <a:cs typeface="Segoe UI" pitchFamily="34" charset="0"/>
                </a:rPr>
                <a:t>-</a:t>
              </a:r>
              <a:r>
                <a:rPr lang="hu-HU" sz="1567" dirty="0" err="1">
                  <a:solidFill>
                    <a:schemeClr val="accent1"/>
                  </a:solidFill>
                  <a:ea typeface="Segoe UI" pitchFamily="34" charset="0"/>
                  <a:cs typeface="Segoe UI" pitchFamily="34" charset="0"/>
                </a:rPr>
                <a:t>kal</a:t>
              </a:r>
              <a:r>
                <a:rPr lang="hu-HU" sz="1567" dirty="0">
                  <a:solidFill>
                    <a:schemeClr val="accent1"/>
                  </a:solidFill>
                  <a:ea typeface="Segoe UI" pitchFamily="34" charset="0"/>
                  <a:cs typeface="Segoe UI" pitchFamily="34" charset="0"/>
                </a:rPr>
                <a:t> gyorsabb,</a:t>
              </a:r>
              <a:br>
                <a:rPr lang="hu-HU" sz="1567" dirty="0">
                  <a:solidFill>
                    <a:schemeClr val="accent1"/>
                  </a:solidFill>
                  <a:ea typeface="Segoe UI" pitchFamily="34" charset="0"/>
                  <a:cs typeface="Segoe UI" pitchFamily="34" charset="0"/>
                </a:rPr>
              </a:br>
              <a:r>
                <a:rPr lang="hu-HU" sz="1567" dirty="0">
                  <a:solidFill>
                    <a:schemeClr val="accent1"/>
                  </a:solidFill>
                  <a:ea typeface="Segoe UI" pitchFamily="34" charset="0"/>
                  <a:cs typeface="Segoe UI" pitchFamily="34" charset="0"/>
                </a:rPr>
                <a:t>mint</a:t>
              </a:r>
              <a:r>
                <a:rPr lang="en-US" sz="1567" dirty="0">
                  <a:solidFill>
                    <a:schemeClr val="accent1"/>
                  </a:solidFill>
                  <a:ea typeface="Segoe UI" pitchFamily="34" charset="0"/>
                  <a:cs typeface="Segoe UI" pitchFamily="34" charset="0"/>
                </a:rPr>
                <a:t> D</a:t>
              </a:r>
            </a:p>
            <a:p>
              <a:pPr algn="ctr" defTabSz="913927">
                <a:lnSpc>
                  <a:spcPct val="90000"/>
                </a:lnSpc>
                <a:spcAft>
                  <a:spcPts val="1175"/>
                </a:spcAft>
                <a:defRPr/>
              </a:pPr>
              <a:r>
                <a:rPr lang="en-US" sz="1567" dirty="0">
                  <a:solidFill>
                    <a:schemeClr val="accent1"/>
                  </a:solidFill>
                  <a:ea typeface="Segoe UI" pitchFamily="34" charset="0"/>
                  <a:cs typeface="Segoe UI" pitchFamily="34" charset="0"/>
                </a:rPr>
                <a:t>Intel E5-2673 v3 CPU</a:t>
              </a:r>
            </a:p>
            <a:p>
              <a:pPr algn="ctr" defTabSz="913927">
                <a:lnSpc>
                  <a:spcPct val="90000"/>
                </a:lnSpc>
                <a:defRPr/>
              </a:pPr>
              <a:br>
                <a:rPr lang="en-US" sz="1567" dirty="0">
                  <a:solidFill>
                    <a:schemeClr val="accent1"/>
                  </a:solidFill>
                  <a:latin typeface="Segoe UI"/>
                  <a:ea typeface="Segoe UI" pitchFamily="34" charset="0"/>
                  <a:cs typeface="Segoe UI" pitchFamily="34" charset="0"/>
                </a:rPr>
              </a:br>
              <a:r>
                <a:rPr lang="en-US" sz="1567" dirty="0">
                  <a:solidFill>
                    <a:schemeClr val="accent1"/>
                  </a:solidFill>
                  <a:latin typeface="Segoe UI"/>
                  <a:ea typeface="Segoe UI" pitchFamily="34" charset="0"/>
                  <a:cs typeface="Segoe UI" pitchFamily="34" charset="0"/>
                </a:rPr>
                <a:t>of D family VMs</a:t>
              </a:r>
            </a:p>
          </p:txBody>
        </p:sp>
        <p:grpSp>
          <p:nvGrpSpPr>
            <p:cNvPr id="95" name="Group 94"/>
            <p:cNvGrpSpPr/>
            <p:nvPr/>
          </p:nvGrpSpPr>
          <p:grpSpPr>
            <a:xfrm>
              <a:off x="567975" y="1779460"/>
              <a:ext cx="1179920" cy="1538737"/>
              <a:chOff x="406421" y="2432376"/>
              <a:chExt cx="2059118" cy="2685303"/>
            </a:xfrm>
          </p:grpSpPr>
          <p:grpSp>
            <p:nvGrpSpPr>
              <p:cNvPr id="96" name="Group 95"/>
              <p:cNvGrpSpPr/>
              <p:nvPr/>
            </p:nvGrpSpPr>
            <p:grpSpPr>
              <a:xfrm>
                <a:off x="406421" y="2432376"/>
                <a:ext cx="2059118" cy="2685303"/>
                <a:chOff x="6982264" y="1006524"/>
                <a:chExt cx="4480135" cy="5829701"/>
              </a:xfrm>
            </p:grpSpPr>
            <p:pic>
              <p:nvPicPr>
                <p:cNvPr id="98" name="Picture 97"/>
                <p:cNvPicPr>
                  <a:picLocks noChangeAspect="1"/>
                </p:cNvPicPr>
                <p:nvPr/>
              </p:nvPicPr>
              <p:blipFill>
                <a:blip r:embed="rId3"/>
                <a:stretch>
                  <a:fillRect/>
                </a:stretch>
              </p:blipFill>
              <p:spPr>
                <a:xfrm>
                  <a:off x="7199561" y="1172781"/>
                  <a:ext cx="4182166" cy="3848482"/>
                </a:xfrm>
                <a:prstGeom prst="rect">
                  <a:avLst/>
                </a:prstGeom>
              </p:spPr>
            </p:pic>
            <p:pic>
              <p:nvPicPr>
                <p:cNvPr id="99" name="Picture 98"/>
                <p:cNvPicPr>
                  <a:picLocks noChangeAspect="1"/>
                </p:cNvPicPr>
                <p:nvPr/>
              </p:nvPicPr>
              <p:blipFill>
                <a:blip r:embed="rId4"/>
                <a:stretch>
                  <a:fillRect/>
                </a:stretch>
              </p:blipFill>
              <p:spPr>
                <a:xfrm>
                  <a:off x="6982264" y="4945062"/>
                  <a:ext cx="4480135" cy="1891163"/>
                </a:xfrm>
                <a:prstGeom prst="rect">
                  <a:avLst/>
                </a:prstGeom>
              </p:spPr>
            </p:pic>
            <p:sp>
              <p:nvSpPr>
                <p:cNvPr id="100"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225">
                    <a:defRPr/>
                  </a:pPr>
                  <a:endParaRPr lang="en-US" sz="588">
                    <a:solidFill>
                      <a:schemeClr val="accent1"/>
                    </a:solidFill>
                    <a:latin typeface="Segoe UI"/>
                  </a:endParaRPr>
                </a:p>
              </p:txBody>
            </p:sp>
          </p:grpSp>
          <p:sp>
            <p:nvSpPr>
              <p:cNvPr id="97" name="TextBox 96"/>
              <p:cNvSpPr txBox="1"/>
              <p:nvPr/>
            </p:nvSpPr>
            <p:spPr>
              <a:xfrm>
                <a:off x="639096" y="2638279"/>
                <a:ext cx="1632155" cy="1127477"/>
              </a:xfrm>
              <a:prstGeom prst="rect">
                <a:avLst/>
              </a:prstGeom>
              <a:solidFill>
                <a:schemeClr val="accent5"/>
              </a:solidFill>
            </p:spPr>
            <p:txBody>
              <a:bodyPr wrap="square" lIns="0" tIns="125481" rIns="0" bIns="143387" rtlCol="0">
                <a:noAutofit/>
              </a:bodyPr>
              <a:lstStyle/>
              <a:p>
                <a:pPr algn="ctr" defTabSz="913927">
                  <a:lnSpc>
                    <a:spcPct val="90000"/>
                  </a:lnSpc>
                  <a:defRPr/>
                </a:pPr>
                <a:r>
                  <a:rPr lang="en-US" sz="3136" b="1" dirty="0">
                    <a:solidFill>
                      <a:schemeClr val="accent1"/>
                    </a:solidFill>
                    <a:latin typeface="Segoe UI"/>
                    <a:ea typeface="Segoe UI" pitchFamily="34" charset="0"/>
                    <a:cs typeface="Segoe UI" pitchFamily="34" charset="0"/>
                  </a:rPr>
                  <a:t>DV2</a:t>
                </a:r>
              </a:p>
            </p:txBody>
          </p:sp>
        </p:grpSp>
      </p:grpSp>
      <p:grpSp>
        <p:nvGrpSpPr>
          <p:cNvPr id="4" name="D Group"/>
          <p:cNvGrpSpPr/>
          <p:nvPr/>
        </p:nvGrpSpPr>
        <p:grpSpPr>
          <a:xfrm>
            <a:off x="4086593" y="2046675"/>
            <a:ext cx="2139601" cy="2259766"/>
            <a:chOff x="166180" y="1779460"/>
            <a:chExt cx="2182814" cy="2305406"/>
          </a:xfrm>
        </p:grpSpPr>
        <p:sp>
          <p:nvSpPr>
            <p:cNvPr id="48" name="Rectangle 47"/>
            <p:cNvSpPr/>
            <p:nvPr/>
          </p:nvSpPr>
          <p:spPr bwMode="auto">
            <a:xfrm>
              <a:off x="166180" y="3418116"/>
              <a:ext cx="2182814"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927" eaLnBrk="0" fontAlgn="base" hangingPunct="0">
                <a:lnSpc>
                  <a:spcPct val="90000"/>
                </a:lnSpc>
                <a:spcBef>
                  <a:spcPct val="0"/>
                </a:spcBef>
                <a:spcAft>
                  <a:spcPct val="0"/>
                </a:spcAft>
                <a:defRPr/>
              </a:pPr>
              <a:r>
                <a:rPr lang="hu-HU" sz="1567" dirty="0">
                  <a:solidFill>
                    <a:schemeClr val="accent1"/>
                  </a:solidFill>
                  <a:latin typeface="Segoe UI"/>
                  <a:ea typeface="Segoe UI" pitchFamily="34" charset="0"/>
                  <a:cs typeface="Segoe UI" pitchFamily="34" charset="0"/>
                </a:rPr>
                <a:t>SSD</a:t>
              </a:r>
            </a:p>
            <a:p>
              <a:pPr algn="ctr" defTabSz="913927" eaLnBrk="0" fontAlgn="base" hangingPunct="0">
                <a:lnSpc>
                  <a:spcPct val="90000"/>
                </a:lnSpc>
                <a:spcBef>
                  <a:spcPct val="0"/>
                </a:spcBef>
                <a:spcAft>
                  <a:spcPct val="0"/>
                </a:spcAft>
                <a:defRPr/>
              </a:pPr>
              <a:r>
                <a:rPr lang="hu-HU" sz="1567" dirty="0">
                  <a:solidFill>
                    <a:schemeClr val="accent1"/>
                  </a:solidFill>
                  <a:latin typeface="Segoe UI"/>
                  <a:ea typeface="Segoe UI" pitchFamily="34" charset="0"/>
                  <a:cs typeface="Segoe UI" pitchFamily="34" charset="0"/>
                </a:rPr>
                <a:t>Átlag feletti</a:t>
              </a:r>
            </a:p>
            <a:p>
              <a:pPr algn="ctr" defTabSz="913927" eaLnBrk="0" fontAlgn="base" hangingPunct="0">
                <a:lnSpc>
                  <a:spcPct val="90000"/>
                </a:lnSpc>
                <a:spcBef>
                  <a:spcPct val="0"/>
                </a:spcBef>
                <a:spcAft>
                  <a:spcPct val="0"/>
                </a:spcAft>
                <a:defRPr/>
              </a:pPr>
              <a:r>
                <a:rPr lang="hu-HU" sz="1567" dirty="0">
                  <a:solidFill>
                    <a:schemeClr val="accent1"/>
                  </a:solidFill>
                  <a:latin typeface="Segoe UI"/>
                  <a:ea typeface="Segoe UI" pitchFamily="34" charset="0"/>
                  <a:cs typeface="Segoe UI" pitchFamily="34" charset="0"/>
                </a:rPr>
                <a:t>processzor</a:t>
              </a:r>
              <a:endParaRPr lang="en-US" sz="1567" dirty="0">
                <a:solidFill>
                  <a:schemeClr val="accent1"/>
                </a:solidFill>
                <a:latin typeface="Segoe UI"/>
                <a:ea typeface="Segoe UI" pitchFamily="34" charset="0"/>
                <a:cs typeface="Segoe UI" pitchFamily="34" charset="0"/>
              </a:endParaRPr>
            </a:p>
          </p:txBody>
        </p:sp>
        <p:grpSp>
          <p:nvGrpSpPr>
            <p:cNvPr id="66" name="Group 65"/>
            <p:cNvGrpSpPr/>
            <p:nvPr/>
          </p:nvGrpSpPr>
          <p:grpSpPr>
            <a:xfrm>
              <a:off x="667627" y="1779460"/>
              <a:ext cx="1179920" cy="1538736"/>
              <a:chOff x="406421" y="2432377"/>
              <a:chExt cx="2059118" cy="2685302"/>
            </a:xfrm>
          </p:grpSpPr>
          <p:grpSp>
            <p:nvGrpSpPr>
              <p:cNvPr id="67" name="Group 66"/>
              <p:cNvGrpSpPr/>
              <p:nvPr/>
            </p:nvGrpSpPr>
            <p:grpSpPr>
              <a:xfrm>
                <a:off x="406421" y="2432377"/>
                <a:ext cx="2059118" cy="2685302"/>
                <a:chOff x="6982264" y="1006526"/>
                <a:chExt cx="4480135" cy="5829699"/>
              </a:xfrm>
            </p:grpSpPr>
            <p:pic>
              <p:nvPicPr>
                <p:cNvPr id="69" name="Picture 68"/>
                <p:cNvPicPr>
                  <a:picLocks noChangeAspect="1"/>
                </p:cNvPicPr>
                <p:nvPr/>
              </p:nvPicPr>
              <p:blipFill>
                <a:blip r:embed="rId3"/>
                <a:stretch>
                  <a:fillRect/>
                </a:stretch>
              </p:blipFill>
              <p:spPr>
                <a:xfrm>
                  <a:off x="7199561" y="1172781"/>
                  <a:ext cx="4182166" cy="3848482"/>
                </a:xfrm>
                <a:prstGeom prst="rect">
                  <a:avLst/>
                </a:prstGeom>
              </p:spPr>
            </p:pic>
            <p:pic>
              <p:nvPicPr>
                <p:cNvPr id="70" name="Picture 69"/>
                <p:cNvPicPr>
                  <a:picLocks noChangeAspect="1"/>
                </p:cNvPicPr>
                <p:nvPr/>
              </p:nvPicPr>
              <p:blipFill>
                <a:blip r:embed="rId4">
                  <a:duotone>
                    <a:prstClr val="black"/>
                    <a:schemeClr val="tx2">
                      <a:tint val="45000"/>
                      <a:satMod val="400000"/>
                    </a:schemeClr>
                  </a:duotone>
                </a:blip>
                <a:stretch>
                  <a:fillRect/>
                </a:stretch>
              </p:blipFill>
              <p:spPr>
                <a:xfrm>
                  <a:off x="6982264" y="4945062"/>
                  <a:ext cx="4480135" cy="1891163"/>
                </a:xfrm>
                <a:prstGeom prst="rect">
                  <a:avLst/>
                </a:prstGeom>
              </p:spPr>
            </p:pic>
            <p:sp>
              <p:nvSpPr>
                <p:cNvPr id="71" name="AutoShape 3"/>
                <p:cNvSpPr>
                  <a:spLocks noChangeAspect="1" noChangeArrowheads="1" noTextEdit="1"/>
                </p:cNvSpPr>
                <p:nvPr/>
              </p:nvSpPr>
              <p:spPr bwMode="auto">
                <a:xfrm>
                  <a:off x="7132636" y="1006526"/>
                  <a:ext cx="4304242" cy="389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225">
                    <a:defRPr/>
                  </a:pPr>
                  <a:endParaRPr lang="en-US" sz="588">
                    <a:solidFill>
                      <a:schemeClr val="accent1"/>
                    </a:solidFill>
                    <a:latin typeface="Segoe UI"/>
                  </a:endParaRPr>
                </a:p>
              </p:txBody>
            </p:sp>
          </p:grpSp>
          <p:sp>
            <p:nvSpPr>
              <p:cNvPr id="68" name="TextBox 67"/>
              <p:cNvSpPr txBox="1"/>
              <p:nvPr/>
            </p:nvSpPr>
            <p:spPr>
              <a:xfrm>
                <a:off x="639096" y="2638279"/>
                <a:ext cx="1632155" cy="1127477"/>
              </a:xfrm>
              <a:prstGeom prst="rect">
                <a:avLst/>
              </a:prstGeom>
              <a:solidFill>
                <a:schemeClr val="bg1">
                  <a:lumMod val="50000"/>
                </a:schemeClr>
              </a:solidFill>
            </p:spPr>
            <p:txBody>
              <a:bodyPr wrap="square" lIns="179234" tIns="125481" rIns="179234" bIns="143387" rtlCol="0">
                <a:noAutofit/>
              </a:bodyPr>
              <a:lstStyle/>
              <a:p>
                <a:pPr algn="ctr" defTabSz="913927">
                  <a:lnSpc>
                    <a:spcPct val="90000"/>
                  </a:lnSpc>
                  <a:defRPr/>
                </a:pPr>
                <a:r>
                  <a:rPr lang="en-US" sz="3136" b="1" dirty="0">
                    <a:solidFill>
                      <a:schemeClr val="bg2"/>
                    </a:solidFill>
                    <a:latin typeface="Segoe UI"/>
                    <a:ea typeface="Segoe UI" pitchFamily="34" charset="0"/>
                    <a:cs typeface="Segoe UI" pitchFamily="34" charset="0"/>
                  </a:rPr>
                  <a:t>D</a:t>
                </a:r>
              </a:p>
            </p:txBody>
          </p:sp>
        </p:grpSp>
      </p:grpSp>
      <p:sp>
        <p:nvSpPr>
          <p:cNvPr id="3" name="Title 2"/>
          <p:cNvSpPr>
            <a:spLocks noGrp="1"/>
          </p:cNvSpPr>
          <p:nvPr>
            <p:ph type="title"/>
          </p:nvPr>
        </p:nvSpPr>
        <p:spPr/>
        <p:txBody>
          <a:bodyPr/>
          <a:lstStyle/>
          <a:p>
            <a:r>
              <a:rPr lang="hu-HU" dirty="0">
                <a:solidFill>
                  <a:schemeClr val="accent1"/>
                </a:solidFill>
              </a:rPr>
              <a:t>Géptípusok (függőleges skálázás)</a:t>
            </a:r>
            <a:endParaRPr lang="en-US" dirty="0">
              <a:solidFill>
                <a:schemeClr val="accent1"/>
              </a:solidFill>
            </a:endParaRPr>
          </a:p>
        </p:txBody>
      </p:sp>
      <p:sp>
        <p:nvSpPr>
          <p:cNvPr id="34" name="Rectangle 33"/>
          <p:cNvSpPr/>
          <p:nvPr/>
        </p:nvSpPr>
        <p:spPr bwMode="auto">
          <a:xfrm>
            <a:off x="3833527" y="4215911"/>
            <a:ext cx="2453381" cy="122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927" eaLnBrk="0" fontAlgn="base" hangingPunct="0">
              <a:lnSpc>
                <a:spcPct val="90000"/>
              </a:lnSpc>
              <a:spcBef>
                <a:spcPct val="0"/>
              </a:spcBef>
              <a:spcAft>
                <a:spcPts val="1175"/>
              </a:spcAft>
              <a:defRPr/>
            </a:pPr>
            <a:endParaRPr lang="en-US" sz="1567" dirty="0">
              <a:solidFill>
                <a:schemeClr val="accent1"/>
              </a:solidFill>
              <a:latin typeface="Segoe UI"/>
              <a:ea typeface="Segoe UI" pitchFamily="34" charset="0"/>
              <a:cs typeface="Segoe UI" pitchFamily="34" charset="0"/>
            </a:endParaRPr>
          </a:p>
        </p:txBody>
      </p:sp>
      <p:grpSp>
        <p:nvGrpSpPr>
          <p:cNvPr id="10" name="A Group"/>
          <p:cNvGrpSpPr/>
          <p:nvPr/>
        </p:nvGrpSpPr>
        <p:grpSpPr>
          <a:xfrm>
            <a:off x="1995289" y="2050534"/>
            <a:ext cx="2139601" cy="2259766"/>
            <a:chOff x="2034704" y="1779460"/>
            <a:chExt cx="2182814" cy="2305406"/>
          </a:xfrm>
        </p:grpSpPr>
        <p:sp>
          <p:nvSpPr>
            <p:cNvPr id="45" name="Rectangle 44"/>
            <p:cNvSpPr/>
            <p:nvPr/>
          </p:nvSpPr>
          <p:spPr bwMode="auto">
            <a:xfrm>
              <a:off x="2034704" y="3418116"/>
              <a:ext cx="2182814"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927" eaLnBrk="0" fontAlgn="base" hangingPunct="0">
                <a:lnSpc>
                  <a:spcPct val="90000"/>
                </a:lnSpc>
                <a:spcBef>
                  <a:spcPct val="0"/>
                </a:spcBef>
                <a:spcAft>
                  <a:spcPct val="0"/>
                </a:spcAft>
                <a:defRPr/>
              </a:pPr>
              <a:r>
                <a:rPr lang="hu-HU" sz="1567" dirty="0">
                  <a:solidFill>
                    <a:schemeClr val="accent1"/>
                  </a:solidFill>
                  <a:latin typeface="Segoe UI"/>
                  <a:ea typeface="Segoe UI" pitchFamily="34" charset="0"/>
                  <a:cs typeface="Segoe UI" pitchFamily="34" charset="0"/>
                </a:rPr>
                <a:t>Alap</a:t>
              </a:r>
              <a:endParaRPr lang="en-US" sz="1567" dirty="0">
                <a:solidFill>
                  <a:schemeClr val="accent1"/>
                </a:solidFill>
                <a:latin typeface="Segoe UI"/>
                <a:ea typeface="Segoe UI" pitchFamily="34" charset="0"/>
                <a:cs typeface="Segoe UI" pitchFamily="34" charset="0"/>
              </a:endParaRPr>
            </a:p>
          </p:txBody>
        </p:sp>
        <p:grpSp>
          <p:nvGrpSpPr>
            <p:cNvPr id="2" name="Group 1"/>
            <p:cNvGrpSpPr/>
            <p:nvPr/>
          </p:nvGrpSpPr>
          <p:grpSpPr>
            <a:xfrm>
              <a:off x="2536151" y="1779460"/>
              <a:ext cx="1179920" cy="1538737"/>
              <a:chOff x="406421" y="2432376"/>
              <a:chExt cx="2059118" cy="2685303"/>
            </a:xfrm>
          </p:grpSpPr>
          <p:grpSp>
            <p:nvGrpSpPr>
              <p:cNvPr id="57" name="Group 56"/>
              <p:cNvGrpSpPr/>
              <p:nvPr/>
            </p:nvGrpSpPr>
            <p:grpSpPr>
              <a:xfrm>
                <a:off x="406421" y="2432376"/>
                <a:ext cx="2059118" cy="2685303"/>
                <a:chOff x="6982264" y="1006524"/>
                <a:chExt cx="4480135" cy="5829701"/>
              </a:xfrm>
            </p:grpSpPr>
            <p:pic>
              <p:nvPicPr>
                <p:cNvPr id="65" name="Picture 64"/>
                <p:cNvPicPr>
                  <a:picLocks noChangeAspect="1"/>
                </p:cNvPicPr>
                <p:nvPr/>
              </p:nvPicPr>
              <p:blipFill>
                <a:blip r:embed="rId3"/>
                <a:stretch>
                  <a:fillRect/>
                </a:stretch>
              </p:blipFill>
              <p:spPr>
                <a:xfrm>
                  <a:off x="7199561" y="1172781"/>
                  <a:ext cx="4182166" cy="3848482"/>
                </a:xfrm>
                <a:prstGeom prst="rect">
                  <a:avLst/>
                </a:prstGeom>
              </p:spPr>
            </p:pic>
            <p:pic>
              <p:nvPicPr>
                <p:cNvPr id="62" name="Picture 61"/>
                <p:cNvPicPr>
                  <a:picLocks noChangeAspect="1"/>
                </p:cNvPicPr>
                <p:nvPr/>
              </p:nvPicPr>
              <p:blipFill>
                <a:blip r:embed="rId4">
                  <a:duotone>
                    <a:prstClr val="black"/>
                    <a:schemeClr val="tx2">
                      <a:tint val="45000"/>
                      <a:satMod val="400000"/>
                    </a:schemeClr>
                  </a:duotone>
                </a:blip>
                <a:stretch>
                  <a:fillRect/>
                </a:stretch>
              </p:blipFill>
              <p:spPr>
                <a:xfrm>
                  <a:off x="6982264" y="4945062"/>
                  <a:ext cx="4480135" cy="1891163"/>
                </a:xfrm>
                <a:prstGeom prst="rect">
                  <a:avLst/>
                </a:prstGeom>
              </p:spPr>
            </p:pic>
            <p:sp>
              <p:nvSpPr>
                <p:cNvPr id="64"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225">
                    <a:defRPr/>
                  </a:pPr>
                  <a:endParaRPr lang="en-US" sz="588">
                    <a:solidFill>
                      <a:schemeClr val="accent1"/>
                    </a:solidFill>
                    <a:latin typeface="Segoe UI"/>
                  </a:endParaRPr>
                </a:p>
              </p:txBody>
            </p:sp>
          </p:grpSp>
          <p:sp>
            <p:nvSpPr>
              <p:cNvPr id="61" name="TextBox 60"/>
              <p:cNvSpPr txBox="1"/>
              <p:nvPr/>
            </p:nvSpPr>
            <p:spPr>
              <a:xfrm>
                <a:off x="639096" y="2638279"/>
                <a:ext cx="1632155" cy="1127477"/>
              </a:xfrm>
              <a:prstGeom prst="rect">
                <a:avLst/>
              </a:prstGeom>
              <a:solidFill>
                <a:schemeClr val="bg1">
                  <a:lumMod val="50000"/>
                </a:schemeClr>
              </a:solidFill>
            </p:spPr>
            <p:txBody>
              <a:bodyPr wrap="square" lIns="179234" tIns="125481" rIns="179234" bIns="143387" rtlCol="0">
                <a:noAutofit/>
              </a:bodyPr>
              <a:lstStyle/>
              <a:p>
                <a:pPr algn="ctr" defTabSz="913927">
                  <a:lnSpc>
                    <a:spcPct val="90000"/>
                  </a:lnSpc>
                  <a:defRPr/>
                </a:pPr>
                <a:r>
                  <a:rPr lang="en-US" sz="3136" b="1" dirty="0">
                    <a:solidFill>
                      <a:schemeClr val="bg2"/>
                    </a:solidFill>
                    <a:latin typeface="Segoe UI"/>
                    <a:ea typeface="Segoe UI" pitchFamily="34" charset="0"/>
                    <a:cs typeface="Segoe UI" pitchFamily="34" charset="0"/>
                  </a:rPr>
                  <a:t>A</a:t>
                </a:r>
              </a:p>
            </p:txBody>
          </p:sp>
        </p:grpSp>
      </p:grpSp>
      <p:grpSp>
        <p:nvGrpSpPr>
          <p:cNvPr id="6" name="Group 5"/>
          <p:cNvGrpSpPr/>
          <p:nvPr/>
        </p:nvGrpSpPr>
        <p:grpSpPr>
          <a:xfrm>
            <a:off x="6058084" y="2050534"/>
            <a:ext cx="2139601" cy="2259766"/>
            <a:chOff x="6179555" y="1779460"/>
            <a:chExt cx="2182814" cy="2305406"/>
          </a:xfrm>
        </p:grpSpPr>
        <p:sp>
          <p:nvSpPr>
            <p:cNvPr id="16" name="Rectangle 15"/>
            <p:cNvSpPr/>
            <p:nvPr/>
          </p:nvSpPr>
          <p:spPr bwMode="auto">
            <a:xfrm>
              <a:off x="6179555" y="3418116"/>
              <a:ext cx="2182814"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927" eaLnBrk="0" fontAlgn="base" hangingPunct="0">
                <a:lnSpc>
                  <a:spcPct val="90000"/>
                </a:lnSpc>
                <a:spcBef>
                  <a:spcPct val="0"/>
                </a:spcBef>
                <a:spcAft>
                  <a:spcPct val="0"/>
                </a:spcAft>
                <a:defRPr/>
              </a:pPr>
              <a:r>
                <a:rPr lang="hu-HU" sz="1567" dirty="0">
                  <a:solidFill>
                    <a:schemeClr val="accent1"/>
                  </a:solidFill>
                  <a:latin typeface="Segoe UI"/>
                  <a:ea typeface="Segoe UI" pitchFamily="34" charset="0"/>
                  <a:cs typeface="Segoe UI" pitchFamily="34" charset="0"/>
                </a:rPr>
                <a:t>Legtöbb memória</a:t>
              </a:r>
            </a:p>
            <a:p>
              <a:pPr algn="ctr" defTabSz="913927" eaLnBrk="0" fontAlgn="base" hangingPunct="0">
                <a:lnSpc>
                  <a:spcPct val="90000"/>
                </a:lnSpc>
                <a:spcBef>
                  <a:spcPct val="0"/>
                </a:spcBef>
                <a:spcAft>
                  <a:spcPct val="0"/>
                </a:spcAft>
                <a:defRPr/>
              </a:pPr>
              <a:r>
                <a:rPr lang="hu-HU" sz="1567" dirty="0">
                  <a:solidFill>
                    <a:schemeClr val="accent1"/>
                  </a:solidFill>
                  <a:latin typeface="Segoe UI"/>
                  <a:ea typeface="Segoe UI" pitchFamily="34" charset="0"/>
                  <a:cs typeface="Segoe UI" pitchFamily="34" charset="0"/>
                </a:rPr>
                <a:t>Leggyorsabb processzor</a:t>
              </a:r>
              <a:endParaRPr lang="en-US" sz="1567" dirty="0">
                <a:solidFill>
                  <a:schemeClr val="accent1"/>
                </a:solidFill>
                <a:latin typeface="Segoe UI"/>
                <a:ea typeface="Segoe UI" pitchFamily="34" charset="0"/>
                <a:cs typeface="Segoe UI" pitchFamily="34" charset="0"/>
              </a:endParaRPr>
            </a:p>
          </p:txBody>
        </p:sp>
        <p:grpSp>
          <p:nvGrpSpPr>
            <p:cNvPr id="78" name="Group 77"/>
            <p:cNvGrpSpPr/>
            <p:nvPr/>
          </p:nvGrpSpPr>
          <p:grpSpPr>
            <a:xfrm>
              <a:off x="6679492" y="1779460"/>
              <a:ext cx="1179920" cy="1538737"/>
              <a:chOff x="406421" y="2432376"/>
              <a:chExt cx="2059118" cy="2685303"/>
            </a:xfrm>
          </p:grpSpPr>
          <p:grpSp>
            <p:nvGrpSpPr>
              <p:cNvPr id="79" name="Group 78"/>
              <p:cNvGrpSpPr/>
              <p:nvPr/>
            </p:nvGrpSpPr>
            <p:grpSpPr>
              <a:xfrm>
                <a:off x="406421" y="2432376"/>
                <a:ext cx="2059118" cy="2685303"/>
                <a:chOff x="6982264" y="1006524"/>
                <a:chExt cx="4480135" cy="5829701"/>
              </a:xfrm>
            </p:grpSpPr>
            <p:pic>
              <p:nvPicPr>
                <p:cNvPr id="81" name="Picture 80"/>
                <p:cNvPicPr>
                  <a:picLocks noChangeAspect="1"/>
                </p:cNvPicPr>
                <p:nvPr/>
              </p:nvPicPr>
              <p:blipFill>
                <a:blip r:embed="rId3"/>
                <a:stretch>
                  <a:fillRect/>
                </a:stretch>
              </p:blipFill>
              <p:spPr>
                <a:xfrm>
                  <a:off x="7199561" y="1172781"/>
                  <a:ext cx="4182166" cy="3848482"/>
                </a:xfrm>
                <a:prstGeom prst="rect">
                  <a:avLst/>
                </a:prstGeom>
              </p:spPr>
            </p:pic>
            <p:pic>
              <p:nvPicPr>
                <p:cNvPr id="82" name="Picture 81"/>
                <p:cNvPicPr>
                  <a:picLocks noChangeAspect="1"/>
                </p:cNvPicPr>
                <p:nvPr/>
              </p:nvPicPr>
              <p:blipFill>
                <a:blip r:embed="rId4">
                  <a:duotone>
                    <a:prstClr val="black"/>
                    <a:schemeClr val="tx2">
                      <a:tint val="45000"/>
                      <a:satMod val="400000"/>
                    </a:schemeClr>
                  </a:duotone>
                </a:blip>
                <a:stretch>
                  <a:fillRect/>
                </a:stretch>
              </p:blipFill>
              <p:spPr>
                <a:xfrm>
                  <a:off x="6982264" y="4945062"/>
                  <a:ext cx="4480135" cy="1891163"/>
                </a:xfrm>
                <a:prstGeom prst="rect">
                  <a:avLst/>
                </a:prstGeom>
              </p:spPr>
            </p:pic>
            <p:sp>
              <p:nvSpPr>
                <p:cNvPr id="83"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225">
                    <a:defRPr/>
                  </a:pPr>
                  <a:endParaRPr lang="en-US" sz="588">
                    <a:solidFill>
                      <a:schemeClr val="accent1"/>
                    </a:solidFill>
                    <a:latin typeface="Segoe UI"/>
                  </a:endParaRPr>
                </a:p>
              </p:txBody>
            </p:sp>
          </p:grpSp>
          <p:sp>
            <p:nvSpPr>
              <p:cNvPr id="80" name="TextBox 79"/>
              <p:cNvSpPr txBox="1"/>
              <p:nvPr/>
            </p:nvSpPr>
            <p:spPr>
              <a:xfrm>
                <a:off x="639096" y="2638279"/>
                <a:ext cx="1632155" cy="1127477"/>
              </a:xfrm>
              <a:prstGeom prst="rect">
                <a:avLst/>
              </a:prstGeom>
              <a:solidFill>
                <a:schemeClr val="bg1">
                  <a:lumMod val="50000"/>
                </a:schemeClr>
              </a:solidFill>
            </p:spPr>
            <p:txBody>
              <a:bodyPr wrap="square" lIns="179234" tIns="125481" rIns="179234" bIns="143387" rtlCol="0">
                <a:noAutofit/>
              </a:bodyPr>
              <a:lstStyle/>
              <a:p>
                <a:pPr algn="ctr" defTabSz="913927">
                  <a:lnSpc>
                    <a:spcPct val="90000"/>
                  </a:lnSpc>
                  <a:defRPr/>
                </a:pPr>
                <a:r>
                  <a:rPr lang="en-US" sz="3136" b="1" dirty="0">
                    <a:solidFill>
                      <a:schemeClr val="bg2"/>
                    </a:solidFill>
                    <a:latin typeface="Segoe UI"/>
                    <a:ea typeface="Segoe UI" pitchFamily="34" charset="0"/>
                    <a:cs typeface="Segoe UI" pitchFamily="34" charset="0"/>
                  </a:rPr>
                  <a:t>G</a:t>
                </a:r>
              </a:p>
            </p:txBody>
          </p:sp>
        </p:grpSp>
      </p:grpSp>
      <p:grpSp>
        <p:nvGrpSpPr>
          <p:cNvPr id="76" name="A Group"/>
          <p:cNvGrpSpPr/>
          <p:nvPr/>
        </p:nvGrpSpPr>
        <p:grpSpPr>
          <a:xfrm>
            <a:off x="3908701" y="4586021"/>
            <a:ext cx="2139601" cy="2259766"/>
            <a:chOff x="2034704" y="1779460"/>
            <a:chExt cx="2182814" cy="2305406"/>
          </a:xfrm>
        </p:grpSpPr>
        <p:sp>
          <p:nvSpPr>
            <p:cNvPr id="77" name="Rectangle 76"/>
            <p:cNvSpPr/>
            <p:nvPr/>
          </p:nvSpPr>
          <p:spPr bwMode="auto">
            <a:xfrm>
              <a:off x="2034704" y="3418116"/>
              <a:ext cx="2182814"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927" eaLnBrk="0" fontAlgn="base" hangingPunct="0">
                <a:lnSpc>
                  <a:spcPct val="90000"/>
                </a:lnSpc>
                <a:spcBef>
                  <a:spcPct val="0"/>
                </a:spcBef>
                <a:spcAft>
                  <a:spcPct val="0"/>
                </a:spcAft>
                <a:defRPr/>
              </a:pPr>
              <a:r>
                <a:rPr lang="hu-HU" sz="1567" dirty="0">
                  <a:solidFill>
                    <a:schemeClr val="accent1"/>
                  </a:solidFill>
                  <a:latin typeface="Segoe UI"/>
                  <a:ea typeface="Segoe UI" pitchFamily="34" charset="0"/>
                  <a:cs typeface="Segoe UI" pitchFamily="34" charset="0"/>
                </a:rPr>
                <a:t>Számításintenzív feladatokra</a:t>
              </a:r>
              <a:endParaRPr lang="en-US" sz="1567" dirty="0">
                <a:solidFill>
                  <a:schemeClr val="accent1"/>
                </a:solidFill>
                <a:latin typeface="Segoe UI"/>
                <a:ea typeface="Segoe UI" pitchFamily="34" charset="0"/>
                <a:cs typeface="Segoe UI" pitchFamily="34" charset="0"/>
              </a:endParaRPr>
            </a:p>
          </p:txBody>
        </p:sp>
        <p:grpSp>
          <p:nvGrpSpPr>
            <p:cNvPr id="84" name="Group 83"/>
            <p:cNvGrpSpPr/>
            <p:nvPr/>
          </p:nvGrpSpPr>
          <p:grpSpPr>
            <a:xfrm>
              <a:off x="2536151" y="1779460"/>
              <a:ext cx="1179920" cy="1538737"/>
              <a:chOff x="406421" y="2432376"/>
              <a:chExt cx="2059118" cy="2685303"/>
            </a:xfrm>
          </p:grpSpPr>
          <p:grpSp>
            <p:nvGrpSpPr>
              <p:cNvPr id="85" name="Group 84"/>
              <p:cNvGrpSpPr/>
              <p:nvPr/>
            </p:nvGrpSpPr>
            <p:grpSpPr>
              <a:xfrm>
                <a:off x="406421" y="2432376"/>
                <a:ext cx="2059118" cy="2685303"/>
                <a:chOff x="6982264" y="1006524"/>
                <a:chExt cx="4480135" cy="5829701"/>
              </a:xfrm>
            </p:grpSpPr>
            <p:pic>
              <p:nvPicPr>
                <p:cNvPr id="87" name="Picture 86"/>
                <p:cNvPicPr>
                  <a:picLocks noChangeAspect="1"/>
                </p:cNvPicPr>
                <p:nvPr/>
              </p:nvPicPr>
              <p:blipFill>
                <a:blip r:embed="rId3"/>
                <a:stretch>
                  <a:fillRect/>
                </a:stretch>
              </p:blipFill>
              <p:spPr>
                <a:xfrm>
                  <a:off x="7199561" y="1172781"/>
                  <a:ext cx="4182166" cy="3848482"/>
                </a:xfrm>
                <a:prstGeom prst="rect">
                  <a:avLst/>
                </a:prstGeom>
              </p:spPr>
            </p:pic>
            <p:pic>
              <p:nvPicPr>
                <p:cNvPr id="88" name="Picture 87"/>
                <p:cNvPicPr>
                  <a:picLocks noChangeAspect="1"/>
                </p:cNvPicPr>
                <p:nvPr/>
              </p:nvPicPr>
              <p:blipFill>
                <a:blip r:embed="rId4">
                  <a:duotone>
                    <a:prstClr val="black"/>
                    <a:schemeClr val="tx2">
                      <a:tint val="45000"/>
                      <a:satMod val="400000"/>
                    </a:schemeClr>
                  </a:duotone>
                </a:blip>
                <a:stretch>
                  <a:fillRect/>
                </a:stretch>
              </p:blipFill>
              <p:spPr>
                <a:xfrm>
                  <a:off x="6982264" y="4945062"/>
                  <a:ext cx="4480135" cy="1891163"/>
                </a:xfrm>
                <a:prstGeom prst="rect">
                  <a:avLst/>
                </a:prstGeom>
              </p:spPr>
            </p:pic>
            <p:sp>
              <p:nvSpPr>
                <p:cNvPr id="89"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225">
                    <a:defRPr/>
                  </a:pPr>
                  <a:endParaRPr lang="en-US" sz="588">
                    <a:solidFill>
                      <a:schemeClr val="accent1"/>
                    </a:solidFill>
                    <a:latin typeface="Segoe UI"/>
                  </a:endParaRPr>
                </a:p>
              </p:txBody>
            </p:sp>
          </p:grpSp>
          <p:sp>
            <p:nvSpPr>
              <p:cNvPr id="86" name="TextBox 85"/>
              <p:cNvSpPr txBox="1"/>
              <p:nvPr/>
            </p:nvSpPr>
            <p:spPr>
              <a:xfrm>
                <a:off x="639096" y="2638279"/>
                <a:ext cx="1632155" cy="1127477"/>
              </a:xfrm>
              <a:prstGeom prst="rect">
                <a:avLst/>
              </a:prstGeom>
              <a:solidFill>
                <a:schemeClr val="bg1">
                  <a:lumMod val="50000"/>
                </a:schemeClr>
              </a:solidFill>
            </p:spPr>
            <p:txBody>
              <a:bodyPr wrap="square" lIns="179234" tIns="125481" rIns="179234" bIns="143387" rtlCol="0">
                <a:noAutofit/>
              </a:bodyPr>
              <a:lstStyle/>
              <a:p>
                <a:pPr algn="ctr" defTabSz="913927">
                  <a:lnSpc>
                    <a:spcPct val="90000"/>
                  </a:lnSpc>
                  <a:defRPr/>
                </a:pPr>
                <a:r>
                  <a:rPr lang="hu-HU" sz="1961" b="1" dirty="0">
                    <a:solidFill>
                      <a:schemeClr val="bg2"/>
                    </a:solidFill>
                    <a:latin typeface="Segoe UI"/>
                    <a:ea typeface="Segoe UI" pitchFamily="34" charset="0"/>
                    <a:cs typeface="Segoe UI" pitchFamily="34" charset="0"/>
                  </a:rPr>
                  <a:t>F</a:t>
                </a:r>
                <a:endParaRPr lang="en-US" sz="1961" b="1" dirty="0">
                  <a:solidFill>
                    <a:schemeClr val="bg2"/>
                  </a:soli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8429638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decel="100000" fill="hold" nodeType="clickEffect">
                                  <p:stCondLst>
                                    <p:cond delay="0"/>
                                  </p:stCondLst>
                                  <p:childTnLst>
                                    <p:animMotion origin="layout" path="M -3.11463E-7 4.11711E-6 L -0.16799 4.11711E-6 " pathEditMode="relative" rAng="0" ptsTypes="AA">
                                      <p:cBhvr>
                                        <p:cTn id="6" dur="750" fill="hold"/>
                                        <p:tgtEl>
                                          <p:spTgt spid="10"/>
                                        </p:tgtEl>
                                        <p:attrNameLst>
                                          <p:attrName>ppt_x</p:attrName>
                                          <p:attrName>ppt_y</p:attrName>
                                        </p:attrNameLst>
                                      </p:cBhvr>
                                      <p:rCtr x="-8399" y="0"/>
                                    </p:animMotion>
                                  </p:childTnLst>
                                </p:cTn>
                              </p:par>
                              <p:par>
                                <p:cTn id="7" presetID="35" presetClass="path" presetSubtype="0" decel="100000" fill="hold" nodeType="withEffect">
                                  <p:stCondLst>
                                    <p:cond delay="0"/>
                                  </p:stCondLst>
                                  <p:childTnLst>
                                    <p:animMotion origin="layout" path="M -1.31223E-6 4.11711E-6 L -0.16581 4.11711E-6 " pathEditMode="relative" rAng="0" ptsTypes="AA">
                                      <p:cBhvr>
                                        <p:cTn id="8" dur="750" fill="hold"/>
                                        <p:tgtEl>
                                          <p:spTgt spid="4"/>
                                        </p:tgtEl>
                                        <p:attrNameLst>
                                          <p:attrName>ppt_x</p:attrName>
                                          <p:attrName>ppt_y</p:attrName>
                                        </p:attrNameLst>
                                      </p:cBhvr>
                                      <p:rCtr x="-8297" y="0"/>
                                    </p:animMotion>
                                  </p:childTnLst>
                                </p:cTn>
                              </p:par>
                              <p:par>
                                <p:cTn id="9" presetID="10" presetClass="entr" presetSubtype="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42" presetClass="path" presetSubtype="0" decel="100000" fill="hold" nodeType="withEffect">
                                  <p:stCondLst>
                                    <p:cond delay="250"/>
                                  </p:stCondLst>
                                  <p:childTnLst>
                                    <p:animMotion origin="layout" path="M 1.60582E-6 4.11711E-6 L 1.60582E-6 0.09124 " pathEditMode="relative" rAng="0" ptsTypes="AA">
                                      <p:cBhvr>
                                        <p:cTn id="13" dur="750" spd="-100000" fill="hold"/>
                                        <p:tgtEl>
                                          <p:spTgt spid="5"/>
                                        </p:tgtEl>
                                        <p:attrNameLst>
                                          <p:attrName>ppt_x</p:attrName>
                                          <p:attrName>ppt_y</p:attrName>
                                        </p:attrNameLst>
                                      </p:cBhvr>
                                      <p:rCtr x="0" y="4562"/>
                                    </p:animMotion>
                                  </p:childTnLst>
                                </p:cTn>
                              </p:par>
                            </p:childTnLst>
                          </p:cTn>
                        </p:par>
                        <p:par>
                          <p:cTn id="14" fill="hold">
                            <p:stCondLst>
                              <p:cond delay="1000"/>
                            </p:stCondLst>
                            <p:childTnLst>
                              <p:par>
                                <p:cTn id="15" presetID="10" presetClass="entr" presetSubtype="0" fill="hold" grpId="0" nodeType="after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0" presetClass="entr" presetSubtype="0" fill="hold" nodeType="withEffect">
                                  <p:stCondLst>
                                    <p:cond delay="25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42" presetClass="path" presetSubtype="0" decel="100000" fill="hold" nodeType="withEffect">
                                  <p:stCondLst>
                                    <p:cond delay="250"/>
                                  </p:stCondLst>
                                  <p:childTnLst>
                                    <p:animMotion origin="layout" path="M 4.98596E-6 4.11711E-6 L 4.98596E-6 0.09124 " pathEditMode="relative" rAng="0" ptsTypes="AA">
                                      <p:cBhvr>
                                        <p:cTn id="26" dur="750" spd="-100000" fill="hold"/>
                                        <p:tgtEl>
                                          <p:spTgt spid="11"/>
                                        </p:tgtEl>
                                        <p:attrNameLst>
                                          <p:attrName>ppt_x</p:attrName>
                                          <p:attrName>ppt_y</p:attrName>
                                        </p:attrNameLst>
                                      </p:cBhvr>
                                      <p:rCtr x="0" y="4562"/>
                                    </p:animMotion>
                                  </p:childTnLst>
                                </p:cTn>
                              </p:par>
                              <p:par>
                                <p:cTn id="27" presetID="10"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500"/>
                                        <p:tgtEl>
                                          <p:spTgt spid="76"/>
                                        </p:tgtEl>
                                      </p:cBhvr>
                                    </p:animEffect>
                                  </p:childTnLst>
                                </p:cTn>
                              </p:par>
                              <p:par>
                                <p:cTn id="30" presetID="10" presetClass="exit" presetSubtype="0" fill="hold" grpId="1" nodeType="withEffect" nodePh="1">
                                  <p:stCondLst>
                                    <p:cond delay="0"/>
                                  </p:stCondLst>
                                  <p:endCondLst>
                                    <p:cond evt="begin" delay="0">
                                      <p:tn val="30"/>
                                    </p:cond>
                                  </p:endCondLst>
                                  <p:childTnLst>
                                    <p:animEffect transition="out" filter="fade">
                                      <p:cBhvr>
                                        <p:cTn id="31" dur="500"/>
                                        <p:tgtEl>
                                          <p:spTgt spid="34"/>
                                        </p:tgtEl>
                                      </p:cBhvr>
                                    </p:animEffect>
                                    <p:set>
                                      <p:cBhvr>
                                        <p:cTn id="32"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um" ma:contentTypeID="0x01010053581EA1847CCB40AAA5607113422F65" ma:contentTypeVersion="6" ma:contentTypeDescription="Új dokumentum létrehozása." ma:contentTypeScope="" ma:versionID="e707ad0bf912b0977086219d55fea53d">
  <xsd:schema xmlns:xsd="http://www.w3.org/2001/XMLSchema" xmlns:xs="http://www.w3.org/2001/XMLSchema" xmlns:p="http://schemas.microsoft.com/office/2006/metadata/properties" xmlns:ns2="24f5f1ea-89e2-489c-943a-db0b82179cc7" xmlns:ns3="d8d0fcf7-9369-4a12-b420-8b0bd58d8ea4" targetNamespace="http://schemas.microsoft.com/office/2006/metadata/properties" ma:root="true" ma:fieldsID="187cacf66d0734edcf7574fc61cf576c" ns2:_="" ns3:_="">
    <xsd:import namespace="24f5f1ea-89e2-489c-943a-db0b82179cc7"/>
    <xsd:import namespace="d8d0fcf7-9369-4a12-b420-8b0bd58d8ea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5f1ea-89e2-489c-943a-db0b82179cc7"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element name="LastSharedByUser" ma:index="10" nillable="true" ma:displayName="Utoljára megosztva felhasználók szerint" ma:description="" ma:internalName="LastSharedByUser" ma:readOnly="true">
      <xsd:simpleType>
        <xsd:restriction base="dms:Note">
          <xsd:maxLength value="255"/>
        </xsd:restriction>
      </xsd:simpleType>
    </xsd:element>
    <xsd:element name="LastSharedByTime" ma:index="11" nillable="true" ma:displayName="Utoljára megosztva időpontok szerin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8d0fcf7-9369-4a12-b420-8b0bd58d8ea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7A870F-6503-4245-BAFB-99317218B176}">
  <ds:schemaRefs>
    <ds:schemaRef ds:uri="http://schemas.microsoft.com/sharepoint/v3/contenttype/forms"/>
  </ds:schemaRefs>
</ds:datastoreItem>
</file>

<file path=customXml/itemProps2.xml><?xml version="1.0" encoding="utf-8"?>
<ds:datastoreItem xmlns:ds="http://schemas.openxmlformats.org/officeDocument/2006/customXml" ds:itemID="{20026B8C-88C7-4377-9483-2708CF482911}"/>
</file>

<file path=customXml/itemProps3.xml><?xml version="1.0" encoding="utf-8"?>
<ds:datastoreItem xmlns:ds="http://schemas.openxmlformats.org/officeDocument/2006/customXml" ds:itemID="{9650FFFF-4C43-4091-92A4-42212B5B721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8e1ec9f0-dab9-457a-8152-2c84045392d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5493</TotalTime>
  <Words>6323</Words>
  <Application>Microsoft Office PowerPoint</Application>
  <PresentationFormat>Szélesvásznú</PresentationFormat>
  <Paragraphs>1078</Paragraphs>
  <Slides>68</Slides>
  <Notes>60</Notes>
  <HiddenSlides>0</HiddenSlides>
  <MMClips>0</MMClips>
  <ScaleCrop>false</ScaleCrop>
  <HeadingPairs>
    <vt:vector size="6" baseType="variant">
      <vt:variant>
        <vt:lpstr>Használt betűtípusok</vt:lpstr>
      </vt:variant>
      <vt:variant>
        <vt:i4>13</vt:i4>
      </vt:variant>
      <vt:variant>
        <vt:lpstr>Téma</vt:lpstr>
      </vt:variant>
      <vt:variant>
        <vt:i4>2</vt:i4>
      </vt:variant>
      <vt:variant>
        <vt:lpstr>Diacímek</vt:lpstr>
      </vt:variant>
      <vt:variant>
        <vt:i4>68</vt:i4>
      </vt:variant>
    </vt:vector>
  </HeadingPairs>
  <TitlesOfParts>
    <vt:vector size="83" baseType="lpstr">
      <vt:lpstr>MS PGothic</vt:lpstr>
      <vt:lpstr>Arial</vt:lpstr>
      <vt:lpstr>Avenir LT Pro 45 Book</vt:lpstr>
      <vt:lpstr>Calibri</vt:lpstr>
      <vt:lpstr>Calibri Light</vt:lpstr>
      <vt:lpstr>Consolas</vt:lpstr>
      <vt:lpstr>Lucida Console</vt:lpstr>
      <vt:lpstr>Segoe</vt:lpstr>
      <vt:lpstr>Segoe UI</vt:lpstr>
      <vt:lpstr>Segoe UI Black</vt:lpstr>
      <vt:lpstr>Segoe UI Light</vt:lpstr>
      <vt:lpstr>Segoe UI Semibold</vt:lpstr>
      <vt:lpstr>Wingdings</vt:lpstr>
      <vt:lpstr>WHITE TEMPLATE</vt:lpstr>
      <vt:lpstr>Cím diák</vt:lpstr>
      <vt:lpstr>Gépek a felhőben</vt:lpstr>
      <vt:lpstr>PowerPoint-bemutató</vt:lpstr>
      <vt:lpstr>Virtuális gépek a felhőben</vt:lpstr>
      <vt:lpstr>Alapfogalmak</vt:lpstr>
      <vt:lpstr>Motiváció</vt:lpstr>
      <vt:lpstr>Felhő szolgáltatásmodellek</vt:lpstr>
      <vt:lpstr>Felhő szolgáltatásmodellek</vt:lpstr>
      <vt:lpstr>Virtuális gépek felépítése</vt:lpstr>
      <vt:lpstr>Géptípusok (függőleges skálázás)</vt:lpstr>
      <vt:lpstr>A beüzemelés folyamata…</vt:lpstr>
      <vt:lpstr>Piactért (Marketplace)</vt:lpstr>
      <vt:lpstr>Piactér (Windows)</vt:lpstr>
      <vt:lpstr>Piactér (Linux)</vt:lpstr>
      <vt:lpstr>Azure Resource Manager</vt:lpstr>
      <vt:lpstr>Azure Resource Manager</vt:lpstr>
      <vt:lpstr>Resource group</vt:lpstr>
      <vt:lpstr>Nem volt mindig így…</vt:lpstr>
      <vt:lpstr>Erőforrás-csoport</vt:lpstr>
      <vt:lpstr>Erőforrás hierarchia</vt:lpstr>
      <vt:lpstr>Lemezek és lemezképek</vt:lpstr>
      <vt:lpstr>Lemezek és lemezképek</vt:lpstr>
      <vt:lpstr>OS lemez</vt:lpstr>
      <vt:lpstr>Adat lemez</vt:lpstr>
      <vt:lpstr>Ideiglenes lemez</vt:lpstr>
      <vt:lpstr>Lemezkezelés – architektúra</vt:lpstr>
      <vt:lpstr>Perzisztens lemezkezelés</vt:lpstr>
      <vt:lpstr>Lemez cache</vt:lpstr>
      <vt:lpstr>Saját szerver felhőbe helyezése</vt:lpstr>
      <vt:lpstr>Lemezkép készítése a felhőben</vt:lpstr>
      <vt:lpstr>Virtuális hálózatok</vt:lpstr>
      <vt:lpstr>Saját hálózat a felhőben</vt:lpstr>
      <vt:lpstr>Saját hálózatunk</vt:lpstr>
      <vt:lpstr>Saját hálózatunk a felhőben</vt:lpstr>
      <vt:lpstr>Tipikus DMZ megvalósítás</vt:lpstr>
      <vt:lpstr>Különbségek</vt:lpstr>
      <vt:lpstr>IP címek a felhőben</vt:lpstr>
      <vt:lpstr>IP címek a felhőben</vt:lpstr>
      <vt:lpstr>Statikus IP cím</vt:lpstr>
      <vt:lpstr>Dinamikus IP cím</vt:lpstr>
      <vt:lpstr>Publikus IP címek</vt:lpstr>
      <vt:lpstr>Privát IP címek</vt:lpstr>
      <vt:lpstr>Port forwarding</vt:lpstr>
      <vt:lpstr>Hálózati kártyák Network Interface Card (NIC)</vt:lpstr>
      <vt:lpstr>IP cím csatolása virtuális géphez</vt:lpstr>
      <vt:lpstr>IP cím csatolása virtuális géphez</vt:lpstr>
      <vt:lpstr>Hibrid hálózati megoldások</vt:lpstr>
      <vt:lpstr>Hibrid megoldás</vt:lpstr>
      <vt:lpstr>Hibrid megoldás</vt:lpstr>
      <vt:lpstr>Az infrastuktúra tervezés lépései</vt:lpstr>
      <vt:lpstr>Infrastruktúra tervezése</vt:lpstr>
      <vt:lpstr>1. lépés: Elnevezési konvenciók</vt:lpstr>
      <vt:lpstr>2. lépés: kapcsolat</vt:lpstr>
      <vt:lpstr>3. lépés: Adattárolás</vt:lpstr>
      <vt:lpstr>4. lépés: Virtuális gépek</vt:lpstr>
      <vt:lpstr>5. lépés: Azonosítás</vt:lpstr>
      <vt:lpstr>6. lépés: Biztonság</vt:lpstr>
      <vt:lpstr>Összefoglalás</vt:lpstr>
      <vt:lpstr>Audit naplók</vt:lpstr>
      <vt:lpstr>PowerPoint-bemutató</vt:lpstr>
      <vt:lpstr>Azure árazás</vt:lpstr>
      <vt:lpstr>Azure számla</vt:lpstr>
      <vt:lpstr>Költségkeret</vt:lpstr>
      <vt:lpstr>Költségkeret</vt:lpstr>
      <vt:lpstr>Példa alkalmazás (PaaS)</vt:lpstr>
      <vt:lpstr>Költségek</vt:lpstr>
      <vt:lpstr>Fogyasztás</vt:lpstr>
      <vt:lpstr>Havi költségek (€) </vt:lpstr>
      <vt:lpstr>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Bence Kővári;Matyus.Botond@fornax.hu</dc:creator>
  <cp:lastModifiedBy>Simon Gábor</cp:lastModifiedBy>
  <cp:revision>205</cp:revision>
  <dcterms:created xsi:type="dcterms:W3CDTF">2016-02-25T09:31:21Z</dcterms:created>
  <dcterms:modified xsi:type="dcterms:W3CDTF">2016-12-15T15:10:06Z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0x01010053581EA1847CCB40AAA5607113422F65</vt:lpwstr>
  </property>
</Properties>
</file>