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62" r:id="rId5"/>
  </p:sldMasterIdLst>
  <p:notesMasterIdLst>
    <p:notesMasterId r:id="rId58"/>
  </p:notesMasterIdLst>
  <p:sldIdLst>
    <p:sldId id="256" r:id="rId6"/>
    <p:sldId id="258" r:id="rId7"/>
    <p:sldId id="266" r:id="rId8"/>
    <p:sldId id="289" r:id="rId9"/>
    <p:sldId id="313" r:id="rId10"/>
    <p:sldId id="315" r:id="rId11"/>
    <p:sldId id="314" r:id="rId12"/>
    <p:sldId id="290" r:id="rId13"/>
    <p:sldId id="278" r:id="rId14"/>
    <p:sldId id="307" r:id="rId15"/>
    <p:sldId id="316" r:id="rId16"/>
    <p:sldId id="292" r:id="rId17"/>
    <p:sldId id="293" r:id="rId18"/>
    <p:sldId id="298" r:id="rId19"/>
    <p:sldId id="317" r:id="rId20"/>
    <p:sldId id="318" r:id="rId21"/>
    <p:sldId id="319" r:id="rId22"/>
    <p:sldId id="299" r:id="rId23"/>
    <p:sldId id="308" r:id="rId24"/>
    <p:sldId id="291" r:id="rId25"/>
    <p:sldId id="295" r:id="rId26"/>
    <p:sldId id="294" r:id="rId27"/>
    <p:sldId id="311" r:id="rId28"/>
    <p:sldId id="296" r:id="rId29"/>
    <p:sldId id="297" r:id="rId30"/>
    <p:sldId id="267" r:id="rId31"/>
    <p:sldId id="271" r:id="rId32"/>
    <p:sldId id="270" r:id="rId33"/>
    <p:sldId id="272" r:id="rId34"/>
    <p:sldId id="273" r:id="rId35"/>
    <p:sldId id="309" r:id="rId36"/>
    <p:sldId id="310" r:id="rId37"/>
    <p:sldId id="275" r:id="rId38"/>
    <p:sldId id="274" r:id="rId39"/>
    <p:sldId id="269" r:id="rId40"/>
    <p:sldId id="286" r:id="rId41"/>
    <p:sldId id="300" r:id="rId42"/>
    <p:sldId id="287" r:id="rId43"/>
    <p:sldId id="281" r:id="rId44"/>
    <p:sldId id="288" r:id="rId45"/>
    <p:sldId id="303" r:id="rId46"/>
    <p:sldId id="302" r:id="rId47"/>
    <p:sldId id="301" r:id="rId48"/>
    <p:sldId id="305" r:id="rId49"/>
    <p:sldId id="268" r:id="rId50"/>
    <p:sldId id="320" r:id="rId51"/>
    <p:sldId id="321" r:id="rId52"/>
    <p:sldId id="276" r:id="rId53"/>
    <p:sldId id="282" r:id="rId54"/>
    <p:sldId id="285" r:id="rId55"/>
    <p:sldId id="283" r:id="rId56"/>
    <p:sldId id="28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C7CBE70-0337-4D06-8262-ADEF78B00FCC}">
          <p14:sldIdLst>
            <p14:sldId id="256"/>
            <p14:sldId id="258"/>
          </p14:sldIdLst>
        </p14:section>
        <p14:section name="App Services" id="{707B25CA-2DCD-4B5B-9474-DE174222C00D}">
          <p14:sldIdLst>
            <p14:sldId id="266"/>
            <p14:sldId id="289"/>
            <p14:sldId id="313"/>
            <p14:sldId id="315"/>
            <p14:sldId id="314"/>
            <p14:sldId id="290"/>
            <p14:sldId id="278"/>
            <p14:sldId id="307"/>
            <p14:sldId id="316"/>
            <p14:sldId id="292"/>
            <p14:sldId id="293"/>
            <p14:sldId id="298"/>
            <p14:sldId id="317"/>
            <p14:sldId id="318"/>
            <p14:sldId id="319"/>
            <p14:sldId id="299"/>
            <p14:sldId id="308"/>
            <p14:sldId id="291"/>
            <p14:sldId id="295"/>
            <p14:sldId id="294"/>
            <p14:sldId id="311"/>
            <p14:sldId id="296"/>
            <p14:sldId id="297"/>
          </p14:sldIdLst>
        </p14:section>
        <p14:section name="Notification Hub" id="{43AF957E-B1EE-428D-8CF7-9904EA0D9CC5}">
          <p14:sldIdLst>
            <p14:sldId id="267"/>
            <p14:sldId id="271"/>
            <p14:sldId id="270"/>
            <p14:sldId id="272"/>
            <p14:sldId id="273"/>
            <p14:sldId id="309"/>
            <p14:sldId id="310"/>
            <p14:sldId id="275"/>
            <p14:sldId id="274"/>
          </p14:sldIdLst>
        </p14:section>
        <p14:section name="Power Apps" id="{38E80DDA-0911-4254-8B05-E6175E63D6BF}">
          <p14:sldIdLst>
            <p14:sldId id="269"/>
            <p14:sldId id="286"/>
            <p14:sldId id="300"/>
            <p14:sldId id="287"/>
            <p14:sldId id="281"/>
            <p14:sldId id="288"/>
            <p14:sldId id="303"/>
            <p14:sldId id="302"/>
            <p14:sldId id="301"/>
            <p14:sldId id="305"/>
          </p14:sldIdLst>
        </p14:section>
        <p14:section name="CDN" id="{146C0C7E-733D-420C-98E0-8CD57D7A7C80}">
          <p14:sldIdLst>
            <p14:sldId id="268"/>
            <p14:sldId id="320"/>
            <p14:sldId id="321"/>
            <p14:sldId id="276"/>
            <p14:sldId id="282"/>
            <p14:sldId id="285"/>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óth Tibor" initials="TT" lastIdx="7" clrIdx="0">
    <p:extLst>
      <p:ext uri="{19B8F6BF-5375-455C-9EA6-DF929625EA0E}">
        <p15:presenceInfo xmlns:p15="http://schemas.microsoft.com/office/powerpoint/2012/main" userId="861ffa1b41c26574" providerId="Windows Live"/>
      </p:ext>
    </p:extLst>
  </p:cmAuthor>
  <p:cmAuthor id="2" name="Attila Érsek" initials="AÉ" lastIdx="6" clrIdx="1">
    <p:extLst>
      <p:ext uri="{19B8F6BF-5375-455C-9EA6-DF929625EA0E}">
        <p15:presenceInfo xmlns:p15="http://schemas.microsoft.com/office/powerpoint/2012/main" userId="S0033FFF9666B027@LIVE.COM" providerId="AD"/>
      </p:ext>
    </p:extLst>
  </p:cmAuthor>
  <p:cmAuthor id="3" name="Bence Kővári" initials="BK" lastIdx="4" clrIdx="2">
    <p:extLst>
      <p:ext uri="{19B8F6BF-5375-455C-9EA6-DF929625EA0E}">
        <p15:presenceInfo xmlns:p15="http://schemas.microsoft.com/office/powerpoint/2012/main" userId="Bence Kővári" providerId="None"/>
      </p:ext>
    </p:extLst>
  </p:cmAuthor>
  <p:cmAuthor id="4" name="Kővári Bence" initials="KB" lastIdx="4" clrIdx="3">
    <p:extLst>
      <p:ext uri="{19B8F6BF-5375-455C-9EA6-DF929625EA0E}">
        <p15:presenceInfo xmlns:p15="http://schemas.microsoft.com/office/powerpoint/2012/main" userId="5be86d7ee7dc60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3795"/>
    <a:srgbClr val="466384"/>
    <a:srgbClr val="0078D7"/>
    <a:srgbClr val="0078E1"/>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0581" autoAdjust="0"/>
  </p:normalViewPr>
  <p:slideViewPr>
    <p:cSldViewPr snapToGrid="0">
      <p:cViewPr varScale="1">
        <p:scale>
          <a:sx n="81" d="100"/>
          <a:sy n="81" d="100"/>
        </p:scale>
        <p:origin x="8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EA23-4D82-4C5E-82C3-C0ED63B17A19}" type="datetimeFigureOut">
              <a:rPr lang="hu-HU" smtClean="0"/>
              <a:t>2016. 08. 17.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EA94-BA1E-4312-BD41-0FABEF5B3F6D}" type="slidenum">
              <a:rPr lang="hu-HU" smtClean="0"/>
              <a:t>‹#›</a:t>
            </a:fld>
            <a:endParaRPr lang="hu-HU"/>
          </a:p>
        </p:txBody>
      </p:sp>
    </p:spTree>
    <p:extLst>
      <p:ext uri="{BB962C8B-B14F-4D97-AF65-F5344CB8AC3E}">
        <p14:creationId xmlns:p14="http://schemas.microsoft.com/office/powerpoint/2010/main" val="352906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Kötetlen előadói bevezető</a:t>
            </a:r>
            <a:r>
              <a:rPr lang="hu-HU" baseline="0" dirty="0"/>
              <a:t> + az előző előadások rövid felidézése</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a:t>
            </a:fld>
            <a:endParaRPr lang="hu-HU"/>
          </a:p>
        </p:txBody>
      </p:sp>
    </p:spTree>
    <p:extLst>
      <p:ext uri="{BB962C8B-B14F-4D97-AF65-F5344CB8AC3E}">
        <p14:creationId xmlns:p14="http://schemas.microsoft.com/office/powerpoint/2010/main" val="2672964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szolgáltatások,</a:t>
            </a:r>
            <a:r>
              <a:rPr lang="hu-HU" baseline="0" dirty="0"/>
              <a:t> melyekkel a továbbiakban részletesen megismerkedünk a Mobile App szolgáltatások közé sorolódnak (akárcsak a korábban tanult web </a:t>
            </a:r>
            <a:r>
              <a:rPr lang="hu-HU" baseline="0" dirty="0" err="1"/>
              <a:t>app-ek</a:t>
            </a:r>
            <a:r>
              <a:rPr lang="hu-HU" baseline="0" dirty="0"/>
              <a:t>)</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10</a:t>
            </a:fld>
            <a:endParaRPr lang="hu-HU"/>
          </a:p>
        </p:txBody>
      </p:sp>
    </p:spTree>
    <p:extLst>
      <p:ext uri="{BB962C8B-B14F-4D97-AF65-F5344CB8AC3E}">
        <p14:creationId xmlns:p14="http://schemas.microsoft.com/office/powerpoint/2010/main" val="142776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téma kapcsán találkozhatunk</a:t>
            </a:r>
            <a:r>
              <a:rPr lang="hu-HU" baseline="0" dirty="0"/>
              <a:t> az Azure Mobile </a:t>
            </a:r>
            <a:r>
              <a:rPr lang="hu-HU" baseline="0" dirty="0" err="1"/>
              <a:t>Services</a:t>
            </a:r>
            <a:r>
              <a:rPr lang="hu-HU" baseline="0" dirty="0"/>
              <a:t> kifejezéssel is. Ez a Mobile </a:t>
            </a:r>
            <a:r>
              <a:rPr lang="hu-HU" baseline="0" dirty="0" err="1"/>
              <a:t>Apps</a:t>
            </a:r>
            <a:r>
              <a:rPr lang="hu-HU" baseline="0" dirty="0"/>
              <a:t> közvetlen elődje, ami kivezetés alatt van, az ilyen típusú szolgáltatás </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11</a:t>
            </a:fld>
            <a:endParaRPr lang="hu-HU"/>
          </a:p>
        </p:txBody>
      </p:sp>
    </p:spTree>
    <p:extLst>
      <p:ext uri="{BB962C8B-B14F-4D97-AF65-F5344CB8AC3E}">
        <p14:creationId xmlns:p14="http://schemas.microsoft.com/office/powerpoint/2010/main" val="380957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12</a:t>
            </a:fld>
            <a:endParaRPr lang="hu-HU"/>
          </a:p>
        </p:txBody>
      </p:sp>
    </p:spTree>
    <p:extLst>
      <p:ext uri="{BB962C8B-B14F-4D97-AF65-F5344CB8AC3E}">
        <p14:creationId xmlns:p14="http://schemas.microsoft.com/office/powerpoint/2010/main" val="106486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alapszituáció: a</a:t>
            </a:r>
            <a:r>
              <a:rPr lang="hu-HU" baseline="0" dirty="0"/>
              <a:t> telefonon tárolt adatokat szeretnénk a „felhőbe” átmásolni, vagy épp fordítva. Fontos, hogy a megoldásunk kezelje a változáskövetést, őrizze meg a konzisztenciát és hatékonyan bánjon a sávszélességgel. Ezt valósítja meg az offline </a:t>
            </a:r>
            <a:r>
              <a:rPr lang="hu-HU" baseline="0" dirty="0" err="1"/>
              <a:t>sync</a:t>
            </a:r>
            <a:r>
              <a:rPr lang="hu-HU" baseline="0" dirty="0"/>
              <a:t> szolgáltatás</a:t>
            </a:r>
            <a:endParaRPr lang="hu-HU" dirty="0"/>
          </a:p>
          <a:p>
            <a:endParaRPr lang="hu-HU" dirty="0"/>
          </a:p>
          <a:p>
            <a:r>
              <a:rPr lang="hu-HU" dirty="0"/>
              <a:t>Miért fontos? mert bár a mobil net terjedőben van, egyelőre nem tart ott a világ, hogy a hálózati kapcsolatot folyamatosnak és hiba mentesnek lehessen feltételezni.</a:t>
            </a:r>
          </a:p>
        </p:txBody>
      </p:sp>
      <p:sp>
        <p:nvSpPr>
          <p:cNvPr id="4" name="Dia számának helye 3"/>
          <p:cNvSpPr>
            <a:spLocks noGrp="1"/>
          </p:cNvSpPr>
          <p:nvPr>
            <p:ph type="sldNum" sz="quarter" idx="10"/>
          </p:nvPr>
        </p:nvSpPr>
        <p:spPr/>
        <p:txBody>
          <a:bodyPr/>
          <a:lstStyle/>
          <a:p>
            <a:fld id="{52FCEA94-BA1E-4312-BD41-0FABEF5B3F6D}" type="slidenum">
              <a:rPr lang="hu-HU" smtClean="0"/>
              <a:t>13</a:t>
            </a:fld>
            <a:endParaRPr lang="hu-HU"/>
          </a:p>
        </p:txBody>
      </p:sp>
    </p:spTree>
    <p:extLst>
      <p:ext uri="{BB962C8B-B14F-4D97-AF65-F5344CB8AC3E}">
        <p14:creationId xmlns:p14="http://schemas.microsoft.com/office/powerpoint/2010/main" val="214121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következő</a:t>
            </a:r>
            <a:r>
              <a:rPr lang="hu-HU" baseline="0" dirty="0"/>
              <a:t> 5 dián részletesen kifejtjük a témát. Használhatjuk ezt az egy diát is a téma kifejtéséhez, de </a:t>
            </a:r>
            <a:r>
              <a:rPr lang="hu-HU" baseline="0" dirty="0" err="1"/>
              <a:t>végigmehetünk</a:t>
            </a:r>
            <a:r>
              <a:rPr lang="hu-HU" baseline="0" dirty="0"/>
              <a:t> az egyes komponenseken a diák mentén is.</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14</a:t>
            </a:fld>
            <a:endParaRPr lang="hu-HU"/>
          </a:p>
        </p:txBody>
      </p:sp>
    </p:spTree>
    <p:extLst>
      <p:ext uri="{BB962C8B-B14F-4D97-AF65-F5344CB8AC3E}">
        <p14:creationId xmlns:p14="http://schemas.microsoft.com/office/powerpoint/2010/main" val="1601000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slide</a:t>
            </a:r>
            <a:r>
              <a:rPr lang="hu-HU" dirty="0"/>
              <a:t> kiegészítő információkat tartalmaz</a:t>
            </a:r>
            <a:r>
              <a:rPr lang="hu-HU" baseline="0" dirty="0"/>
              <a:t> a hallgatóknak, opcionálisan építsük be az előadásba</a:t>
            </a:r>
            <a:endParaRPr lang="hu-HU" dirty="0"/>
          </a:p>
          <a:p>
            <a:endParaRPr lang="hu-HU" dirty="0"/>
          </a:p>
          <a:p>
            <a:r>
              <a:rPr lang="hu-HU" dirty="0"/>
              <a:t>ACID:</a:t>
            </a:r>
          </a:p>
          <a:p>
            <a:r>
              <a:rPr lang="hu-HU" dirty="0" err="1"/>
              <a:t>Atomicitás</a:t>
            </a:r>
            <a:r>
              <a:rPr lang="hu-HU" dirty="0"/>
              <a:t> (Atomicity)</a:t>
            </a:r>
          </a:p>
          <a:p>
            <a:r>
              <a:rPr lang="hu-HU" dirty="0"/>
              <a:t>Konzisztencia</a:t>
            </a:r>
            <a:r>
              <a:rPr lang="hu-HU" baseline="0" dirty="0"/>
              <a:t> (</a:t>
            </a:r>
            <a:r>
              <a:rPr lang="hu-HU" baseline="0" dirty="0" err="1"/>
              <a:t>Consistency</a:t>
            </a:r>
            <a:r>
              <a:rPr lang="hu-HU" baseline="0" dirty="0"/>
              <a:t>)</a:t>
            </a:r>
          </a:p>
          <a:p>
            <a:r>
              <a:rPr lang="hu-HU" baseline="0" dirty="0"/>
              <a:t>Izoláció (</a:t>
            </a:r>
            <a:r>
              <a:rPr lang="hu-HU" baseline="0" dirty="0" err="1"/>
              <a:t>Isolation</a:t>
            </a:r>
            <a:r>
              <a:rPr lang="hu-HU" baseline="0" dirty="0"/>
              <a:t>)</a:t>
            </a:r>
          </a:p>
          <a:p>
            <a:r>
              <a:rPr lang="hu-HU" baseline="0" dirty="0"/>
              <a:t>Tartósság (</a:t>
            </a:r>
            <a:r>
              <a:rPr lang="hu-HU" baseline="0" dirty="0" err="1"/>
              <a:t>Durability</a:t>
            </a:r>
            <a:r>
              <a:rPr lang="hu-HU" baseline="0" dirty="0"/>
              <a:t>)</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16</a:t>
            </a:fld>
            <a:endParaRPr lang="hu-HU"/>
          </a:p>
        </p:txBody>
      </p:sp>
    </p:spTree>
    <p:extLst>
      <p:ext uri="{BB962C8B-B14F-4D97-AF65-F5344CB8AC3E}">
        <p14:creationId xmlns:p14="http://schemas.microsoft.com/office/powerpoint/2010/main" val="37424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https://azure.microsoft.com/en-us/documentation/articles/app-service-mobile-offline-data-sync/</a:t>
            </a:r>
          </a:p>
          <a:p>
            <a:endParaRPr lang="hu-HU" dirty="0"/>
          </a:p>
          <a:p>
            <a:r>
              <a:rPr lang="en-US" sz="1200" b="0" i="0" kern="1200" dirty="0">
                <a:solidFill>
                  <a:schemeClr val="tx1"/>
                </a:solidFill>
                <a:effectLst/>
                <a:latin typeface="+mn-lt"/>
                <a:ea typeface="+mn-ea"/>
                <a:cs typeface="+mn-cs"/>
              </a:rPr>
              <a:t>How offline synchronization works</a:t>
            </a:r>
          </a:p>
          <a:p>
            <a:r>
              <a:rPr lang="en-US" sz="1200" b="0" i="0" kern="1200" dirty="0">
                <a:solidFill>
                  <a:schemeClr val="tx1"/>
                </a:solidFill>
                <a:effectLst/>
                <a:latin typeface="+mn-lt"/>
                <a:ea typeface="+mn-ea"/>
                <a:cs typeface="+mn-cs"/>
              </a:rPr>
              <a:t>When using sync tables, your client code controls when local changes will be synchronized with an Azure Mobile App backend. Nothing is sent to the backend until there is a call to </a:t>
            </a:r>
            <a:r>
              <a:rPr lang="en-US" sz="1200" b="0" i="1" kern="1200" dirty="0">
                <a:solidFill>
                  <a:schemeClr val="tx1"/>
                </a:solidFill>
                <a:effectLst/>
                <a:latin typeface="+mn-lt"/>
                <a:ea typeface="+mn-ea"/>
                <a:cs typeface="+mn-cs"/>
              </a:rPr>
              <a:t>push</a:t>
            </a:r>
            <a:r>
              <a:rPr lang="en-US" sz="1200" b="0" i="0" kern="1200" dirty="0">
                <a:solidFill>
                  <a:schemeClr val="tx1"/>
                </a:solidFill>
                <a:effectLst/>
                <a:latin typeface="+mn-lt"/>
                <a:ea typeface="+mn-ea"/>
                <a:cs typeface="+mn-cs"/>
              </a:rPr>
              <a:t> local changes. Similarly, the local store is populated with new data only when there is a call to </a:t>
            </a:r>
            <a:r>
              <a:rPr lang="en-US" sz="1200" b="0" i="1" kern="1200" dirty="0" err="1">
                <a:solidFill>
                  <a:schemeClr val="tx1"/>
                </a:solidFill>
                <a:effectLst/>
                <a:latin typeface="+mn-lt"/>
                <a:ea typeface="+mn-ea"/>
                <a:cs typeface="+mn-cs"/>
              </a:rPr>
              <a:t>pull</a:t>
            </a:r>
            <a:r>
              <a:rPr lang="en-US" sz="1200" b="0" i="0" kern="1200" dirty="0" err="1">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Push</a:t>
            </a:r>
            <a:r>
              <a:rPr lang="en-US" sz="1200" b="0" i="0" kern="1200" dirty="0">
                <a:solidFill>
                  <a:schemeClr val="tx1"/>
                </a:solidFill>
                <a:effectLst/>
                <a:latin typeface="+mn-lt"/>
                <a:ea typeface="+mn-ea"/>
                <a:cs typeface="+mn-cs"/>
              </a:rPr>
              <a:t>: Push is an operation on the sync context and sends all CUD changes since the last push. Note that it is not possible to send only an individual table's changes, because otherwise operations could be sent out of order. Push executes a series of REST calls to your Azure Mobile App backend, which in turn will modify your server database.</a:t>
            </a:r>
          </a:p>
          <a:p>
            <a:r>
              <a:rPr lang="en-US" sz="1200" b="1" i="0" kern="1200" dirty="0">
                <a:solidFill>
                  <a:schemeClr val="tx1"/>
                </a:solidFill>
                <a:effectLst/>
                <a:latin typeface="+mn-lt"/>
                <a:ea typeface="+mn-ea"/>
                <a:cs typeface="+mn-cs"/>
              </a:rPr>
              <a:t>Pull</a:t>
            </a:r>
            <a:r>
              <a:rPr lang="en-US" sz="1200" b="0" i="0" kern="1200" dirty="0">
                <a:solidFill>
                  <a:schemeClr val="tx1"/>
                </a:solidFill>
                <a:effectLst/>
                <a:latin typeface="+mn-lt"/>
                <a:ea typeface="+mn-ea"/>
                <a:cs typeface="+mn-cs"/>
              </a:rPr>
              <a:t>: Pull is performed on a per-table basis and can be customized with a query to retrieve only a subset of the server data. The Azure Mobile client SDKs then insert the resulting data into the local store.</a:t>
            </a:r>
          </a:p>
          <a:p>
            <a:r>
              <a:rPr lang="en-US" sz="1200" b="1" i="0" kern="1200" dirty="0">
                <a:solidFill>
                  <a:schemeClr val="tx1"/>
                </a:solidFill>
                <a:effectLst/>
                <a:latin typeface="+mn-lt"/>
                <a:ea typeface="+mn-ea"/>
                <a:cs typeface="+mn-cs"/>
              </a:rPr>
              <a:t>Implicit Pushes</a:t>
            </a:r>
            <a:r>
              <a:rPr lang="en-US" sz="1200" b="0" i="0" kern="1200" dirty="0">
                <a:solidFill>
                  <a:schemeClr val="tx1"/>
                </a:solidFill>
                <a:effectLst/>
                <a:latin typeface="+mn-lt"/>
                <a:ea typeface="+mn-ea"/>
                <a:cs typeface="+mn-cs"/>
              </a:rPr>
              <a:t>: If a pull is executed against a table that has pending local updates, the pull will first execute a push on the sync context. This helps minimize conflicts between changes that are already queued and new data from the server.</a:t>
            </a:r>
          </a:p>
          <a:p>
            <a:r>
              <a:rPr lang="en-US" sz="1200" b="1" i="0" kern="1200" dirty="0">
                <a:solidFill>
                  <a:schemeClr val="tx1"/>
                </a:solidFill>
                <a:effectLst/>
                <a:latin typeface="+mn-lt"/>
                <a:ea typeface="+mn-ea"/>
                <a:cs typeface="+mn-cs"/>
              </a:rPr>
              <a:t>Incremental Sync</a:t>
            </a:r>
            <a:r>
              <a:rPr lang="en-US" sz="1200" b="0" i="0" kern="1200" dirty="0">
                <a:solidFill>
                  <a:schemeClr val="tx1"/>
                </a:solidFill>
                <a:effectLst/>
                <a:latin typeface="+mn-lt"/>
                <a:ea typeface="+mn-ea"/>
                <a:cs typeface="+mn-cs"/>
              </a:rPr>
              <a:t>: the first parameter to the pull operation is a </a:t>
            </a:r>
            <a:r>
              <a:rPr lang="en-US" sz="1200" b="0" i="1" kern="1200" dirty="0">
                <a:solidFill>
                  <a:schemeClr val="tx1"/>
                </a:solidFill>
                <a:effectLst/>
                <a:latin typeface="+mn-lt"/>
                <a:ea typeface="+mn-ea"/>
                <a:cs typeface="+mn-cs"/>
              </a:rPr>
              <a:t>query name</a:t>
            </a:r>
            <a:r>
              <a:rPr lang="en-US" sz="1200" b="0" i="0" kern="1200" dirty="0">
                <a:solidFill>
                  <a:schemeClr val="tx1"/>
                </a:solidFill>
                <a:effectLst/>
                <a:latin typeface="+mn-lt"/>
                <a:ea typeface="+mn-ea"/>
                <a:cs typeface="+mn-cs"/>
              </a:rPr>
              <a:t> that is used only on the client. If you use a non-null query name, the Azure Mobile SDK will perform </a:t>
            </a:r>
            <a:r>
              <a:rPr lang="en-US" sz="1200" b="0" i="0" kern="1200" dirty="0" err="1">
                <a:solidFill>
                  <a:schemeClr val="tx1"/>
                </a:solidFill>
                <a:effectLst/>
                <a:latin typeface="+mn-lt"/>
                <a:ea typeface="+mn-ea"/>
                <a:cs typeface="+mn-cs"/>
              </a:rPr>
              <a:t>an</a:t>
            </a:r>
            <a:r>
              <a:rPr lang="en-US" sz="1200" b="0" i="1" kern="1200" dirty="0" err="1">
                <a:solidFill>
                  <a:schemeClr val="tx1"/>
                </a:solidFill>
                <a:effectLst/>
                <a:latin typeface="+mn-lt"/>
                <a:ea typeface="+mn-ea"/>
                <a:cs typeface="+mn-cs"/>
              </a:rPr>
              <a:t>incremental</a:t>
            </a:r>
            <a:r>
              <a:rPr lang="en-US" sz="1200" b="0" i="1" kern="1200" dirty="0">
                <a:solidFill>
                  <a:schemeClr val="tx1"/>
                </a:solidFill>
                <a:effectLst/>
                <a:latin typeface="+mn-lt"/>
                <a:ea typeface="+mn-ea"/>
                <a:cs typeface="+mn-cs"/>
              </a:rPr>
              <a:t> sync</a:t>
            </a:r>
            <a:r>
              <a:rPr lang="en-US" sz="1200" b="0" i="0" kern="1200" dirty="0">
                <a:solidFill>
                  <a:schemeClr val="tx1"/>
                </a:solidFill>
                <a:effectLst/>
                <a:latin typeface="+mn-lt"/>
                <a:ea typeface="+mn-ea"/>
                <a:cs typeface="+mn-cs"/>
              </a:rPr>
              <a:t>. Each time a pull operation returns a set of results, the latest </a:t>
            </a:r>
            <a:r>
              <a:rPr lang="en-US" sz="1200" b="0" i="0" kern="1200" dirty="0" err="1">
                <a:solidFill>
                  <a:schemeClr val="tx1"/>
                </a:solidFill>
                <a:effectLst/>
                <a:latin typeface="+mn-lt"/>
                <a:ea typeface="+mn-ea"/>
                <a:cs typeface="+mn-cs"/>
              </a:rPr>
              <a:t>updatedAttimestamp</a:t>
            </a:r>
            <a:r>
              <a:rPr lang="en-US" sz="1200" b="0" i="0" kern="1200" dirty="0">
                <a:solidFill>
                  <a:schemeClr val="tx1"/>
                </a:solidFill>
                <a:effectLst/>
                <a:latin typeface="+mn-lt"/>
                <a:ea typeface="+mn-ea"/>
                <a:cs typeface="+mn-cs"/>
              </a:rPr>
              <a:t> from that result set is stored in the SDK local system tables. Subsequent pull operations will only retrieve records after that timestamp.</a:t>
            </a:r>
          </a:p>
          <a:p>
            <a:r>
              <a:rPr lang="en-US" sz="1200" b="0" i="0" kern="1200" dirty="0">
                <a:solidFill>
                  <a:schemeClr val="tx1"/>
                </a:solidFill>
                <a:effectLst/>
                <a:latin typeface="+mn-lt"/>
                <a:ea typeface="+mn-ea"/>
                <a:cs typeface="+mn-cs"/>
              </a:rPr>
              <a:t>To use incremental sync, your server must return meaningful </a:t>
            </a:r>
            <a:r>
              <a:rPr lang="en-US" sz="1200" b="0" i="0" kern="1200" dirty="0" err="1">
                <a:solidFill>
                  <a:schemeClr val="tx1"/>
                </a:solidFill>
                <a:effectLst/>
                <a:latin typeface="+mn-lt"/>
                <a:ea typeface="+mn-ea"/>
                <a:cs typeface="+mn-cs"/>
              </a:rPr>
              <a:t>updatedAt</a:t>
            </a:r>
            <a:r>
              <a:rPr lang="en-US" sz="1200" b="0" i="0" kern="1200" dirty="0">
                <a:solidFill>
                  <a:schemeClr val="tx1"/>
                </a:solidFill>
                <a:effectLst/>
                <a:latin typeface="+mn-lt"/>
                <a:ea typeface="+mn-ea"/>
                <a:cs typeface="+mn-cs"/>
              </a:rPr>
              <a:t> values and must also support sorting by this field. However, since the SDK adds its own sort on the </a:t>
            </a:r>
            <a:r>
              <a:rPr lang="en-US" sz="1200" b="0" i="0" kern="1200" dirty="0" err="1">
                <a:solidFill>
                  <a:schemeClr val="tx1"/>
                </a:solidFill>
                <a:effectLst/>
                <a:latin typeface="+mn-lt"/>
                <a:ea typeface="+mn-ea"/>
                <a:cs typeface="+mn-cs"/>
              </a:rPr>
              <a:t>updatedAt</a:t>
            </a:r>
            <a:r>
              <a:rPr lang="en-US" sz="1200" b="0" i="0" kern="1200" dirty="0">
                <a:solidFill>
                  <a:schemeClr val="tx1"/>
                </a:solidFill>
                <a:effectLst/>
                <a:latin typeface="+mn-lt"/>
                <a:ea typeface="+mn-ea"/>
                <a:cs typeface="+mn-cs"/>
              </a:rPr>
              <a:t> field, you cannot use a pull query that has its own $</a:t>
            </a:r>
            <a:r>
              <a:rPr lang="en-US" sz="1200" b="0" i="0" kern="1200" dirty="0" err="1">
                <a:solidFill>
                  <a:schemeClr val="tx1"/>
                </a:solidFill>
                <a:effectLst/>
                <a:latin typeface="+mn-lt"/>
                <a:ea typeface="+mn-ea"/>
                <a:cs typeface="+mn-cs"/>
              </a:rPr>
              <a:t>orderBy</a:t>
            </a:r>
            <a:r>
              <a:rPr lang="en-US" sz="1200" b="0" i="0" kern="1200" dirty="0">
                <a:solidFill>
                  <a:schemeClr val="tx1"/>
                </a:solidFill>
                <a:effectLst/>
                <a:latin typeface="+mn-lt"/>
                <a:ea typeface="+mn-ea"/>
                <a:cs typeface="+mn-cs"/>
              </a:rPr>
              <a:t>$ clause.</a:t>
            </a:r>
          </a:p>
          <a:p>
            <a:r>
              <a:rPr lang="en-US" sz="1200" b="0" i="0" kern="1200" dirty="0">
                <a:solidFill>
                  <a:schemeClr val="tx1"/>
                </a:solidFill>
                <a:effectLst/>
                <a:latin typeface="+mn-lt"/>
                <a:ea typeface="+mn-ea"/>
                <a:cs typeface="+mn-cs"/>
              </a:rPr>
              <a:t>The query name can be any string you choose, but it must be unique for each logical query in your app. Otherwise, different pull operations could overwrite the same incremental sync timestamp and your queries can return incorrect results.</a:t>
            </a:r>
          </a:p>
          <a:p>
            <a:r>
              <a:rPr lang="en-US" sz="1200" b="0" i="0" kern="1200" dirty="0">
                <a:solidFill>
                  <a:schemeClr val="tx1"/>
                </a:solidFill>
                <a:effectLst/>
                <a:latin typeface="+mn-lt"/>
                <a:ea typeface="+mn-ea"/>
                <a:cs typeface="+mn-cs"/>
              </a:rPr>
              <a:t>If the query has a parameter, one way to create a unique query name is to incorporate the parameter value. For instance, if you are filtering on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your query name could be as follows:</a:t>
            </a:r>
          </a:p>
          <a:p>
            <a:r>
              <a:rPr lang="en-US" sz="1200" b="0" i="0" kern="1200" dirty="0">
                <a:solidFill>
                  <a:schemeClr val="tx1"/>
                </a:solidFill>
                <a:effectLst/>
                <a:latin typeface="+mn-lt"/>
                <a:ea typeface="+mn-ea"/>
                <a:cs typeface="+mn-cs"/>
              </a:rPr>
              <a:t>Copy</a:t>
            </a:r>
          </a:p>
          <a:p>
            <a:r>
              <a:rPr lang="en-US" sz="1200" b="0" i="0" kern="1200" dirty="0">
                <a:solidFill>
                  <a:schemeClr val="tx1"/>
                </a:solidFill>
                <a:effectLst/>
                <a:latin typeface="+mn-lt"/>
                <a:ea typeface="+mn-ea"/>
                <a:cs typeface="+mn-cs"/>
              </a:rPr>
              <a:t>await </a:t>
            </a:r>
            <a:r>
              <a:rPr lang="en-US" sz="1200" b="0" i="0" kern="1200" dirty="0" err="1">
                <a:solidFill>
                  <a:schemeClr val="tx1"/>
                </a:solidFill>
                <a:effectLst/>
                <a:latin typeface="+mn-lt"/>
                <a:ea typeface="+mn-ea"/>
                <a:cs typeface="+mn-cs"/>
              </a:rPr>
              <a:t>todoTable.PullAsync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todoItems</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syncTable.Where</a:t>
            </a:r>
            <a:r>
              <a:rPr lang="en-US" sz="1200" b="0" i="0" kern="1200" dirty="0">
                <a:solidFill>
                  <a:schemeClr val="tx1"/>
                </a:solidFill>
                <a:effectLst/>
                <a:latin typeface="+mn-lt"/>
                <a:ea typeface="+mn-ea"/>
                <a:cs typeface="+mn-cs"/>
              </a:rPr>
              <a:t>(u =&gt; </a:t>
            </a:r>
            <a:r>
              <a:rPr lang="en-US" sz="1200" b="0" i="0" kern="1200" dirty="0" err="1">
                <a:solidFill>
                  <a:schemeClr val="tx1"/>
                </a:solidFill>
                <a:effectLst/>
                <a:latin typeface="+mn-lt"/>
                <a:ea typeface="+mn-ea"/>
                <a:cs typeface="+mn-cs"/>
              </a:rPr>
              <a:t>u.UserId</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you want to opt out of incremental sync, pass null as the query ID. In this case, all records will be retrieved on every call to </a:t>
            </a:r>
            <a:r>
              <a:rPr lang="en-US" sz="1200" b="0" i="0" kern="1200" dirty="0" err="1">
                <a:solidFill>
                  <a:schemeClr val="tx1"/>
                </a:solidFill>
                <a:effectLst/>
                <a:latin typeface="+mn-lt"/>
                <a:ea typeface="+mn-ea"/>
                <a:cs typeface="+mn-cs"/>
              </a:rPr>
              <a:t>PullAsync</a:t>
            </a:r>
            <a:r>
              <a:rPr lang="en-US" sz="1200" b="0" i="0" kern="1200" dirty="0">
                <a:solidFill>
                  <a:schemeClr val="tx1"/>
                </a:solidFill>
                <a:effectLst/>
                <a:latin typeface="+mn-lt"/>
                <a:ea typeface="+mn-ea"/>
                <a:cs typeface="+mn-cs"/>
              </a:rPr>
              <a:t>, which is potentially inefficient.</a:t>
            </a:r>
          </a:p>
          <a:p>
            <a:r>
              <a:rPr lang="en-US" sz="1200" b="1" i="0" kern="1200" dirty="0">
                <a:solidFill>
                  <a:schemeClr val="tx1"/>
                </a:solidFill>
                <a:effectLst/>
                <a:latin typeface="+mn-lt"/>
                <a:ea typeface="+mn-ea"/>
                <a:cs typeface="+mn-cs"/>
              </a:rPr>
              <a:t>Purging</a:t>
            </a:r>
            <a:r>
              <a:rPr lang="en-US" sz="1200" b="0" i="0" kern="1200" dirty="0">
                <a:solidFill>
                  <a:schemeClr val="tx1"/>
                </a:solidFill>
                <a:effectLst/>
                <a:latin typeface="+mn-lt"/>
                <a:ea typeface="+mn-ea"/>
                <a:cs typeface="+mn-cs"/>
              </a:rPr>
              <a:t>: You can clear the contents of the local store </a:t>
            </a:r>
            <a:r>
              <a:rPr lang="en-US" sz="1200" b="0" i="0" kern="1200" dirty="0" err="1">
                <a:solidFill>
                  <a:schemeClr val="tx1"/>
                </a:solidFill>
                <a:effectLst/>
                <a:latin typeface="+mn-lt"/>
                <a:ea typeface="+mn-ea"/>
                <a:cs typeface="+mn-cs"/>
              </a:rPr>
              <a:t>usingIMobileServiceSyncTable.PurgeAsync</a:t>
            </a:r>
            <a:r>
              <a:rPr lang="en-US" sz="1200" b="0" i="0" kern="1200" dirty="0">
                <a:solidFill>
                  <a:schemeClr val="tx1"/>
                </a:solidFill>
                <a:effectLst/>
                <a:latin typeface="+mn-lt"/>
                <a:ea typeface="+mn-ea"/>
                <a:cs typeface="+mn-cs"/>
              </a:rPr>
              <a:t>. This may be necessary if you have stale data in the client database, or if you wish to discard all pending changes.</a:t>
            </a:r>
          </a:p>
          <a:p>
            <a:r>
              <a:rPr lang="en-US" sz="1200" b="0" i="0" kern="1200" dirty="0">
                <a:solidFill>
                  <a:schemeClr val="tx1"/>
                </a:solidFill>
                <a:effectLst/>
                <a:latin typeface="+mn-lt"/>
                <a:ea typeface="+mn-ea"/>
                <a:cs typeface="+mn-cs"/>
              </a:rPr>
              <a:t>A purge will clear a table from the local store. If there are operations pending synchronization with the server database, the purge will throw an exception unless the </a:t>
            </a:r>
            <a:r>
              <a:rPr lang="en-US" sz="1200" b="0" i="1" kern="1200" dirty="0">
                <a:solidFill>
                  <a:schemeClr val="tx1"/>
                </a:solidFill>
                <a:effectLst/>
                <a:latin typeface="+mn-lt"/>
                <a:ea typeface="+mn-ea"/>
                <a:cs typeface="+mn-cs"/>
              </a:rPr>
              <a:t>force purge</a:t>
            </a:r>
            <a:r>
              <a:rPr lang="en-US" sz="1200" b="0" i="0" kern="1200" dirty="0">
                <a:solidFill>
                  <a:schemeClr val="tx1"/>
                </a:solidFill>
                <a:effectLst/>
                <a:latin typeface="+mn-lt"/>
                <a:ea typeface="+mn-ea"/>
                <a:cs typeface="+mn-cs"/>
              </a:rPr>
              <a:t> parameter is set.</a:t>
            </a:r>
          </a:p>
          <a:p>
            <a:r>
              <a:rPr lang="en-US" sz="1200" b="0" i="0" kern="1200" dirty="0">
                <a:solidFill>
                  <a:schemeClr val="tx1"/>
                </a:solidFill>
                <a:effectLst/>
                <a:latin typeface="+mn-lt"/>
                <a:ea typeface="+mn-ea"/>
                <a:cs typeface="+mn-cs"/>
              </a:rPr>
              <a:t>As an example of stale data on the client, suppose in the "</a:t>
            </a:r>
            <a:r>
              <a:rPr lang="en-US" sz="1200" b="0" i="0" kern="1200" dirty="0" err="1">
                <a:solidFill>
                  <a:schemeClr val="tx1"/>
                </a:solidFill>
                <a:effectLst/>
                <a:latin typeface="+mn-lt"/>
                <a:ea typeface="+mn-ea"/>
                <a:cs typeface="+mn-cs"/>
              </a:rPr>
              <a:t>todo</a:t>
            </a:r>
            <a:r>
              <a:rPr lang="en-US" sz="1200" b="0" i="0" kern="1200" dirty="0">
                <a:solidFill>
                  <a:schemeClr val="tx1"/>
                </a:solidFill>
                <a:effectLst/>
                <a:latin typeface="+mn-lt"/>
                <a:ea typeface="+mn-ea"/>
                <a:cs typeface="+mn-cs"/>
              </a:rPr>
              <a:t> list" example, Device1 only pulls items that are not completed. Then, a </a:t>
            </a:r>
            <a:r>
              <a:rPr lang="en-US" sz="1200" b="0" i="0" kern="1200" dirty="0" err="1">
                <a:solidFill>
                  <a:schemeClr val="tx1"/>
                </a:solidFill>
                <a:effectLst/>
                <a:latin typeface="+mn-lt"/>
                <a:ea typeface="+mn-ea"/>
                <a:cs typeface="+mn-cs"/>
              </a:rPr>
              <a:t>todoitem</a:t>
            </a:r>
            <a:r>
              <a:rPr lang="en-US" sz="1200" b="0" i="0" kern="1200" dirty="0">
                <a:solidFill>
                  <a:schemeClr val="tx1"/>
                </a:solidFill>
                <a:effectLst/>
                <a:latin typeface="+mn-lt"/>
                <a:ea typeface="+mn-ea"/>
                <a:cs typeface="+mn-cs"/>
              </a:rPr>
              <a:t> "Buy milk" is marked completed on the server by another device. However, Device1 will still have the "Buy milk" </a:t>
            </a:r>
            <a:r>
              <a:rPr lang="en-US" sz="1200" b="0" i="0" kern="1200" dirty="0" err="1">
                <a:solidFill>
                  <a:schemeClr val="tx1"/>
                </a:solidFill>
                <a:effectLst/>
                <a:latin typeface="+mn-lt"/>
                <a:ea typeface="+mn-ea"/>
                <a:cs typeface="+mn-cs"/>
              </a:rPr>
              <a:t>todoitem</a:t>
            </a:r>
            <a:r>
              <a:rPr lang="en-US" sz="1200" b="0" i="0" kern="1200" dirty="0">
                <a:solidFill>
                  <a:schemeClr val="tx1"/>
                </a:solidFill>
                <a:effectLst/>
                <a:latin typeface="+mn-lt"/>
                <a:ea typeface="+mn-ea"/>
                <a:cs typeface="+mn-cs"/>
              </a:rPr>
              <a:t> in local store because it is only pulling items that are not marked complete. A purge will clear this stale item.</a:t>
            </a:r>
          </a:p>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17</a:t>
            </a:fld>
            <a:endParaRPr lang="hu-HU"/>
          </a:p>
        </p:txBody>
      </p:sp>
    </p:spTree>
    <p:extLst>
      <p:ext uri="{BB962C8B-B14F-4D97-AF65-F5344CB8AC3E}">
        <p14:creationId xmlns:p14="http://schemas.microsoft.com/office/powerpoint/2010/main" val="1256712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18</a:t>
            </a:fld>
            <a:endParaRPr lang="hu-HU"/>
          </a:p>
        </p:txBody>
      </p:sp>
    </p:spTree>
    <p:extLst>
      <p:ext uri="{BB962C8B-B14F-4D97-AF65-F5344CB8AC3E}">
        <p14:creationId xmlns:p14="http://schemas.microsoft.com/office/powerpoint/2010/main" val="145637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19</a:t>
            </a:fld>
            <a:endParaRPr lang="hu-HU"/>
          </a:p>
        </p:txBody>
      </p:sp>
    </p:spTree>
    <p:extLst>
      <p:ext uri="{BB962C8B-B14F-4D97-AF65-F5344CB8AC3E}">
        <p14:creationId xmlns:p14="http://schemas.microsoft.com/office/powerpoint/2010/main" val="126008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Nem csak Mobile </a:t>
            </a:r>
            <a:r>
              <a:rPr lang="hu-HU" dirty="0" err="1"/>
              <a:t>App-ok</a:t>
            </a:r>
            <a:r>
              <a:rPr lang="hu-HU" baseline="0" dirty="0"/>
              <a:t> esetében működik, hanem Web </a:t>
            </a:r>
            <a:r>
              <a:rPr lang="hu-HU" baseline="0" dirty="0" err="1"/>
              <a:t>App-okban</a:t>
            </a:r>
            <a:r>
              <a:rPr lang="hu-HU" baseline="0" dirty="0"/>
              <a:t>, </a:t>
            </a:r>
            <a:r>
              <a:rPr lang="hu-HU" baseline="0" dirty="0" err="1"/>
              <a:t>Logic</a:t>
            </a:r>
            <a:r>
              <a:rPr lang="hu-HU" baseline="0" dirty="0"/>
              <a:t> </a:t>
            </a:r>
            <a:r>
              <a:rPr lang="hu-HU" baseline="0" dirty="0" err="1"/>
              <a:t>App-okban</a:t>
            </a:r>
            <a:r>
              <a:rPr lang="hu-HU" baseline="0" dirty="0"/>
              <a:t> is.</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20</a:t>
            </a:fld>
            <a:endParaRPr lang="hu-HU"/>
          </a:p>
        </p:txBody>
      </p:sp>
    </p:spTree>
    <p:extLst>
      <p:ext uri="{BB962C8B-B14F-4D97-AF65-F5344CB8AC3E}">
        <p14:creationId xmlns:p14="http://schemas.microsoft.com/office/powerpoint/2010/main" val="22966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Témák felsorolása, 1 mondatos bemutatása</a:t>
            </a:r>
          </a:p>
          <a:p>
            <a:pPr marL="171450" indent="-171450">
              <a:buFontTx/>
              <a:buChar char="-"/>
            </a:pPr>
            <a:r>
              <a:rPr lang="hu-HU" dirty="0"/>
              <a:t>Mobile </a:t>
            </a:r>
            <a:r>
              <a:rPr lang="hu-HU" dirty="0" err="1"/>
              <a:t>apps</a:t>
            </a:r>
            <a:r>
              <a:rPr lang="hu-HU" dirty="0"/>
              <a:t> – háttérszolgáltatások mobil alkalmazások számára</a:t>
            </a:r>
          </a:p>
          <a:p>
            <a:pPr marL="171450" indent="-171450">
              <a:buFontTx/>
              <a:buChar char="-"/>
            </a:pPr>
            <a:r>
              <a:rPr lang="hu-HU" dirty="0" err="1"/>
              <a:t>Notification</a:t>
            </a:r>
            <a:r>
              <a:rPr lang="hu-HU" dirty="0"/>
              <a:t> </a:t>
            </a:r>
            <a:r>
              <a:rPr lang="hu-HU" dirty="0" err="1"/>
              <a:t>hub</a:t>
            </a:r>
            <a:r>
              <a:rPr lang="hu-HU" dirty="0"/>
              <a:t> – értesítések küldése telefonokra</a:t>
            </a:r>
          </a:p>
          <a:p>
            <a:pPr marL="171450" indent="-171450">
              <a:buFontTx/>
              <a:buChar char="-"/>
            </a:pPr>
            <a:r>
              <a:rPr lang="hu-HU" dirty="0" err="1"/>
              <a:t>Power</a:t>
            </a:r>
            <a:r>
              <a:rPr lang="hu-HU" dirty="0"/>
              <a:t> </a:t>
            </a:r>
            <a:r>
              <a:rPr lang="hu-HU" dirty="0" err="1"/>
              <a:t>apps</a:t>
            </a:r>
            <a:r>
              <a:rPr lang="hu-HU" dirty="0"/>
              <a:t> – egyszerűen</a:t>
            </a:r>
            <a:r>
              <a:rPr lang="hu-HU" baseline="0" dirty="0"/>
              <a:t> „összekattintható” mobil alkalmazások</a:t>
            </a:r>
          </a:p>
          <a:p>
            <a:pPr marL="171450" indent="-171450">
              <a:buFontTx/>
              <a:buChar char="-"/>
            </a:pPr>
            <a:r>
              <a:rPr lang="hu-HU" baseline="0" dirty="0"/>
              <a:t>CDN – statikus tartalmak (tipikusan képek, videók) földrajzilag elosztott kiszolgálása</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2</a:t>
            </a:fld>
            <a:endParaRPr lang="hu-HU"/>
          </a:p>
        </p:txBody>
      </p:sp>
    </p:spTree>
    <p:extLst>
      <p:ext uri="{BB962C8B-B14F-4D97-AF65-F5344CB8AC3E}">
        <p14:creationId xmlns:p14="http://schemas.microsoft.com/office/powerpoint/2010/main" val="751362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21</a:t>
            </a:fld>
            <a:endParaRPr lang="hu-HU"/>
          </a:p>
        </p:txBody>
      </p:sp>
    </p:spTree>
    <p:extLst>
      <p:ext uri="{BB962C8B-B14F-4D97-AF65-F5344CB8AC3E}">
        <p14:creationId xmlns:p14="http://schemas.microsoft.com/office/powerpoint/2010/main" val="1716236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22</a:t>
            </a:fld>
            <a:endParaRPr lang="hu-HU"/>
          </a:p>
        </p:txBody>
      </p:sp>
    </p:spTree>
    <p:extLst>
      <p:ext uri="{BB962C8B-B14F-4D97-AF65-F5344CB8AC3E}">
        <p14:creationId xmlns:p14="http://schemas.microsoft.com/office/powerpoint/2010/main" val="813367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Laboron részletesebben</a:t>
            </a:r>
            <a:r>
              <a:rPr lang="hu-HU" baseline="0" dirty="0"/>
              <a:t> ki lesznek fejtve a </a:t>
            </a:r>
            <a:r>
              <a:rPr lang="hu-HU" baseline="0"/>
              <a:t>használandó osztályok.</a:t>
            </a:r>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23</a:t>
            </a:fld>
            <a:endParaRPr lang="hu-HU"/>
          </a:p>
        </p:txBody>
      </p:sp>
    </p:spTree>
    <p:extLst>
      <p:ext uri="{BB962C8B-B14F-4D97-AF65-F5344CB8AC3E}">
        <p14:creationId xmlns:p14="http://schemas.microsoft.com/office/powerpoint/2010/main" val="13063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24</a:t>
            </a:fld>
            <a:endParaRPr lang="hu-HU"/>
          </a:p>
        </p:txBody>
      </p:sp>
    </p:spTree>
    <p:extLst>
      <p:ext uri="{BB962C8B-B14F-4D97-AF65-F5344CB8AC3E}">
        <p14:creationId xmlns:p14="http://schemas.microsoft.com/office/powerpoint/2010/main" val="2738903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25</a:t>
            </a:fld>
            <a:endParaRPr lang="hu-HU"/>
          </a:p>
        </p:txBody>
      </p:sp>
    </p:spTree>
    <p:extLst>
      <p:ext uri="{BB962C8B-B14F-4D97-AF65-F5344CB8AC3E}">
        <p14:creationId xmlns:p14="http://schemas.microsoft.com/office/powerpoint/2010/main" val="3709095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26</a:t>
            </a:fld>
            <a:endParaRPr lang="hu-HU"/>
          </a:p>
        </p:txBody>
      </p:sp>
    </p:spTree>
    <p:extLst>
      <p:ext uri="{BB962C8B-B14F-4D97-AF65-F5344CB8AC3E}">
        <p14:creationId xmlns:p14="http://schemas.microsoft.com/office/powerpoint/2010/main" val="3742164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Mielőtt elmélyedünk</a:t>
            </a:r>
            <a:r>
              <a:rPr lang="hu-HU" baseline="0" dirty="0"/>
              <a:t> a témában, röviden térjünk a ki a </a:t>
            </a:r>
            <a:r>
              <a:rPr lang="hu-HU" baseline="0" dirty="0" err="1"/>
              <a:t>push</a:t>
            </a:r>
            <a:r>
              <a:rPr lang="hu-HU" baseline="0" dirty="0"/>
              <a:t> értesítések jelentőségére: Ahhoz, hogy egy alkalmazást bármiről értesíteni tudjunk, állandóan futnia kéne és nyitva tartania egy hálózati kapcsolatot. Ez számos szempontból előnytelen, leginkább a túlzott akkumulátor fogyasztás lenne a gond). A nagy mobilplatformok (pl. </a:t>
            </a:r>
            <a:r>
              <a:rPr lang="hu-HU" baseline="0" dirty="0" err="1"/>
              <a:t>Android</a:t>
            </a:r>
            <a:r>
              <a:rPr lang="hu-HU" baseline="0" dirty="0"/>
              <a:t>, </a:t>
            </a:r>
            <a:r>
              <a:rPr lang="hu-HU" baseline="0" dirty="0" err="1"/>
              <a:t>iOS</a:t>
            </a:r>
            <a:r>
              <a:rPr lang="hu-HU" baseline="0" dirty="0"/>
              <a:t>, Windows </a:t>
            </a:r>
            <a:r>
              <a:rPr lang="hu-HU" baseline="0" dirty="0" err="1"/>
              <a:t>Phone</a:t>
            </a:r>
            <a:r>
              <a:rPr lang="hu-HU" baseline="0" dirty="0"/>
              <a:t>) kínálnak erre egy-egy platformgazda által nyújtott szolgáltatást, mely lehetővé teszi, hogy mi az értesítéseinket a platformgazda szervereinek küldjük, aki ezt követően gondoskodik róla, hogy az üzenet hatékonyan eljusson a telefonunkhoz. Telefonunk ezt követően különböző módokon reagálhat az értesítésre (szövegesen megjeleníti, elindít egy alkalmazást stb.)</a:t>
            </a:r>
          </a:p>
          <a:p>
            <a:endParaRPr lang="hu-HU" dirty="0"/>
          </a:p>
          <a:p>
            <a:r>
              <a:rPr lang="hu-HU" dirty="0"/>
              <a:t>Részletek:</a:t>
            </a:r>
          </a:p>
          <a:p>
            <a:r>
              <a:rPr lang="hu-HU" dirty="0"/>
              <a:t>https://en.wikipedia.org/wiki/Push_technology </a:t>
            </a:r>
          </a:p>
        </p:txBody>
      </p:sp>
      <p:sp>
        <p:nvSpPr>
          <p:cNvPr id="4" name="Dia számának helye 3"/>
          <p:cNvSpPr>
            <a:spLocks noGrp="1"/>
          </p:cNvSpPr>
          <p:nvPr>
            <p:ph type="sldNum" sz="quarter" idx="10"/>
          </p:nvPr>
        </p:nvSpPr>
        <p:spPr/>
        <p:txBody>
          <a:bodyPr/>
          <a:lstStyle/>
          <a:p>
            <a:fld id="{52FCEA94-BA1E-4312-BD41-0FABEF5B3F6D}" type="slidenum">
              <a:rPr lang="hu-HU" smtClean="0"/>
              <a:t>27</a:t>
            </a:fld>
            <a:endParaRPr lang="hu-HU"/>
          </a:p>
        </p:txBody>
      </p:sp>
    </p:spTree>
    <p:extLst>
      <p:ext uri="{BB962C8B-B14F-4D97-AF65-F5344CB8AC3E}">
        <p14:creationId xmlns:p14="http://schemas.microsoft.com/office/powerpoint/2010/main" val="828506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28</a:t>
            </a:fld>
            <a:endParaRPr lang="hu-HU"/>
          </a:p>
        </p:txBody>
      </p:sp>
    </p:spTree>
    <p:extLst>
      <p:ext uri="{BB962C8B-B14F-4D97-AF65-F5344CB8AC3E}">
        <p14:creationId xmlns:p14="http://schemas.microsoft.com/office/powerpoint/2010/main" val="463934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29</a:t>
            </a:fld>
            <a:endParaRPr lang="hu-HU"/>
          </a:p>
        </p:txBody>
      </p:sp>
    </p:spTree>
    <p:extLst>
      <p:ext uri="{BB962C8B-B14F-4D97-AF65-F5344CB8AC3E}">
        <p14:creationId xmlns:p14="http://schemas.microsoft.com/office/powerpoint/2010/main" val="180701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30</a:t>
            </a:fld>
            <a:endParaRPr lang="hu-HU"/>
          </a:p>
        </p:txBody>
      </p:sp>
    </p:spTree>
    <p:extLst>
      <p:ext uri="{BB962C8B-B14F-4D97-AF65-F5344CB8AC3E}">
        <p14:creationId xmlns:p14="http://schemas.microsoft.com/office/powerpoint/2010/main" val="1933450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Átvezetés…</a:t>
            </a:r>
          </a:p>
        </p:txBody>
      </p:sp>
      <p:sp>
        <p:nvSpPr>
          <p:cNvPr id="4" name="Dia számának helye 3"/>
          <p:cNvSpPr>
            <a:spLocks noGrp="1"/>
          </p:cNvSpPr>
          <p:nvPr>
            <p:ph type="sldNum" sz="quarter" idx="10"/>
          </p:nvPr>
        </p:nvSpPr>
        <p:spPr/>
        <p:txBody>
          <a:bodyPr/>
          <a:lstStyle/>
          <a:p>
            <a:fld id="{52FCEA94-BA1E-4312-BD41-0FABEF5B3F6D}" type="slidenum">
              <a:rPr lang="hu-HU" smtClean="0"/>
              <a:t>3</a:t>
            </a:fld>
            <a:endParaRPr lang="hu-HU"/>
          </a:p>
        </p:txBody>
      </p:sp>
    </p:spTree>
    <p:extLst>
      <p:ext uri="{BB962C8B-B14F-4D97-AF65-F5344CB8AC3E}">
        <p14:creationId xmlns:p14="http://schemas.microsoft.com/office/powerpoint/2010/main" val="3884316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31</a:t>
            </a:fld>
            <a:endParaRPr lang="hu-HU"/>
          </a:p>
        </p:txBody>
      </p:sp>
    </p:spTree>
    <p:extLst>
      <p:ext uri="{BB962C8B-B14F-4D97-AF65-F5344CB8AC3E}">
        <p14:creationId xmlns:p14="http://schemas.microsoft.com/office/powerpoint/2010/main" val="318054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32</a:t>
            </a:fld>
            <a:endParaRPr lang="hu-HU"/>
          </a:p>
        </p:txBody>
      </p:sp>
    </p:spTree>
    <p:extLst>
      <p:ext uri="{BB962C8B-B14F-4D97-AF65-F5344CB8AC3E}">
        <p14:creationId xmlns:p14="http://schemas.microsoft.com/office/powerpoint/2010/main" val="851428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33</a:t>
            </a:fld>
            <a:endParaRPr lang="hu-HU"/>
          </a:p>
        </p:txBody>
      </p:sp>
    </p:spTree>
    <p:extLst>
      <p:ext uri="{BB962C8B-B14F-4D97-AF65-F5344CB8AC3E}">
        <p14:creationId xmlns:p14="http://schemas.microsoft.com/office/powerpoint/2010/main" val="1755235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dirty="0"/>
              <a:t>Rich </a:t>
            </a:r>
            <a:r>
              <a:rPr lang="hu-HU" dirty="0" err="1"/>
              <a:t>telemetry</a:t>
            </a:r>
            <a:r>
              <a:rPr lang="hu-HU" dirty="0"/>
              <a:t>: </a:t>
            </a:r>
            <a:r>
              <a:rPr lang="en-US" sz="1200" dirty="0">
                <a:effectLst/>
              </a:rPr>
              <a:t>Standard namespaces have access to Per Message Telemetry and Push Notification Services Feedback</a:t>
            </a:r>
            <a:endParaRPr lang="hu-HU" sz="1200" dirty="0">
              <a:effectLst/>
            </a:endParaRPr>
          </a:p>
        </p:txBody>
      </p:sp>
      <p:sp>
        <p:nvSpPr>
          <p:cNvPr id="4" name="Dia számának helye 3"/>
          <p:cNvSpPr>
            <a:spLocks noGrp="1"/>
          </p:cNvSpPr>
          <p:nvPr>
            <p:ph type="sldNum" sz="quarter" idx="10"/>
          </p:nvPr>
        </p:nvSpPr>
        <p:spPr/>
        <p:txBody>
          <a:bodyPr/>
          <a:lstStyle/>
          <a:p>
            <a:fld id="{52FCEA94-BA1E-4312-BD41-0FABEF5B3F6D}" type="slidenum">
              <a:rPr lang="hu-HU" smtClean="0"/>
              <a:t>34</a:t>
            </a:fld>
            <a:endParaRPr lang="hu-HU"/>
          </a:p>
        </p:txBody>
      </p:sp>
    </p:spTree>
    <p:extLst>
      <p:ext uri="{BB962C8B-B14F-4D97-AF65-F5344CB8AC3E}">
        <p14:creationId xmlns:p14="http://schemas.microsoft.com/office/powerpoint/2010/main" val="938954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a:t>
            </a:r>
            <a:r>
              <a:rPr lang="hu-HU" dirty="0" err="1"/>
              <a:t>PowerApps</a:t>
            </a:r>
            <a:r>
              <a:rPr lang="hu-HU" dirty="0"/>
              <a:t> szolgáltatás</a:t>
            </a:r>
            <a:r>
              <a:rPr lang="hu-HU" baseline="0" dirty="0"/>
              <a:t> lehetővé teszi, hogy különböző adatokat, listákat, melyek szerveroldalon rendelkezésre állnak, egyszerűen integráljunk, s föléjük mélyebb informatikai tudás nélkül is egy grafikus (</a:t>
            </a:r>
            <a:r>
              <a:rPr lang="hu-HU" baseline="0" dirty="0" err="1"/>
              <a:t>mobilos</a:t>
            </a:r>
            <a:r>
              <a:rPr lang="hu-HU" baseline="0" dirty="0"/>
              <a:t>) frontendet húzzunk.</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35</a:t>
            </a:fld>
            <a:endParaRPr lang="hu-HU"/>
          </a:p>
        </p:txBody>
      </p:sp>
    </p:spTree>
    <p:extLst>
      <p:ext uri="{BB962C8B-B14F-4D97-AF65-F5344CB8AC3E}">
        <p14:creationId xmlns:p14="http://schemas.microsoft.com/office/powerpoint/2010/main" val="2571058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36</a:t>
            </a:fld>
            <a:endParaRPr lang="hu-HU"/>
          </a:p>
        </p:txBody>
      </p:sp>
    </p:spTree>
    <p:extLst>
      <p:ext uri="{BB962C8B-B14F-4D97-AF65-F5344CB8AC3E}">
        <p14:creationId xmlns:p14="http://schemas.microsoft.com/office/powerpoint/2010/main" val="1616602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37</a:t>
            </a:fld>
            <a:endParaRPr lang="hu-HU"/>
          </a:p>
        </p:txBody>
      </p:sp>
    </p:spTree>
    <p:extLst>
      <p:ext uri="{BB962C8B-B14F-4D97-AF65-F5344CB8AC3E}">
        <p14:creationId xmlns:p14="http://schemas.microsoft.com/office/powerpoint/2010/main" val="101522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38</a:t>
            </a:fld>
            <a:endParaRPr lang="hu-HU"/>
          </a:p>
        </p:txBody>
      </p:sp>
    </p:spTree>
    <p:extLst>
      <p:ext uri="{BB962C8B-B14F-4D97-AF65-F5344CB8AC3E}">
        <p14:creationId xmlns:p14="http://schemas.microsoft.com/office/powerpoint/2010/main" val="1559559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39</a:t>
            </a:fld>
            <a:endParaRPr lang="hu-HU"/>
          </a:p>
        </p:txBody>
      </p:sp>
    </p:spTree>
    <p:extLst>
      <p:ext uri="{BB962C8B-B14F-4D97-AF65-F5344CB8AC3E}">
        <p14:creationId xmlns:p14="http://schemas.microsoft.com/office/powerpoint/2010/main" val="47130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40</a:t>
            </a:fld>
            <a:endParaRPr lang="hu-HU"/>
          </a:p>
        </p:txBody>
      </p:sp>
    </p:spTree>
    <p:extLst>
      <p:ext uri="{BB962C8B-B14F-4D97-AF65-F5344CB8AC3E}">
        <p14:creationId xmlns:p14="http://schemas.microsoft.com/office/powerpoint/2010/main" val="645546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r>
              <a:rPr lang="hu-HU" sz="1200" b="0" i="0" kern="1200" dirty="0">
                <a:solidFill>
                  <a:schemeClr val="tx1"/>
                </a:solidFill>
                <a:effectLst/>
                <a:latin typeface="+mn-lt"/>
                <a:ea typeface="+mn-ea"/>
                <a:cs typeface="+mn-cs"/>
              </a:rPr>
              <a:t>Az </a:t>
            </a:r>
            <a:r>
              <a:rPr lang="en-US" sz="1200" b="0" i="0" kern="1200" dirty="0">
                <a:solidFill>
                  <a:schemeClr val="tx1"/>
                </a:solidFill>
                <a:effectLst/>
                <a:latin typeface="+mn-lt"/>
                <a:ea typeface="+mn-ea"/>
                <a:cs typeface="+mn-cs"/>
              </a:rPr>
              <a:t>Azure App Service is </a:t>
            </a:r>
            <a:r>
              <a:rPr lang="hu-HU" sz="1200" b="0" i="0" kern="1200" dirty="0">
                <a:solidFill>
                  <a:schemeClr val="tx1"/>
                </a:solidFill>
                <a:effectLst/>
                <a:latin typeface="+mn-lt"/>
                <a:ea typeface="+mn-ea"/>
                <a:cs typeface="+mn-cs"/>
              </a:rPr>
              <a:t>egy </a:t>
            </a:r>
            <a:r>
              <a:rPr lang="hu-HU" sz="1200" b="0" i="0" kern="1200" dirty="0" err="1">
                <a:solidFill>
                  <a:schemeClr val="tx1"/>
                </a:solidFill>
                <a:effectLst/>
                <a:latin typeface="+mn-lt"/>
                <a:ea typeface="+mn-ea"/>
                <a:cs typeface="+mn-cs"/>
              </a:rPr>
              <a:t>PaaS</a:t>
            </a:r>
            <a:r>
              <a:rPr lang="hu-HU" sz="1200" b="0" i="0" kern="1200" baseline="0" dirty="0">
                <a:solidFill>
                  <a:schemeClr val="tx1"/>
                </a:solidFill>
                <a:effectLst/>
                <a:latin typeface="+mn-lt"/>
                <a:ea typeface="+mn-ea"/>
                <a:cs typeface="+mn-cs"/>
              </a:rPr>
              <a:t> szolgáltatás, amely webes, </a:t>
            </a:r>
            <a:r>
              <a:rPr lang="hu-HU" sz="1200" b="0" i="0" kern="1200" baseline="0" dirty="0" err="1">
                <a:solidFill>
                  <a:schemeClr val="tx1"/>
                </a:solidFill>
                <a:effectLst/>
                <a:latin typeface="+mn-lt"/>
                <a:ea typeface="+mn-ea"/>
                <a:cs typeface="+mn-cs"/>
              </a:rPr>
              <a:t>mobilos</a:t>
            </a:r>
            <a:r>
              <a:rPr lang="hu-HU" sz="1200" b="0" i="0" kern="1200" baseline="0" dirty="0">
                <a:solidFill>
                  <a:schemeClr val="tx1"/>
                </a:solidFill>
                <a:effectLst/>
                <a:latin typeface="+mn-lt"/>
                <a:ea typeface="+mn-ea"/>
                <a:cs typeface="+mn-cs"/>
              </a:rPr>
              <a:t> és integrációs szolgáltatások fejlesztését és üzemeltetését segíti. Ezen belül a Mobile </a:t>
            </a:r>
            <a:r>
              <a:rPr lang="hu-HU" sz="1200" b="0" i="0" kern="1200" baseline="0" dirty="0" err="1">
                <a:solidFill>
                  <a:schemeClr val="tx1"/>
                </a:solidFill>
                <a:effectLst/>
                <a:latin typeface="+mn-lt"/>
                <a:ea typeface="+mn-ea"/>
                <a:cs typeface="+mn-cs"/>
              </a:rPr>
              <a:t>Apps</a:t>
            </a:r>
            <a:r>
              <a:rPr lang="hu-HU" sz="1200" b="0" i="0" kern="1200" baseline="0" dirty="0">
                <a:solidFill>
                  <a:schemeClr val="tx1"/>
                </a:solidFill>
                <a:effectLst/>
                <a:latin typeface="+mn-lt"/>
                <a:ea typeface="+mn-ea"/>
                <a:cs typeface="+mn-cs"/>
              </a:rPr>
              <a:t> egy jól skálázódó, globálisan elérhető szolgáltatáshalmazt nyújt kifejezetten a mobil alkalmazások számára.</a:t>
            </a:r>
            <a:endParaRPr lang="hu-HU" baseline="0" dirty="0"/>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hu-HU" baseline="0" dirty="0"/>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r>
              <a:rPr lang="hu-HU" baseline="0" dirty="0"/>
              <a:t>A téma, amire ma tehát fókuszálunk az </a:t>
            </a:r>
            <a:r>
              <a:rPr lang="hu-HU" baseline="0" dirty="0" err="1"/>
              <a:t>Azue</a:t>
            </a:r>
            <a:r>
              <a:rPr lang="hu-HU" baseline="0" dirty="0"/>
              <a:t> alkalmazás szolgáltatások egy szelete…</a:t>
            </a: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263827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41</a:t>
            </a:fld>
            <a:endParaRPr lang="hu-HU"/>
          </a:p>
        </p:txBody>
      </p:sp>
    </p:spTree>
    <p:extLst>
      <p:ext uri="{BB962C8B-B14F-4D97-AF65-F5344CB8AC3E}">
        <p14:creationId xmlns:p14="http://schemas.microsoft.com/office/powerpoint/2010/main" val="2367706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44</a:t>
            </a:fld>
            <a:endParaRPr lang="hu-HU"/>
          </a:p>
        </p:txBody>
      </p:sp>
    </p:spTree>
    <p:extLst>
      <p:ext uri="{BB962C8B-B14F-4D97-AF65-F5344CB8AC3E}">
        <p14:creationId xmlns:p14="http://schemas.microsoft.com/office/powerpoint/2010/main" val="3585165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45</a:t>
            </a:fld>
            <a:endParaRPr lang="hu-HU"/>
          </a:p>
        </p:txBody>
      </p:sp>
    </p:spTree>
    <p:extLst>
      <p:ext uri="{BB962C8B-B14F-4D97-AF65-F5344CB8AC3E}">
        <p14:creationId xmlns:p14="http://schemas.microsoft.com/office/powerpoint/2010/main" val="2690994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CDN-</a:t>
            </a:r>
            <a:r>
              <a:rPr lang="hu-HU" dirty="0" err="1"/>
              <a:t>ről</a:t>
            </a:r>
            <a:r>
              <a:rPr lang="hu-HU" baseline="0" dirty="0"/>
              <a:t> részletek:</a:t>
            </a:r>
          </a:p>
          <a:p>
            <a:r>
              <a:rPr lang="hu-HU" dirty="0"/>
              <a:t>https://en.wikipedia.org/wiki/Content_delivery_network</a:t>
            </a:r>
          </a:p>
          <a:p>
            <a:endParaRPr lang="hu-HU" dirty="0"/>
          </a:p>
          <a:p>
            <a:r>
              <a:rPr lang="hu-HU" dirty="0"/>
              <a:t>Példaként lehet</a:t>
            </a:r>
            <a:r>
              <a:rPr lang="hu-HU" baseline="0" dirty="0"/>
              <a:t> mesélni, hogy pl. a Windows Update-et is hasonló szerverek szolgálják ki, de persze ma már a legtöbb komoly globális weboldal mögött is ott vannak.</a:t>
            </a:r>
            <a:endParaRPr lang="hu-HU" dirty="0"/>
          </a:p>
          <a:p>
            <a:endParaRPr lang="hu-HU" dirty="0"/>
          </a:p>
          <a:p>
            <a:r>
              <a:rPr lang="hu-HU" dirty="0"/>
              <a:t>Kép forrása:</a:t>
            </a:r>
          </a:p>
          <a:p>
            <a:r>
              <a:rPr lang="hu-HU" dirty="0"/>
              <a:t>https://en.wikipedia.org/wiki/Content_delivery_network</a:t>
            </a:r>
          </a:p>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46</a:t>
            </a:fld>
            <a:endParaRPr lang="hu-HU"/>
          </a:p>
        </p:txBody>
      </p:sp>
    </p:spTree>
    <p:extLst>
      <p:ext uri="{BB962C8B-B14F-4D97-AF65-F5344CB8AC3E}">
        <p14:creationId xmlns:p14="http://schemas.microsoft.com/office/powerpoint/2010/main" val="3326813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Kép forrása:</a:t>
            </a:r>
          </a:p>
          <a:p>
            <a:r>
              <a:rPr lang="hu-HU" dirty="0"/>
              <a:t>https://en.wikipedia.org/wiki/Content_delivery_network</a:t>
            </a:r>
          </a:p>
          <a:p>
            <a:endParaRPr lang="hu-HU" dirty="0"/>
          </a:p>
          <a:p>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47</a:t>
            </a:fld>
            <a:endParaRPr lang="hu-HU"/>
          </a:p>
        </p:txBody>
      </p:sp>
    </p:spTree>
    <p:extLst>
      <p:ext uri="{BB962C8B-B14F-4D97-AF65-F5344CB8AC3E}">
        <p14:creationId xmlns:p14="http://schemas.microsoft.com/office/powerpoint/2010/main" val="546105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48</a:t>
            </a:fld>
            <a:endParaRPr lang="hu-HU"/>
          </a:p>
        </p:txBody>
      </p:sp>
    </p:spTree>
    <p:extLst>
      <p:ext uri="{BB962C8B-B14F-4D97-AF65-F5344CB8AC3E}">
        <p14:creationId xmlns:p14="http://schemas.microsoft.com/office/powerpoint/2010/main" val="11325102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49</a:t>
            </a:fld>
            <a:endParaRPr lang="hu-HU"/>
          </a:p>
        </p:txBody>
      </p:sp>
    </p:spTree>
    <p:extLst>
      <p:ext uri="{BB962C8B-B14F-4D97-AF65-F5344CB8AC3E}">
        <p14:creationId xmlns:p14="http://schemas.microsoft.com/office/powerpoint/2010/main" val="18664219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50</a:t>
            </a:fld>
            <a:endParaRPr lang="hu-HU"/>
          </a:p>
        </p:txBody>
      </p:sp>
    </p:spTree>
    <p:extLst>
      <p:ext uri="{BB962C8B-B14F-4D97-AF65-F5344CB8AC3E}">
        <p14:creationId xmlns:p14="http://schemas.microsoft.com/office/powerpoint/2010/main" val="4490508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52FCEA94-BA1E-4312-BD41-0FABEF5B3F6D}" type="slidenum">
              <a:rPr lang="hu-HU" smtClean="0"/>
              <a:t>51</a:t>
            </a:fld>
            <a:endParaRPr lang="hu-HU"/>
          </a:p>
        </p:txBody>
      </p:sp>
    </p:spTree>
    <p:extLst>
      <p:ext uri="{BB962C8B-B14F-4D97-AF65-F5344CB8AC3E}">
        <p14:creationId xmlns:p14="http://schemas.microsoft.com/office/powerpoint/2010/main" val="3309398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Zónák: </a:t>
            </a:r>
          </a:p>
          <a:p>
            <a:r>
              <a:rPr lang="it-IT" sz="1200" b="0" i="0" kern="1200" dirty="0">
                <a:solidFill>
                  <a:schemeClr val="tx1"/>
                </a:solidFill>
                <a:effectLst/>
                <a:latin typeface="+mn-lt"/>
                <a:ea typeface="+mn-ea"/>
                <a:cs typeface="+mn-cs"/>
              </a:rPr>
              <a:t>Zone 1: North America and Europe</a:t>
            </a:r>
          </a:p>
          <a:p>
            <a:r>
              <a:rPr lang="it-IT" sz="1200" b="0" i="0" kern="1200" dirty="0">
                <a:solidFill>
                  <a:schemeClr val="tx1"/>
                </a:solidFill>
                <a:effectLst/>
                <a:latin typeface="+mn-lt"/>
                <a:ea typeface="+mn-ea"/>
                <a:cs typeface="+mn-cs"/>
              </a:rPr>
              <a:t>Zone 2: Asia Pacific (including Japan)</a:t>
            </a:r>
          </a:p>
          <a:p>
            <a:r>
              <a:rPr lang="it-IT" sz="1200" b="0" i="0" kern="1200" dirty="0">
                <a:solidFill>
                  <a:schemeClr val="tx1"/>
                </a:solidFill>
                <a:effectLst/>
                <a:latin typeface="+mn-lt"/>
                <a:ea typeface="+mn-ea"/>
                <a:cs typeface="+mn-cs"/>
              </a:rPr>
              <a:t>Zone 3: South America</a:t>
            </a:r>
          </a:p>
          <a:p>
            <a:r>
              <a:rPr lang="it-IT" sz="1200" b="0" i="0" kern="1200" dirty="0">
                <a:solidFill>
                  <a:schemeClr val="tx1"/>
                </a:solidFill>
                <a:effectLst/>
                <a:latin typeface="+mn-lt"/>
                <a:ea typeface="+mn-ea"/>
                <a:cs typeface="+mn-cs"/>
              </a:rPr>
              <a:t>Zone 4: Australia</a:t>
            </a:r>
          </a:p>
          <a:p>
            <a:r>
              <a:rPr lang="it-IT" sz="1200" b="0" i="0" kern="1200" dirty="0">
                <a:solidFill>
                  <a:schemeClr val="tx1"/>
                </a:solidFill>
                <a:effectLst/>
                <a:latin typeface="+mn-lt"/>
                <a:ea typeface="+mn-ea"/>
                <a:cs typeface="+mn-cs"/>
              </a:rPr>
              <a:t>Zone 5: India</a:t>
            </a:r>
          </a:p>
          <a:p>
            <a:endParaRPr lang="hu-HU" dirty="0"/>
          </a:p>
          <a:p>
            <a:r>
              <a:rPr lang="hu-HU" dirty="0"/>
              <a:t>Sávok:</a:t>
            </a:r>
          </a:p>
          <a:p>
            <a:r>
              <a:rPr lang="en-US" sz="1200" b="0" i="0" u="none" strike="noStrike" kern="1200" dirty="0">
                <a:solidFill>
                  <a:schemeClr val="tx1"/>
                </a:solidFill>
                <a:effectLst/>
                <a:latin typeface="+mn-lt"/>
                <a:ea typeface="+mn-ea"/>
                <a:cs typeface="+mn-cs"/>
              </a:rPr>
              <a:t>First 10 TB</a:t>
            </a:r>
            <a:r>
              <a:rPr lang="en-US" sz="1200" b="0" i="0" u="none" strike="noStrike" kern="1200" baseline="30000" dirty="0">
                <a:solidFill>
                  <a:schemeClr val="tx1"/>
                </a:solidFill>
                <a:effectLst/>
                <a:latin typeface="+mn-lt"/>
                <a:ea typeface="+mn-ea"/>
                <a:cs typeface="+mn-cs"/>
              </a:rPr>
              <a:t> 2</a:t>
            </a:r>
            <a:r>
              <a:rPr lang="en-US" sz="1200" b="0" i="0" u="none" strike="noStrike" kern="1200" dirty="0">
                <a:solidFill>
                  <a:schemeClr val="tx1"/>
                </a:solidFill>
                <a:effectLst/>
                <a:latin typeface="+mn-lt"/>
                <a:ea typeface="+mn-ea"/>
                <a:cs typeface="+mn-cs"/>
              </a:rPr>
              <a:t> /Month</a:t>
            </a:r>
            <a:r>
              <a:rPr lang="en-US" dirty="0"/>
              <a:t> </a:t>
            </a:r>
            <a:endParaRPr lang="hu-HU" dirty="0"/>
          </a:p>
          <a:p>
            <a:r>
              <a:rPr lang="en-US" sz="1200" b="0" i="0" u="none" strike="noStrike" kern="1200" dirty="0">
                <a:solidFill>
                  <a:schemeClr val="tx1"/>
                </a:solidFill>
                <a:effectLst/>
                <a:latin typeface="+mn-lt"/>
                <a:ea typeface="+mn-ea"/>
                <a:cs typeface="+mn-cs"/>
              </a:rPr>
              <a:t>Next 40 TB (10 – 50 TB) /Month</a:t>
            </a:r>
            <a:endParaRPr lang="hu-HU" sz="1200" b="0" i="0" u="none" strike="noStrike" kern="1200" dirty="0">
              <a:solidFill>
                <a:schemeClr val="tx1"/>
              </a:solidFill>
              <a:effectLst/>
              <a:latin typeface="+mn-lt"/>
              <a:ea typeface="+mn-ea"/>
              <a:cs typeface="+mn-cs"/>
            </a:endParaRPr>
          </a:p>
          <a:p>
            <a:r>
              <a:rPr lang="en-US" dirty="0"/>
              <a:t> </a:t>
            </a:r>
            <a:r>
              <a:rPr lang="en-US" sz="1200" b="0" i="0" u="none" strike="noStrike" kern="1200" dirty="0">
                <a:solidFill>
                  <a:schemeClr val="tx1"/>
                </a:solidFill>
                <a:effectLst/>
                <a:latin typeface="+mn-lt"/>
                <a:ea typeface="+mn-ea"/>
                <a:cs typeface="+mn-cs"/>
              </a:rPr>
              <a:t>Next 100 TB (50 – 150 TB) /Month</a:t>
            </a:r>
            <a:r>
              <a:rPr lang="en-US" dirty="0"/>
              <a:t> </a:t>
            </a:r>
            <a:endParaRPr lang="hu-HU" dirty="0"/>
          </a:p>
          <a:p>
            <a:r>
              <a:rPr lang="en-US" sz="1200" b="0" i="0" u="none" strike="noStrike" kern="1200" dirty="0">
                <a:solidFill>
                  <a:schemeClr val="tx1"/>
                </a:solidFill>
                <a:effectLst/>
                <a:latin typeface="+mn-lt"/>
                <a:ea typeface="+mn-ea"/>
                <a:cs typeface="+mn-cs"/>
              </a:rPr>
              <a:t>Next 350 TB (150 – 500 TB) /Month</a:t>
            </a:r>
            <a:r>
              <a:rPr lang="en-US" dirty="0"/>
              <a:t> </a:t>
            </a:r>
            <a:endParaRPr lang="hu-HU" dirty="0"/>
          </a:p>
          <a:p>
            <a:r>
              <a:rPr lang="en-US" sz="1200" b="0" i="0" u="none" strike="noStrike" kern="1200" dirty="0">
                <a:solidFill>
                  <a:schemeClr val="tx1"/>
                </a:solidFill>
                <a:effectLst/>
                <a:latin typeface="+mn-lt"/>
                <a:ea typeface="+mn-ea"/>
                <a:cs typeface="+mn-cs"/>
              </a:rPr>
              <a:t>Next 524 TB (500 – 1,024 TB) /Month</a:t>
            </a:r>
            <a:r>
              <a:rPr lang="en-US" dirty="0"/>
              <a:t> </a:t>
            </a:r>
            <a:endParaRPr lang="hu-HU" dirty="0"/>
          </a:p>
          <a:p>
            <a:r>
              <a:rPr lang="en-US" sz="1200" b="0" i="0" u="none" strike="noStrike" kern="1200" dirty="0">
                <a:solidFill>
                  <a:schemeClr val="tx1"/>
                </a:solidFill>
                <a:effectLst/>
                <a:latin typeface="+mn-lt"/>
                <a:ea typeface="+mn-ea"/>
                <a:cs typeface="+mn-cs"/>
              </a:rPr>
              <a:t>Next 4,096 TB (1,024 – 5,120 TB) /Month</a:t>
            </a:r>
            <a:r>
              <a:rPr lang="en-US" dirty="0"/>
              <a:t> </a:t>
            </a:r>
            <a:endParaRPr lang="hu-HU" dirty="0"/>
          </a:p>
          <a:p>
            <a:r>
              <a:rPr lang="hu-HU" dirty="0"/>
              <a:t>5120+ TB /</a:t>
            </a:r>
            <a:r>
              <a:rPr lang="hu-HU" dirty="0" err="1"/>
              <a:t>Month</a:t>
            </a:r>
            <a:endParaRPr lang="hu-HU" dirty="0"/>
          </a:p>
        </p:txBody>
      </p:sp>
      <p:sp>
        <p:nvSpPr>
          <p:cNvPr id="4" name="Dia számának helye 3"/>
          <p:cNvSpPr>
            <a:spLocks noGrp="1"/>
          </p:cNvSpPr>
          <p:nvPr>
            <p:ph type="sldNum" sz="quarter" idx="10"/>
          </p:nvPr>
        </p:nvSpPr>
        <p:spPr/>
        <p:txBody>
          <a:bodyPr/>
          <a:lstStyle/>
          <a:p>
            <a:fld id="{52FCEA94-BA1E-4312-BD41-0FABEF5B3F6D}" type="slidenum">
              <a:rPr lang="hu-HU" smtClean="0"/>
              <a:t>52</a:t>
            </a:fld>
            <a:endParaRPr lang="hu-HU"/>
          </a:p>
        </p:txBody>
      </p:sp>
    </p:spTree>
    <p:extLst>
      <p:ext uri="{BB962C8B-B14F-4D97-AF65-F5344CB8AC3E}">
        <p14:creationId xmlns:p14="http://schemas.microsoft.com/office/powerpoint/2010/main" val="137431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Idézzük</a:t>
            </a:r>
            <a:r>
              <a:rPr lang="hu-HU" baseline="0" dirty="0"/>
              <a:t> fel a bevezető előadás gondolatait</a:t>
            </a:r>
          </a:p>
          <a:p>
            <a:r>
              <a:rPr lang="hu-HU" baseline="0" dirty="0"/>
              <a:t>- Jelenleg a legfontosabb, legelterjedtebb „eszköz” az okostelefon</a:t>
            </a:r>
          </a:p>
        </p:txBody>
      </p:sp>
      <p:sp>
        <p:nvSpPr>
          <p:cNvPr id="4" name="Dia számának helye 3"/>
          <p:cNvSpPr>
            <a:spLocks noGrp="1"/>
          </p:cNvSpPr>
          <p:nvPr>
            <p:ph type="sldNum" sz="quarter" idx="10"/>
          </p:nvPr>
        </p:nvSpPr>
        <p:spPr/>
        <p:txBody>
          <a:bodyPr/>
          <a:lstStyle/>
          <a:p>
            <a:fld id="{52FCEA94-BA1E-4312-BD41-0FABEF5B3F6D}" type="slidenum">
              <a:rPr lang="hu-HU" smtClean="0"/>
              <a:t>5</a:t>
            </a:fld>
            <a:endParaRPr lang="hu-HU"/>
          </a:p>
        </p:txBody>
      </p:sp>
    </p:spTree>
    <p:extLst>
      <p:ext uri="{BB962C8B-B14F-4D97-AF65-F5344CB8AC3E}">
        <p14:creationId xmlns:p14="http://schemas.microsoft.com/office/powerpoint/2010/main" val="293586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fenti dialógus nyilván csak vicc,</a:t>
            </a:r>
            <a:r>
              <a:rPr lang="hu-HU" baseline="0" dirty="0"/>
              <a:t> de jól rávilágít egy fontos tényre. A mai okostelefonok valódi erejét az adja, hogy számos internetes háttérszolgáltatásra építenek. </a:t>
            </a:r>
            <a:endParaRPr lang="hu-HU" dirty="0"/>
          </a:p>
          <a:p>
            <a:endParaRPr lang="hu-HU" dirty="0"/>
          </a:p>
        </p:txBody>
      </p:sp>
      <p:sp>
        <p:nvSpPr>
          <p:cNvPr id="4" name="Dia számának helye 3"/>
          <p:cNvSpPr>
            <a:spLocks noGrp="1"/>
          </p:cNvSpPr>
          <p:nvPr>
            <p:ph type="sldNum" sz="quarter" idx="10"/>
          </p:nvPr>
        </p:nvSpPr>
        <p:spPr/>
        <p:txBody>
          <a:bodyPr/>
          <a:lstStyle/>
          <a:p>
            <a:fld id="{B36155E4-E09A-4F9C-8443-5B0A536295FD}" type="slidenum">
              <a:rPr lang="hu-HU" smtClean="0"/>
              <a:t>6</a:t>
            </a:fld>
            <a:endParaRPr lang="hu-HU"/>
          </a:p>
        </p:txBody>
      </p:sp>
    </p:spTree>
    <p:extLst>
      <p:ext uri="{BB962C8B-B14F-4D97-AF65-F5344CB8AC3E}">
        <p14:creationId xmlns:p14="http://schemas.microsoft.com/office/powerpoint/2010/main" val="196389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hallgatók mindennapi életéből és mobilhasználatából vett példával illusztrálhatjuk, miként</a:t>
            </a:r>
            <a:r>
              <a:rPr lang="hu-HU" baseline="0" dirty="0"/>
              <a:t> szolgálja ki az okostelefonokat a felhő.</a:t>
            </a:r>
          </a:p>
          <a:p>
            <a:endParaRPr lang="hu-HU" baseline="0" dirty="0"/>
          </a:p>
          <a:p>
            <a:r>
              <a:rPr lang="hu-HU" baseline="0" dirty="0"/>
              <a:t>„Ha most fognám és kidobnám a telefonomat az ablakon, majd vennék egy új, azonos típusú mobilt a boltban, gyakorlatilag csak a </a:t>
            </a:r>
            <a:r>
              <a:rPr lang="hu-HU" baseline="0" dirty="0" err="1"/>
              <a:t>WiFi</a:t>
            </a:r>
            <a:r>
              <a:rPr lang="hu-HU" baseline="0" dirty="0"/>
              <a:t> kódot, a felhasználónevem és a jelszavam kell megadni neki, és egy óra múlva már meg sem tudnám </a:t>
            </a:r>
            <a:r>
              <a:rPr lang="hu-HU" baseline="0" dirty="0" err="1"/>
              <a:t>külöböztetni</a:t>
            </a:r>
            <a:r>
              <a:rPr lang="hu-HU" baseline="0" dirty="0"/>
              <a:t> az ablakon </a:t>
            </a:r>
            <a:r>
              <a:rPr lang="hu-HU" baseline="0" dirty="0" err="1"/>
              <a:t>kidobottól</a:t>
            </a:r>
            <a:r>
              <a:rPr lang="hu-HU" baseline="0" dirty="0"/>
              <a:t>, ugyanis minden adatom, beállításom helyreállításra kerül a felhőbe mentett változat alapján.</a:t>
            </a:r>
          </a:p>
          <a:p>
            <a:endParaRPr lang="hu-HU" baseline="0" dirty="0"/>
          </a:p>
          <a:p>
            <a:r>
              <a:rPr lang="hu-HU" baseline="0" dirty="0"/>
              <a:t>A Mobile </a:t>
            </a:r>
            <a:r>
              <a:rPr lang="hu-HU" baseline="0" dirty="0" err="1"/>
              <a:t>Apps</a:t>
            </a:r>
            <a:r>
              <a:rPr lang="hu-HU" baseline="0" dirty="0"/>
              <a:t> </a:t>
            </a:r>
          </a:p>
          <a:p>
            <a:endParaRPr lang="hu-HU" baseline="0" dirty="0"/>
          </a:p>
          <a:p>
            <a:endParaRPr lang="hu-HU" dirty="0"/>
          </a:p>
          <a:p>
            <a:r>
              <a:rPr lang="hu-HU" dirty="0"/>
              <a:t>Képek:</a:t>
            </a:r>
          </a:p>
          <a:p>
            <a:r>
              <a:rPr lang="hu-HU" dirty="0"/>
              <a:t>https://pixabay.com/</a:t>
            </a:r>
          </a:p>
        </p:txBody>
      </p:sp>
      <p:sp>
        <p:nvSpPr>
          <p:cNvPr id="4" name="Dia számának helye 3"/>
          <p:cNvSpPr>
            <a:spLocks noGrp="1"/>
          </p:cNvSpPr>
          <p:nvPr>
            <p:ph type="sldNum" sz="quarter" idx="10"/>
          </p:nvPr>
        </p:nvSpPr>
        <p:spPr/>
        <p:txBody>
          <a:bodyPr/>
          <a:lstStyle/>
          <a:p>
            <a:fld id="{52FCEA94-BA1E-4312-BD41-0FABEF5B3F6D}" type="slidenum">
              <a:rPr lang="hu-HU" smtClean="0"/>
              <a:t>7</a:t>
            </a:fld>
            <a:endParaRPr lang="hu-HU"/>
          </a:p>
        </p:txBody>
      </p:sp>
    </p:spTree>
    <p:extLst>
      <p:ext uri="{BB962C8B-B14F-4D97-AF65-F5344CB8AC3E}">
        <p14:creationId xmlns:p14="http://schemas.microsoft.com/office/powerpoint/2010/main" val="233038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Mobile </a:t>
            </a:r>
            <a:r>
              <a:rPr lang="hu-HU" dirty="0" err="1"/>
              <a:t>Apps</a:t>
            </a:r>
            <a:r>
              <a:rPr lang="hu-HU" dirty="0"/>
              <a:t> legfontosabb feladata tehát,</a:t>
            </a:r>
            <a:r>
              <a:rPr lang="hu-HU" baseline="0" dirty="0"/>
              <a:t> hogy kiszolgálja a telefonon futó, többnyire natív alkalmazásokat.</a:t>
            </a:r>
            <a:endParaRPr lang="hu-HU" dirty="0"/>
          </a:p>
          <a:p>
            <a:endParaRPr lang="hu-HU" dirty="0"/>
          </a:p>
          <a:p>
            <a:r>
              <a:rPr lang="hu-HU" dirty="0"/>
              <a:t>A </a:t>
            </a:r>
            <a:r>
              <a:rPr lang="hu-HU" dirty="0" err="1"/>
              <a:t>kövezkező</a:t>
            </a:r>
            <a:r>
              <a:rPr lang="hu-HU" dirty="0"/>
              <a:t> ábrán</a:t>
            </a:r>
            <a:r>
              <a:rPr lang="hu-HU" baseline="0" dirty="0"/>
              <a:t> áttekinthető az Azure Mobile </a:t>
            </a:r>
            <a:r>
              <a:rPr lang="hu-HU" baseline="0" dirty="0" err="1"/>
              <a:t>Apps</a:t>
            </a:r>
            <a:r>
              <a:rPr lang="hu-HU" baseline="0" dirty="0"/>
              <a:t> világ legfontosabb részletei. Jobbról balra, fentről lefele haladva.</a:t>
            </a:r>
          </a:p>
          <a:p>
            <a:pPr marL="171450" indent="-171450">
              <a:buFontTx/>
              <a:buChar char="-"/>
            </a:pPr>
            <a:r>
              <a:rPr lang="hu-HU" baseline="0" dirty="0"/>
              <a:t>Lehetőséget nyújt, hogy egyszerűen elkészítsünk egy backend szolgáltatást (pl. ASP.NET, Node.js) az egyedi igények kielégítésére</a:t>
            </a:r>
          </a:p>
          <a:p>
            <a:pPr marL="171450" indent="-171450">
              <a:buFontTx/>
              <a:buChar char="-"/>
            </a:pPr>
            <a:r>
              <a:rPr lang="hu-HU" baseline="0" dirty="0"/>
              <a:t>Különböző adatokat tud tárolni számos adattárolóban. Külön mechanizmust kínál a helyi és a távoli adatok </a:t>
            </a:r>
            <a:r>
              <a:rPr lang="hu-HU" baseline="0" dirty="0" err="1"/>
              <a:t>szinkronizációjára</a:t>
            </a:r>
            <a:endParaRPr lang="hu-HU" baseline="0" dirty="0"/>
          </a:p>
          <a:p>
            <a:pPr marL="171450" indent="-171450">
              <a:buFontTx/>
              <a:buChar char="-"/>
            </a:pPr>
            <a:r>
              <a:rPr lang="hu-HU" baseline="0" dirty="0"/>
              <a:t>Egységes interfészt kínál a külső </a:t>
            </a:r>
            <a:r>
              <a:rPr lang="hu-HU" baseline="0" dirty="0" err="1"/>
              <a:t>authentikációs</a:t>
            </a:r>
            <a:r>
              <a:rPr lang="hu-HU" baseline="0" dirty="0"/>
              <a:t> szolgáltatások elérésére</a:t>
            </a:r>
          </a:p>
          <a:p>
            <a:pPr marL="171450" indent="-171450">
              <a:buFontTx/>
              <a:buChar char="-"/>
            </a:pPr>
            <a:r>
              <a:rPr lang="hu-HU" baseline="0" dirty="0"/>
              <a:t>Egységes interfészt kínál a </a:t>
            </a:r>
            <a:r>
              <a:rPr lang="hu-HU" baseline="0" dirty="0" err="1"/>
              <a:t>kölönböző</a:t>
            </a:r>
            <a:r>
              <a:rPr lang="hu-HU" baseline="0" dirty="0"/>
              <a:t> platformok értesítési szolgáltatásainak elérésére</a:t>
            </a:r>
          </a:p>
          <a:p>
            <a:pPr marL="171450" indent="-171450">
              <a:buFontTx/>
              <a:buChar char="-"/>
            </a:pPr>
            <a:r>
              <a:rPr lang="hu-HU" baseline="0" dirty="0"/>
              <a:t>A szolgáltatásokat szabványos REST alapú API-n teszi elérhetővé, így bárki igénybe veheti…</a:t>
            </a:r>
          </a:p>
          <a:p>
            <a:pPr marL="171450" indent="-171450">
              <a:buFontTx/>
              <a:buChar char="-"/>
            </a:pPr>
            <a:r>
              <a:rPr lang="hu-HU" baseline="0" dirty="0"/>
              <a:t>.. de a legelterjedtebb platformokhoz van natív SDK is, ami elfedi a REST alapú kommunikáció részleteit előlünk</a:t>
            </a:r>
          </a:p>
          <a:p>
            <a:pPr marL="171450" indent="-171450">
              <a:buFontTx/>
              <a:buChar char="-"/>
            </a:pPr>
            <a:endParaRPr lang="hu-HU" baseline="0" dirty="0"/>
          </a:p>
          <a:p>
            <a:pPr marL="171450" indent="-171450">
              <a:buFontTx/>
              <a:buChar char="-"/>
            </a:pPr>
            <a:endParaRPr lang="hu-HU" baseline="0" dirty="0"/>
          </a:p>
          <a:p>
            <a:pPr marL="0" indent="0">
              <a:buFontTx/>
              <a:buNone/>
            </a:pPr>
            <a:r>
              <a:rPr lang="hu-HU" baseline="0" dirty="0"/>
              <a:t>Forrás:</a:t>
            </a:r>
          </a:p>
          <a:p>
            <a:pPr marL="0" indent="0">
              <a:buFontTx/>
              <a:buNone/>
            </a:pPr>
            <a:r>
              <a:rPr lang="hu-HU" baseline="0"/>
              <a:t>https://channel9.msdn.com/Events/Build/2015/2-713</a:t>
            </a:r>
          </a:p>
          <a:p>
            <a:pPr marL="0" indent="0">
              <a:buFontTx/>
              <a:buNone/>
            </a:pPr>
            <a:endParaRPr lang="hu-HU" baseline="0" dirty="0"/>
          </a:p>
        </p:txBody>
      </p:sp>
      <p:sp>
        <p:nvSpPr>
          <p:cNvPr id="4" name="Dia számának helye 3"/>
          <p:cNvSpPr>
            <a:spLocks noGrp="1"/>
          </p:cNvSpPr>
          <p:nvPr>
            <p:ph type="sldNum" sz="quarter" idx="10"/>
          </p:nvPr>
        </p:nvSpPr>
        <p:spPr/>
        <p:txBody>
          <a:bodyPr/>
          <a:lstStyle/>
          <a:p>
            <a:fld id="{52FCEA94-BA1E-4312-BD41-0FABEF5B3F6D}" type="slidenum">
              <a:rPr lang="hu-HU" smtClean="0"/>
              <a:t>8</a:t>
            </a:fld>
            <a:endParaRPr lang="hu-HU"/>
          </a:p>
        </p:txBody>
      </p:sp>
    </p:spTree>
    <p:extLst>
      <p:ext uri="{BB962C8B-B14F-4D97-AF65-F5344CB8AC3E}">
        <p14:creationId xmlns:p14="http://schemas.microsoft.com/office/powerpoint/2010/main" val="252873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Néhány példa mobilspecifikus Azure alapú háttérszolgáltatásra</a:t>
            </a:r>
          </a:p>
        </p:txBody>
      </p:sp>
      <p:sp>
        <p:nvSpPr>
          <p:cNvPr id="4" name="Dia számának helye 3"/>
          <p:cNvSpPr>
            <a:spLocks noGrp="1"/>
          </p:cNvSpPr>
          <p:nvPr>
            <p:ph type="sldNum" sz="quarter" idx="10"/>
          </p:nvPr>
        </p:nvSpPr>
        <p:spPr/>
        <p:txBody>
          <a:bodyPr/>
          <a:lstStyle/>
          <a:p>
            <a:fld id="{52FCEA94-BA1E-4312-BD41-0FABEF5B3F6D}" type="slidenum">
              <a:rPr lang="hu-HU" smtClean="0"/>
              <a:t>9</a:t>
            </a:fld>
            <a:endParaRPr lang="hu-HU"/>
          </a:p>
        </p:txBody>
      </p:sp>
    </p:spTree>
    <p:extLst>
      <p:ext uri="{BB962C8B-B14F-4D97-AF65-F5344CB8AC3E}">
        <p14:creationId xmlns:p14="http://schemas.microsoft.com/office/powerpoint/2010/main" val="152215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ál">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263578"/>
          </a:xfrm>
        </p:spPr>
        <p:txBody>
          <a:bodyPr>
            <a:norm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743927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iemelt állítás">
    <p:spTree>
      <p:nvGrpSpPr>
        <p:cNvPr id="1" name=""/>
        <p:cNvGrpSpPr/>
        <p:nvPr/>
      </p:nvGrpSpPr>
      <p:grpSpPr>
        <a:xfrm>
          <a:off x="0" y="0"/>
          <a:ext cx="0" cy="0"/>
          <a:chOff x="0" y="0"/>
          <a:chExt cx="0" cy="0"/>
        </a:xfrm>
      </p:grpSpPr>
      <p:sp>
        <p:nvSpPr>
          <p:cNvPr id="5" name="White Background"/>
          <p:cNvSpPr/>
          <p:nvPr userDrawn="1"/>
        </p:nvSpPr>
        <p:spPr bwMode="auto">
          <a:xfrm>
            <a:off x="1"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Statement"/>
          <p:cNvSpPr>
            <a:spLocks noGrp="1"/>
          </p:cNvSpPr>
          <p:nvPr>
            <p:ph type="ctrTitle" hasCustomPrompt="1"/>
          </p:nvPr>
        </p:nvSpPr>
        <p:spPr>
          <a:xfrm>
            <a:off x="769466" y="2709521"/>
            <a:ext cx="10722224" cy="1266359"/>
          </a:xfrm>
          <a:prstGeom prst="rect">
            <a:avLst/>
          </a:prstGeom>
        </p:spPr>
        <p:txBody>
          <a:bodyPr>
            <a:noAutofit/>
          </a:bodyPr>
          <a:lstStyle>
            <a:lvl1pPr algn="ctr">
              <a:defRPr sz="8000">
                <a:solidFill>
                  <a:schemeClr val="bg1"/>
                </a:solidFill>
              </a:defRPr>
            </a:lvl1pPr>
          </a:lstStyle>
          <a:p>
            <a:pPr algn="ctr"/>
            <a:r>
              <a:rPr lang="en-US" sz="7998" dirty="0"/>
              <a:t>Statement</a:t>
            </a:r>
          </a:p>
        </p:txBody>
      </p:sp>
    </p:spTree>
    <p:extLst>
      <p:ext uri="{BB962C8B-B14F-4D97-AF65-F5344CB8AC3E}">
        <p14:creationId xmlns:p14="http://schemas.microsoft.com/office/powerpoint/2010/main" val="16043570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déze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5" y="1178350"/>
            <a:ext cx="9860672" cy="899665"/>
          </a:xfrm>
        </p:spPr>
        <p:txBody>
          <a:bodyPr/>
          <a:lstStyle>
            <a:lvl1pPr marL="228719" indent="-228719">
              <a:defRPr sz="5881"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6"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47333838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9" name="Tartalom helye 7"/>
          <p:cNvSpPr>
            <a:spLocks noGrp="1"/>
          </p:cNvSpPr>
          <p:nvPr>
            <p:ph sz="quarter" idx="11"/>
          </p:nvPr>
        </p:nvSpPr>
        <p:spPr>
          <a:xfrm>
            <a:off x="3231035"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0" name="Tartalom helye 7"/>
          <p:cNvSpPr>
            <a:spLocks noGrp="1"/>
          </p:cNvSpPr>
          <p:nvPr>
            <p:ph sz="quarter" idx="12"/>
          </p:nvPr>
        </p:nvSpPr>
        <p:spPr>
          <a:xfrm>
            <a:off x="6196010" y="2987428"/>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1" name="Tartalom helye 7"/>
          <p:cNvSpPr>
            <a:spLocks noGrp="1"/>
          </p:cNvSpPr>
          <p:nvPr>
            <p:ph sz="quarter" idx="13"/>
          </p:nvPr>
        </p:nvSpPr>
        <p:spPr>
          <a:xfrm>
            <a:off x="9160985" y="2987427"/>
            <a:ext cx="2735718" cy="2724051"/>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3" name="Szöveg helye 12"/>
          <p:cNvSpPr>
            <a:spLocks noGrp="1"/>
          </p:cNvSpPr>
          <p:nvPr>
            <p:ph type="body" sz="quarter" idx="14" hasCustomPrompt="1"/>
          </p:nvPr>
        </p:nvSpPr>
        <p:spPr>
          <a:xfrm>
            <a:off x="266700" y="1557338"/>
            <a:ext cx="11658600" cy="727700"/>
          </a:xfrm>
        </p:spPr>
        <p:txBody>
          <a:bodyPr/>
          <a:lstStyle>
            <a:lvl1pPr marL="0" indent="0">
              <a:buNone/>
              <a:defRPr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Tree>
    <p:extLst>
      <p:ext uri="{BB962C8B-B14F-4D97-AF65-F5344CB8AC3E}">
        <p14:creationId xmlns:p14="http://schemas.microsoft.com/office/powerpoint/2010/main" val="320574805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kiemelt elem">
    <p:spTree>
      <p:nvGrpSpPr>
        <p:cNvPr id="1" name=""/>
        <p:cNvGrpSpPr/>
        <p:nvPr/>
      </p:nvGrpSpPr>
      <p:grpSpPr>
        <a:xfrm>
          <a:off x="0" y="0"/>
          <a:ext cx="0" cy="0"/>
          <a:chOff x="0" y="0"/>
          <a:chExt cx="0" cy="0"/>
        </a:xfrm>
      </p:grpSpPr>
      <p:sp>
        <p:nvSpPr>
          <p:cNvPr id="8" name="Tartalom helye 7"/>
          <p:cNvSpPr>
            <a:spLocks noGrp="1"/>
          </p:cNvSpPr>
          <p:nvPr>
            <p:ph sz="quarter" idx="10"/>
          </p:nvPr>
        </p:nvSpPr>
        <p:spPr>
          <a:xfrm>
            <a:off x="266060" y="2483767"/>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2" name="Cím 1"/>
          <p:cNvSpPr>
            <a:spLocks noGrp="1"/>
          </p:cNvSpPr>
          <p:nvPr>
            <p:ph type="title"/>
          </p:nvPr>
        </p:nvSpPr>
        <p:spPr/>
        <p:txBody>
          <a:bodyPr/>
          <a:lstStyle/>
          <a:p>
            <a:r>
              <a:rPr lang="hu-HU" dirty="0"/>
              <a:t>Mintacím szerkesztése</a:t>
            </a:r>
          </a:p>
        </p:txBody>
      </p:sp>
      <p:sp>
        <p:nvSpPr>
          <p:cNvPr id="13" name="Szöveg helye 12"/>
          <p:cNvSpPr>
            <a:spLocks noGrp="1"/>
          </p:cNvSpPr>
          <p:nvPr>
            <p:ph type="body" sz="quarter" idx="14" hasCustomPrompt="1"/>
          </p:nvPr>
        </p:nvSpPr>
        <p:spPr>
          <a:xfrm>
            <a:off x="266700" y="1426709"/>
            <a:ext cx="11658600" cy="627864"/>
          </a:xfrm>
        </p:spPr>
        <p:txBody>
          <a:bodyPr/>
          <a:lstStyle>
            <a:lvl1pPr marL="0" indent="0">
              <a:buNone/>
              <a:defRPr sz="3200" baseline="0">
                <a:solidFill>
                  <a:schemeClr val="accent1"/>
                </a:solidFill>
              </a:defRPr>
            </a:lvl1pPr>
            <a:lvl2pPr marL="336145" indent="0">
              <a:buNone/>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hu-HU" dirty="0"/>
              <a:t>Mintaszöveg szerkesztése Negyedik szint</a:t>
            </a:r>
          </a:p>
        </p:txBody>
      </p:sp>
      <p:sp>
        <p:nvSpPr>
          <p:cNvPr id="14" name="Tartalom helye 7"/>
          <p:cNvSpPr>
            <a:spLocks noGrp="1"/>
          </p:cNvSpPr>
          <p:nvPr>
            <p:ph sz="quarter" idx="15"/>
          </p:nvPr>
        </p:nvSpPr>
        <p:spPr>
          <a:xfrm>
            <a:off x="4223652" y="248376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
        <p:nvSpPr>
          <p:cNvPr id="15" name="Tartalom helye 7"/>
          <p:cNvSpPr>
            <a:spLocks noGrp="1"/>
          </p:cNvSpPr>
          <p:nvPr>
            <p:ph sz="quarter" idx="16"/>
          </p:nvPr>
        </p:nvSpPr>
        <p:spPr>
          <a:xfrm>
            <a:off x="8181244" y="2483025"/>
            <a:ext cx="3744696" cy="3820564"/>
          </a:xfrm>
          <a:solidFill>
            <a:schemeClr val="tx1"/>
          </a:solidFill>
        </p:spPr>
        <p:txBody>
          <a:bodyPr/>
          <a:lstStyle>
            <a:lvl1pPr marL="0" indent="0">
              <a:buNone/>
              <a:defRPr sz="3200">
                <a:solidFill>
                  <a:schemeClr val="bg1"/>
                </a:solidFill>
              </a:defRPr>
            </a:lvl1pPr>
            <a:lvl2pPr>
              <a:defRPr sz="1800"/>
            </a:lvl2pPr>
            <a:lvl3pPr>
              <a:defRPr sz="1600"/>
            </a:lvl3pPr>
            <a:lvl4pPr>
              <a:defRPr sz="1400"/>
            </a:lvl4pPr>
            <a:lvl5pPr>
              <a:defRPr sz="1400"/>
            </a:lvl5pPr>
          </a:lstStyle>
          <a:p>
            <a:pPr lvl="0"/>
            <a:r>
              <a:rPr lang="hu-HU" dirty="0"/>
              <a:t>Minta</a:t>
            </a:r>
          </a:p>
        </p:txBody>
      </p:sp>
    </p:spTree>
    <p:extLst>
      <p:ext uri="{BB962C8B-B14F-4D97-AF65-F5344CB8AC3E}">
        <p14:creationId xmlns:p14="http://schemas.microsoft.com/office/powerpoint/2010/main" val="19203627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kiemelt elem (színes)">
    <p:spTree>
      <p:nvGrpSpPr>
        <p:cNvPr id="1" name=""/>
        <p:cNvGrpSpPr/>
        <p:nvPr/>
      </p:nvGrpSpPr>
      <p:grpSpPr>
        <a:xfrm>
          <a:off x="0" y="0"/>
          <a:ext cx="0" cy="0"/>
          <a:chOff x="0" y="0"/>
          <a:chExt cx="0" cy="0"/>
        </a:xfrm>
      </p:grpSpPr>
      <p:sp>
        <p:nvSpPr>
          <p:cNvPr id="9" name="Rectangle 57"/>
          <p:cNvSpPr/>
          <p:nvPr userDrawn="1"/>
        </p:nvSpPr>
        <p:spPr bwMode="auto">
          <a:xfrm>
            <a:off x="4339048" y="1439668"/>
            <a:ext cx="3760786" cy="49718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lvl="0" defTabSz="914102" fontAlgn="base">
              <a:spcBef>
                <a:spcPct val="0"/>
              </a:spcBef>
              <a:spcAft>
                <a:spcPts val="600"/>
              </a:spcAft>
            </a:pPr>
            <a:endParaRPr lang="en-US" sz="2000" dirty="0">
              <a:solidFill>
                <a:schemeClr val="bg1">
                  <a:lumMod val="95000"/>
                </a:schemeClr>
              </a:solidFill>
            </a:endParaRPr>
          </a:p>
        </p:txBody>
      </p:sp>
      <p:sp>
        <p:nvSpPr>
          <p:cNvPr id="7" name="Rectangle 5"/>
          <p:cNvSpPr/>
          <p:nvPr userDrawn="1"/>
        </p:nvSpPr>
        <p:spPr bwMode="auto">
          <a:xfrm>
            <a:off x="459607" y="1439668"/>
            <a:ext cx="3760786" cy="497189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4" name="Tartalom helye 3"/>
          <p:cNvSpPr>
            <a:spLocks noGrp="1"/>
          </p:cNvSpPr>
          <p:nvPr>
            <p:ph sz="quarter" idx="10" hasCustomPrompt="1"/>
          </p:nvPr>
        </p:nvSpPr>
        <p:spPr>
          <a:xfrm>
            <a:off x="680671" y="3585451"/>
            <a:ext cx="3378864" cy="2034403"/>
          </a:xfrm>
        </p:spPr>
        <p:txBody>
          <a:bodyPr/>
          <a:lstStyle>
            <a:lvl1pPr marL="0" indent="0">
              <a:buNone/>
              <a:defRPr sz="4000">
                <a:solidFill>
                  <a:schemeClr val="bg1"/>
                </a:solidFill>
              </a:defRPr>
            </a:lvl1pPr>
          </a:lstStyle>
          <a:p>
            <a:pPr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DX Azure Team</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Envisioning</a:t>
            </a:r>
            <a:r>
              <a:rPr lang="en-US" sz="2000" dirty="0">
                <a:solidFill>
                  <a:schemeClr val="bg1">
                    <a:lumMod val="95000"/>
                  </a:schemeClr>
                </a:solidFill>
                <a:latin typeface="+mj-lt"/>
                <a:ea typeface="Segoe UI" pitchFamily="34" charset="0"/>
                <a:cs typeface="Segoe UI" pitchFamily="34" charset="0"/>
              </a:rPr>
              <a:t> </a:t>
            </a:r>
            <a:r>
              <a:rPr lang="en-US" sz="2000" dirty="0">
                <a:solidFill>
                  <a:schemeClr val="bg1">
                    <a:lumMod val="95000"/>
                  </a:schemeClr>
                </a:solidFill>
              </a:rPr>
              <a:t>Sessions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Architecture &amp; Design</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POCs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Partner Investments</a:t>
            </a:r>
          </a:p>
          <a:p>
            <a:pPr marL="225425" indent="-225425" defTabSz="914102" fontAlgn="base">
              <a:spcBef>
                <a:spcPct val="0"/>
              </a:spcBef>
              <a:spcAft>
                <a:spcPct val="0"/>
              </a:spcAft>
              <a:buFont typeface="Wingdings" panose="05000000000000000000" pitchFamily="2" charset="2"/>
              <a:buChar char="§"/>
            </a:pPr>
            <a:r>
              <a:rPr lang="en-US" sz="2000" dirty="0">
                <a:solidFill>
                  <a:schemeClr val="bg1">
                    <a:lumMod val="95000"/>
                  </a:schemeClr>
                </a:solidFill>
              </a:rPr>
              <a:t>Go to Market Support</a:t>
            </a:r>
          </a:p>
        </p:txBody>
      </p:sp>
      <p:sp>
        <p:nvSpPr>
          <p:cNvPr id="2" name="Cím 1"/>
          <p:cNvSpPr>
            <a:spLocks noGrp="1"/>
          </p:cNvSpPr>
          <p:nvPr>
            <p:ph type="title"/>
          </p:nvPr>
        </p:nvSpPr>
        <p:spPr/>
        <p:txBody>
          <a:bodyPr/>
          <a:lstStyle/>
          <a:p>
            <a:r>
              <a:rPr lang="hu-HU" dirty="0"/>
              <a:t>Mintacím szerkesztése</a:t>
            </a:r>
          </a:p>
        </p:txBody>
      </p:sp>
      <p:sp>
        <p:nvSpPr>
          <p:cNvPr id="10" name="Rectangle 58"/>
          <p:cNvSpPr/>
          <p:nvPr userDrawn="1"/>
        </p:nvSpPr>
        <p:spPr bwMode="auto">
          <a:xfrm>
            <a:off x="8218489" y="1439668"/>
            <a:ext cx="3760786" cy="497189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2194560" rIns="365760" bIns="365760" numCol="1" spcCol="0" rtlCol="0" fromWordArt="0" anchor="t" anchorCtr="0" forceAA="0" compatLnSpc="1">
            <a:prstTxWarp prst="textNoShape">
              <a:avLst/>
            </a:prstTxWarp>
            <a:noAutofit/>
          </a:bodyPr>
          <a:lstStyle/>
          <a:p>
            <a:pPr defTabSz="914102" fontAlgn="base">
              <a:spcBef>
                <a:spcPct val="0"/>
              </a:spcBef>
              <a:spcAft>
                <a:spcPts val="600"/>
              </a:spcAft>
            </a:pPr>
            <a:endParaRPr lang="en-US" sz="2000" dirty="0">
              <a:solidFill>
                <a:schemeClr val="bg1">
                  <a:lumMod val="95000"/>
                </a:schemeClr>
              </a:solidFill>
            </a:endParaRPr>
          </a:p>
        </p:txBody>
      </p:sp>
      <p:sp>
        <p:nvSpPr>
          <p:cNvPr id="12" name="Tartalom helye 3"/>
          <p:cNvSpPr>
            <a:spLocks noGrp="1"/>
          </p:cNvSpPr>
          <p:nvPr>
            <p:ph sz="quarter" idx="11" hasCustomPrompt="1"/>
          </p:nvPr>
        </p:nvSpPr>
        <p:spPr>
          <a:xfrm>
            <a:off x="4530009"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
        <p:nvSpPr>
          <p:cNvPr id="16" name="Tartalom helye 3"/>
          <p:cNvSpPr>
            <a:spLocks noGrp="1"/>
          </p:cNvSpPr>
          <p:nvPr>
            <p:ph sz="quarter" idx="12" hasCustomPrompt="1"/>
          </p:nvPr>
        </p:nvSpPr>
        <p:spPr>
          <a:xfrm>
            <a:off x="8409450" y="3585450"/>
            <a:ext cx="3378864" cy="1203406"/>
          </a:xfrm>
        </p:spPr>
        <p:txBody>
          <a:bodyPr/>
          <a:lstStyle>
            <a:lvl1pPr marL="0" indent="0">
              <a:buNone/>
              <a:defRPr sz="2800">
                <a:solidFill>
                  <a:schemeClr val="bg1"/>
                </a:solidFill>
              </a:defRPr>
            </a:lvl1pPr>
          </a:lstStyle>
          <a:p>
            <a:pPr lvl="0" defTabSz="914102" fontAlgn="base">
              <a:spcBef>
                <a:spcPct val="0"/>
              </a:spcBef>
              <a:spcAft>
                <a:spcPts val="600"/>
              </a:spcAft>
            </a:pPr>
            <a:r>
              <a:rPr lang="en-US" sz="2800" dirty="0">
                <a:solidFill>
                  <a:schemeClr val="bg1">
                    <a:lumMod val="95000"/>
                  </a:schemeClr>
                </a:solidFill>
                <a:latin typeface="+mj-lt"/>
                <a:ea typeface="Segoe UI" pitchFamily="34" charset="0"/>
                <a:cs typeface="Segoe UI" pitchFamily="34" charset="0"/>
              </a:rPr>
              <a:t>Cloud ISVs</a:t>
            </a:r>
          </a:p>
          <a:p>
            <a:pPr lvl="0" fontAlgn="base">
              <a:spcBef>
                <a:spcPct val="0"/>
              </a:spcBef>
              <a:spcAft>
                <a:spcPct val="0"/>
              </a:spcAft>
            </a:pPr>
            <a:r>
              <a:rPr lang="en-US" sz="2000" dirty="0">
                <a:solidFill>
                  <a:schemeClr val="bg1">
                    <a:lumMod val="95000"/>
                  </a:schemeClr>
                </a:solidFill>
              </a:rPr>
              <a:t>Looking to build and grow business through the Cloud</a:t>
            </a:r>
          </a:p>
        </p:txBody>
      </p:sp>
    </p:spTree>
    <p:extLst>
      <p:ext uri="{BB962C8B-B14F-4D97-AF65-F5344CB8AC3E}">
        <p14:creationId xmlns:p14="http://schemas.microsoft.com/office/powerpoint/2010/main" val="18279626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péz kép + szöveg">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3" y="2980724"/>
            <a:ext cx="7171402" cy="896552"/>
          </a:xfrm>
        </p:spPr>
        <p:txBody>
          <a:bodyPr vert="horz" wrap="square" lIns="182880" tIns="146304" rIns="182880" bIns="146304" rtlCol="0" anchor="ctr">
            <a:noAutofit/>
          </a:bodyPr>
          <a:lstStyle>
            <a:lvl1pPr>
              <a:defRPr lang="en-US" sz="3528"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895974"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69240"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5"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149707247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péz képek (folyamat)">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8"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8"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525"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609041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2" name="Téglalap 1"/>
          <p:cNvSpPr/>
          <p:nvPr userDrawn="1"/>
        </p:nvSpPr>
        <p:spPr bwMode="auto">
          <a:xfrm>
            <a:off x="10610335" y="222422"/>
            <a:ext cx="1276865" cy="757881"/>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52086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ejezetcím (főcímmel)">
    <p:spTree>
      <p:nvGrpSpPr>
        <p:cNvPr id="1" name=""/>
        <p:cNvGrpSpPr/>
        <p:nvPr/>
      </p:nvGrpSpPr>
      <p:grpSpPr>
        <a:xfrm>
          <a:off x="0" y="0"/>
          <a:ext cx="0" cy="0"/>
          <a:chOff x="0" y="0"/>
          <a:chExt cx="0" cy="0"/>
        </a:xfrm>
      </p:grpSpPr>
      <p:sp>
        <p:nvSpPr>
          <p:cNvPr id="3" name="White Background"/>
          <p:cNvSpPr/>
          <p:nvPr userDrawn="1"/>
        </p:nvSpPr>
        <p:spPr bwMode="auto">
          <a:xfrm>
            <a:off x="1" y="3365500"/>
            <a:ext cx="12192000" cy="3492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Subhead"/>
          <p:cNvSpPr>
            <a:spLocks noGrp="1"/>
          </p:cNvSpPr>
          <p:nvPr>
            <p:ph type="body" sz="quarter" idx="12" hasCustomPrompt="1"/>
          </p:nvPr>
        </p:nvSpPr>
        <p:spPr>
          <a:xfrm>
            <a:off x="374748" y="3873501"/>
            <a:ext cx="6748632" cy="727700"/>
          </a:xfrm>
          <a:prstGeom prst="rect">
            <a:avLst/>
          </a:prstGeom>
        </p:spPr>
        <p:txBody>
          <a:bodyPr/>
          <a:lstStyle>
            <a:lvl1pPr marL="0" indent="0">
              <a:buNone/>
              <a:defRPr>
                <a:solidFill>
                  <a:schemeClr val="bg1"/>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alcím</a:t>
            </a:r>
            <a:endParaRPr lang="en-US" dirty="0"/>
          </a:p>
        </p:txBody>
      </p:sp>
      <p:pic>
        <p:nvPicPr>
          <p:cNvPr id="9"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10" name="Subhead"/>
          <p:cNvSpPr>
            <a:spLocks noGrp="1"/>
          </p:cNvSpPr>
          <p:nvPr>
            <p:ph type="body" sz="quarter" idx="13" hasCustomPrompt="1"/>
          </p:nvPr>
        </p:nvSpPr>
        <p:spPr>
          <a:xfrm>
            <a:off x="274711" y="930350"/>
            <a:ext cx="9841353" cy="849463"/>
          </a:xfrm>
          <a:prstGeom prst="rect">
            <a:avLst/>
          </a:prstGeom>
        </p:spPr>
        <p:txBody>
          <a:bodyPr/>
          <a:lstStyle>
            <a:lvl1pPr marL="0" indent="0">
              <a:buNone/>
              <a:defRPr sz="4800">
                <a:solidFill>
                  <a:schemeClr val="tx2"/>
                </a:solidFill>
              </a:defRPr>
            </a:lvl1pPr>
            <a:lvl2pPr marL="336076" indent="0">
              <a:buNone/>
              <a:defRPr>
                <a:solidFill>
                  <a:schemeClr val="tx2"/>
                </a:solidFill>
              </a:defRPr>
            </a:lvl2pPr>
            <a:lvl3pPr marL="560127" indent="0">
              <a:buNone/>
              <a:defRPr>
                <a:solidFill>
                  <a:schemeClr val="tx2"/>
                </a:solidFill>
              </a:defRPr>
            </a:lvl3pPr>
            <a:lvl4pPr marL="784178" indent="0">
              <a:buNone/>
              <a:defRPr>
                <a:solidFill>
                  <a:schemeClr val="tx2"/>
                </a:solidFill>
              </a:defRPr>
            </a:lvl4pPr>
            <a:lvl5pPr marL="1008229" indent="0">
              <a:buNone/>
              <a:defRPr>
                <a:solidFill>
                  <a:schemeClr val="tx2"/>
                </a:solidFill>
              </a:defRPr>
            </a:lvl5pPr>
          </a:lstStyle>
          <a:p>
            <a:pPr lvl="0"/>
            <a:r>
              <a:rPr lang="hu-HU" dirty="0"/>
              <a:t>Főcím</a:t>
            </a:r>
            <a:endParaRPr lang="en-US" dirty="0"/>
          </a:p>
        </p:txBody>
      </p:sp>
    </p:spTree>
    <p:extLst>
      <p:ext uri="{BB962C8B-B14F-4D97-AF65-F5344CB8AC3E}">
        <p14:creationId xmlns:p14="http://schemas.microsoft.com/office/powerpoint/2010/main" val="9326269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ejezetcím (szürk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858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5388269"/>
          </a:xfrm>
        </p:spPr>
        <p:txBody>
          <a:bodyPr wrap="square">
            <a:norm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5388269"/>
          </a:xfrm>
        </p:spPr>
        <p:txBody>
          <a:bodyPr wrap="square">
            <a:norm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625280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jezetcím (világoské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255913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ejezetcím (ké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518011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ejezetcím (sötétké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99109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Üres (ké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17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hu-HU" dirty="0"/>
              <a:t>Fejezetcím</a:t>
            </a:r>
            <a:endParaRPr lang="en-US" dirty="0"/>
          </a:p>
        </p:txBody>
      </p:sp>
    </p:spTree>
    <p:extLst>
      <p:ext uri="{BB962C8B-B14F-4D97-AF65-F5344CB8AC3E}">
        <p14:creationId xmlns:p14="http://schemas.microsoft.com/office/powerpoint/2010/main" val="306891988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ím 1">
    <p:bg>
      <p:bgPr>
        <a:solidFill>
          <a:srgbClr val="0078D7"/>
        </a:solidFill>
        <a:effectLst/>
      </p:bgPr>
    </p:bg>
    <p:spTree>
      <p:nvGrpSpPr>
        <p:cNvPr id="1" name=""/>
        <p:cNvGrpSpPr/>
        <p:nvPr/>
      </p:nvGrpSpPr>
      <p:grpSpPr>
        <a:xfrm>
          <a:off x="0" y="0"/>
          <a:ext cx="0" cy="0"/>
          <a:chOff x="0" y="0"/>
          <a:chExt cx="0" cy="0"/>
        </a:xfrm>
      </p:grpSpPr>
      <p:sp>
        <p:nvSpPr>
          <p:cNvPr id="26" name="Szöveg helye 7"/>
          <p:cNvSpPr>
            <a:spLocks noGrp="1"/>
          </p:cNvSpPr>
          <p:nvPr>
            <p:ph type="body" sz="quarter" idx="16" hasCustomPrompt="1"/>
          </p:nvPr>
        </p:nvSpPr>
        <p:spPr>
          <a:xfrm>
            <a:off x="348295" y="3937114"/>
            <a:ext cx="5032626" cy="536915"/>
          </a:xfrm>
        </p:spPr>
        <p:txBody>
          <a:bodyPr>
            <a:normAutofit/>
          </a:bodyPr>
          <a:lstStyle>
            <a:lvl1pPr marL="0" indent="0">
              <a:buNone/>
              <a:defRPr sz="3140">
                <a:solidFill>
                  <a:schemeClr val="tx1"/>
                </a:solidFill>
                <a:latin typeface="+mn-lt"/>
              </a:defRPr>
            </a:lvl1pPr>
          </a:lstStyle>
          <a:p>
            <a:pPr lvl="0"/>
            <a:r>
              <a:rPr lang="hu-HU" dirty="0"/>
              <a:t>Alcím / előadó</a:t>
            </a:r>
          </a:p>
        </p:txBody>
      </p:sp>
      <p:grpSp>
        <p:nvGrpSpPr>
          <p:cNvPr id="13" name="Group 12"/>
          <p:cNvGrpSpPr/>
          <p:nvPr userDrawn="1"/>
        </p:nvGrpSpPr>
        <p:grpSpPr>
          <a:xfrm>
            <a:off x="5516880" y="2514600"/>
            <a:ext cx="4343400" cy="4343400"/>
            <a:chOff x="973969" y="893633"/>
            <a:chExt cx="4846320" cy="4846320"/>
          </a:xfrm>
        </p:grpSpPr>
        <p:sp>
          <p:nvSpPr>
            <p:cNvPr id="14" name="Rectangle 13"/>
            <p:cNvSpPr/>
            <p:nvPr/>
          </p:nvSpPr>
          <p:spPr bwMode="auto">
            <a:xfrm>
              <a:off x="973969" y="893633"/>
              <a:ext cx="4846320" cy="4846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grpSp>
          <p:nvGrpSpPr>
            <p:cNvPr id="15" name="Group 14"/>
            <p:cNvGrpSpPr/>
            <p:nvPr/>
          </p:nvGrpSpPr>
          <p:grpSpPr>
            <a:xfrm>
              <a:off x="1277373" y="1718452"/>
              <a:ext cx="4239513" cy="3196683"/>
              <a:chOff x="4195002" y="1782502"/>
              <a:chExt cx="4850738" cy="3657560"/>
            </a:xfrm>
          </p:grpSpPr>
          <p:sp>
            <p:nvSpPr>
              <p:cNvPr id="16" name="Freeform 15"/>
              <p:cNvSpPr>
                <a:spLocks noChangeAspect="1" noEditPoints="1"/>
              </p:cNvSpPr>
              <p:nvPr/>
            </p:nvSpPr>
            <p:spPr bwMode="black">
              <a:xfrm>
                <a:off x="4195002" y="1782502"/>
                <a:ext cx="4850738" cy="3021128"/>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pPr algn="ctr"/>
                <a:endParaRPr lang="en-US" sz="1600" dirty="0">
                  <a:solidFill>
                    <a:schemeClr val="tx1"/>
                  </a:solidFill>
                </a:endParaRPr>
              </a:p>
            </p:txBody>
          </p:sp>
          <p:sp>
            <p:nvSpPr>
              <p:cNvPr id="17" name="Freeform 16"/>
              <p:cNvSpPr>
                <a:spLocks noChangeAspect="1"/>
              </p:cNvSpPr>
              <p:nvPr/>
            </p:nvSpPr>
            <p:spPr bwMode="auto">
              <a:xfrm>
                <a:off x="6892270" y="4166400"/>
                <a:ext cx="385007" cy="1084299"/>
              </a:xfrm>
              <a:custGeom>
                <a:avLst/>
                <a:gdLst>
                  <a:gd name="connsiteX0" fmla="*/ 0 w 457195"/>
                  <a:gd name="connsiteY0" fmla="*/ 0 h 1287604"/>
                  <a:gd name="connsiteX1" fmla="*/ 38344 w 457195"/>
                  <a:gd name="connsiteY1" fmla="*/ 11903 h 1287604"/>
                  <a:gd name="connsiteX2" fmla="*/ 457195 w 457195"/>
                  <a:gd name="connsiteY2" fmla="*/ 643802 h 1287604"/>
                  <a:gd name="connsiteX3" fmla="*/ 38344 w 457195"/>
                  <a:gd name="connsiteY3" fmla="*/ 1275701 h 1287604"/>
                  <a:gd name="connsiteX4" fmla="*/ 0 w 457195"/>
                  <a:gd name="connsiteY4" fmla="*/ 1287604 h 1287604"/>
                  <a:gd name="connsiteX5" fmla="*/ 0 w 457195"/>
                  <a:gd name="connsiteY5" fmla="*/ 1089080 h 1287604"/>
                  <a:gd name="connsiteX6" fmla="*/ 52444 w 457195"/>
                  <a:gd name="connsiteY6" fmla="*/ 1060614 h 1287604"/>
                  <a:gd name="connsiteX7" fmla="*/ 274061 w 457195"/>
                  <a:gd name="connsiteY7" fmla="*/ 643802 h 1287604"/>
                  <a:gd name="connsiteX8" fmla="*/ 52444 w 457195"/>
                  <a:gd name="connsiteY8" fmla="*/ 226990 h 1287604"/>
                  <a:gd name="connsiteX9" fmla="*/ 0 w 457195"/>
                  <a:gd name="connsiteY9" fmla="*/ 198525 h 128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195" h="1287604">
                    <a:moveTo>
                      <a:pt x="0" y="0"/>
                    </a:moveTo>
                    <a:lnTo>
                      <a:pt x="38344" y="11903"/>
                    </a:lnTo>
                    <a:cubicBezTo>
                      <a:pt x="284485" y="116012"/>
                      <a:pt x="457195" y="359738"/>
                      <a:pt x="457195" y="643802"/>
                    </a:cubicBezTo>
                    <a:cubicBezTo>
                      <a:pt x="457195" y="927866"/>
                      <a:pt x="284485" y="1171592"/>
                      <a:pt x="38344" y="1275701"/>
                    </a:cubicBezTo>
                    <a:lnTo>
                      <a:pt x="0" y="1287604"/>
                    </a:lnTo>
                    <a:lnTo>
                      <a:pt x="0" y="1089080"/>
                    </a:lnTo>
                    <a:lnTo>
                      <a:pt x="52444" y="1060614"/>
                    </a:lnTo>
                    <a:cubicBezTo>
                      <a:pt x="186152" y="970283"/>
                      <a:pt x="274061" y="817308"/>
                      <a:pt x="274061" y="643802"/>
                    </a:cubicBezTo>
                    <a:cubicBezTo>
                      <a:pt x="274061" y="470296"/>
                      <a:pt x="186152" y="317322"/>
                      <a:pt x="52444" y="226990"/>
                    </a:cubicBezTo>
                    <a:lnTo>
                      <a:pt x="0" y="198525"/>
                    </a:ln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8" name="Freeform 17"/>
              <p:cNvSpPr/>
              <p:nvPr/>
            </p:nvSpPr>
            <p:spPr bwMode="auto">
              <a:xfrm>
                <a:off x="6733272" y="3977037"/>
                <a:ext cx="731512" cy="1463025"/>
              </a:xfrm>
              <a:custGeom>
                <a:avLst/>
                <a:gdLst>
                  <a:gd name="connsiteX0" fmla="*/ 0 w 868670"/>
                  <a:gd name="connsiteY0" fmla="*/ 0 h 1737340"/>
                  <a:gd name="connsiteX1" fmla="*/ 868670 w 868670"/>
                  <a:gd name="connsiteY1" fmla="*/ 868670 h 1737340"/>
                  <a:gd name="connsiteX2" fmla="*/ 0 w 868670"/>
                  <a:gd name="connsiteY2" fmla="*/ 1737340 h 1737340"/>
                  <a:gd name="connsiteX3" fmla="*/ 0 w 868670"/>
                  <a:gd name="connsiteY3" fmla="*/ 1504571 h 1737340"/>
                  <a:gd name="connsiteX4" fmla="*/ 635901 w 868670"/>
                  <a:gd name="connsiteY4" fmla="*/ 868670 h 1737340"/>
                  <a:gd name="connsiteX5" fmla="*/ 0 w 868670"/>
                  <a:gd name="connsiteY5" fmla="*/ 232769 h 173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670" h="1737340">
                    <a:moveTo>
                      <a:pt x="0" y="0"/>
                    </a:moveTo>
                    <a:cubicBezTo>
                      <a:pt x="479753" y="0"/>
                      <a:pt x="868670" y="388917"/>
                      <a:pt x="868670" y="868670"/>
                    </a:cubicBezTo>
                    <a:cubicBezTo>
                      <a:pt x="868670" y="1348423"/>
                      <a:pt x="479753" y="1737340"/>
                      <a:pt x="0" y="1737340"/>
                    </a:cubicBezTo>
                    <a:lnTo>
                      <a:pt x="0" y="1504571"/>
                    </a:lnTo>
                    <a:cubicBezTo>
                      <a:pt x="351198" y="1504571"/>
                      <a:pt x="635901" y="1219868"/>
                      <a:pt x="635901" y="868670"/>
                    </a:cubicBezTo>
                    <a:cubicBezTo>
                      <a:pt x="635901" y="517472"/>
                      <a:pt x="351198" y="232769"/>
                      <a:pt x="0" y="23276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tx1"/>
                  </a:solidFill>
                  <a:ea typeface="Segoe UI" pitchFamily="34" charset="0"/>
                  <a:cs typeface="Segoe UI" pitchFamily="34" charset="0"/>
                </a:endParaRPr>
              </a:p>
            </p:txBody>
          </p:sp>
          <p:sp>
            <p:nvSpPr>
              <p:cNvPr id="19" name="Oval 18"/>
              <p:cNvSpPr>
                <a:spLocks noChangeAspect="1"/>
              </p:cNvSpPr>
              <p:nvPr/>
            </p:nvSpPr>
            <p:spPr bwMode="auto">
              <a:xfrm>
                <a:off x="6285603" y="4285037"/>
                <a:ext cx="847024" cy="847024"/>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sp>
        <p:nvSpPr>
          <p:cNvPr id="230" name="Freeform 229"/>
          <p:cNvSpPr>
            <a:spLocks/>
          </p:cNvSpPr>
          <p:nvPr userDrawn="1"/>
        </p:nvSpPr>
        <p:spPr bwMode="auto">
          <a:xfrm>
            <a:off x="10099224" y="1920989"/>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grpSp>
        <p:nvGrpSpPr>
          <p:cNvPr id="231" name="Group 230"/>
          <p:cNvGrpSpPr/>
          <p:nvPr userDrawn="1"/>
        </p:nvGrpSpPr>
        <p:grpSpPr bwMode="auto">
          <a:xfrm>
            <a:off x="6863825" y="1664770"/>
            <a:ext cx="2629271" cy="1038490"/>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238" name="Freeform 237"/>
          <p:cNvSpPr>
            <a:spLocks/>
          </p:cNvSpPr>
          <p:nvPr userDrawn="1"/>
        </p:nvSpPr>
        <p:spPr bwMode="auto">
          <a:xfrm flipH="1">
            <a:off x="5903395" y="1542100"/>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2" name="Cím 1"/>
          <p:cNvSpPr>
            <a:spLocks noGrp="1"/>
          </p:cNvSpPr>
          <p:nvPr>
            <p:ph type="title" hasCustomPrompt="1"/>
          </p:nvPr>
        </p:nvSpPr>
        <p:spPr>
          <a:xfrm>
            <a:off x="348296" y="2125192"/>
            <a:ext cx="5032626" cy="876879"/>
          </a:xfrm>
        </p:spPr>
        <p:txBody>
          <a:bodyPr>
            <a:normAutofit/>
          </a:bodyPr>
          <a:lstStyle>
            <a:lvl1pPr>
              <a:defRPr sz="5200">
                <a:solidFill>
                  <a:schemeClr val="tx1"/>
                </a:solidFill>
              </a:defRPr>
            </a:lvl1pPr>
          </a:lstStyle>
          <a:p>
            <a:r>
              <a:rPr lang="hu-HU" dirty="0"/>
              <a:t>Cím</a:t>
            </a:r>
          </a:p>
        </p:txBody>
      </p:sp>
    </p:spTree>
    <p:extLst>
      <p:ext uri="{BB962C8B-B14F-4D97-AF65-F5344CB8AC3E}">
        <p14:creationId xmlns:p14="http://schemas.microsoft.com/office/powerpoint/2010/main" val="2250259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ím 2">
    <p:spTree>
      <p:nvGrpSpPr>
        <p:cNvPr id="1" name=""/>
        <p:cNvGrpSpPr/>
        <p:nvPr/>
      </p:nvGrpSpPr>
      <p:grpSpPr>
        <a:xfrm>
          <a:off x="0" y="0"/>
          <a:ext cx="0" cy="0"/>
          <a:chOff x="0" y="0"/>
          <a:chExt cx="0" cy="0"/>
        </a:xfrm>
      </p:grpSpPr>
      <p:pic>
        <p:nvPicPr>
          <p:cNvPr id="6" name="Icon"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9" y="4928556"/>
            <a:ext cx="2714605" cy="1972396"/>
          </a:xfrm>
          <a:prstGeom prst="rect">
            <a:avLst/>
          </a:prstGeom>
        </p:spPr>
      </p:pic>
      <p:sp>
        <p:nvSpPr>
          <p:cNvPr id="9" name="Title"/>
          <p:cNvSpPr>
            <a:spLocks noGrp="1"/>
          </p:cNvSpPr>
          <p:nvPr>
            <p:ph type="title" hasCustomPrompt="1"/>
          </p:nvPr>
        </p:nvSpPr>
        <p:spPr>
          <a:xfrm>
            <a:off x="0" y="2194768"/>
            <a:ext cx="12192001" cy="1081833"/>
          </a:xfrm>
          <a:prstGeom prst="rect">
            <a:avLst/>
          </a:prstGeom>
        </p:spPr>
        <p:txBody>
          <a:bodyPr/>
          <a:lstStyle>
            <a:lvl1pPr algn="ctr">
              <a:defRPr lang="en-US" sz="5400" b="0" kern="1200" cap="none" spc="0" baseline="0" dirty="0" smtClean="0">
                <a:ln w="3175">
                  <a:noFill/>
                </a:ln>
                <a:solidFill>
                  <a:schemeClr val="bg1"/>
                </a:solidFill>
                <a:effectLst/>
                <a:latin typeface="+mj-lt"/>
                <a:ea typeface="+mn-ea"/>
                <a:cs typeface="Segoe UI" pitchFamily="34" charset="0"/>
              </a:defRPr>
            </a:lvl1pPr>
          </a:lstStyle>
          <a:p>
            <a:r>
              <a:rPr lang="hu-HU" dirty="0"/>
              <a:t>Cím</a:t>
            </a:r>
            <a:endParaRPr lang="en-US" dirty="0"/>
          </a:p>
        </p:txBody>
      </p:sp>
      <p:sp>
        <p:nvSpPr>
          <p:cNvPr id="11" name="Presenter"/>
          <p:cNvSpPr>
            <a:spLocks noGrp="1"/>
          </p:cNvSpPr>
          <p:nvPr>
            <p:ph type="body" sz="quarter" idx="10" hasCustomPrompt="1"/>
          </p:nvPr>
        </p:nvSpPr>
        <p:spPr>
          <a:xfrm>
            <a:off x="-1588" y="3276600"/>
            <a:ext cx="12192000" cy="990600"/>
          </a:xfrm>
          <a:prstGeom prst="rect">
            <a:avLst/>
          </a:prstGeom>
        </p:spPr>
        <p:txBody>
          <a:bodyPr/>
          <a:lstStyle>
            <a:lvl1pPr marL="0" indent="0" algn="ctr">
              <a:buNone/>
              <a:defRPr lang="en-US" sz="2200" b="0" kern="1200" cap="none" spc="-102" baseline="0" dirty="0">
                <a:ln w="3175">
                  <a:noFill/>
                </a:ln>
                <a:solidFill>
                  <a:srgbClr val="FFFFFF"/>
                </a:solidFill>
                <a:effectLst/>
                <a:latin typeface="+mj-lt"/>
                <a:ea typeface="+mn-ea"/>
                <a:cs typeface="Segoe UI" pitchFamily="34" charset="0"/>
              </a:defRPr>
            </a:lvl1pPr>
          </a:lstStyle>
          <a:p>
            <a:pPr lvl="0"/>
            <a:r>
              <a:rPr lang="hu-HU" dirty="0"/>
              <a:t>Alcím / Előadó</a:t>
            </a:r>
            <a:endParaRPr lang="en-US" dirty="0"/>
          </a:p>
        </p:txBody>
      </p:sp>
    </p:spTree>
    <p:extLst>
      <p:ext uri="{BB962C8B-B14F-4D97-AF65-F5344CB8AC3E}">
        <p14:creationId xmlns:p14="http://schemas.microsoft.com/office/powerpoint/2010/main" val="3245073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ím 3">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2" name="Rectangle 1"/>
          <p:cNvSpPr/>
          <p:nvPr userDrawn="1"/>
        </p:nvSpPr>
        <p:spPr bwMode="auto">
          <a:xfrm>
            <a:off x="266063" y="2084186"/>
            <a:ext cx="6278150" cy="3586194"/>
          </a:xfrm>
          <a:prstGeom prst="rect">
            <a:avLst/>
          </a:prstGeom>
          <a:solidFill>
            <a:schemeClr val="tx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6768">
                      <a:srgbClr val="FFFFFF"/>
                    </a:gs>
                    <a:gs pos="53000">
                      <a:srgbClr val="FFFFFF"/>
                    </a:gs>
                  </a:gsLst>
                  <a:lin ang="5400000" scaled="0"/>
                </a:gradFill>
              </a:defRPr>
            </a:lvl1pPr>
          </a:lstStyle>
          <a:p>
            <a:r>
              <a:rPr lang="hu-HU" dirty="0"/>
              <a:t>Cím</a:t>
            </a:r>
            <a:endParaRPr lang="en-US" dirty="0"/>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6768">
                      <a:srgbClr val="FFFFFF"/>
                    </a:gs>
                    <a:gs pos="53000">
                      <a:srgbClr val="FFFFFF"/>
                    </a:gs>
                  </a:gsLst>
                  <a:lin ang="5400000" scaled="0"/>
                </a:gradFill>
              </a:defRPr>
            </a:lvl1pPr>
          </a:lstStyle>
          <a:p>
            <a:pPr lvl="0"/>
            <a:r>
              <a:rPr lang="hu-HU" dirty="0"/>
              <a:t>Alcím / előadó</a:t>
            </a:r>
            <a:endParaRPr lang="en-US" dirty="0"/>
          </a:p>
        </p:txBody>
      </p:sp>
    </p:spTree>
    <p:extLst>
      <p:ext uri="{BB962C8B-B14F-4D97-AF65-F5344CB8AC3E}">
        <p14:creationId xmlns:p14="http://schemas.microsoft.com/office/powerpoint/2010/main" val="126487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hu-HU" dirty="0" err="1"/>
              <a:t>Demo</a:t>
            </a:r>
            <a:r>
              <a:rPr lang="hu-HU" dirty="0"/>
              <a:t> címe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hu-HU" dirty="0"/>
              <a:t>Alcím, részletek</a:t>
            </a:r>
            <a:endParaRPr lang="en-US" dirty="0"/>
          </a:p>
        </p:txBody>
      </p:sp>
      <p:pic>
        <p:nvPicPr>
          <p:cNvPr id="4" name="Picture 3" descr="Ones-and-zeroes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9210785" y="4774217"/>
            <a:ext cx="2714605" cy="1972396"/>
          </a:xfrm>
          <a:prstGeom prst="rect">
            <a:avLst/>
          </a:prstGeom>
        </p:spPr>
      </p:pic>
    </p:spTree>
    <p:extLst>
      <p:ext uri="{BB962C8B-B14F-4D97-AF65-F5344CB8AC3E}">
        <p14:creationId xmlns:p14="http://schemas.microsoft.com/office/powerpoint/2010/main" val="40612739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rtalomjegyzék">
    <p:spTree>
      <p:nvGrpSpPr>
        <p:cNvPr id="1" name=""/>
        <p:cNvGrpSpPr/>
        <p:nvPr/>
      </p:nvGrpSpPr>
      <p:grpSpPr>
        <a:xfrm>
          <a:off x="0" y="0"/>
          <a:ext cx="0" cy="0"/>
          <a:chOff x="0" y="0"/>
          <a:chExt cx="0" cy="0"/>
        </a:xfrm>
      </p:grpSpPr>
      <p:grpSp>
        <p:nvGrpSpPr>
          <p:cNvPr id="7" name="Group 230"/>
          <p:cNvGrpSpPr/>
          <p:nvPr userDrawn="1"/>
        </p:nvGrpSpPr>
        <p:grpSpPr bwMode="auto">
          <a:xfrm>
            <a:off x="8873857" y="387905"/>
            <a:ext cx="2629271" cy="1038490"/>
            <a:chOff x="8040688" y="7151688"/>
            <a:chExt cx="6745287" cy="2663825"/>
          </a:xfrm>
        </p:grpSpPr>
        <p:sp>
          <p:nvSpPr>
            <p:cNvPr id="8"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9"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0"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
        <p:nvSpPr>
          <p:cNvPr id="13" name="Szövegdoboz 12"/>
          <p:cNvSpPr txBox="1"/>
          <p:nvPr userDrawn="1"/>
        </p:nvSpPr>
        <p:spPr>
          <a:xfrm>
            <a:off x="838200" y="520074"/>
            <a:ext cx="2949269" cy="1015663"/>
          </a:xfrm>
          <a:prstGeom prst="rect">
            <a:avLst/>
          </a:prstGeom>
          <a:noFill/>
        </p:spPr>
        <p:txBody>
          <a:bodyPr wrap="none" rtlCol="0">
            <a:spAutoFit/>
          </a:bodyPr>
          <a:lstStyle/>
          <a:p>
            <a:r>
              <a:rPr lang="hu-HU" sz="6000" dirty="0">
                <a:solidFill>
                  <a:schemeClr val="bg1"/>
                </a:solidFill>
              </a:rPr>
              <a:t>Tartalom</a:t>
            </a:r>
          </a:p>
        </p:txBody>
      </p:sp>
      <p:sp>
        <p:nvSpPr>
          <p:cNvPr id="15" name="Szöveg helye 14"/>
          <p:cNvSpPr>
            <a:spLocks noGrp="1"/>
          </p:cNvSpPr>
          <p:nvPr>
            <p:ph type="body" sz="quarter" idx="10"/>
          </p:nvPr>
        </p:nvSpPr>
        <p:spPr>
          <a:xfrm>
            <a:off x="1071562" y="1854199"/>
            <a:ext cx="7907417" cy="4587789"/>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4200"/>
            </a:lvl1pPr>
          </a:lstStyle>
          <a:p>
            <a:pPr lvl="0"/>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hu-HU" dirty="0"/>
              <a:t>Mintaszöveg szerkesztése</a:t>
            </a:r>
          </a:p>
          <a:p>
            <a:pPr lvl="0"/>
            <a:endParaRPr lang="hu-HU" dirty="0"/>
          </a:p>
        </p:txBody>
      </p:sp>
      <p:sp>
        <p:nvSpPr>
          <p:cNvPr id="16" name="Freeform 229"/>
          <p:cNvSpPr>
            <a:spLocks/>
          </p:cNvSpPr>
          <p:nvPr userDrawn="1"/>
        </p:nvSpPr>
        <p:spPr bwMode="auto">
          <a:xfrm>
            <a:off x="10337623" y="5710395"/>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
        <p:nvSpPr>
          <p:cNvPr id="17" name="Freeform 237"/>
          <p:cNvSpPr>
            <a:spLocks/>
          </p:cNvSpPr>
          <p:nvPr userDrawn="1"/>
        </p:nvSpPr>
        <p:spPr bwMode="auto">
          <a:xfrm flipH="1">
            <a:off x="9588744" y="3398296"/>
            <a:ext cx="717132"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12762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hasábos felsorol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5388269"/>
          </a:xfrm>
        </p:spPr>
        <p:txBody>
          <a:bodyPr wrap="square">
            <a:norm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5388269"/>
          </a:xfrm>
        </p:spPr>
        <p:txBody>
          <a:bodyPr wrap="square">
            <a:norm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11247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hasáb: felsorolás + kó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209272"/>
            <a:ext cx="5378548" cy="5415242"/>
          </a:xfrm>
        </p:spPr>
        <p:txBody>
          <a:bodyPr wrap="square">
            <a:norm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sz="quarter" idx="11"/>
          </p:nvPr>
        </p:nvSpPr>
        <p:spPr>
          <a:xfrm>
            <a:off x="5729879" y="1189176"/>
            <a:ext cx="6195201" cy="5461006"/>
          </a:xfrm>
        </p:spPr>
        <p:txBody>
          <a:bodyPr>
            <a:normAutofit/>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8851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72468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áblázat helye 3"/>
          <p:cNvSpPr>
            <a:spLocks noGrp="1"/>
          </p:cNvSpPr>
          <p:nvPr>
            <p:ph type="tbl" sz="quarter" idx="10"/>
          </p:nvPr>
        </p:nvSpPr>
        <p:spPr>
          <a:xfrm>
            <a:off x="269875" y="1485900"/>
            <a:ext cx="11655425" cy="5159375"/>
          </a:xfrm>
        </p:spPr>
        <p:txBody>
          <a:bodyPr/>
          <a:lstStyle/>
          <a:p>
            <a:endParaRPr lang="hu-HU"/>
          </a:p>
        </p:txBody>
      </p:sp>
    </p:spTree>
    <p:extLst>
      <p:ext uri="{BB962C8B-B14F-4D97-AF65-F5344CB8AC3E}">
        <p14:creationId xmlns:p14="http://schemas.microsoft.com/office/powerpoint/2010/main" val="23040181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ó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89511"/>
            <a:ext cx="11655840" cy="899665"/>
          </a:xfrm>
        </p:spPr>
        <p:txBody>
          <a:bodyPr/>
          <a:lstStyle/>
          <a:p>
            <a:r>
              <a:rPr lang="en-US"/>
              <a:t>Click to edit Master title style</a:t>
            </a:r>
          </a:p>
        </p:txBody>
      </p:sp>
    </p:spTree>
    <p:extLst>
      <p:ext uri="{BB962C8B-B14F-4D97-AF65-F5344CB8AC3E}">
        <p14:creationId xmlns:p14="http://schemas.microsoft.com/office/powerpoint/2010/main" val="34183922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hasáb 1:2 arányba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2"/>
            </a:lvl3pPr>
            <a:lvl4pPr>
              <a:defRPr sz="1960"/>
            </a:lvl4pPr>
            <a:lvl5pPr>
              <a:defRPr sz="196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269240" y="299559"/>
            <a:ext cx="11655840" cy="899665"/>
          </a:xfrm>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2"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895974"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24510066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ék cím">
    <p:spTree>
      <p:nvGrpSpPr>
        <p:cNvPr id="1" name=""/>
        <p:cNvGrpSpPr/>
        <p:nvPr/>
      </p:nvGrpSpPr>
      <p:grpSpPr>
        <a:xfrm>
          <a:off x="0" y="0"/>
          <a:ext cx="0" cy="0"/>
          <a:chOff x="0" y="0"/>
          <a:chExt cx="0" cy="0"/>
        </a:xfrm>
      </p:grpSpPr>
      <p:sp>
        <p:nvSpPr>
          <p:cNvPr id="3" name="Rectangle 16"/>
          <p:cNvSpPr/>
          <p:nvPr userDrawn="1"/>
        </p:nvSpPr>
        <p:spPr>
          <a:xfrm>
            <a:off x="3170" y="487"/>
            <a:ext cx="12191999" cy="889199"/>
          </a:xfrm>
          <a:prstGeom prst="rect">
            <a:avLst/>
          </a:prstGeom>
          <a:solidFill>
            <a:srgbClr val="0078E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41" tIns="137141" rIns="137141" bIns="137141" rtlCol="0" anchor="b"/>
          <a:lstStyle/>
          <a:p>
            <a:pPr defTabSz="685646">
              <a:spcBef>
                <a:spcPts val="224"/>
              </a:spcBef>
              <a:defRPr/>
            </a:pPr>
            <a:endParaRPr lang="en-US" sz="600" kern="0" dirty="0">
              <a:solidFill>
                <a:sysClr val="windowText" lastClr="000000"/>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2" name="Cím 1"/>
          <p:cNvSpPr>
            <a:spLocks noGrp="1"/>
          </p:cNvSpPr>
          <p:nvPr>
            <p:ph type="title"/>
          </p:nvPr>
        </p:nvSpPr>
        <p:spPr>
          <a:xfrm>
            <a:off x="633044" y="128739"/>
            <a:ext cx="10758257" cy="683947"/>
          </a:xfrm>
        </p:spPr>
        <p:txBody>
          <a:bodyPr/>
          <a:lstStyle>
            <a:lvl1pPr>
              <a:defRPr>
                <a:solidFill>
                  <a:schemeClr val="bg1"/>
                </a:solidFill>
              </a:defRPr>
            </a:lvl1pPr>
          </a:lstStyle>
          <a:p>
            <a:r>
              <a:rPr lang="hu-HU" dirty="0"/>
              <a:t>Mintacím szerkesztése</a:t>
            </a:r>
          </a:p>
        </p:txBody>
      </p:sp>
      <p:grpSp>
        <p:nvGrpSpPr>
          <p:cNvPr id="10" name="Group 230"/>
          <p:cNvGrpSpPr/>
          <p:nvPr userDrawn="1"/>
        </p:nvGrpSpPr>
        <p:grpSpPr bwMode="auto">
          <a:xfrm>
            <a:off x="11277731" y="178167"/>
            <a:ext cx="882298" cy="550952"/>
            <a:chOff x="10085391" y="7151688"/>
            <a:chExt cx="4700584" cy="2663825"/>
          </a:xfrm>
        </p:grpSpPr>
        <p:sp>
          <p:nvSpPr>
            <p:cNvPr id="14" name="Freeform 8"/>
            <p:cNvSpPr>
              <a:spLocks/>
            </p:cNvSpPr>
            <p:nvPr userDrawn="1"/>
          </p:nvSpPr>
          <p:spPr bwMode="auto">
            <a:xfrm>
              <a:off x="10085391" y="7580311"/>
              <a:ext cx="2109786" cy="2235202"/>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5"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1" name="Freeform 5"/>
            <p:cNvSpPr>
              <a:spLocks noEditPoints="1"/>
            </p:cNvSpPr>
            <p:nvPr userDrawn="1"/>
          </p:nvSpPr>
          <p:spPr bwMode="auto">
            <a:xfrm>
              <a:off x="11945037" y="8018899"/>
              <a:ext cx="776288" cy="774699"/>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2" name="Freeform 6"/>
            <p:cNvSpPr>
              <a:spLocks noEditPoints="1"/>
            </p:cNvSpPr>
            <p:nvPr userDrawn="1"/>
          </p:nvSpPr>
          <p:spPr bwMode="auto">
            <a:xfrm>
              <a:off x="11220428" y="8556826"/>
              <a:ext cx="1060449" cy="1062040"/>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sp>
          <p:nvSpPr>
            <p:cNvPr id="13" name="Freeform 7"/>
            <p:cNvSpPr>
              <a:spLocks noEditPoints="1"/>
            </p:cNvSpPr>
            <p:nvPr userDrawn="1"/>
          </p:nvSpPr>
          <p:spPr bwMode="auto">
            <a:xfrm>
              <a:off x="12468065" y="8253012"/>
              <a:ext cx="1547813" cy="1550989"/>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sz="1765">
                <a:solidFill>
                  <a:schemeClr val="tx1"/>
                </a:solidFill>
              </a:endParaRPr>
            </a:p>
          </p:txBody>
        </p:sp>
      </p:grpSp>
    </p:spTree>
    <p:extLst>
      <p:ext uri="{BB962C8B-B14F-4D97-AF65-F5344CB8AC3E}">
        <p14:creationId xmlns:p14="http://schemas.microsoft.com/office/powerpoint/2010/main" val="3408904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2.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hu-HU" dirty="0"/>
              <a:t>Dia címe</a:t>
            </a:r>
            <a:endParaRPr lang="en-US" dirty="0"/>
          </a:p>
        </p:txBody>
      </p:sp>
      <p:sp>
        <p:nvSpPr>
          <p:cNvPr id="4" name="Text Placeholder 3"/>
          <p:cNvSpPr>
            <a:spLocks noGrp="1"/>
          </p:cNvSpPr>
          <p:nvPr>
            <p:ph type="body" idx="1"/>
          </p:nvPr>
        </p:nvSpPr>
        <p:spPr>
          <a:xfrm>
            <a:off x="269241" y="1189177"/>
            <a:ext cx="11653521" cy="5336313"/>
          </a:xfrm>
          <a:prstGeom prst="rect">
            <a:avLst/>
          </a:prstGeom>
        </p:spPr>
        <p:txBody>
          <a:bodyPr vert="horz" wrap="square" lIns="146304" tIns="91440" rIns="146304" bIns="91440" rtlCol="0">
            <a:normAutofit/>
          </a:bodyPr>
          <a:lstStyle/>
          <a:p>
            <a:pPr lvl="0"/>
            <a:r>
              <a:rPr lang="hu-HU" dirty="0" err="1"/>
              <a:t>First</a:t>
            </a:r>
            <a:r>
              <a:rPr lang="hu-HU" dirty="0"/>
              <a:t> </a:t>
            </a:r>
            <a:r>
              <a:rPr lang="hu-HU" dirty="0" err="1"/>
              <a:t>level</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reeform 229"/>
          <p:cNvSpPr>
            <a:spLocks/>
          </p:cNvSpPr>
          <p:nvPr userDrawn="1"/>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17958098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7" r:id="rId3"/>
    <p:sldLayoutId id="2147483714" r:id="rId4"/>
    <p:sldLayoutId id="2147483689" r:id="rId5"/>
    <p:sldLayoutId id="2147483719" r:id="rId6"/>
    <p:sldLayoutId id="2147483700" r:id="rId7"/>
    <p:sldLayoutId id="2147483712" r:id="rId8"/>
    <p:sldLayoutId id="2147483717" r:id="rId9"/>
    <p:sldLayoutId id="2147483707" r:id="rId10"/>
    <p:sldLayoutId id="2147483706" r:id="rId11"/>
    <p:sldLayoutId id="2147483713" r:id="rId12"/>
    <p:sldLayoutId id="2147483715" r:id="rId13"/>
    <p:sldLayoutId id="2147483716" r:id="rId14"/>
    <p:sldLayoutId id="2147483711" r:id="rId15"/>
    <p:sldLayoutId id="2147483710" r:id="rId16"/>
    <p:sldLayoutId id="2147483696" r:id="rId17"/>
    <p:sldLayoutId id="2147483709" r:id="rId18"/>
    <p:sldLayoutId id="2147483693" r:id="rId19"/>
    <p:sldLayoutId id="2147483694" r:id="rId20"/>
    <p:sldLayoutId id="2147483677" r:id="rId21"/>
    <p:sldLayoutId id="2147483695" r:id="rId22"/>
    <p:sldLayoutId id="2147483722" r:id="rId23"/>
    <p:sldLayoutId id="2147483723" r:id="rId24"/>
  </p:sldLayoutIdLst>
  <p:transition>
    <p:fade/>
  </p:transition>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rgbClr val="0078D7"/>
              </a:gs>
              <a:gs pos="100000">
                <a:srgbClr val="0078D7">
                  <a:alpha val="99000"/>
                </a:srgbClr>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3921" kern="1200" spc="0" baseline="0">
          <a:solidFill>
            <a:schemeClr val="accent1"/>
          </a:soli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2353" kern="1200" spc="0" baseline="0">
          <a:solidFill>
            <a:schemeClr val="accent1"/>
          </a:soli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961" kern="1200" spc="0" baseline="0">
          <a:solidFill>
            <a:schemeClr val="accent1"/>
          </a:soli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solidFill>
            <a:schemeClr val="accent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8E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endParaRPr lang="en-US"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extLst>
      <p:ext uri="{BB962C8B-B14F-4D97-AF65-F5344CB8AC3E}">
        <p14:creationId xmlns:p14="http://schemas.microsoft.com/office/powerpoint/2010/main" val="325930309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9" r:id="rId3"/>
    <p:sldLayoutId id="2147483664" r:id="rId4"/>
    <p:sldLayoutId id="2147483718" r:id="rId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4.emf"/><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9.xml"/><Relationship Id="rId6" Type="http://schemas.openxmlformats.org/officeDocument/2006/relationships/image" Target="../media/image15.emf"/><Relationship Id="rId11" Type="http://schemas.openxmlformats.org/officeDocument/2006/relationships/image" Target="../media/image20.emf"/><Relationship Id="rId24" Type="http://schemas.openxmlformats.org/officeDocument/2006/relationships/image" Target="../media/image33.png"/><Relationship Id="rId5" Type="http://schemas.openxmlformats.org/officeDocument/2006/relationships/image" Target="../media/image14.emf"/><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emf"/><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p:cNvSpPr>
            <a:spLocks noGrp="1"/>
          </p:cNvSpPr>
          <p:nvPr>
            <p:ph type="body" sz="quarter" idx="16"/>
          </p:nvPr>
        </p:nvSpPr>
        <p:spPr/>
        <p:txBody>
          <a:bodyPr>
            <a:normAutofit/>
          </a:bodyPr>
          <a:lstStyle/>
          <a:p>
            <a:endParaRPr lang="hu-HU" dirty="0"/>
          </a:p>
        </p:txBody>
      </p:sp>
      <p:sp>
        <p:nvSpPr>
          <p:cNvPr id="6" name="Cím 5"/>
          <p:cNvSpPr>
            <a:spLocks noGrp="1"/>
          </p:cNvSpPr>
          <p:nvPr>
            <p:ph type="title"/>
          </p:nvPr>
        </p:nvSpPr>
        <p:spPr>
          <a:xfrm>
            <a:off x="348296" y="2125192"/>
            <a:ext cx="5032626" cy="1811922"/>
          </a:xfrm>
        </p:spPr>
        <p:txBody>
          <a:bodyPr>
            <a:normAutofit fontScale="90000"/>
          </a:bodyPr>
          <a:lstStyle/>
          <a:p>
            <a:r>
              <a:rPr lang="hu-HU" dirty="0"/>
              <a:t>Többplatformos </a:t>
            </a:r>
            <a:br>
              <a:rPr lang="hu-HU" dirty="0"/>
            </a:br>
            <a:r>
              <a:rPr lang="hu-HU" dirty="0"/>
              <a:t>mobilalkalmazások</a:t>
            </a:r>
            <a:br>
              <a:rPr lang="hu-HU" dirty="0"/>
            </a:br>
            <a:endParaRPr lang="hu-HU" dirty="0"/>
          </a:p>
        </p:txBody>
      </p:sp>
    </p:spTree>
    <p:extLst>
      <p:ext uri="{BB962C8B-B14F-4D97-AF65-F5344CB8AC3E}">
        <p14:creationId xmlns:p14="http://schemas.microsoft.com/office/powerpoint/2010/main" val="389731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8"/>
          <p:cNvSpPr>
            <a:spLocks noGrp="1"/>
          </p:cNvSpPr>
          <p:nvPr>
            <p:ph type="body" sz="quarter" idx="10"/>
          </p:nvPr>
        </p:nvSpPr>
        <p:spPr>
          <a:xfrm>
            <a:off x="269239" y="1189177"/>
            <a:ext cx="11653523" cy="5225070"/>
          </a:xfrm>
        </p:spPr>
        <p:txBody>
          <a:bodyPr>
            <a:normAutofit/>
          </a:bodyPr>
          <a:lstStyle/>
          <a:p>
            <a:pPr marL="361950" indent="-361950"/>
            <a:r>
              <a:rPr lang="hu-HU" dirty="0"/>
              <a:t>Ugyanabban a típusú alkalmazás konténerben fut, mint a többi App Service és azonos szolgáltatásokat nyújtanak</a:t>
            </a:r>
          </a:p>
          <a:p>
            <a:pPr marL="679045" lvl="1" indent="-342900"/>
            <a:r>
              <a:rPr lang="hu-HU" dirty="0"/>
              <a:t>Kézi-, automatikus skálázás</a:t>
            </a:r>
          </a:p>
          <a:p>
            <a:pPr marL="679045" lvl="1" indent="-342900"/>
            <a:r>
              <a:rPr lang="hu-HU" dirty="0" err="1"/>
              <a:t>Staging</a:t>
            </a:r>
            <a:r>
              <a:rPr lang="hu-HU" dirty="0"/>
              <a:t> környezetek</a:t>
            </a:r>
          </a:p>
          <a:p>
            <a:pPr marL="679045" lvl="1" indent="-342900"/>
            <a:r>
              <a:rPr lang="hu-HU" dirty="0" err="1"/>
              <a:t>Continuous</a:t>
            </a:r>
            <a:r>
              <a:rPr lang="hu-HU" dirty="0"/>
              <a:t> </a:t>
            </a:r>
            <a:r>
              <a:rPr lang="hu-HU" dirty="0" err="1"/>
              <a:t>Deployment</a:t>
            </a:r>
            <a:endParaRPr lang="hu-HU" dirty="0"/>
          </a:p>
          <a:p>
            <a:pPr marL="679045" lvl="1" indent="-342900"/>
            <a:r>
              <a:rPr lang="hu-HU" dirty="0"/>
              <a:t>Virtuális hálózatok</a:t>
            </a:r>
          </a:p>
          <a:p>
            <a:pPr marL="679045" lvl="1" indent="-342900"/>
            <a:r>
              <a:rPr lang="hu-HU" dirty="0"/>
              <a:t>Web </a:t>
            </a:r>
            <a:r>
              <a:rPr lang="hu-HU" dirty="0" err="1"/>
              <a:t>Jobs</a:t>
            </a:r>
            <a:endParaRPr lang="hu-HU" dirty="0"/>
          </a:p>
          <a:p>
            <a:pPr marL="679045" lvl="1" indent="-342900"/>
            <a:r>
              <a:rPr lang="hu-HU" dirty="0"/>
              <a:t>Monitorozás, telemetria</a:t>
            </a:r>
          </a:p>
          <a:p>
            <a:pPr marL="679045" lvl="1" indent="-342900"/>
            <a:r>
              <a:rPr lang="hu-HU" dirty="0"/>
              <a:t>Stb.</a:t>
            </a:r>
          </a:p>
        </p:txBody>
      </p:sp>
      <p:sp>
        <p:nvSpPr>
          <p:cNvPr id="8" name="Cím 7"/>
          <p:cNvSpPr>
            <a:spLocks noGrp="1"/>
          </p:cNvSpPr>
          <p:nvPr>
            <p:ph type="title"/>
          </p:nvPr>
        </p:nvSpPr>
        <p:spPr/>
        <p:txBody>
          <a:bodyPr/>
          <a:lstStyle/>
          <a:p>
            <a:r>
              <a:rPr lang="hu-HU" dirty="0"/>
              <a:t>Mobile </a:t>
            </a:r>
            <a:r>
              <a:rPr lang="hu-HU" dirty="0" err="1"/>
              <a:t>Apps</a:t>
            </a:r>
            <a:endParaRPr lang="hu-HU" dirty="0"/>
          </a:p>
        </p:txBody>
      </p:sp>
    </p:spTree>
    <p:extLst>
      <p:ext uri="{BB962C8B-B14F-4D97-AF65-F5344CB8AC3E}">
        <p14:creationId xmlns:p14="http://schemas.microsoft.com/office/powerpoint/2010/main" val="13781403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3750963"/>
          </a:xfrm>
        </p:spPr>
        <p:txBody>
          <a:bodyPr/>
          <a:lstStyle/>
          <a:p>
            <a:r>
              <a:rPr lang="hu-HU" dirty="0"/>
              <a:t>A Mobile </a:t>
            </a:r>
            <a:r>
              <a:rPr lang="hu-HU" dirty="0" err="1"/>
              <a:t>App</a:t>
            </a:r>
            <a:r>
              <a:rPr lang="hu-HU" dirty="0"/>
              <a:t> a régebbi </a:t>
            </a:r>
            <a:r>
              <a:rPr lang="hu-HU" dirty="0" err="1"/>
              <a:t>Azure</a:t>
            </a:r>
            <a:r>
              <a:rPr lang="hu-HU" dirty="0"/>
              <a:t> Mobile Service-t hivatott leváltani</a:t>
            </a:r>
          </a:p>
          <a:p>
            <a:r>
              <a:rPr lang="hu-HU" dirty="0"/>
              <a:t>Az </a:t>
            </a:r>
            <a:r>
              <a:rPr lang="hu-HU" dirty="0" err="1"/>
              <a:t>Azure</a:t>
            </a:r>
            <a:r>
              <a:rPr lang="hu-HU" dirty="0"/>
              <a:t> Mobile Service továbbra is támogatva van, de</a:t>
            </a:r>
          </a:p>
          <a:p>
            <a:pPr lvl="1"/>
            <a:r>
              <a:rPr lang="hu-HU" dirty="0"/>
              <a:t>nem része az </a:t>
            </a:r>
            <a:r>
              <a:rPr lang="hu-HU" dirty="0" err="1"/>
              <a:t>App</a:t>
            </a:r>
            <a:r>
              <a:rPr lang="hu-HU" dirty="0"/>
              <a:t> Service infrastruktúrának</a:t>
            </a:r>
          </a:p>
          <a:p>
            <a:pPr lvl="1"/>
            <a:r>
              <a:rPr lang="hu-HU" dirty="0"/>
              <a:t>más szolgáltatásokat nyújtanak</a:t>
            </a:r>
          </a:p>
          <a:p>
            <a:r>
              <a:rPr lang="hu-HU" dirty="0"/>
              <a:t>Az átállást automatikus migrációs szolgáltatás segíti</a:t>
            </a:r>
          </a:p>
          <a:p>
            <a:endParaRPr lang="hu-HU" dirty="0"/>
          </a:p>
        </p:txBody>
      </p:sp>
      <p:sp>
        <p:nvSpPr>
          <p:cNvPr id="3" name="Cím 2"/>
          <p:cNvSpPr>
            <a:spLocks noGrp="1"/>
          </p:cNvSpPr>
          <p:nvPr>
            <p:ph type="title"/>
          </p:nvPr>
        </p:nvSpPr>
        <p:spPr/>
        <p:txBody>
          <a:bodyPr/>
          <a:lstStyle/>
          <a:p>
            <a:r>
              <a:rPr lang="hu-HU" dirty="0"/>
              <a:t>Mobile </a:t>
            </a:r>
            <a:r>
              <a:rPr lang="hu-HU" dirty="0" err="1"/>
              <a:t>App</a:t>
            </a:r>
            <a:r>
              <a:rPr lang="hu-HU" dirty="0"/>
              <a:t> vs. </a:t>
            </a:r>
            <a:r>
              <a:rPr lang="hu-HU" dirty="0" err="1"/>
              <a:t>Azure</a:t>
            </a:r>
            <a:r>
              <a:rPr lang="hu-HU" dirty="0"/>
              <a:t> </a:t>
            </a:r>
            <a:r>
              <a:rPr lang="hu-HU"/>
              <a:t>Mobile Service</a:t>
            </a:r>
            <a:endParaRPr lang="hu-HU" dirty="0"/>
          </a:p>
        </p:txBody>
      </p:sp>
    </p:spTree>
    <p:extLst>
      <p:ext uri="{BB962C8B-B14F-4D97-AF65-F5344CB8AC3E}">
        <p14:creationId xmlns:p14="http://schemas.microsoft.com/office/powerpoint/2010/main" val="1899845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5869107"/>
          </a:xfrm>
        </p:spPr>
        <p:txBody>
          <a:bodyPr vert="horz" wrap="square" lIns="146304" tIns="91440" rIns="146304" bIns="91440" rtlCol="0" anchor="t">
            <a:spAutoFit/>
          </a:bodyPr>
          <a:lstStyle/>
          <a:p>
            <a:r>
              <a:rPr lang="hu-HU" dirty="0"/>
              <a:t>Mobilbarát adatforrások</a:t>
            </a:r>
          </a:p>
          <a:p>
            <a:r>
              <a:rPr lang="hu-HU" dirty="0" err="1"/>
              <a:t>OData</a:t>
            </a:r>
            <a:r>
              <a:rPr lang="hu-HU" dirty="0"/>
              <a:t> v3 formátumú adatok</a:t>
            </a:r>
          </a:p>
          <a:p>
            <a:r>
              <a:rPr lang="hu-HU" dirty="0"/>
              <a:t>SQL </a:t>
            </a:r>
            <a:r>
              <a:rPr lang="hu-HU" dirty="0" err="1"/>
              <a:t>Azure</a:t>
            </a:r>
            <a:r>
              <a:rPr lang="hu-HU" dirty="0"/>
              <a:t> és </a:t>
            </a:r>
            <a:r>
              <a:rPr lang="hu-HU" dirty="0" err="1"/>
              <a:t>on-premise</a:t>
            </a:r>
            <a:r>
              <a:rPr lang="hu-HU" dirty="0"/>
              <a:t> SQL szerver</a:t>
            </a:r>
          </a:p>
          <a:p>
            <a:r>
              <a:rPr lang="hu-HU" dirty="0"/>
              <a:t>Könnyedén bővíthető egyéb </a:t>
            </a:r>
            <a:r>
              <a:rPr lang="hu-HU" dirty="0" err="1"/>
              <a:t>NoSQL</a:t>
            </a:r>
            <a:r>
              <a:rPr lang="hu-HU" dirty="0"/>
              <a:t> és SQL megoldásokkal</a:t>
            </a:r>
          </a:p>
          <a:p>
            <a:pPr lvl="1"/>
            <a:r>
              <a:rPr lang="hu-HU" dirty="0" err="1"/>
              <a:t>Table</a:t>
            </a:r>
            <a:r>
              <a:rPr lang="hu-HU" dirty="0"/>
              <a:t> Storage, </a:t>
            </a:r>
            <a:r>
              <a:rPr lang="hu-HU" dirty="0" err="1"/>
              <a:t>MongoDB</a:t>
            </a:r>
            <a:r>
              <a:rPr lang="hu-HU" dirty="0"/>
              <a:t>, </a:t>
            </a:r>
            <a:r>
              <a:rPr lang="hu-HU" dirty="0" err="1"/>
              <a:t>DocumentDB</a:t>
            </a:r>
            <a:r>
              <a:rPr lang="hu-HU" dirty="0"/>
              <a:t>, és </a:t>
            </a:r>
            <a:r>
              <a:rPr lang="hu-HU" dirty="0" err="1"/>
              <a:t>SaaS</a:t>
            </a:r>
            <a:r>
              <a:rPr lang="hu-HU" dirty="0"/>
              <a:t> szolgáltatások pl. Office 365, Salesforce.com</a:t>
            </a:r>
          </a:p>
          <a:p>
            <a:r>
              <a:rPr lang="hu-HU" dirty="0"/>
              <a:t>Az adatokhoz </a:t>
            </a:r>
            <a:r>
              <a:rPr lang="hu-HU" dirty="0" err="1"/>
              <a:t>Entity</a:t>
            </a:r>
            <a:r>
              <a:rPr lang="hu-HU" dirty="0"/>
              <a:t> Framework-ön keresztül is hozzáférhetünk</a:t>
            </a:r>
          </a:p>
          <a:p>
            <a:endParaRPr lang="hu-HU" dirty="0"/>
          </a:p>
        </p:txBody>
      </p:sp>
      <p:sp>
        <p:nvSpPr>
          <p:cNvPr id="5" name="Cím 4"/>
          <p:cNvSpPr>
            <a:spLocks noGrp="1"/>
          </p:cNvSpPr>
          <p:nvPr>
            <p:ph type="title"/>
          </p:nvPr>
        </p:nvSpPr>
        <p:spPr/>
        <p:txBody>
          <a:bodyPr/>
          <a:lstStyle/>
          <a:p>
            <a:r>
              <a:rPr lang="hu-HU" dirty="0"/>
              <a:t>Adatelérés</a:t>
            </a:r>
          </a:p>
        </p:txBody>
      </p:sp>
    </p:spTree>
    <p:extLst>
      <p:ext uri="{BB962C8B-B14F-4D97-AF65-F5344CB8AC3E}">
        <p14:creationId xmlns:p14="http://schemas.microsoft.com/office/powerpoint/2010/main" val="26946737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6"/>
            <a:ext cx="11653523" cy="5265411"/>
          </a:xfrm>
        </p:spPr>
        <p:txBody>
          <a:bodyPr>
            <a:normAutofit lnSpcReduction="10000"/>
          </a:bodyPr>
          <a:lstStyle/>
          <a:p>
            <a:r>
              <a:rPr lang="hu-HU" dirty="0"/>
              <a:t>Alkalmazások egyszerű felkészítése internet kapcsolat nélküli (offline) működésre</a:t>
            </a:r>
          </a:p>
          <a:p>
            <a:r>
              <a:rPr lang="hu-HU" dirty="0" err="1"/>
              <a:t>Szinkronizációs</a:t>
            </a:r>
            <a:r>
              <a:rPr lang="hu-HU" dirty="0"/>
              <a:t> megoldás a kliens oldali és a szerver oldali rekordok között</a:t>
            </a:r>
          </a:p>
          <a:p>
            <a:r>
              <a:rPr lang="hu-HU" dirty="0"/>
              <a:t>Miért hasznos?</a:t>
            </a:r>
          </a:p>
          <a:p>
            <a:pPr lvl="1"/>
            <a:r>
              <a:rPr lang="hu-HU" dirty="0"/>
              <a:t>Robosztusság növelése</a:t>
            </a:r>
          </a:p>
          <a:p>
            <a:pPr lvl="1"/>
            <a:r>
              <a:rPr lang="hu-HU" dirty="0"/>
              <a:t>Adatforgalom csökkentése kliens oldali cache megoldásokkal</a:t>
            </a:r>
          </a:p>
          <a:p>
            <a:pPr lvl="1"/>
            <a:r>
              <a:rPr lang="hu-HU" dirty="0"/>
              <a:t>Valós offline működés</a:t>
            </a:r>
          </a:p>
          <a:p>
            <a:pPr lvl="1"/>
            <a:r>
              <a:rPr lang="hu-HU" dirty="0"/>
              <a:t>Eszközök közötti </a:t>
            </a:r>
            <a:r>
              <a:rPr lang="hu-HU" dirty="0" err="1"/>
              <a:t>szinkronizáció</a:t>
            </a:r>
            <a:endParaRPr lang="hu-HU" dirty="0"/>
          </a:p>
          <a:p>
            <a:r>
              <a:rPr lang="hu-HU" dirty="0" err="1"/>
              <a:t>Android</a:t>
            </a:r>
            <a:r>
              <a:rPr lang="hu-HU" dirty="0"/>
              <a:t>, </a:t>
            </a:r>
            <a:r>
              <a:rPr lang="hu-HU" dirty="0" err="1"/>
              <a:t>iOS</a:t>
            </a:r>
            <a:r>
              <a:rPr lang="hu-HU" dirty="0"/>
              <a:t>, </a:t>
            </a:r>
            <a:r>
              <a:rPr lang="hu-HU" dirty="0" err="1"/>
              <a:t>Xamarin</a:t>
            </a:r>
            <a:r>
              <a:rPr lang="hu-HU" dirty="0"/>
              <a:t>, Windows 8.1</a:t>
            </a:r>
          </a:p>
        </p:txBody>
      </p:sp>
      <p:sp>
        <p:nvSpPr>
          <p:cNvPr id="5" name="Cím 4"/>
          <p:cNvSpPr>
            <a:spLocks noGrp="1"/>
          </p:cNvSpPr>
          <p:nvPr>
            <p:ph type="title"/>
          </p:nvPr>
        </p:nvSpPr>
        <p:spPr/>
        <p:txBody>
          <a:bodyPr/>
          <a:lstStyle/>
          <a:p>
            <a:r>
              <a:rPr lang="hu-HU" dirty="0"/>
              <a:t>Kapcsolat nélküli </a:t>
            </a:r>
            <a:r>
              <a:rPr lang="hu-HU" dirty="0" err="1"/>
              <a:t>szinkronizáció</a:t>
            </a:r>
            <a:endParaRPr lang="hu-HU" dirty="0"/>
          </a:p>
        </p:txBody>
      </p:sp>
    </p:spTree>
    <p:extLst>
      <p:ext uri="{BB962C8B-B14F-4D97-AF65-F5344CB8AC3E}">
        <p14:creationId xmlns:p14="http://schemas.microsoft.com/office/powerpoint/2010/main" val="135543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Kapcsolat nélküli </a:t>
            </a:r>
            <a:r>
              <a:rPr lang="hu-HU" dirty="0" err="1"/>
              <a:t>szinkronizáció</a:t>
            </a:r>
            <a:endParaRPr lang="hu-HU" dirty="0"/>
          </a:p>
        </p:txBody>
      </p:sp>
      <p:pic>
        <p:nvPicPr>
          <p:cNvPr id="7" name="Kép 6"/>
          <p:cNvPicPr>
            <a:picLocks noChangeAspect="1"/>
          </p:cNvPicPr>
          <p:nvPr/>
        </p:nvPicPr>
        <p:blipFill rotWithShape="1">
          <a:blip r:embed="rId3">
            <a:duotone>
              <a:schemeClr val="accent2">
                <a:shade val="45000"/>
                <a:satMod val="135000"/>
              </a:schemeClr>
              <a:prstClr val="white"/>
            </a:duotone>
          </a:blip>
          <a:srcRect t="2871"/>
          <a:stretch/>
        </p:blipFill>
        <p:spPr>
          <a:xfrm>
            <a:off x="136351" y="1398495"/>
            <a:ext cx="11623421" cy="5127356"/>
          </a:xfrm>
          <a:prstGeom prst="rect">
            <a:avLst/>
          </a:prstGeom>
        </p:spPr>
      </p:pic>
    </p:spTree>
    <p:extLst>
      <p:ext uri="{BB962C8B-B14F-4D97-AF65-F5344CB8AC3E}">
        <p14:creationId xmlns:p14="http://schemas.microsoft.com/office/powerpoint/2010/main" val="16695654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0"/>
          </p:nvPr>
        </p:nvSpPr>
        <p:spPr/>
        <p:txBody>
          <a:bodyPr/>
          <a:lstStyle/>
          <a:p>
            <a:r>
              <a:rPr lang="hu-HU" dirty="0" err="1"/>
              <a:t>IMobileServiceTable</a:t>
            </a:r>
            <a:endParaRPr lang="hu-HU" dirty="0"/>
          </a:p>
          <a:p>
            <a:pPr lvl="1"/>
            <a:r>
              <a:rPr lang="hu-HU" dirty="0"/>
              <a:t>Közvetlen elérés a távoli adatokhoz</a:t>
            </a:r>
          </a:p>
          <a:p>
            <a:r>
              <a:rPr lang="hu-HU" dirty="0" err="1"/>
              <a:t>IMobileServiceSyncTable</a:t>
            </a:r>
            <a:endParaRPr lang="hu-HU" dirty="0"/>
          </a:p>
          <a:p>
            <a:pPr lvl="1"/>
            <a:r>
              <a:rPr lang="hu-HU" dirty="0"/>
              <a:t>Távoli adatokkal szinkronizált lokális adatok</a:t>
            </a:r>
          </a:p>
          <a:p>
            <a:r>
              <a:rPr lang="hu-HU" dirty="0"/>
              <a:t>Local </a:t>
            </a:r>
            <a:r>
              <a:rPr lang="hu-HU" dirty="0" err="1"/>
              <a:t>store</a:t>
            </a:r>
            <a:endParaRPr lang="hu-HU" dirty="0"/>
          </a:p>
          <a:p>
            <a:pPr lvl="1"/>
            <a:r>
              <a:rPr lang="hu-HU" dirty="0"/>
              <a:t>A helyi adatokat tárolja</a:t>
            </a:r>
          </a:p>
          <a:p>
            <a:pPr lvl="1"/>
            <a:r>
              <a:rPr lang="hu-HU" dirty="0"/>
              <a:t>Windows, </a:t>
            </a:r>
            <a:r>
              <a:rPr lang="hu-HU" dirty="0" err="1"/>
              <a:t>Xamarin</a:t>
            </a:r>
            <a:r>
              <a:rPr lang="hu-HU" dirty="0"/>
              <a:t>: </a:t>
            </a:r>
            <a:r>
              <a:rPr lang="hu-HU" b="1" dirty="0" err="1"/>
              <a:t>SQLite</a:t>
            </a:r>
            <a:endParaRPr lang="hu-HU" b="1" dirty="0"/>
          </a:p>
          <a:p>
            <a:pPr lvl="1"/>
            <a:r>
              <a:rPr lang="hu-HU" dirty="0" err="1"/>
              <a:t>iOS</a:t>
            </a:r>
            <a:r>
              <a:rPr lang="hu-HU" dirty="0"/>
              <a:t>: </a:t>
            </a:r>
            <a:r>
              <a:rPr lang="hu-HU" dirty="0" err="1"/>
              <a:t>Core</a:t>
            </a:r>
            <a:r>
              <a:rPr lang="hu-HU" dirty="0"/>
              <a:t> Data</a:t>
            </a:r>
          </a:p>
        </p:txBody>
      </p:sp>
      <p:sp>
        <p:nvSpPr>
          <p:cNvPr id="2" name="Cím 1"/>
          <p:cNvSpPr>
            <a:spLocks noGrp="1"/>
          </p:cNvSpPr>
          <p:nvPr>
            <p:ph type="title"/>
          </p:nvPr>
        </p:nvSpPr>
        <p:spPr/>
        <p:txBody>
          <a:bodyPr/>
          <a:lstStyle/>
          <a:p>
            <a:r>
              <a:rPr lang="hu-HU" dirty="0"/>
              <a:t>Kapcsolat nélküli </a:t>
            </a:r>
            <a:r>
              <a:rPr lang="hu-HU" dirty="0" err="1"/>
              <a:t>szinkronizáció</a:t>
            </a:r>
            <a:endParaRPr lang="hu-HU" dirty="0"/>
          </a:p>
        </p:txBody>
      </p:sp>
    </p:spTree>
    <p:extLst>
      <p:ext uri="{BB962C8B-B14F-4D97-AF65-F5344CB8AC3E}">
        <p14:creationId xmlns:p14="http://schemas.microsoft.com/office/powerpoint/2010/main" val="38626268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4"/>
          <p:cNvSpPr>
            <a:spLocks noGrp="1"/>
          </p:cNvSpPr>
          <p:nvPr>
            <p:ph type="body" sz="quarter" idx="10"/>
          </p:nvPr>
        </p:nvSpPr>
        <p:spPr>
          <a:xfrm>
            <a:off x="269239" y="1189176"/>
            <a:ext cx="11653523" cy="5668823"/>
          </a:xfrm>
        </p:spPr>
        <p:txBody>
          <a:bodyPr>
            <a:normAutofit fontScale="85000" lnSpcReduction="20000"/>
          </a:bodyPr>
          <a:lstStyle/>
          <a:p>
            <a:pPr>
              <a:lnSpc>
                <a:spcPct val="120000"/>
              </a:lnSpc>
            </a:pPr>
            <a:r>
              <a:rPr lang="hu-HU" dirty="0"/>
              <a:t>Egy SQL alapú adatbázis motor</a:t>
            </a:r>
          </a:p>
          <a:p>
            <a:pPr>
              <a:lnSpc>
                <a:spcPct val="120000"/>
              </a:lnSpc>
            </a:pPr>
            <a:r>
              <a:rPr lang="hu-HU" dirty="0"/>
              <a:t>Független (</a:t>
            </a:r>
            <a:r>
              <a:rPr lang="en-US" dirty="0"/>
              <a:t>self-contained</a:t>
            </a:r>
            <a:r>
              <a:rPr lang="hu-HU" dirty="0"/>
              <a:t>)</a:t>
            </a:r>
          </a:p>
          <a:p>
            <a:pPr lvl="1">
              <a:lnSpc>
                <a:spcPct val="120000"/>
              </a:lnSpc>
            </a:pPr>
            <a:r>
              <a:rPr lang="hu-HU" dirty="0"/>
              <a:t>A motor nagyrészt független külső osztálykönyvtáraktól, így könnyen beépíthető kisebb alkalmazásokba is számos platformon</a:t>
            </a:r>
          </a:p>
          <a:p>
            <a:pPr>
              <a:lnSpc>
                <a:spcPct val="120000"/>
              </a:lnSpc>
            </a:pPr>
            <a:r>
              <a:rPr lang="hu-HU" dirty="0"/>
              <a:t>Szervermentes (s</a:t>
            </a:r>
            <a:r>
              <a:rPr lang="en-US" dirty="0" err="1"/>
              <a:t>erverless</a:t>
            </a:r>
            <a:r>
              <a:rPr lang="hu-HU" dirty="0"/>
              <a:t>)</a:t>
            </a:r>
          </a:p>
          <a:p>
            <a:pPr lvl="1">
              <a:lnSpc>
                <a:spcPct val="120000"/>
              </a:lnSpc>
            </a:pPr>
            <a:r>
              <a:rPr lang="hu-HU" dirty="0"/>
              <a:t>Nincs különálló adatbázisszerver alkalmazás, sem folyamat, az alkalmazás saját folyamatán belül fut</a:t>
            </a:r>
          </a:p>
          <a:p>
            <a:pPr>
              <a:lnSpc>
                <a:spcPct val="120000"/>
              </a:lnSpc>
            </a:pPr>
            <a:r>
              <a:rPr lang="hu-HU" dirty="0"/>
              <a:t>Telepítésmentes (</a:t>
            </a:r>
            <a:r>
              <a:rPr lang="en-US" dirty="0"/>
              <a:t>zero-configuration</a:t>
            </a:r>
            <a:r>
              <a:rPr lang="hu-HU" dirty="0"/>
              <a:t>)</a:t>
            </a:r>
          </a:p>
          <a:p>
            <a:pPr lvl="1">
              <a:lnSpc>
                <a:spcPct val="120000"/>
              </a:lnSpc>
            </a:pPr>
            <a:r>
              <a:rPr lang="hu-HU" dirty="0"/>
              <a:t>Használata nem igényel előzetes telepítést, sem különleges jogokat</a:t>
            </a:r>
          </a:p>
          <a:p>
            <a:pPr>
              <a:lnSpc>
                <a:spcPct val="120000"/>
              </a:lnSpc>
            </a:pPr>
            <a:r>
              <a:rPr lang="hu-HU" dirty="0"/>
              <a:t>Tranzakciós</a:t>
            </a:r>
          </a:p>
          <a:p>
            <a:pPr lvl="1">
              <a:lnSpc>
                <a:spcPct val="120000"/>
              </a:lnSpc>
            </a:pPr>
            <a:r>
              <a:rPr lang="hu-HU" dirty="0"/>
              <a:t>Garantálja az ACID tulajdonságokat</a:t>
            </a:r>
          </a:p>
          <a:p>
            <a:pPr>
              <a:lnSpc>
                <a:spcPct val="120000"/>
              </a:lnSpc>
            </a:pPr>
            <a:r>
              <a:rPr lang="hu-HU" dirty="0"/>
              <a:t>Nyílt forráskódú, rendkívül elterjedt</a:t>
            </a:r>
          </a:p>
        </p:txBody>
      </p:sp>
      <p:sp>
        <p:nvSpPr>
          <p:cNvPr id="2" name="Cím 1"/>
          <p:cNvSpPr>
            <a:spLocks noGrp="1"/>
          </p:cNvSpPr>
          <p:nvPr>
            <p:ph type="title"/>
          </p:nvPr>
        </p:nvSpPr>
        <p:spPr/>
        <p:txBody>
          <a:bodyPr/>
          <a:lstStyle/>
          <a:p>
            <a:r>
              <a:rPr lang="hu-HU" dirty="0" err="1"/>
              <a:t>SQLite</a:t>
            </a:r>
            <a:endParaRPr lang="hu-HU" dirty="0"/>
          </a:p>
        </p:txBody>
      </p:sp>
    </p:spTree>
    <p:extLst>
      <p:ext uri="{BB962C8B-B14F-4D97-AF65-F5344CB8AC3E}">
        <p14:creationId xmlns:p14="http://schemas.microsoft.com/office/powerpoint/2010/main" val="19879709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p:txBody>
          <a:bodyPr/>
          <a:lstStyle/>
          <a:p>
            <a:r>
              <a:rPr lang="hu-HU" dirty="0" err="1"/>
              <a:t>Szinkronizációs</a:t>
            </a:r>
            <a:r>
              <a:rPr lang="hu-HU" dirty="0"/>
              <a:t> contextus létrehozása (</a:t>
            </a:r>
            <a:r>
              <a:rPr lang="hu-HU" dirty="0" err="1"/>
              <a:t>SyncContext</a:t>
            </a:r>
            <a:r>
              <a:rPr lang="hu-HU" dirty="0"/>
              <a:t>)</a:t>
            </a:r>
          </a:p>
          <a:p>
            <a:pPr lvl="1"/>
            <a:r>
              <a:rPr lang="hu-HU" dirty="0"/>
              <a:t>Burkoló az adattár fölött</a:t>
            </a:r>
          </a:p>
          <a:p>
            <a:pPr lvl="1"/>
            <a:r>
              <a:rPr lang="hu-HU" dirty="0"/>
              <a:t>CUD (</a:t>
            </a:r>
            <a:r>
              <a:rPr lang="hu-HU" dirty="0" err="1"/>
              <a:t>Create</a:t>
            </a:r>
            <a:r>
              <a:rPr lang="hu-HU" dirty="0"/>
              <a:t>, Update, </a:t>
            </a:r>
            <a:r>
              <a:rPr lang="hu-HU" dirty="0" err="1"/>
              <a:t>Delete</a:t>
            </a:r>
            <a:r>
              <a:rPr lang="hu-HU" dirty="0"/>
              <a:t>) műveleteket kezel (és tart nyilván)</a:t>
            </a:r>
          </a:p>
          <a:p>
            <a:pPr lvl="1"/>
            <a:r>
              <a:rPr lang="hu-HU" dirty="0" err="1"/>
              <a:t>IMobileServicesSyncContext.InitializeAsync</a:t>
            </a:r>
            <a:r>
              <a:rPr lang="hu-HU" dirty="0"/>
              <a:t>(</a:t>
            </a:r>
            <a:r>
              <a:rPr lang="hu-HU" dirty="0" err="1"/>
              <a:t>localstore</a:t>
            </a:r>
            <a:r>
              <a:rPr lang="hu-HU" dirty="0"/>
              <a:t>)</a:t>
            </a:r>
          </a:p>
          <a:p>
            <a:r>
              <a:rPr lang="hu-HU" dirty="0" err="1"/>
              <a:t>Push</a:t>
            </a:r>
            <a:endParaRPr lang="hu-HU" dirty="0"/>
          </a:p>
          <a:p>
            <a:pPr lvl="1"/>
            <a:r>
              <a:rPr lang="hu-HU" dirty="0"/>
              <a:t>CUD műveletek továbbítása a szervernek</a:t>
            </a:r>
          </a:p>
          <a:p>
            <a:r>
              <a:rPr lang="hu-HU" dirty="0" err="1"/>
              <a:t>Pull</a:t>
            </a:r>
            <a:endParaRPr lang="hu-HU" dirty="0"/>
          </a:p>
          <a:p>
            <a:pPr lvl="1"/>
            <a:r>
              <a:rPr lang="hu-HU" dirty="0"/>
              <a:t>Lekéri a változtatásokat (előtte implicit módon egy </a:t>
            </a:r>
            <a:r>
              <a:rPr lang="hu-HU" dirty="0" err="1"/>
              <a:t>Push</a:t>
            </a:r>
            <a:r>
              <a:rPr lang="hu-HU" dirty="0"/>
              <a:t>-t indít)</a:t>
            </a:r>
          </a:p>
          <a:p>
            <a:r>
              <a:rPr lang="hu-HU" dirty="0" err="1"/>
              <a:t>Incremental</a:t>
            </a:r>
            <a:r>
              <a:rPr lang="hu-HU" dirty="0"/>
              <a:t> </a:t>
            </a:r>
            <a:r>
              <a:rPr lang="hu-HU" dirty="0" err="1"/>
              <a:t>Sync</a:t>
            </a:r>
            <a:endParaRPr lang="hu-HU" dirty="0"/>
          </a:p>
          <a:p>
            <a:pPr lvl="1"/>
            <a:r>
              <a:rPr lang="hu-HU" dirty="0"/>
              <a:t>Szinkronizálás időbélyeg alapján</a:t>
            </a:r>
          </a:p>
          <a:p>
            <a:pPr lvl="1"/>
            <a:endParaRPr lang="hu-HU" dirty="0"/>
          </a:p>
          <a:p>
            <a:pPr lvl="1"/>
            <a:endParaRPr lang="hu-HU" dirty="0"/>
          </a:p>
          <a:p>
            <a:pPr lvl="1"/>
            <a:endParaRPr lang="hu-HU" dirty="0"/>
          </a:p>
          <a:p>
            <a:endParaRPr lang="hu-HU" dirty="0"/>
          </a:p>
          <a:p>
            <a:endParaRPr lang="hu-HU" dirty="0"/>
          </a:p>
          <a:p>
            <a:pPr lvl="1"/>
            <a:endParaRPr lang="hu-HU" dirty="0"/>
          </a:p>
          <a:p>
            <a:endParaRPr lang="hu-HU" dirty="0"/>
          </a:p>
        </p:txBody>
      </p:sp>
      <p:sp>
        <p:nvSpPr>
          <p:cNvPr id="5" name="Cím 4"/>
          <p:cNvSpPr>
            <a:spLocks noGrp="1"/>
          </p:cNvSpPr>
          <p:nvPr>
            <p:ph type="title"/>
          </p:nvPr>
        </p:nvSpPr>
        <p:spPr/>
        <p:txBody>
          <a:bodyPr/>
          <a:lstStyle/>
          <a:p>
            <a:r>
              <a:rPr lang="hu-HU" dirty="0"/>
              <a:t>Kapcsolat nélküli </a:t>
            </a:r>
            <a:r>
              <a:rPr lang="hu-HU" dirty="0" err="1"/>
              <a:t>szinkronizáció</a:t>
            </a:r>
            <a:endParaRPr lang="hu-HU" dirty="0"/>
          </a:p>
        </p:txBody>
      </p:sp>
    </p:spTree>
    <p:extLst>
      <p:ext uri="{BB962C8B-B14F-4D97-AF65-F5344CB8AC3E}">
        <p14:creationId xmlns:p14="http://schemas.microsoft.com/office/powerpoint/2010/main" val="367383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3244093"/>
          </a:xfrm>
        </p:spPr>
        <p:txBody>
          <a:bodyPr>
            <a:normAutofit lnSpcReduction="10000"/>
          </a:bodyPr>
          <a:lstStyle/>
          <a:p>
            <a:r>
              <a:rPr lang="hu-HU" dirty="0" err="1"/>
              <a:t>Azure</a:t>
            </a:r>
            <a:r>
              <a:rPr lang="hu-HU" dirty="0"/>
              <a:t> </a:t>
            </a:r>
            <a:r>
              <a:rPr lang="hu-HU" dirty="0" err="1"/>
              <a:t>blob</a:t>
            </a:r>
            <a:r>
              <a:rPr lang="hu-HU" dirty="0"/>
              <a:t> </a:t>
            </a:r>
            <a:r>
              <a:rPr lang="hu-HU" dirty="0" err="1"/>
              <a:t>strorage</a:t>
            </a:r>
            <a:r>
              <a:rPr lang="hu-HU" dirty="0"/>
              <a:t> támogatás is pl.: fájlok, képek esetén</a:t>
            </a:r>
          </a:p>
          <a:p>
            <a:r>
              <a:rPr lang="hu-HU" dirty="0"/>
              <a:t>Az alkalmazás az </a:t>
            </a:r>
            <a:r>
              <a:rPr lang="hu-HU" dirty="0" err="1"/>
              <a:t>App</a:t>
            </a:r>
            <a:r>
              <a:rPr lang="hu-HU" dirty="0"/>
              <a:t> </a:t>
            </a:r>
            <a:r>
              <a:rPr lang="hu-HU" dirty="0" err="1"/>
              <a:t>Service-hez</a:t>
            </a:r>
            <a:r>
              <a:rPr lang="hu-HU" dirty="0"/>
              <a:t> fordul, egy SAS </a:t>
            </a:r>
            <a:r>
              <a:rPr lang="hu-HU" dirty="0" err="1"/>
              <a:t>tokenért</a:t>
            </a:r>
            <a:endParaRPr lang="hu-HU" dirty="0"/>
          </a:p>
          <a:p>
            <a:r>
              <a:rPr lang="hu-HU" dirty="0"/>
              <a:t>A kapott SAS </a:t>
            </a:r>
            <a:r>
              <a:rPr lang="hu-HU" dirty="0" err="1"/>
              <a:t>tokennel</a:t>
            </a:r>
            <a:r>
              <a:rPr lang="hu-HU" dirty="0"/>
              <a:t> már fel tudja tölteni a fájlt az </a:t>
            </a:r>
            <a:r>
              <a:rPr lang="hu-HU" dirty="0" err="1"/>
              <a:t>Azure</a:t>
            </a:r>
            <a:r>
              <a:rPr lang="hu-HU" dirty="0"/>
              <a:t> </a:t>
            </a:r>
            <a:r>
              <a:rPr lang="hu-HU" dirty="0" err="1"/>
              <a:t>blob</a:t>
            </a:r>
            <a:r>
              <a:rPr lang="hu-HU" dirty="0"/>
              <a:t> tárhelyre a kliens könyvtár</a:t>
            </a:r>
          </a:p>
          <a:p>
            <a:pPr lvl="1"/>
            <a:r>
              <a:rPr lang="hu-HU" dirty="0"/>
              <a:t>A fájl kliens oldali tárolásáról nekünk kell gondoskodni (implementálni)</a:t>
            </a:r>
          </a:p>
        </p:txBody>
      </p:sp>
      <p:sp>
        <p:nvSpPr>
          <p:cNvPr id="3" name="Cím 2"/>
          <p:cNvSpPr>
            <a:spLocks noGrp="1"/>
          </p:cNvSpPr>
          <p:nvPr>
            <p:ph type="title"/>
          </p:nvPr>
        </p:nvSpPr>
        <p:spPr/>
        <p:txBody>
          <a:bodyPr/>
          <a:lstStyle/>
          <a:p>
            <a:r>
              <a:rPr lang="hu-HU" dirty="0"/>
              <a:t>Kapcsolat nélküli </a:t>
            </a:r>
            <a:r>
              <a:rPr lang="hu-HU" dirty="0" err="1"/>
              <a:t>szinkronizáció</a:t>
            </a:r>
            <a:r>
              <a:rPr lang="hu-HU" dirty="0"/>
              <a:t> (fájlok)</a:t>
            </a:r>
          </a:p>
        </p:txBody>
      </p:sp>
    </p:spTree>
    <p:extLst>
      <p:ext uri="{BB962C8B-B14F-4D97-AF65-F5344CB8AC3E}">
        <p14:creationId xmlns:p14="http://schemas.microsoft.com/office/powerpoint/2010/main" val="30942767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Kapcsolat nélküli </a:t>
            </a:r>
            <a:r>
              <a:rPr lang="hu-HU" dirty="0" err="1"/>
              <a:t>szinkronizáció</a:t>
            </a:r>
            <a:r>
              <a:rPr lang="hu-HU" dirty="0"/>
              <a:t> (fájlok)</a:t>
            </a:r>
          </a:p>
        </p:txBody>
      </p:sp>
      <p:pic>
        <p:nvPicPr>
          <p:cNvPr id="7" name="Picture 2" descr="Requesting a SAS tok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04" y="1627120"/>
            <a:ext cx="9714511" cy="458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320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zöveg helye 6"/>
          <p:cNvSpPr>
            <a:spLocks noGrp="1"/>
          </p:cNvSpPr>
          <p:nvPr>
            <p:ph type="body" sz="quarter" idx="10"/>
          </p:nvPr>
        </p:nvSpPr>
        <p:spPr>
          <a:xfrm>
            <a:off x="1071562" y="1854199"/>
            <a:ext cx="8181080" cy="4587789"/>
          </a:xfrm>
        </p:spPr>
        <p:txBody>
          <a:bodyPr/>
          <a:lstStyle/>
          <a:p>
            <a:r>
              <a:rPr lang="hu-HU" dirty="0"/>
              <a:t>Mobile </a:t>
            </a:r>
            <a:r>
              <a:rPr lang="hu-HU" dirty="0" err="1"/>
              <a:t>Apps</a:t>
            </a:r>
            <a:endParaRPr lang="hu-HU" dirty="0"/>
          </a:p>
          <a:p>
            <a:r>
              <a:rPr lang="hu-HU" dirty="0" err="1"/>
              <a:t>Notification</a:t>
            </a:r>
            <a:r>
              <a:rPr lang="hu-HU" dirty="0"/>
              <a:t> </a:t>
            </a:r>
            <a:r>
              <a:rPr lang="hu-HU" dirty="0" err="1"/>
              <a:t>Hub</a:t>
            </a:r>
            <a:endParaRPr lang="hu-HU" dirty="0"/>
          </a:p>
          <a:p>
            <a:r>
              <a:rPr lang="hu-HU" dirty="0" err="1"/>
              <a:t>Power</a:t>
            </a:r>
            <a:r>
              <a:rPr lang="hu-HU" dirty="0"/>
              <a:t> </a:t>
            </a:r>
            <a:r>
              <a:rPr lang="hu-HU" dirty="0" err="1"/>
              <a:t>Apps</a:t>
            </a:r>
            <a:endParaRPr lang="hu-HU" dirty="0"/>
          </a:p>
          <a:p>
            <a:r>
              <a:rPr lang="hu-HU" dirty="0" err="1"/>
              <a:t>Azure</a:t>
            </a:r>
            <a:r>
              <a:rPr lang="hu-HU" dirty="0"/>
              <a:t> </a:t>
            </a:r>
            <a:r>
              <a:rPr lang="hu-HU" dirty="0" err="1"/>
              <a:t>Content</a:t>
            </a:r>
            <a:r>
              <a:rPr lang="hu-HU" dirty="0"/>
              <a:t> </a:t>
            </a:r>
            <a:r>
              <a:rPr lang="hu-HU" dirty="0" err="1"/>
              <a:t>Delivery</a:t>
            </a:r>
            <a:r>
              <a:rPr lang="hu-HU" dirty="0"/>
              <a:t> Network (CDN)</a:t>
            </a:r>
          </a:p>
          <a:p>
            <a:endParaRPr lang="hu-HU" dirty="0"/>
          </a:p>
        </p:txBody>
      </p:sp>
    </p:spTree>
    <p:extLst>
      <p:ext uri="{BB962C8B-B14F-4D97-AF65-F5344CB8AC3E}">
        <p14:creationId xmlns:p14="http://schemas.microsoft.com/office/powerpoint/2010/main" val="233285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40" y="1189177"/>
            <a:ext cx="6321684" cy="5434565"/>
          </a:xfrm>
        </p:spPr>
        <p:txBody>
          <a:bodyPr>
            <a:normAutofit lnSpcReduction="10000"/>
          </a:bodyPr>
          <a:lstStyle/>
          <a:p>
            <a:r>
              <a:rPr lang="hu-HU" dirty="0"/>
              <a:t>Lehetőséget nyújt felhasználók bejelentkezésére a </a:t>
            </a:r>
            <a:r>
              <a:rPr lang="hu-HU" dirty="0" err="1"/>
              <a:t>backend</a:t>
            </a:r>
            <a:r>
              <a:rPr lang="hu-HU" dirty="0"/>
              <a:t> logika megváltoztatása nélkül</a:t>
            </a:r>
          </a:p>
          <a:p>
            <a:r>
              <a:rPr lang="hu-HU" dirty="0"/>
              <a:t>Külső </a:t>
            </a:r>
            <a:r>
              <a:rPr lang="hu-HU" dirty="0" err="1"/>
              <a:t>federált</a:t>
            </a:r>
            <a:r>
              <a:rPr lang="hu-HU" dirty="0"/>
              <a:t> identitások segítségével történik az azonosítás</a:t>
            </a:r>
          </a:p>
          <a:p>
            <a:r>
              <a:rPr lang="hu-HU" dirty="0"/>
              <a:t>Beépített külső szolgáltatók</a:t>
            </a:r>
          </a:p>
          <a:p>
            <a:pPr lvl="1"/>
            <a:r>
              <a:rPr lang="en-US" dirty="0"/>
              <a:t>Azure Active Directory, Facebook, Google, Microsoft Account, Twitter</a:t>
            </a:r>
            <a:endParaRPr lang="hu-HU" dirty="0"/>
          </a:p>
          <a:p>
            <a:pPr lvl="1"/>
            <a:r>
              <a:rPr lang="hu-HU" dirty="0"/>
              <a:t>Saját megoldással is bővíthető</a:t>
            </a:r>
          </a:p>
        </p:txBody>
      </p:sp>
      <p:sp>
        <p:nvSpPr>
          <p:cNvPr id="3" name="Cím 2"/>
          <p:cNvSpPr>
            <a:spLocks noGrp="1"/>
          </p:cNvSpPr>
          <p:nvPr>
            <p:ph type="title"/>
          </p:nvPr>
        </p:nvSpPr>
        <p:spPr/>
        <p:txBody>
          <a:bodyPr/>
          <a:lstStyle/>
          <a:p>
            <a:r>
              <a:rPr lang="hu-HU" dirty="0" err="1"/>
              <a:t>Authentikáció</a:t>
            </a:r>
            <a:r>
              <a:rPr lang="hu-HU" dirty="0"/>
              <a:t> és </a:t>
            </a:r>
            <a:r>
              <a:rPr lang="hu-HU" dirty="0" err="1"/>
              <a:t>authorizáció</a:t>
            </a:r>
            <a:endParaRPr lang="hu-HU" dirty="0"/>
          </a:p>
        </p:txBody>
      </p:sp>
      <p:pic>
        <p:nvPicPr>
          <p:cNvPr id="2050" name="Picture 2" descr="https://acom.azurecomcdn.net/80C57D/cdn/mediahandler/docarticles/dpsmedia-prod/azure.microsoft.com/en-us/documentation/articles/app-service-api-authentication/20160311055251/api-apps-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552" y="1367434"/>
            <a:ext cx="5314950"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328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2157898"/>
          </a:xfrm>
        </p:spPr>
        <p:txBody>
          <a:bodyPr>
            <a:normAutofit lnSpcReduction="10000"/>
          </a:bodyPr>
          <a:lstStyle/>
          <a:p>
            <a:r>
              <a:rPr lang="hu-HU" dirty="0" err="1"/>
              <a:t>Azure</a:t>
            </a:r>
            <a:r>
              <a:rPr lang="hu-HU" dirty="0"/>
              <a:t> </a:t>
            </a:r>
            <a:r>
              <a:rPr lang="hu-HU" dirty="0" err="1"/>
              <a:t>Notification</a:t>
            </a:r>
            <a:r>
              <a:rPr lang="hu-HU" dirty="0"/>
              <a:t> </a:t>
            </a:r>
            <a:r>
              <a:rPr lang="hu-HU" dirty="0" err="1"/>
              <a:t>Hub-bal</a:t>
            </a:r>
            <a:r>
              <a:rPr lang="hu-HU" dirty="0"/>
              <a:t> történő kényelmes integráció</a:t>
            </a:r>
          </a:p>
          <a:p>
            <a:r>
              <a:rPr lang="hu-HU" dirty="0" err="1"/>
              <a:t>Azure</a:t>
            </a:r>
            <a:r>
              <a:rPr lang="hu-HU" dirty="0"/>
              <a:t> </a:t>
            </a:r>
            <a:r>
              <a:rPr lang="hu-HU" dirty="0" err="1"/>
              <a:t>Notification</a:t>
            </a:r>
            <a:r>
              <a:rPr lang="hu-HU" dirty="0"/>
              <a:t> </a:t>
            </a:r>
            <a:r>
              <a:rPr lang="hu-HU" dirty="0" err="1"/>
              <a:t>Hub</a:t>
            </a:r>
            <a:r>
              <a:rPr lang="hu-HU" dirty="0"/>
              <a:t>: Nagy számú értesítések egyszerre történő kiküldése szerver oldalról, platform függetlenül</a:t>
            </a:r>
          </a:p>
          <a:p>
            <a:pPr lvl="1"/>
            <a:r>
              <a:rPr lang="hu-HU" dirty="0"/>
              <a:t>Lásd.: következő téma</a:t>
            </a:r>
          </a:p>
        </p:txBody>
      </p:sp>
      <p:sp>
        <p:nvSpPr>
          <p:cNvPr id="5" name="Cím 4"/>
          <p:cNvSpPr>
            <a:spLocks noGrp="1"/>
          </p:cNvSpPr>
          <p:nvPr>
            <p:ph type="title"/>
          </p:nvPr>
        </p:nvSpPr>
        <p:spPr/>
        <p:txBody>
          <a:bodyPr/>
          <a:lstStyle/>
          <a:p>
            <a:r>
              <a:rPr lang="hu-HU" dirty="0" err="1"/>
              <a:t>Push</a:t>
            </a:r>
            <a:r>
              <a:rPr lang="hu-HU" dirty="0"/>
              <a:t> értesítések</a:t>
            </a:r>
          </a:p>
        </p:txBody>
      </p:sp>
    </p:spTree>
    <p:extLst>
      <p:ext uri="{BB962C8B-B14F-4D97-AF65-F5344CB8AC3E}">
        <p14:creationId xmlns:p14="http://schemas.microsoft.com/office/powerpoint/2010/main" val="38095950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5543121"/>
          </a:xfrm>
        </p:spPr>
        <p:txBody>
          <a:bodyPr>
            <a:normAutofit lnSpcReduction="10000"/>
          </a:bodyPr>
          <a:lstStyle/>
          <a:p>
            <a:r>
              <a:rPr lang="hu-HU" dirty="0"/>
              <a:t>A főbb funkciók pár sor segítségével integrálhatóak az alkalmazásba</a:t>
            </a:r>
          </a:p>
          <a:p>
            <a:r>
              <a:rPr lang="hu-HU" dirty="0"/>
              <a:t>ASP.NET, </a:t>
            </a:r>
            <a:r>
              <a:rPr lang="hu-HU" dirty="0" err="1"/>
              <a:t>Node.js</a:t>
            </a:r>
            <a:r>
              <a:rPr lang="hu-HU" dirty="0"/>
              <a:t> szerver platformok</a:t>
            </a:r>
          </a:p>
          <a:p>
            <a:r>
              <a:rPr lang="hu-HU" dirty="0"/>
              <a:t>Natív mobil platformokhoz</a:t>
            </a:r>
          </a:p>
          <a:p>
            <a:pPr lvl="1"/>
            <a:r>
              <a:rPr lang="hu-HU" dirty="0" err="1"/>
              <a:t>iOS</a:t>
            </a:r>
            <a:endParaRPr lang="hu-HU" dirty="0"/>
          </a:p>
          <a:p>
            <a:pPr lvl="1"/>
            <a:r>
              <a:rPr lang="hu-HU" dirty="0" err="1"/>
              <a:t>Android</a:t>
            </a:r>
            <a:endParaRPr lang="hu-HU" dirty="0"/>
          </a:p>
          <a:p>
            <a:pPr lvl="1"/>
            <a:r>
              <a:rPr lang="hu-HU" dirty="0"/>
              <a:t>Windows</a:t>
            </a:r>
          </a:p>
          <a:p>
            <a:r>
              <a:rPr lang="hu-HU" dirty="0"/>
              <a:t>Keresztplatformos mobil </a:t>
            </a:r>
            <a:r>
              <a:rPr lang="hu-HU" dirty="0" err="1"/>
              <a:t>feljesztéshez</a:t>
            </a:r>
            <a:endParaRPr lang="hu-HU" dirty="0"/>
          </a:p>
          <a:p>
            <a:pPr lvl="1"/>
            <a:r>
              <a:rPr lang="hu-HU" dirty="0" err="1"/>
              <a:t>Xamarin.iOS</a:t>
            </a:r>
            <a:r>
              <a:rPr lang="hu-HU" dirty="0"/>
              <a:t>, </a:t>
            </a:r>
            <a:r>
              <a:rPr lang="hu-HU" dirty="0" err="1"/>
              <a:t>Xamarin.Android</a:t>
            </a:r>
            <a:r>
              <a:rPr lang="hu-HU" dirty="0"/>
              <a:t>, </a:t>
            </a:r>
            <a:r>
              <a:rPr lang="hu-HU" dirty="0" err="1"/>
              <a:t>Xamarin.Forms</a:t>
            </a:r>
            <a:r>
              <a:rPr lang="hu-HU" dirty="0"/>
              <a:t>, </a:t>
            </a:r>
          </a:p>
          <a:p>
            <a:pPr lvl="1"/>
            <a:r>
              <a:rPr lang="hu-HU" dirty="0" err="1"/>
              <a:t>Apache</a:t>
            </a:r>
            <a:r>
              <a:rPr lang="hu-HU" dirty="0"/>
              <a:t> </a:t>
            </a:r>
            <a:r>
              <a:rPr lang="hu-HU" dirty="0" err="1"/>
              <a:t>Cordova</a:t>
            </a:r>
            <a:endParaRPr lang="hu-HU" dirty="0"/>
          </a:p>
          <a:p>
            <a:r>
              <a:rPr lang="hu-HU" dirty="0"/>
              <a:t>Open </a:t>
            </a:r>
            <a:r>
              <a:rPr lang="hu-HU" dirty="0" err="1"/>
              <a:t>Source</a:t>
            </a:r>
            <a:r>
              <a:rPr lang="hu-HU" dirty="0"/>
              <a:t> (MIT </a:t>
            </a:r>
            <a:r>
              <a:rPr lang="hu-HU" dirty="0" err="1"/>
              <a:t>licensz</a:t>
            </a:r>
            <a:r>
              <a:rPr lang="hu-HU" dirty="0"/>
              <a:t>)</a:t>
            </a:r>
          </a:p>
        </p:txBody>
      </p:sp>
      <p:sp>
        <p:nvSpPr>
          <p:cNvPr id="5" name="Cím 4"/>
          <p:cNvSpPr>
            <a:spLocks noGrp="1"/>
          </p:cNvSpPr>
          <p:nvPr>
            <p:ph type="title"/>
          </p:nvPr>
        </p:nvSpPr>
        <p:spPr/>
        <p:txBody>
          <a:bodyPr/>
          <a:lstStyle/>
          <a:p>
            <a:r>
              <a:rPr lang="hu-HU" dirty="0"/>
              <a:t>SDK támogatás</a:t>
            </a:r>
          </a:p>
        </p:txBody>
      </p:sp>
    </p:spTree>
    <p:extLst>
      <p:ext uri="{BB962C8B-B14F-4D97-AF65-F5344CB8AC3E}">
        <p14:creationId xmlns:p14="http://schemas.microsoft.com/office/powerpoint/2010/main" val="11693423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5036250"/>
          </a:xfrm>
        </p:spPr>
        <p:txBody>
          <a:bodyPr>
            <a:normAutofit lnSpcReduction="10000"/>
          </a:bodyPr>
          <a:lstStyle/>
          <a:p>
            <a:r>
              <a:rPr lang="hu-HU" dirty="0"/>
              <a:t>Szerver oldalon is és kliens oldalon is proxy osztályokkal van elfedve az absztrakciós réteg</a:t>
            </a:r>
          </a:p>
          <a:p>
            <a:pPr lvl="1"/>
            <a:r>
              <a:rPr lang="hu-HU" dirty="0"/>
              <a:t>Szerver</a:t>
            </a:r>
          </a:p>
          <a:p>
            <a:pPr lvl="2"/>
            <a:r>
              <a:rPr lang="hu-HU" dirty="0" err="1"/>
              <a:t>TableController</a:t>
            </a:r>
            <a:r>
              <a:rPr lang="hu-HU" dirty="0"/>
              <a:t>&lt;</a:t>
            </a:r>
            <a:r>
              <a:rPr lang="hu-HU" dirty="0" err="1"/>
              <a:t>ITableData</a:t>
            </a:r>
            <a:r>
              <a:rPr lang="hu-HU" dirty="0"/>
              <a:t>&gt;, </a:t>
            </a:r>
          </a:p>
          <a:p>
            <a:pPr lvl="2"/>
            <a:r>
              <a:rPr lang="hu-HU" dirty="0" err="1"/>
              <a:t>EntityDomainManager</a:t>
            </a:r>
            <a:r>
              <a:rPr lang="hu-HU" dirty="0"/>
              <a:t>,</a:t>
            </a:r>
          </a:p>
          <a:p>
            <a:pPr lvl="2"/>
            <a:r>
              <a:rPr lang="hu-HU" dirty="0" err="1"/>
              <a:t>EntityData</a:t>
            </a:r>
            <a:r>
              <a:rPr lang="hu-HU" dirty="0"/>
              <a:t> stb.</a:t>
            </a:r>
          </a:p>
          <a:p>
            <a:pPr lvl="1"/>
            <a:r>
              <a:rPr lang="hu-HU" dirty="0"/>
              <a:t>Kliens: </a:t>
            </a:r>
          </a:p>
          <a:p>
            <a:pPr lvl="2"/>
            <a:r>
              <a:rPr lang="hu-HU" dirty="0" err="1"/>
              <a:t>MobileServiceClient</a:t>
            </a:r>
            <a:r>
              <a:rPr lang="hu-HU" dirty="0"/>
              <a:t>, </a:t>
            </a:r>
          </a:p>
          <a:p>
            <a:pPr lvl="2"/>
            <a:r>
              <a:rPr lang="hu-HU" dirty="0" err="1"/>
              <a:t>IMobileServiceTable</a:t>
            </a:r>
            <a:r>
              <a:rPr lang="hu-HU" dirty="0"/>
              <a:t>,</a:t>
            </a:r>
          </a:p>
          <a:p>
            <a:pPr lvl="2"/>
            <a:r>
              <a:rPr lang="hu-HU" dirty="0" err="1"/>
              <a:t>MobileServiceCollection</a:t>
            </a:r>
            <a:r>
              <a:rPr lang="hu-HU" dirty="0"/>
              <a:t> stb.</a:t>
            </a:r>
          </a:p>
          <a:p>
            <a:r>
              <a:rPr lang="hu-HU" dirty="0"/>
              <a:t>Saját működéssel is bővíthető részben, pl.: még nem támogatott </a:t>
            </a:r>
            <a:r>
              <a:rPr lang="hu-HU" dirty="0" err="1"/>
              <a:t>perzisztencia</a:t>
            </a:r>
            <a:r>
              <a:rPr lang="hu-HU" dirty="0"/>
              <a:t> réteg használata</a:t>
            </a:r>
          </a:p>
        </p:txBody>
      </p:sp>
      <p:sp>
        <p:nvSpPr>
          <p:cNvPr id="5" name="Cím 4"/>
          <p:cNvSpPr>
            <a:spLocks noGrp="1"/>
          </p:cNvSpPr>
          <p:nvPr>
            <p:ph type="title"/>
          </p:nvPr>
        </p:nvSpPr>
        <p:spPr/>
        <p:txBody>
          <a:bodyPr/>
          <a:lstStyle/>
          <a:p>
            <a:r>
              <a:rPr lang="hu-HU" dirty="0"/>
              <a:t>SDK támogatás (.NET)</a:t>
            </a:r>
          </a:p>
        </p:txBody>
      </p:sp>
    </p:spTree>
    <p:extLst>
      <p:ext uri="{BB962C8B-B14F-4D97-AF65-F5344CB8AC3E}">
        <p14:creationId xmlns:p14="http://schemas.microsoft.com/office/powerpoint/2010/main" val="9907965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7055197" cy="5724259"/>
          </a:xfrm>
        </p:spPr>
        <p:txBody>
          <a:bodyPr/>
          <a:lstStyle/>
          <a:p>
            <a:r>
              <a:rPr lang="hu-HU" dirty="0"/>
              <a:t>Hiba-, igénybejelentő alkalmazás, képfeltöltés</a:t>
            </a:r>
          </a:p>
          <a:p>
            <a:r>
              <a:rPr lang="hu-HU" dirty="0"/>
              <a:t>Biztonságos vállalati </a:t>
            </a:r>
            <a:r>
              <a:rPr lang="hu-HU" dirty="0" err="1"/>
              <a:t>authentikáció</a:t>
            </a:r>
            <a:endParaRPr lang="hu-HU" dirty="0"/>
          </a:p>
          <a:p>
            <a:r>
              <a:rPr lang="hu-HU" dirty="0"/>
              <a:t>Offline munkavégzés</a:t>
            </a:r>
          </a:p>
          <a:p>
            <a:r>
              <a:rPr lang="hu-HU" dirty="0" err="1"/>
              <a:t>On-premise</a:t>
            </a:r>
            <a:r>
              <a:rPr lang="hu-HU" dirty="0"/>
              <a:t> rendszerekkel való kapcsolat</a:t>
            </a:r>
          </a:p>
          <a:p>
            <a:r>
              <a:rPr lang="hu-HU" dirty="0"/>
              <a:t>Riasztások </a:t>
            </a:r>
            <a:r>
              <a:rPr lang="hu-HU" dirty="0" err="1"/>
              <a:t>push</a:t>
            </a:r>
            <a:r>
              <a:rPr lang="hu-HU" dirty="0"/>
              <a:t> értesítéseken keresztül</a:t>
            </a:r>
          </a:p>
          <a:p>
            <a:endParaRPr lang="hu-HU" dirty="0"/>
          </a:p>
          <a:p>
            <a:endParaRPr lang="hu-HU" dirty="0"/>
          </a:p>
        </p:txBody>
      </p:sp>
      <p:sp>
        <p:nvSpPr>
          <p:cNvPr id="5" name="Cím 4"/>
          <p:cNvSpPr>
            <a:spLocks noGrp="1"/>
          </p:cNvSpPr>
          <p:nvPr>
            <p:ph type="title"/>
          </p:nvPr>
        </p:nvSpPr>
        <p:spPr/>
        <p:txBody>
          <a:bodyPr/>
          <a:lstStyle/>
          <a:p>
            <a:r>
              <a:rPr lang="hu-HU" dirty="0"/>
              <a:t>Esettanulmány – Business </a:t>
            </a:r>
            <a:r>
              <a:rPr lang="hu-HU" dirty="0" err="1"/>
              <a:t>to</a:t>
            </a:r>
            <a:r>
              <a:rPr lang="hu-HU" dirty="0"/>
              <a:t> </a:t>
            </a:r>
            <a:r>
              <a:rPr lang="hu-HU" dirty="0" err="1"/>
              <a:t>Employee</a:t>
            </a:r>
            <a:r>
              <a:rPr lang="hu-HU" dirty="0"/>
              <a:t> (B2E)</a:t>
            </a:r>
          </a:p>
        </p:txBody>
      </p:sp>
      <p:pic>
        <p:nvPicPr>
          <p:cNvPr id="7" name="Kép 6"/>
          <p:cNvPicPr>
            <a:picLocks noChangeAspect="1"/>
          </p:cNvPicPr>
          <p:nvPr/>
        </p:nvPicPr>
        <p:blipFill>
          <a:blip r:embed="rId3"/>
          <a:stretch>
            <a:fillRect/>
          </a:stretch>
        </p:blipFill>
        <p:spPr>
          <a:xfrm>
            <a:off x="8303491" y="1152079"/>
            <a:ext cx="3325091" cy="5705921"/>
          </a:xfrm>
          <a:prstGeom prst="rect">
            <a:avLst/>
          </a:prstGeom>
        </p:spPr>
      </p:pic>
    </p:spTree>
    <p:extLst>
      <p:ext uri="{BB962C8B-B14F-4D97-AF65-F5344CB8AC3E}">
        <p14:creationId xmlns:p14="http://schemas.microsoft.com/office/powerpoint/2010/main" val="28091245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Esettanulmány</a:t>
            </a:r>
          </a:p>
        </p:txBody>
      </p:sp>
      <p:pic>
        <p:nvPicPr>
          <p:cNvPr id="5" name="Kép 4"/>
          <p:cNvPicPr>
            <a:picLocks noChangeAspect="1"/>
          </p:cNvPicPr>
          <p:nvPr/>
        </p:nvPicPr>
        <p:blipFill>
          <a:blip r:embed="rId3"/>
          <a:stretch>
            <a:fillRect/>
          </a:stretch>
        </p:blipFill>
        <p:spPr>
          <a:xfrm>
            <a:off x="1377522" y="1428461"/>
            <a:ext cx="9439275" cy="5238750"/>
          </a:xfrm>
          <a:prstGeom prst="rect">
            <a:avLst/>
          </a:prstGeom>
        </p:spPr>
      </p:pic>
    </p:spTree>
    <p:extLst>
      <p:ext uri="{BB962C8B-B14F-4D97-AF65-F5344CB8AC3E}">
        <p14:creationId xmlns:p14="http://schemas.microsoft.com/office/powerpoint/2010/main" val="18200813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69239" y="2084172"/>
            <a:ext cx="11653523" cy="1162178"/>
          </a:xfrm>
        </p:spPr>
        <p:txBody>
          <a:bodyPr/>
          <a:lstStyle/>
          <a:p>
            <a:r>
              <a:rPr lang="hu-HU" dirty="0" err="1"/>
              <a:t>Notification</a:t>
            </a:r>
            <a:r>
              <a:rPr lang="hu-HU" dirty="0"/>
              <a:t> </a:t>
            </a:r>
            <a:r>
              <a:rPr lang="hu-HU" dirty="0" err="1"/>
              <a:t>Hub</a:t>
            </a:r>
            <a:endParaRPr lang="hu-HU" dirty="0"/>
          </a:p>
        </p:txBody>
      </p:sp>
    </p:spTree>
    <p:extLst>
      <p:ext uri="{BB962C8B-B14F-4D97-AF65-F5344CB8AC3E}">
        <p14:creationId xmlns:p14="http://schemas.microsoft.com/office/powerpoint/2010/main" val="12484558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Folyamat - Általánosan</a:t>
            </a:r>
          </a:p>
        </p:txBody>
      </p:sp>
      <p:sp>
        <p:nvSpPr>
          <p:cNvPr id="7" name="TextBox 6"/>
          <p:cNvSpPr txBox="1"/>
          <p:nvPr/>
        </p:nvSpPr>
        <p:spPr>
          <a:xfrm>
            <a:off x="7063379" y="1696048"/>
            <a:ext cx="4588595" cy="4163577"/>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defTabSz="913521" fontAlgn="base">
              <a:lnSpc>
                <a:spcPct val="90000"/>
              </a:lnSpc>
              <a:spcAft>
                <a:spcPts val="1800"/>
              </a:spcAft>
              <a:buClr>
                <a:srgbClr val="FF8A00"/>
              </a:buClr>
              <a:buFont typeface="+mj-lt"/>
              <a:buAutoNum type="arabicPeriod"/>
            </a:pPr>
            <a:r>
              <a:rPr lang="hu-HU" sz="2400" dirty="0"/>
              <a:t>Beregisztráljuk az adott platform </a:t>
            </a:r>
            <a:r>
              <a:rPr lang="hu-HU" sz="2400" dirty="0" err="1"/>
              <a:t>Push</a:t>
            </a:r>
            <a:r>
              <a:rPr lang="hu-HU" sz="2400" dirty="0"/>
              <a:t> </a:t>
            </a:r>
            <a:r>
              <a:rPr lang="hu-HU" sz="2400" dirty="0" err="1"/>
              <a:t>notification</a:t>
            </a:r>
            <a:r>
              <a:rPr lang="hu-HU" sz="2400" dirty="0"/>
              <a:t> szolgáltatásába (PNS) az eszközt</a:t>
            </a:r>
          </a:p>
          <a:p>
            <a:pPr marL="342900" indent="-342900" defTabSz="913521" fontAlgn="base">
              <a:lnSpc>
                <a:spcPct val="90000"/>
              </a:lnSpc>
              <a:spcAft>
                <a:spcPts val="1800"/>
              </a:spcAft>
              <a:buClr>
                <a:srgbClr val="FF8A00"/>
              </a:buClr>
              <a:buFont typeface="+mj-lt"/>
              <a:buAutoNum type="arabicPeriod"/>
            </a:pPr>
            <a:r>
              <a:rPr lang="hu-HU" sz="2400" dirty="0"/>
              <a:t>PNS azonosító elküldése a mi </a:t>
            </a:r>
            <a:r>
              <a:rPr lang="hu-HU" sz="2400" dirty="0" err="1"/>
              <a:t>backend-ünknek</a:t>
            </a:r>
            <a:endParaRPr lang="en-US" sz="2400" dirty="0"/>
          </a:p>
          <a:p>
            <a:pPr marL="342900" indent="-342900" defTabSz="913521" fontAlgn="base">
              <a:lnSpc>
                <a:spcPct val="90000"/>
              </a:lnSpc>
              <a:spcAft>
                <a:spcPts val="1800"/>
              </a:spcAft>
              <a:buClr>
                <a:srgbClr val="FF8A00"/>
              </a:buClr>
              <a:buFont typeface="+mj-lt"/>
              <a:buAutoNum type="arabicPeriod"/>
            </a:pPr>
            <a:r>
              <a:rPr lang="hu-HU" sz="2400" dirty="0"/>
              <a:t>A </a:t>
            </a:r>
            <a:r>
              <a:rPr lang="hu-HU" sz="2400" dirty="0" err="1"/>
              <a:t>backend</a:t>
            </a:r>
            <a:r>
              <a:rPr lang="hu-HU" sz="2400" dirty="0"/>
              <a:t> </a:t>
            </a:r>
            <a:r>
              <a:rPr lang="hu-HU" sz="2400" dirty="0" err="1"/>
              <a:t>a</a:t>
            </a:r>
            <a:r>
              <a:rPr lang="hu-HU" sz="2400" dirty="0"/>
              <a:t> </a:t>
            </a:r>
            <a:r>
              <a:rPr lang="hu-HU" sz="2400" dirty="0" err="1"/>
              <a:t>PNS-en</a:t>
            </a:r>
            <a:r>
              <a:rPr lang="hu-HU" sz="2400" dirty="0"/>
              <a:t> keresztül kiküld egy értesítést</a:t>
            </a:r>
            <a:endParaRPr lang="en-US" sz="2400" dirty="0"/>
          </a:p>
          <a:p>
            <a:pPr marL="342900" indent="-342900" defTabSz="913521" fontAlgn="base">
              <a:lnSpc>
                <a:spcPct val="90000"/>
              </a:lnSpc>
              <a:spcAft>
                <a:spcPts val="1800"/>
              </a:spcAft>
              <a:buClr>
                <a:srgbClr val="FF8A00"/>
              </a:buClr>
              <a:buFont typeface="+mj-lt"/>
              <a:buAutoNum type="arabicPeriod"/>
            </a:pPr>
            <a:r>
              <a:rPr lang="en-US" sz="2400" dirty="0"/>
              <a:t>PNS </a:t>
            </a:r>
            <a:r>
              <a:rPr lang="hu-HU" sz="2400" dirty="0"/>
              <a:t>kézbesíti az értesítést az eszközre</a:t>
            </a:r>
            <a:endParaRPr lang="en-US" sz="2400" dirty="0"/>
          </a:p>
        </p:txBody>
      </p:sp>
      <p:sp>
        <p:nvSpPr>
          <p:cNvPr id="8" name="Rounded Rectangle 22"/>
          <p:cNvSpPr/>
          <p:nvPr/>
        </p:nvSpPr>
        <p:spPr bwMode="auto">
          <a:xfrm>
            <a:off x="440484" y="1522429"/>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1" fontAlgn="base">
              <a:spcBef>
                <a:spcPts val="600"/>
              </a:spcBef>
              <a:spcAft>
                <a:spcPts val="600"/>
              </a:spcAft>
            </a:pPr>
            <a:r>
              <a:rPr lang="hu-HU" sz="2800" spc="-151">
                <a:solidFill>
                  <a:srgbClr val="DDDDDD">
                    <a:lumMod val="50000"/>
                    <a:alpha val="99000"/>
                  </a:srgbClr>
                </a:solidFill>
                <a:latin typeface="Segoe UI Light" pitchFamily="34" charset="0"/>
              </a:rPr>
              <a:t>Kliens</a:t>
            </a:r>
            <a:endParaRPr lang="en-US" sz="2800" spc="-151" dirty="0">
              <a:solidFill>
                <a:srgbClr val="DDDDDD">
                  <a:lumMod val="50000"/>
                  <a:alpha val="99000"/>
                </a:srgbClr>
              </a:solidFill>
              <a:latin typeface="Segoe UI Light" pitchFamily="34" charset="0"/>
            </a:endParaRPr>
          </a:p>
        </p:txBody>
      </p:sp>
      <p:sp>
        <p:nvSpPr>
          <p:cNvPr id="9" name="Rounded Rectangle 23"/>
          <p:cNvSpPr/>
          <p:nvPr/>
        </p:nvSpPr>
        <p:spPr bwMode="auto">
          <a:xfrm>
            <a:off x="675351" y="2124665"/>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4275887" y="1522427"/>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hu-HU"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Szerver oldal</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sp>
        <p:nvSpPr>
          <p:cNvPr id="11" name="Rounded Rectangle 18"/>
          <p:cNvSpPr/>
          <p:nvPr/>
        </p:nvSpPr>
        <p:spPr bwMode="auto">
          <a:xfrm>
            <a:off x="4275887" y="4579991"/>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p>
        </p:txBody>
      </p:sp>
      <p:grpSp>
        <p:nvGrpSpPr>
          <p:cNvPr id="12" name="Group 12"/>
          <p:cNvGrpSpPr/>
          <p:nvPr/>
        </p:nvGrpSpPr>
        <p:grpSpPr>
          <a:xfrm rot="18714423">
            <a:off x="2525966" y="3528577"/>
            <a:ext cx="1336212" cy="3245915"/>
            <a:chOff x="1308290" y="3430995"/>
            <a:chExt cx="1336212" cy="1366013"/>
          </a:xfrm>
        </p:grpSpPr>
        <p:sp>
          <p:nvSpPr>
            <p:cNvPr id="28"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9" name="Rectangle 14"/>
            <p:cNvSpPr/>
            <p:nvPr/>
          </p:nvSpPr>
          <p:spPr bwMode="auto">
            <a:xfrm rot="2885577">
              <a:off x="1832543" y="3420698"/>
              <a:ext cx="287706" cy="133621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(1)</a:t>
              </a:r>
            </a:p>
          </p:txBody>
        </p:sp>
      </p:grpSp>
      <p:grpSp>
        <p:nvGrpSpPr>
          <p:cNvPr id="13" name="Group 15"/>
          <p:cNvGrpSpPr/>
          <p:nvPr/>
        </p:nvGrpSpPr>
        <p:grpSpPr>
          <a:xfrm>
            <a:off x="2504152" y="2859379"/>
            <a:ext cx="1771733" cy="577291"/>
            <a:chOff x="2581191" y="2686782"/>
            <a:chExt cx="1771733" cy="577290"/>
          </a:xfrm>
        </p:grpSpPr>
        <p:sp>
          <p:nvSpPr>
            <p:cNvPr id="26" name="Up-Down Arrow 16"/>
            <p:cNvSpPr/>
            <p:nvPr/>
          </p:nvSpPr>
          <p:spPr bwMode="auto">
            <a:xfrm rot="5400000">
              <a:off x="3271484" y="1996489"/>
              <a:ext cx="391147" cy="1771733"/>
            </a:xfrm>
            <a:prstGeom prst="upDownArrow">
              <a:avLst>
                <a:gd name="adj1" fmla="val 50000"/>
                <a:gd name="adj2" fmla="val 59741"/>
              </a:avLst>
            </a:prstGeom>
            <a:solidFill>
              <a:schemeClr val="tx2">
                <a:lumMod val="40000"/>
                <a:lumOff val="60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7" name="Rectangle 17"/>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(2)</a:t>
              </a:r>
            </a:p>
          </p:txBody>
        </p:sp>
      </p:grpSp>
      <p:grpSp>
        <p:nvGrpSpPr>
          <p:cNvPr id="14" name="Group 18"/>
          <p:cNvGrpSpPr/>
          <p:nvPr/>
        </p:nvGrpSpPr>
        <p:grpSpPr>
          <a:xfrm>
            <a:off x="5104543" y="3625547"/>
            <a:ext cx="933676" cy="954443"/>
            <a:chOff x="5341644" y="3559768"/>
            <a:chExt cx="933676" cy="703848"/>
          </a:xfrm>
        </p:grpSpPr>
        <p:sp>
          <p:nvSpPr>
            <p:cNvPr id="24"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5"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(3)</a:t>
              </a:r>
            </a:p>
          </p:txBody>
        </p:sp>
      </p:grpSp>
      <p:grpSp>
        <p:nvGrpSpPr>
          <p:cNvPr id="15" name="Group 21"/>
          <p:cNvGrpSpPr/>
          <p:nvPr/>
        </p:nvGrpSpPr>
        <p:grpSpPr>
          <a:xfrm rot="2586939">
            <a:off x="2443906" y="4429887"/>
            <a:ext cx="2141025" cy="625701"/>
            <a:chOff x="2479860" y="4937164"/>
            <a:chExt cx="1762119" cy="625701"/>
          </a:xfrm>
        </p:grpSpPr>
        <p:sp>
          <p:nvSpPr>
            <p:cNvPr id="22"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3" name="Rectangle 23"/>
            <p:cNvSpPr/>
            <p:nvPr/>
          </p:nvSpPr>
          <p:spPr bwMode="auto">
            <a:xfrm rot="19013061">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(4)</a:t>
              </a:r>
            </a:p>
          </p:txBody>
        </p:sp>
      </p:grpSp>
      <p:sp>
        <p:nvSpPr>
          <p:cNvPr id="16" name="Freeform 7"/>
          <p:cNvSpPr>
            <a:spLocks/>
          </p:cNvSpPr>
          <p:nvPr/>
        </p:nvSpPr>
        <p:spPr bwMode="auto">
          <a:xfrm>
            <a:off x="4616685" y="2086565"/>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a:solidFill>
                <a:srgbClr val="292929"/>
              </a:solidFill>
            </a:endParaRPr>
          </a:p>
        </p:txBody>
      </p:sp>
      <p:sp>
        <p:nvSpPr>
          <p:cNvPr id="17" name="Freeform 58"/>
          <p:cNvSpPr>
            <a:spLocks noEditPoints="1"/>
          </p:cNvSpPr>
          <p:nvPr/>
        </p:nvSpPr>
        <p:spPr bwMode="black">
          <a:xfrm>
            <a:off x="4885284" y="4911794"/>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nvGrpSpPr>
          <p:cNvPr id="18" name="Group 26"/>
          <p:cNvGrpSpPr/>
          <p:nvPr/>
        </p:nvGrpSpPr>
        <p:grpSpPr bwMode="black">
          <a:xfrm>
            <a:off x="1067663" y="2511035"/>
            <a:ext cx="1044176" cy="849483"/>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spTree>
    <p:extLst>
      <p:ext uri="{BB962C8B-B14F-4D97-AF65-F5344CB8AC3E}">
        <p14:creationId xmlns:p14="http://schemas.microsoft.com/office/powerpoint/2010/main" val="158857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4945778"/>
          </a:xfrm>
        </p:spPr>
        <p:txBody>
          <a:bodyPr/>
          <a:lstStyle/>
          <a:p>
            <a:r>
              <a:rPr lang="hu-HU" dirty="0"/>
              <a:t>Egységes </a:t>
            </a:r>
            <a:r>
              <a:rPr lang="hu-HU" dirty="0" err="1"/>
              <a:t>push</a:t>
            </a:r>
            <a:r>
              <a:rPr lang="hu-HU" dirty="0"/>
              <a:t> értesítés küldő szolgáltatás, a platformok közötti különbségek elfedésére</a:t>
            </a:r>
          </a:p>
          <a:p>
            <a:r>
              <a:rPr lang="hu-HU" dirty="0"/>
              <a:t>Egy API hívással küldés minden platformra</a:t>
            </a:r>
          </a:p>
          <a:p>
            <a:pPr lvl="1"/>
            <a:r>
              <a:rPr lang="hu-HU" dirty="0"/>
              <a:t>REST API és Server SDK támogatás (.NET, Java, </a:t>
            </a:r>
            <a:r>
              <a:rPr lang="hu-HU" dirty="0" err="1"/>
              <a:t>Node.js</a:t>
            </a:r>
            <a:r>
              <a:rPr lang="hu-HU" dirty="0"/>
              <a:t>, PHP stb.)</a:t>
            </a:r>
          </a:p>
          <a:p>
            <a:r>
              <a:rPr lang="hu-HU" dirty="0"/>
              <a:t>Támogatott platformok (SDK)</a:t>
            </a:r>
          </a:p>
          <a:p>
            <a:pPr lvl="1"/>
            <a:r>
              <a:rPr lang="hu-HU" dirty="0" err="1"/>
              <a:t>iOS</a:t>
            </a:r>
            <a:r>
              <a:rPr lang="hu-HU" dirty="0"/>
              <a:t>, </a:t>
            </a:r>
            <a:r>
              <a:rPr lang="hu-HU" dirty="0" err="1"/>
              <a:t>Android</a:t>
            </a:r>
            <a:r>
              <a:rPr lang="hu-HU" dirty="0"/>
              <a:t>, Windows </a:t>
            </a:r>
            <a:r>
              <a:rPr lang="hu-HU" dirty="0" err="1"/>
              <a:t>Phone</a:t>
            </a:r>
            <a:r>
              <a:rPr lang="hu-HU" dirty="0"/>
              <a:t>, UWP, </a:t>
            </a:r>
            <a:r>
              <a:rPr lang="hu-HU" dirty="0" err="1"/>
              <a:t>Kindle</a:t>
            </a:r>
            <a:r>
              <a:rPr lang="hu-HU" dirty="0"/>
              <a:t>, </a:t>
            </a:r>
            <a:r>
              <a:rPr lang="hu-HU" dirty="0" err="1"/>
              <a:t>Chrome</a:t>
            </a:r>
            <a:r>
              <a:rPr lang="hu-HU" dirty="0"/>
              <a:t>, </a:t>
            </a:r>
            <a:r>
              <a:rPr lang="hu-HU" dirty="0" err="1"/>
              <a:t>Safari</a:t>
            </a:r>
            <a:r>
              <a:rPr lang="hu-HU" dirty="0"/>
              <a:t> stb.</a:t>
            </a:r>
          </a:p>
          <a:p>
            <a:r>
              <a:rPr lang="hu-HU" dirty="0" err="1"/>
              <a:t>App</a:t>
            </a:r>
            <a:r>
              <a:rPr lang="hu-HU" dirty="0"/>
              <a:t> </a:t>
            </a:r>
            <a:r>
              <a:rPr lang="hu-HU" dirty="0" err="1"/>
              <a:t>services-től</a:t>
            </a:r>
            <a:r>
              <a:rPr lang="hu-HU" dirty="0"/>
              <a:t> különálló szolgáltatás</a:t>
            </a:r>
          </a:p>
          <a:p>
            <a:r>
              <a:rPr lang="hu-HU" dirty="0"/>
              <a:t>Extrémen skálázhatóság</a:t>
            </a:r>
          </a:p>
          <a:p>
            <a:endParaRPr lang="hu-HU" dirty="0"/>
          </a:p>
        </p:txBody>
      </p:sp>
      <p:sp>
        <p:nvSpPr>
          <p:cNvPr id="3" name="Cím 2"/>
          <p:cNvSpPr>
            <a:spLocks noGrp="1"/>
          </p:cNvSpPr>
          <p:nvPr>
            <p:ph type="title"/>
          </p:nvPr>
        </p:nvSpPr>
        <p:spPr/>
        <p:txBody>
          <a:bodyPr/>
          <a:lstStyle/>
          <a:p>
            <a:r>
              <a:rPr lang="hu-HU" dirty="0" err="1"/>
              <a:t>Notification</a:t>
            </a:r>
            <a:r>
              <a:rPr lang="hu-HU" dirty="0"/>
              <a:t> </a:t>
            </a:r>
            <a:r>
              <a:rPr lang="hu-HU" dirty="0" err="1"/>
              <a:t>Hub</a:t>
            </a:r>
            <a:endParaRPr lang="hu-HU" dirty="0"/>
          </a:p>
        </p:txBody>
      </p:sp>
    </p:spTree>
    <p:extLst>
      <p:ext uri="{BB962C8B-B14F-4D97-AF65-F5344CB8AC3E}">
        <p14:creationId xmlns:p14="http://schemas.microsoft.com/office/powerpoint/2010/main" val="17089005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Folyamat – </a:t>
            </a:r>
            <a:r>
              <a:rPr lang="hu-HU" dirty="0" err="1"/>
              <a:t>Notification</a:t>
            </a:r>
            <a:r>
              <a:rPr lang="hu-HU" dirty="0"/>
              <a:t> </a:t>
            </a:r>
            <a:r>
              <a:rPr lang="hu-HU" dirty="0" err="1"/>
              <a:t>Hub</a:t>
            </a:r>
            <a:endParaRPr lang="hu-HU" dirty="0"/>
          </a:p>
        </p:txBody>
      </p:sp>
      <p:sp>
        <p:nvSpPr>
          <p:cNvPr id="7" name="TextBox 6"/>
          <p:cNvSpPr txBox="1"/>
          <p:nvPr/>
        </p:nvSpPr>
        <p:spPr>
          <a:xfrm>
            <a:off x="7408284" y="1696049"/>
            <a:ext cx="4588595" cy="4163577"/>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defTabSz="913521" fontAlgn="base">
              <a:lnSpc>
                <a:spcPct val="90000"/>
              </a:lnSpc>
              <a:spcAft>
                <a:spcPts val="1800"/>
              </a:spcAft>
              <a:buClr>
                <a:srgbClr val="FF8A00"/>
              </a:buClr>
              <a:buFont typeface="+mj-lt"/>
              <a:buAutoNum type="arabicPeriod"/>
            </a:pPr>
            <a:r>
              <a:rPr lang="hu-HU" sz="2400" dirty="0"/>
              <a:t>Beregisztráljuk az adott platform </a:t>
            </a:r>
            <a:r>
              <a:rPr lang="hu-HU" sz="2400" dirty="0" err="1"/>
              <a:t>Push</a:t>
            </a:r>
            <a:r>
              <a:rPr lang="hu-HU" sz="2400" dirty="0"/>
              <a:t> </a:t>
            </a:r>
            <a:r>
              <a:rPr lang="hu-HU" sz="2400" dirty="0" err="1"/>
              <a:t>notification</a:t>
            </a:r>
            <a:r>
              <a:rPr lang="hu-HU" sz="2400" dirty="0"/>
              <a:t> szolgáltatásába (PNS) az eszközt</a:t>
            </a:r>
          </a:p>
          <a:p>
            <a:pPr marL="342900" indent="-342900" defTabSz="913521" fontAlgn="base">
              <a:lnSpc>
                <a:spcPct val="90000"/>
              </a:lnSpc>
              <a:spcAft>
                <a:spcPts val="1800"/>
              </a:spcAft>
              <a:buClr>
                <a:srgbClr val="FF8A00"/>
              </a:buClr>
              <a:buFont typeface="+mj-lt"/>
              <a:buAutoNum type="arabicPeriod"/>
            </a:pPr>
            <a:r>
              <a:rPr lang="hu-HU" sz="2400" dirty="0"/>
              <a:t>PNS azonosító elküldése a mi </a:t>
            </a:r>
            <a:r>
              <a:rPr lang="hu-HU" sz="2400" dirty="0" err="1"/>
              <a:t>backend-ünknek</a:t>
            </a:r>
            <a:r>
              <a:rPr lang="hu-HU" sz="2400" dirty="0"/>
              <a:t>, majd mi a </a:t>
            </a:r>
            <a:r>
              <a:rPr lang="hu-HU" sz="2400" dirty="0" err="1"/>
              <a:t>Notification</a:t>
            </a:r>
            <a:r>
              <a:rPr lang="hu-HU" sz="2400" dirty="0"/>
              <a:t> </a:t>
            </a:r>
            <a:r>
              <a:rPr lang="hu-HU" sz="2400" dirty="0" err="1"/>
              <a:t>Hub-nak</a:t>
            </a:r>
            <a:endParaRPr lang="en-US" sz="2400" dirty="0"/>
          </a:p>
          <a:p>
            <a:pPr marL="342900" indent="-342900" defTabSz="913521" fontAlgn="base">
              <a:lnSpc>
                <a:spcPct val="90000"/>
              </a:lnSpc>
              <a:spcAft>
                <a:spcPts val="1800"/>
              </a:spcAft>
              <a:buClr>
                <a:srgbClr val="FF8A00"/>
              </a:buClr>
              <a:buFont typeface="+mj-lt"/>
              <a:buAutoNum type="arabicPeriod"/>
            </a:pPr>
            <a:r>
              <a:rPr lang="hu-HU" sz="2400" dirty="0"/>
              <a:t>A </a:t>
            </a:r>
            <a:r>
              <a:rPr lang="hu-HU" sz="2400" dirty="0" err="1"/>
              <a:t>backend</a:t>
            </a:r>
            <a:r>
              <a:rPr lang="hu-HU" sz="2400" dirty="0"/>
              <a:t> </a:t>
            </a:r>
            <a:r>
              <a:rPr lang="hu-HU" sz="2400" dirty="0" err="1"/>
              <a:t>a</a:t>
            </a:r>
            <a:r>
              <a:rPr lang="hu-HU" sz="2400" dirty="0"/>
              <a:t> </a:t>
            </a:r>
            <a:r>
              <a:rPr lang="hu-HU" sz="2400" dirty="0" err="1"/>
              <a:t>Notification</a:t>
            </a:r>
            <a:r>
              <a:rPr lang="hu-HU" sz="2400" dirty="0"/>
              <a:t> </a:t>
            </a:r>
            <a:r>
              <a:rPr lang="hu-HU" sz="2400" dirty="0" err="1"/>
              <a:t>Hub</a:t>
            </a:r>
            <a:r>
              <a:rPr lang="hu-HU" sz="2400" dirty="0"/>
              <a:t> segítségével kiküld egy értesítést a </a:t>
            </a:r>
            <a:r>
              <a:rPr lang="hu-HU" sz="2400" dirty="0" err="1"/>
              <a:t>PNS-en</a:t>
            </a:r>
            <a:r>
              <a:rPr lang="hu-HU" sz="2400" dirty="0"/>
              <a:t> keresztül</a:t>
            </a:r>
            <a:endParaRPr lang="en-US" sz="2400" dirty="0"/>
          </a:p>
          <a:p>
            <a:pPr marL="342900" indent="-342900" defTabSz="913521" fontAlgn="base">
              <a:lnSpc>
                <a:spcPct val="90000"/>
              </a:lnSpc>
              <a:spcAft>
                <a:spcPts val="1800"/>
              </a:spcAft>
              <a:buClr>
                <a:srgbClr val="FF8A00"/>
              </a:buClr>
              <a:buFont typeface="+mj-lt"/>
              <a:buAutoNum type="arabicPeriod"/>
            </a:pPr>
            <a:r>
              <a:rPr lang="en-US" sz="2400" dirty="0"/>
              <a:t>PNS </a:t>
            </a:r>
            <a:r>
              <a:rPr lang="hu-HU" sz="2400" dirty="0"/>
              <a:t>kézbesíti az értesítést az eszközre</a:t>
            </a:r>
            <a:endParaRPr lang="en-US" sz="2400" dirty="0"/>
          </a:p>
        </p:txBody>
      </p:sp>
      <p:grpSp>
        <p:nvGrpSpPr>
          <p:cNvPr id="12" name="Group 12"/>
          <p:cNvGrpSpPr/>
          <p:nvPr/>
        </p:nvGrpSpPr>
        <p:grpSpPr>
          <a:xfrm rot="18714423">
            <a:off x="1091420" y="2965384"/>
            <a:ext cx="1336212" cy="2517543"/>
            <a:chOff x="1308290" y="3430995"/>
            <a:chExt cx="1336212" cy="1366013"/>
          </a:xfrm>
        </p:grpSpPr>
        <p:sp>
          <p:nvSpPr>
            <p:cNvPr id="28" name="Up-Down Arrow 13"/>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9" name="Rectangle 14"/>
            <p:cNvSpPr/>
            <p:nvPr/>
          </p:nvSpPr>
          <p:spPr bwMode="auto">
            <a:xfrm rot="2885577">
              <a:off x="1832543" y="3420698"/>
              <a:ext cx="287706" cy="133621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(1)</a:t>
              </a:r>
            </a:p>
          </p:txBody>
        </p:sp>
      </p:grpSp>
      <p:grpSp>
        <p:nvGrpSpPr>
          <p:cNvPr id="14" name="Group 18"/>
          <p:cNvGrpSpPr/>
          <p:nvPr/>
        </p:nvGrpSpPr>
        <p:grpSpPr>
          <a:xfrm>
            <a:off x="6314545" y="3102091"/>
            <a:ext cx="933676" cy="1759153"/>
            <a:chOff x="5341644" y="3559768"/>
            <a:chExt cx="933676" cy="703848"/>
          </a:xfrm>
        </p:grpSpPr>
        <p:sp>
          <p:nvSpPr>
            <p:cNvPr id="24"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5" name="Rectangle 20"/>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(3)</a:t>
              </a:r>
            </a:p>
          </p:txBody>
        </p:sp>
      </p:grpSp>
      <p:grpSp>
        <p:nvGrpSpPr>
          <p:cNvPr id="15" name="Group 21"/>
          <p:cNvGrpSpPr/>
          <p:nvPr/>
        </p:nvGrpSpPr>
        <p:grpSpPr>
          <a:xfrm rot="2586939">
            <a:off x="1379499" y="3785424"/>
            <a:ext cx="1720004" cy="625701"/>
            <a:chOff x="2479860" y="4937164"/>
            <a:chExt cx="1762119" cy="625701"/>
          </a:xfrm>
        </p:grpSpPr>
        <p:sp>
          <p:nvSpPr>
            <p:cNvPr id="22" name="Down Arrow 22"/>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3" name="Rectangle 23"/>
            <p:cNvSpPr/>
            <p:nvPr/>
          </p:nvSpPr>
          <p:spPr bwMode="auto">
            <a:xfrm rot="19013061">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(4)</a:t>
              </a:r>
            </a:p>
          </p:txBody>
        </p:sp>
      </p:grpSp>
      <p:grpSp>
        <p:nvGrpSpPr>
          <p:cNvPr id="3" name="Csoportba foglalás 2"/>
          <p:cNvGrpSpPr/>
          <p:nvPr/>
        </p:nvGrpSpPr>
        <p:grpSpPr>
          <a:xfrm>
            <a:off x="5431431" y="1530999"/>
            <a:ext cx="1598110" cy="1598110"/>
            <a:chOff x="4275887" y="1522427"/>
            <a:chExt cx="2103120" cy="2103120"/>
          </a:xfrm>
        </p:grpSpPr>
        <p:sp>
          <p:nvSpPr>
            <p:cNvPr id="10" name="Rounded Rectangle 21"/>
            <p:cNvSpPr/>
            <p:nvPr/>
          </p:nvSpPr>
          <p:spPr bwMode="auto">
            <a:xfrm>
              <a:off x="4275887" y="1522427"/>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hu-HU"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Szerver oldal</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sp>
          <p:nvSpPr>
            <p:cNvPr id="16" name="Freeform 7"/>
            <p:cNvSpPr>
              <a:spLocks/>
            </p:cNvSpPr>
            <p:nvPr/>
          </p:nvSpPr>
          <p:spPr bwMode="auto">
            <a:xfrm>
              <a:off x="4616685" y="2086565"/>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a:solidFill>
                  <a:srgbClr val="292929"/>
                </a:solidFill>
              </a:endParaRPr>
            </a:p>
          </p:txBody>
        </p:sp>
      </p:grpSp>
      <p:grpSp>
        <p:nvGrpSpPr>
          <p:cNvPr id="4" name="Csoportba foglalás 3"/>
          <p:cNvGrpSpPr/>
          <p:nvPr/>
        </p:nvGrpSpPr>
        <p:grpSpPr>
          <a:xfrm>
            <a:off x="2583641" y="4861244"/>
            <a:ext cx="1620393" cy="1620393"/>
            <a:chOff x="4275887" y="4579991"/>
            <a:chExt cx="2103120" cy="2103120"/>
          </a:xfrm>
        </p:grpSpPr>
        <p:sp>
          <p:nvSpPr>
            <p:cNvPr id="11" name="Rounded Rectangle 18"/>
            <p:cNvSpPr/>
            <p:nvPr/>
          </p:nvSpPr>
          <p:spPr bwMode="auto">
            <a:xfrm>
              <a:off x="4275887" y="4579991"/>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PNS</a:t>
              </a:r>
            </a:p>
          </p:txBody>
        </p:sp>
        <p:sp>
          <p:nvSpPr>
            <p:cNvPr id="17" name="Freeform 58"/>
            <p:cNvSpPr>
              <a:spLocks noEditPoints="1"/>
            </p:cNvSpPr>
            <p:nvPr/>
          </p:nvSpPr>
          <p:spPr bwMode="black">
            <a:xfrm>
              <a:off x="4885284" y="4911794"/>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grpSp>
        <p:nvGrpSpPr>
          <p:cNvPr id="2" name="Csoportba foglalás 1"/>
          <p:cNvGrpSpPr/>
          <p:nvPr/>
        </p:nvGrpSpPr>
        <p:grpSpPr>
          <a:xfrm>
            <a:off x="255399" y="1556230"/>
            <a:ext cx="1817451" cy="2046920"/>
            <a:chOff x="440484" y="1522429"/>
            <a:chExt cx="2298535" cy="2588745"/>
          </a:xfrm>
        </p:grpSpPr>
        <p:sp>
          <p:nvSpPr>
            <p:cNvPr id="8" name="Rounded Rectangle 22"/>
            <p:cNvSpPr/>
            <p:nvPr/>
          </p:nvSpPr>
          <p:spPr bwMode="auto">
            <a:xfrm>
              <a:off x="440484" y="1522429"/>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1" fontAlgn="base">
                <a:spcBef>
                  <a:spcPts val="600"/>
                </a:spcBef>
                <a:spcAft>
                  <a:spcPts val="600"/>
                </a:spcAft>
              </a:pPr>
              <a:r>
                <a:rPr lang="hu-HU" sz="2800" spc="-151" dirty="0">
                  <a:solidFill>
                    <a:srgbClr val="DDDDDD">
                      <a:lumMod val="50000"/>
                      <a:alpha val="99000"/>
                    </a:srgbClr>
                  </a:solidFill>
                  <a:latin typeface="Segoe UI Light" pitchFamily="34" charset="0"/>
                </a:rPr>
                <a:t>Kliens</a:t>
              </a:r>
              <a:endParaRPr lang="en-US" sz="2800" spc="-151" dirty="0">
                <a:solidFill>
                  <a:srgbClr val="DDDDDD">
                    <a:lumMod val="50000"/>
                    <a:alpha val="99000"/>
                  </a:srgbClr>
                </a:solidFill>
                <a:latin typeface="Segoe UI Light" pitchFamily="34" charset="0"/>
              </a:endParaRPr>
            </a:p>
          </p:txBody>
        </p:sp>
        <p:sp>
          <p:nvSpPr>
            <p:cNvPr id="9" name="Rounded Rectangle 23"/>
            <p:cNvSpPr/>
            <p:nvPr/>
          </p:nvSpPr>
          <p:spPr bwMode="auto">
            <a:xfrm>
              <a:off x="675351" y="2124665"/>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grpSp>
          <p:nvGrpSpPr>
            <p:cNvPr id="18" name="Group 26"/>
            <p:cNvGrpSpPr/>
            <p:nvPr/>
          </p:nvGrpSpPr>
          <p:grpSpPr bwMode="black">
            <a:xfrm>
              <a:off x="1067663" y="2511035"/>
              <a:ext cx="1044176" cy="849483"/>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grpSp>
      <p:grpSp>
        <p:nvGrpSpPr>
          <p:cNvPr id="33" name="Csoportba foglalás 32"/>
          <p:cNvGrpSpPr/>
          <p:nvPr/>
        </p:nvGrpSpPr>
        <p:grpSpPr>
          <a:xfrm>
            <a:off x="5348823" y="4861244"/>
            <a:ext cx="1598110" cy="1598110"/>
            <a:chOff x="4739533" y="4861244"/>
            <a:chExt cx="1598110" cy="1598110"/>
          </a:xfrm>
        </p:grpSpPr>
        <p:sp>
          <p:nvSpPr>
            <p:cNvPr id="31" name="Rounded Rectangle 21"/>
            <p:cNvSpPr/>
            <p:nvPr/>
          </p:nvSpPr>
          <p:spPr bwMode="auto">
            <a:xfrm>
              <a:off x="4739533" y="4861244"/>
              <a:ext cx="1598110" cy="1598110"/>
            </a:xfrm>
            <a:prstGeom prst="rect">
              <a:avLst/>
            </a:prstGeom>
            <a:solidFill>
              <a:srgbClr val="0078D7"/>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hu-HU" sz="2000" spc="-51" dirty="0" err="1">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r>
                <a:rPr lang="hu-HU"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 </a:t>
              </a:r>
              <a:r>
                <a:rPr lang="hu-HU" sz="2000" spc="-51" dirty="0" err="1">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Hub</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pic>
          <p:nvPicPr>
            <p:cNvPr id="6" name="Kép 5"/>
            <p:cNvPicPr>
              <a:picLocks noChangeAspect="1"/>
            </p:cNvPicPr>
            <p:nvPr/>
          </p:nvPicPr>
          <p:blipFill rotWithShape="1">
            <a:blip r:embed="rId3"/>
            <a:srcRect l="21262" r="17856"/>
            <a:stretch/>
          </p:blipFill>
          <p:spPr>
            <a:xfrm>
              <a:off x="5133474" y="4914436"/>
              <a:ext cx="858252" cy="809625"/>
            </a:xfrm>
            <a:prstGeom prst="rect">
              <a:avLst/>
            </a:prstGeom>
          </p:spPr>
        </p:pic>
      </p:grpSp>
      <p:grpSp>
        <p:nvGrpSpPr>
          <p:cNvPr id="37" name="Group 18"/>
          <p:cNvGrpSpPr/>
          <p:nvPr/>
        </p:nvGrpSpPr>
        <p:grpSpPr>
          <a:xfrm rot="5400000">
            <a:off x="4296525" y="5226757"/>
            <a:ext cx="959808" cy="1144789"/>
            <a:chOff x="5341644" y="3559768"/>
            <a:chExt cx="959808" cy="703848"/>
          </a:xfrm>
        </p:grpSpPr>
        <p:sp>
          <p:nvSpPr>
            <p:cNvPr id="38"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39" name="Rectangle 20"/>
            <p:cNvSpPr/>
            <p:nvPr/>
          </p:nvSpPr>
          <p:spPr bwMode="auto">
            <a:xfrm rot="16200000">
              <a:off x="5738348" y="3586590"/>
              <a:ext cx="428133" cy="698075"/>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(3)</a:t>
              </a:r>
            </a:p>
          </p:txBody>
        </p:sp>
      </p:grpSp>
      <p:grpSp>
        <p:nvGrpSpPr>
          <p:cNvPr id="40" name="Group 18"/>
          <p:cNvGrpSpPr/>
          <p:nvPr/>
        </p:nvGrpSpPr>
        <p:grpSpPr>
          <a:xfrm>
            <a:off x="5280647" y="3139188"/>
            <a:ext cx="875072" cy="1722056"/>
            <a:chOff x="5075871" y="3556833"/>
            <a:chExt cx="875072" cy="703848"/>
          </a:xfrm>
        </p:grpSpPr>
        <p:sp>
          <p:nvSpPr>
            <p:cNvPr id="41" name="Down Arrow 19"/>
            <p:cNvSpPr/>
            <p:nvPr/>
          </p:nvSpPr>
          <p:spPr bwMode="auto">
            <a:xfrm>
              <a:off x="5505847" y="3556833"/>
              <a:ext cx="445096" cy="703848"/>
            </a:xfrm>
            <a:prstGeom prst="downArrow">
              <a:avLst/>
            </a:prstGeom>
            <a:solidFill>
              <a:schemeClr val="tx2">
                <a:lumMod val="40000"/>
                <a:lumOff val="60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42" name="Rectangle 20"/>
            <p:cNvSpPr/>
            <p:nvPr/>
          </p:nvSpPr>
          <p:spPr bwMode="auto">
            <a:xfrm>
              <a:off x="5075871" y="3702179"/>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a:t>
              </a:r>
              <a:r>
                <a:rPr lang="hu-HU" dirty="0">
                  <a:solidFill>
                    <a:srgbClr val="FF8A00">
                      <a:alpha val="99000"/>
                    </a:srgbClr>
                  </a:solidFill>
                </a:rPr>
                <a:t>2</a:t>
              </a:r>
              <a:r>
                <a:rPr lang="en-US" dirty="0">
                  <a:solidFill>
                    <a:srgbClr val="FF8A00">
                      <a:alpha val="99000"/>
                    </a:srgbClr>
                  </a:solidFill>
                </a:rPr>
                <a:t>)</a:t>
              </a:r>
            </a:p>
          </p:txBody>
        </p:sp>
      </p:grpSp>
      <p:grpSp>
        <p:nvGrpSpPr>
          <p:cNvPr id="13" name="Group 15"/>
          <p:cNvGrpSpPr/>
          <p:nvPr/>
        </p:nvGrpSpPr>
        <p:grpSpPr>
          <a:xfrm>
            <a:off x="1873991" y="2179225"/>
            <a:ext cx="3546085" cy="577291"/>
            <a:chOff x="2581191" y="2686782"/>
            <a:chExt cx="1771733" cy="577290"/>
          </a:xfrm>
          <a:solidFill>
            <a:schemeClr val="bg1"/>
          </a:solidFill>
        </p:grpSpPr>
        <p:sp>
          <p:nvSpPr>
            <p:cNvPr id="27" name="Rectangle 17"/>
            <p:cNvSpPr/>
            <p:nvPr/>
          </p:nvSpPr>
          <p:spPr bwMode="auto">
            <a:xfrm>
              <a:off x="3238526" y="2984768"/>
              <a:ext cx="595161" cy="279304"/>
            </a:xfrm>
            <a:prstGeom prst="rect">
              <a:avLst/>
            </a:prstGeom>
            <a:grp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r>
                <a:rPr lang="en-US" dirty="0">
                  <a:solidFill>
                    <a:srgbClr val="FF8A00">
                      <a:alpha val="99000"/>
                    </a:srgbClr>
                  </a:solidFill>
                </a:rPr>
                <a:t>(2)</a:t>
              </a:r>
            </a:p>
          </p:txBody>
        </p:sp>
        <p:sp>
          <p:nvSpPr>
            <p:cNvPr id="26" name="Up-Down Arrow 16"/>
            <p:cNvSpPr/>
            <p:nvPr/>
          </p:nvSpPr>
          <p:spPr bwMode="auto">
            <a:xfrm rot="5400000">
              <a:off x="3271484" y="1996489"/>
              <a:ext cx="391147" cy="1771733"/>
            </a:xfrm>
            <a:prstGeom prst="upDownArrow">
              <a:avLst>
                <a:gd name="adj1" fmla="val 50000"/>
                <a:gd name="adj2" fmla="val 59741"/>
              </a:avLst>
            </a:prstGeom>
            <a:solidFill>
              <a:schemeClr val="tx2">
                <a:lumMod val="40000"/>
                <a:lumOff val="60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grpSp>
    </p:spTree>
    <p:extLst>
      <p:ext uri="{BB962C8B-B14F-4D97-AF65-F5344CB8AC3E}">
        <p14:creationId xmlns:p14="http://schemas.microsoft.com/office/powerpoint/2010/main" val="4254159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p:cNvSpPr>
            <a:spLocks noGrp="1"/>
          </p:cNvSpPr>
          <p:nvPr>
            <p:ph type="title"/>
          </p:nvPr>
        </p:nvSpPr>
        <p:spPr/>
        <p:txBody>
          <a:bodyPr/>
          <a:lstStyle/>
          <a:p>
            <a:r>
              <a:rPr lang="hu-HU" dirty="0"/>
              <a:t>Mobile </a:t>
            </a:r>
            <a:r>
              <a:rPr lang="hu-HU" dirty="0" err="1"/>
              <a:t>Apps</a:t>
            </a:r>
            <a:endParaRPr lang="hu-HU" dirty="0"/>
          </a:p>
        </p:txBody>
      </p:sp>
    </p:spTree>
    <p:extLst>
      <p:ext uri="{BB962C8B-B14F-4D97-AF65-F5344CB8AC3E}">
        <p14:creationId xmlns:p14="http://schemas.microsoft.com/office/powerpoint/2010/main" val="250498669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5841" cy="5018233"/>
          </a:xfrm>
        </p:spPr>
        <p:txBody>
          <a:bodyPr>
            <a:normAutofit lnSpcReduction="10000"/>
          </a:bodyPr>
          <a:lstStyle/>
          <a:p>
            <a:r>
              <a:rPr lang="hu-HU" dirty="0" err="1"/>
              <a:t>Broadcast</a:t>
            </a:r>
            <a:r>
              <a:rPr lang="hu-HU" dirty="0"/>
              <a:t>: akár milliónyi eszközre egyetlen értesítés küldése</a:t>
            </a:r>
          </a:p>
          <a:p>
            <a:r>
              <a:rPr lang="hu-HU" dirty="0"/>
              <a:t>A regisztráció során az eszközöket különböző szempontok szerint csoportosíthatjuk címkézhetjük (tag)</a:t>
            </a:r>
          </a:p>
          <a:p>
            <a:r>
              <a:rPr lang="hu-HU" dirty="0" err="1"/>
              <a:t>Unicast</a:t>
            </a:r>
            <a:r>
              <a:rPr lang="hu-HU" dirty="0"/>
              <a:t>/</a:t>
            </a:r>
            <a:r>
              <a:rPr lang="hu-HU" dirty="0" err="1"/>
              <a:t>Multicast</a:t>
            </a:r>
            <a:r>
              <a:rPr lang="hu-HU" dirty="0"/>
              <a:t>: küldés címkék alapján az eszközök csak egy szűkebb részhalmazára</a:t>
            </a:r>
          </a:p>
          <a:p>
            <a:r>
              <a:rPr lang="hu-HU" dirty="0"/>
              <a:t>Szegmentálás: komplex szűrő a címkék mentén </a:t>
            </a:r>
            <a:br>
              <a:rPr lang="hu-HU" dirty="0"/>
            </a:br>
            <a:r>
              <a:rPr lang="hu-HU" dirty="0"/>
              <a:t>(pl.: A Budapesten tartózkodó Fradi szurkolók)	</a:t>
            </a:r>
          </a:p>
          <a:p>
            <a:r>
              <a:rPr lang="hu-HU" dirty="0"/>
              <a:t>Időzített értesítések</a:t>
            </a:r>
          </a:p>
        </p:txBody>
      </p:sp>
      <p:sp>
        <p:nvSpPr>
          <p:cNvPr id="3" name="Cím 2"/>
          <p:cNvSpPr>
            <a:spLocks noGrp="1"/>
          </p:cNvSpPr>
          <p:nvPr>
            <p:ph type="title"/>
          </p:nvPr>
        </p:nvSpPr>
        <p:spPr/>
        <p:txBody>
          <a:bodyPr/>
          <a:lstStyle/>
          <a:p>
            <a:r>
              <a:rPr lang="hu-HU" dirty="0"/>
              <a:t>Kézbesítési módok</a:t>
            </a:r>
          </a:p>
        </p:txBody>
      </p:sp>
    </p:spTree>
    <p:extLst>
      <p:ext uri="{BB962C8B-B14F-4D97-AF65-F5344CB8AC3E}">
        <p14:creationId xmlns:p14="http://schemas.microsoft.com/office/powerpoint/2010/main" val="10546342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4239750"/>
          </a:xfrm>
        </p:spPr>
        <p:txBody>
          <a:bodyPr>
            <a:normAutofit lnSpcReduction="10000"/>
          </a:bodyPr>
          <a:lstStyle/>
          <a:p>
            <a:r>
              <a:rPr lang="hu-HU" dirty="0"/>
              <a:t>A kiküldendő üzeneteket egy adott szintaktikájú nyelvvel lehet </a:t>
            </a:r>
            <a:r>
              <a:rPr lang="hu-HU" dirty="0" err="1"/>
              <a:t>parametrizálni</a:t>
            </a:r>
            <a:r>
              <a:rPr lang="hu-HU" dirty="0"/>
              <a:t>, és azokat mint sablon újra felhasználni</a:t>
            </a:r>
          </a:p>
          <a:p>
            <a:r>
              <a:rPr lang="hu-HU" dirty="0"/>
              <a:t>Platform független viselkedés elérése</a:t>
            </a:r>
          </a:p>
          <a:p>
            <a:pPr lvl="1"/>
            <a:r>
              <a:rPr lang="hu-HU" dirty="0"/>
              <a:t>Azonos sablon különböző platform megvalósításokkal</a:t>
            </a:r>
          </a:p>
          <a:p>
            <a:r>
              <a:rPr lang="hu-HU" dirty="0"/>
              <a:t>Személyre szabott értesítések</a:t>
            </a:r>
          </a:p>
          <a:p>
            <a:pPr lvl="1"/>
            <a:r>
              <a:rPr lang="hu-HU" dirty="0"/>
              <a:t>Az aktuális felhasználó személyéhez kötött információkkal paraméterezünk</a:t>
            </a:r>
          </a:p>
          <a:p>
            <a:r>
              <a:rPr lang="hu-HU" dirty="0"/>
              <a:t>Lokalizáció</a:t>
            </a:r>
          </a:p>
        </p:txBody>
      </p:sp>
      <p:sp>
        <p:nvSpPr>
          <p:cNvPr id="5" name="Cím 4"/>
          <p:cNvSpPr>
            <a:spLocks noGrp="1"/>
          </p:cNvSpPr>
          <p:nvPr>
            <p:ph type="title"/>
          </p:nvPr>
        </p:nvSpPr>
        <p:spPr/>
        <p:txBody>
          <a:bodyPr/>
          <a:lstStyle/>
          <a:p>
            <a:r>
              <a:rPr lang="hu-HU" dirty="0"/>
              <a:t>Sablonok</a:t>
            </a:r>
          </a:p>
        </p:txBody>
      </p:sp>
    </p:spTree>
    <p:extLst>
      <p:ext uri="{BB962C8B-B14F-4D97-AF65-F5344CB8AC3E}">
        <p14:creationId xmlns:p14="http://schemas.microsoft.com/office/powerpoint/2010/main" val="32241024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Sablonok</a:t>
            </a:r>
          </a:p>
        </p:txBody>
      </p:sp>
      <p:grpSp>
        <p:nvGrpSpPr>
          <p:cNvPr id="6" name="Csoportba foglalás 5"/>
          <p:cNvGrpSpPr/>
          <p:nvPr/>
        </p:nvGrpSpPr>
        <p:grpSpPr>
          <a:xfrm>
            <a:off x="979503" y="2787144"/>
            <a:ext cx="1598110" cy="1598110"/>
            <a:chOff x="4275887" y="1522427"/>
            <a:chExt cx="2103120" cy="2103120"/>
          </a:xfrm>
        </p:grpSpPr>
        <p:sp>
          <p:nvSpPr>
            <p:cNvPr id="7" name="Rounded Rectangle 21"/>
            <p:cNvSpPr/>
            <p:nvPr/>
          </p:nvSpPr>
          <p:spPr bwMode="auto">
            <a:xfrm>
              <a:off x="4275887" y="1522427"/>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hu-HU"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Szerver oldal</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sp>
          <p:nvSpPr>
            <p:cNvPr id="8" name="Freeform 7"/>
            <p:cNvSpPr>
              <a:spLocks/>
            </p:cNvSpPr>
            <p:nvPr/>
          </p:nvSpPr>
          <p:spPr bwMode="auto">
            <a:xfrm>
              <a:off x="4616685" y="2086565"/>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a:solidFill>
                  <a:srgbClr val="292929"/>
                </a:solidFill>
              </a:endParaRPr>
            </a:p>
          </p:txBody>
        </p:sp>
      </p:grpSp>
      <p:grpSp>
        <p:nvGrpSpPr>
          <p:cNvPr id="9" name="Csoportba foglalás 8"/>
          <p:cNvGrpSpPr/>
          <p:nvPr/>
        </p:nvGrpSpPr>
        <p:grpSpPr>
          <a:xfrm>
            <a:off x="4826294" y="2787144"/>
            <a:ext cx="1598110" cy="1598110"/>
            <a:chOff x="4739533" y="4861244"/>
            <a:chExt cx="1598110" cy="1598110"/>
          </a:xfrm>
        </p:grpSpPr>
        <p:sp>
          <p:nvSpPr>
            <p:cNvPr id="10" name="Rounded Rectangle 21"/>
            <p:cNvSpPr/>
            <p:nvPr/>
          </p:nvSpPr>
          <p:spPr bwMode="auto">
            <a:xfrm>
              <a:off x="4739533" y="4861244"/>
              <a:ext cx="1598110" cy="1598110"/>
            </a:xfrm>
            <a:prstGeom prst="rect">
              <a:avLst/>
            </a:prstGeom>
            <a:solidFill>
              <a:srgbClr val="0078D7"/>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1218581" fontAlgn="base">
                <a:lnSpc>
                  <a:spcPct val="90000"/>
                </a:lnSpc>
                <a:spcBef>
                  <a:spcPct val="0"/>
                </a:spcBef>
                <a:spcAft>
                  <a:spcPct val="0"/>
                </a:spcAft>
              </a:pPr>
              <a:r>
                <a:rPr lang="hu-HU" sz="2000" spc="-51" dirty="0" err="1">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r>
                <a:rPr lang="hu-HU"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 </a:t>
              </a:r>
              <a:r>
                <a:rPr lang="hu-HU" sz="2000" spc="-51" dirty="0" err="1">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Hub</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pic>
          <p:nvPicPr>
            <p:cNvPr id="11" name="Kép 10"/>
            <p:cNvPicPr>
              <a:picLocks noChangeAspect="1"/>
            </p:cNvPicPr>
            <p:nvPr/>
          </p:nvPicPr>
          <p:blipFill rotWithShape="1">
            <a:blip r:embed="rId3"/>
            <a:srcRect l="21262" r="17856"/>
            <a:stretch/>
          </p:blipFill>
          <p:spPr>
            <a:xfrm>
              <a:off x="5133474" y="4914436"/>
              <a:ext cx="858252" cy="809625"/>
            </a:xfrm>
            <a:prstGeom prst="rect">
              <a:avLst/>
            </a:prstGeom>
          </p:spPr>
        </p:pic>
      </p:grpSp>
      <p:grpSp>
        <p:nvGrpSpPr>
          <p:cNvPr id="12" name="Group 18"/>
          <p:cNvGrpSpPr/>
          <p:nvPr/>
        </p:nvGrpSpPr>
        <p:grpSpPr>
          <a:xfrm rot="16200000">
            <a:off x="3068836" y="1931973"/>
            <a:ext cx="1547652" cy="2530100"/>
            <a:chOff x="5341644" y="3559768"/>
            <a:chExt cx="1547652" cy="782658"/>
          </a:xfrm>
        </p:grpSpPr>
        <p:sp>
          <p:nvSpPr>
            <p:cNvPr id="13"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20"/>
            <p:cNvSpPr/>
            <p:nvPr/>
          </p:nvSpPr>
          <p:spPr bwMode="auto">
            <a:xfrm rot="5400000">
              <a:off x="5952226" y="3405357"/>
              <a:ext cx="771585" cy="110255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3833" fontAlgn="base">
                <a:spcBef>
                  <a:spcPct val="0"/>
                </a:spcBef>
                <a:spcAft>
                  <a:spcPct val="0"/>
                </a:spcAft>
              </a:pPr>
              <a:r>
                <a:rPr lang="hu-HU" sz="1600" dirty="0">
                  <a:solidFill>
                    <a:schemeClr val="accent1">
                      <a:alpha val="99000"/>
                    </a:schemeClr>
                  </a:solidFill>
                  <a:latin typeface="Consolas" panose="020B0609020204030204" pitchFamily="49" charset="0"/>
                </a:rPr>
                <a:t>{</a:t>
              </a:r>
            </a:p>
            <a:p>
              <a:pPr defTabSz="913833" fontAlgn="base">
                <a:spcBef>
                  <a:spcPct val="0"/>
                </a:spcBef>
                <a:spcAft>
                  <a:spcPct val="0"/>
                </a:spcAft>
              </a:pPr>
              <a:r>
                <a:rPr lang="hu-HU" sz="1600" dirty="0">
                  <a:solidFill>
                    <a:schemeClr val="accent1">
                      <a:alpha val="99000"/>
                    </a:schemeClr>
                  </a:solidFill>
                  <a:latin typeface="Consolas" panose="020B0609020204030204" pitchFamily="49" charset="0"/>
                </a:rPr>
                <a:t>  </a:t>
              </a:r>
              <a:r>
                <a:rPr lang="hu-HU" sz="1600" dirty="0" err="1">
                  <a:solidFill>
                    <a:schemeClr val="accent1">
                      <a:alpha val="99000"/>
                    </a:schemeClr>
                  </a:solidFill>
                  <a:latin typeface="Consolas" panose="020B0609020204030204" pitchFamily="49" charset="0"/>
                </a:rPr>
                <a:t>tempC</a:t>
              </a:r>
              <a:r>
                <a:rPr lang="hu-HU" sz="1600" dirty="0">
                  <a:solidFill>
                    <a:schemeClr val="accent1">
                      <a:alpha val="99000"/>
                    </a:schemeClr>
                  </a:solidFill>
                  <a:latin typeface="Consolas" panose="020B0609020204030204" pitchFamily="49" charset="0"/>
                </a:rPr>
                <a:t>: „24.0”,</a:t>
              </a:r>
              <a:br>
                <a:rPr lang="hu-HU" sz="1600" dirty="0">
                  <a:solidFill>
                    <a:schemeClr val="accent1">
                      <a:alpha val="99000"/>
                    </a:schemeClr>
                  </a:solidFill>
                  <a:latin typeface="Consolas" panose="020B0609020204030204" pitchFamily="49" charset="0"/>
                </a:rPr>
              </a:br>
              <a:r>
                <a:rPr lang="hu-HU" sz="1600" dirty="0">
                  <a:solidFill>
                    <a:schemeClr val="accent1">
                      <a:alpha val="99000"/>
                    </a:schemeClr>
                  </a:solidFill>
                  <a:latin typeface="Consolas" panose="020B0609020204030204" pitchFamily="49" charset="0"/>
                </a:rPr>
                <a:t>  </a:t>
              </a:r>
              <a:r>
                <a:rPr lang="hu-HU" sz="1600" dirty="0" err="1">
                  <a:solidFill>
                    <a:schemeClr val="accent1">
                      <a:alpha val="99000"/>
                    </a:schemeClr>
                  </a:solidFill>
                  <a:latin typeface="Consolas" panose="020B0609020204030204" pitchFamily="49" charset="0"/>
                </a:rPr>
                <a:t>tempF</a:t>
              </a:r>
              <a:r>
                <a:rPr lang="hu-HU" sz="1600" dirty="0">
                  <a:solidFill>
                    <a:schemeClr val="accent1">
                      <a:alpha val="99000"/>
                    </a:schemeClr>
                  </a:solidFill>
                  <a:latin typeface="Consolas" panose="020B0609020204030204" pitchFamily="49" charset="0"/>
                </a:rPr>
                <a:t>: „75.2” </a:t>
              </a:r>
            </a:p>
            <a:p>
              <a:pPr defTabSz="913833" fontAlgn="base">
                <a:spcBef>
                  <a:spcPct val="0"/>
                </a:spcBef>
                <a:spcAft>
                  <a:spcPct val="0"/>
                </a:spcAft>
              </a:pPr>
              <a:r>
                <a:rPr lang="hu-HU" sz="1600" dirty="0">
                  <a:solidFill>
                    <a:schemeClr val="accent1">
                      <a:alpha val="99000"/>
                    </a:schemeClr>
                  </a:solidFill>
                  <a:latin typeface="Consolas" panose="020B0609020204030204" pitchFamily="49" charset="0"/>
                </a:rPr>
                <a:t>}</a:t>
              </a:r>
              <a:endParaRPr lang="en-US" sz="1600" dirty="0">
                <a:solidFill>
                  <a:schemeClr val="accent1">
                    <a:alpha val="99000"/>
                  </a:schemeClr>
                </a:solidFill>
                <a:latin typeface="Consolas" panose="020B0609020204030204" pitchFamily="49" charset="0"/>
              </a:endParaRPr>
            </a:p>
          </p:txBody>
        </p:sp>
      </p:grpSp>
      <p:grpSp>
        <p:nvGrpSpPr>
          <p:cNvPr id="15" name="Csoportba foglalás 14"/>
          <p:cNvGrpSpPr/>
          <p:nvPr/>
        </p:nvGrpSpPr>
        <p:grpSpPr>
          <a:xfrm>
            <a:off x="8673085" y="1457089"/>
            <a:ext cx="1817451" cy="2046920"/>
            <a:chOff x="440484" y="1522429"/>
            <a:chExt cx="2298535" cy="2588745"/>
          </a:xfrm>
        </p:grpSpPr>
        <p:sp>
          <p:nvSpPr>
            <p:cNvPr id="16" name="Rounded Rectangle 22"/>
            <p:cNvSpPr/>
            <p:nvPr/>
          </p:nvSpPr>
          <p:spPr bwMode="auto">
            <a:xfrm>
              <a:off x="440484" y="1522429"/>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1" fontAlgn="base">
                <a:spcBef>
                  <a:spcPts val="600"/>
                </a:spcBef>
                <a:spcAft>
                  <a:spcPts val="600"/>
                </a:spcAft>
              </a:pPr>
              <a:r>
                <a:rPr lang="hu-HU" sz="2800" spc="-151" dirty="0" err="1">
                  <a:solidFill>
                    <a:srgbClr val="DDDDDD">
                      <a:lumMod val="50000"/>
                      <a:alpha val="99000"/>
                    </a:srgbClr>
                  </a:solidFill>
                  <a:latin typeface="Segoe UI Light" pitchFamily="34" charset="0"/>
                </a:rPr>
                <a:t>Win</a:t>
              </a:r>
              <a:r>
                <a:rPr lang="hu-HU" sz="2800" spc="-151" dirty="0">
                  <a:solidFill>
                    <a:srgbClr val="DDDDDD">
                      <a:lumMod val="50000"/>
                      <a:alpha val="99000"/>
                    </a:srgbClr>
                  </a:solidFill>
                  <a:latin typeface="Segoe UI Light" pitchFamily="34" charset="0"/>
                </a:rPr>
                <a:t> Kliens</a:t>
              </a:r>
              <a:endParaRPr lang="en-US" sz="2800" spc="-151" dirty="0">
                <a:solidFill>
                  <a:srgbClr val="DDDDDD">
                    <a:lumMod val="50000"/>
                    <a:alpha val="99000"/>
                  </a:srgbClr>
                </a:solidFill>
                <a:latin typeface="Segoe UI Light" pitchFamily="34" charset="0"/>
              </a:endParaRPr>
            </a:p>
          </p:txBody>
        </p:sp>
        <p:sp>
          <p:nvSpPr>
            <p:cNvPr id="17" name="Rounded Rectangle 23"/>
            <p:cNvSpPr/>
            <p:nvPr/>
          </p:nvSpPr>
          <p:spPr bwMode="auto">
            <a:xfrm>
              <a:off x="675351" y="2124665"/>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grpSp>
          <p:nvGrpSpPr>
            <p:cNvPr id="18" name="Group 26"/>
            <p:cNvGrpSpPr/>
            <p:nvPr/>
          </p:nvGrpSpPr>
          <p:grpSpPr bwMode="black">
            <a:xfrm>
              <a:off x="1067663" y="2511035"/>
              <a:ext cx="1044176" cy="849483"/>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grpSp>
      <p:grpSp>
        <p:nvGrpSpPr>
          <p:cNvPr id="22" name="Csoportba foglalás 21"/>
          <p:cNvGrpSpPr/>
          <p:nvPr/>
        </p:nvGrpSpPr>
        <p:grpSpPr>
          <a:xfrm>
            <a:off x="8721113" y="4485886"/>
            <a:ext cx="1817451" cy="2046920"/>
            <a:chOff x="440484" y="1522429"/>
            <a:chExt cx="2298535" cy="2588745"/>
          </a:xfrm>
        </p:grpSpPr>
        <p:sp>
          <p:nvSpPr>
            <p:cNvPr id="23" name="Rounded Rectangle 22"/>
            <p:cNvSpPr/>
            <p:nvPr/>
          </p:nvSpPr>
          <p:spPr bwMode="auto">
            <a:xfrm>
              <a:off x="440484" y="1522429"/>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521" fontAlgn="base">
                <a:spcBef>
                  <a:spcPts val="600"/>
                </a:spcBef>
                <a:spcAft>
                  <a:spcPts val="600"/>
                </a:spcAft>
              </a:pPr>
              <a:r>
                <a:rPr lang="hu-HU" sz="2800" spc="-151" dirty="0" err="1">
                  <a:solidFill>
                    <a:srgbClr val="DDDDDD">
                      <a:lumMod val="50000"/>
                      <a:alpha val="99000"/>
                    </a:srgbClr>
                  </a:solidFill>
                  <a:latin typeface="Segoe UI Light" pitchFamily="34" charset="0"/>
                </a:rPr>
                <a:t>iOS</a:t>
              </a:r>
              <a:r>
                <a:rPr lang="hu-HU" sz="2800" spc="-151" dirty="0">
                  <a:solidFill>
                    <a:srgbClr val="DDDDDD">
                      <a:lumMod val="50000"/>
                      <a:alpha val="99000"/>
                    </a:srgbClr>
                  </a:solidFill>
                  <a:latin typeface="Segoe UI Light" pitchFamily="34" charset="0"/>
                </a:rPr>
                <a:t> Kliens</a:t>
              </a:r>
              <a:endParaRPr lang="en-US" sz="2800" spc="-151" dirty="0">
                <a:solidFill>
                  <a:srgbClr val="DDDDDD">
                    <a:lumMod val="50000"/>
                    <a:alpha val="99000"/>
                  </a:srgbClr>
                </a:solidFill>
                <a:latin typeface="Segoe UI Light" pitchFamily="34" charset="0"/>
              </a:endParaRPr>
            </a:p>
          </p:txBody>
        </p:sp>
        <p:sp>
          <p:nvSpPr>
            <p:cNvPr id="24" name="Rounded Rectangle 23"/>
            <p:cNvSpPr/>
            <p:nvPr/>
          </p:nvSpPr>
          <p:spPr bwMode="auto">
            <a:xfrm>
              <a:off x="675351" y="2124665"/>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grpSp>
          <p:nvGrpSpPr>
            <p:cNvPr id="25" name="Group 26"/>
            <p:cNvGrpSpPr/>
            <p:nvPr/>
          </p:nvGrpSpPr>
          <p:grpSpPr bwMode="black">
            <a:xfrm>
              <a:off x="1067663" y="2511035"/>
              <a:ext cx="1044176" cy="849483"/>
              <a:chOff x="5184775" y="225425"/>
              <a:chExt cx="1500188" cy="1220788"/>
            </a:xfrm>
            <a:solidFill>
              <a:srgbClr val="FFFFFF"/>
            </a:solidFill>
          </p:grpSpPr>
          <p:sp>
            <p:nvSpPr>
              <p:cNvPr id="2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sp>
            <p:nvSpPr>
              <p:cNvPr id="2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97"/>
                <a:endParaRPr lang="en-US" sz="1600">
                  <a:solidFill>
                    <a:srgbClr val="292929"/>
                  </a:solidFill>
                </a:endParaRPr>
              </a:p>
            </p:txBody>
          </p:sp>
        </p:grpSp>
      </p:grpSp>
      <p:grpSp>
        <p:nvGrpSpPr>
          <p:cNvPr id="29" name="Group 18"/>
          <p:cNvGrpSpPr/>
          <p:nvPr/>
        </p:nvGrpSpPr>
        <p:grpSpPr>
          <a:xfrm rot="14770885">
            <a:off x="6834327" y="-1084656"/>
            <a:ext cx="1633733" cy="6155983"/>
            <a:chOff x="5341644" y="3105947"/>
            <a:chExt cx="1633733" cy="1801498"/>
          </a:xfrm>
        </p:grpSpPr>
        <p:sp>
          <p:nvSpPr>
            <p:cNvPr id="30"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31" name="Rectangle 20"/>
            <p:cNvSpPr/>
            <p:nvPr/>
          </p:nvSpPr>
          <p:spPr bwMode="auto">
            <a:xfrm rot="6829115">
              <a:off x="5523351" y="3455419"/>
              <a:ext cx="1801498" cy="110255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13833" fontAlgn="base">
                <a:spcBef>
                  <a:spcPct val="0"/>
                </a:spcBef>
                <a:spcAft>
                  <a:spcPct val="0"/>
                </a:spcAft>
              </a:pPr>
              <a:r>
                <a:rPr lang="hu-HU" altLang="hu-HU" sz="1400" dirty="0">
                  <a:solidFill>
                    <a:schemeClr val="accent1"/>
                  </a:solidFill>
                  <a:latin typeface="Consolas" panose="020B0609020204030204" pitchFamily="49" charset="0"/>
                </a:rPr>
                <a:t>&lt;</a:t>
              </a:r>
              <a:r>
                <a:rPr lang="hu-HU" altLang="hu-HU" sz="1400" dirty="0" err="1">
                  <a:solidFill>
                    <a:schemeClr val="accent1"/>
                  </a:solidFill>
                  <a:latin typeface="Consolas" panose="020B0609020204030204" pitchFamily="49" charset="0"/>
                </a:rPr>
                <a:t>toast</a:t>
              </a:r>
              <a:r>
                <a:rPr lang="hu-HU" altLang="hu-HU" sz="1400" dirty="0">
                  <a:solidFill>
                    <a:schemeClr val="accent1"/>
                  </a:solidFill>
                  <a:latin typeface="Consolas" panose="020B0609020204030204" pitchFamily="49" charset="0"/>
                </a:rPr>
                <a:t>&gt; &lt;</a:t>
              </a:r>
              <a:r>
                <a:rPr lang="hu-HU" altLang="hu-HU" sz="1400" dirty="0" err="1">
                  <a:solidFill>
                    <a:schemeClr val="accent1"/>
                  </a:solidFill>
                  <a:latin typeface="Consolas" panose="020B0609020204030204" pitchFamily="49" charset="0"/>
                </a:rPr>
                <a:t>visual</a:t>
              </a:r>
              <a:r>
                <a:rPr lang="hu-HU" altLang="hu-HU" sz="1400" dirty="0">
                  <a:solidFill>
                    <a:schemeClr val="accent1"/>
                  </a:solidFill>
                  <a:latin typeface="Consolas" panose="020B0609020204030204" pitchFamily="49" charset="0"/>
                </a:rPr>
                <a:t>&gt; </a:t>
              </a:r>
            </a:p>
            <a:p>
              <a:pPr lvl="0" defTabSz="913833" fontAlgn="base">
                <a:spcBef>
                  <a:spcPct val="0"/>
                </a:spcBef>
                <a:spcAft>
                  <a:spcPct val="0"/>
                </a:spcAft>
              </a:pPr>
              <a:r>
                <a:rPr lang="hu-HU" altLang="hu-HU" sz="1400" dirty="0">
                  <a:solidFill>
                    <a:schemeClr val="accent1"/>
                  </a:solidFill>
                  <a:latin typeface="Consolas" panose="020B0609020204030204" pitchFamily="49" charset="0"/>
                </a:rPr>
                <a:t>  &lt;</a:t>
              </a:r>
              <a:r>
                <a:rPr lang="hu-HU" altLang="hu-HU" sz="1400" dirty="0" err="1">
                  <a:solidFill>
                    <a:schemeClr val="accent1"/>
                  </a:solidFill>
                  <a:latin typeface="Consolas" panose="020B0609020204030204" pitchFamily="49" charset="0"/>
                </a:rPr>
                <a:t>binding</a:t>
              </a:r>
              <a:r>
                <a:rPr lang="hu-HU" altLang="hu-HU" sz="1400" dirty="0">
                  <a:solidFill>
                    <a:schemeClr val="accent1"/>
                  </a:solidFill>
                  <a:latin typeface="Consolas" panose="020B0609020204030204" pitchFamily="49" charset="0"/>
                </a:rPr>
                <a:t> </a:t>
              </a:r>
              <a:r>
                <a:rPr lang="hu-HU" altLang="hu-HU" sz="1400" dirty="0" err="1">
                  <a:solidFill>
                    <a:schemeClr val="accent1"/>
                  </a:solidFill>
                  <a:latin typeface="Consolas" panose="020B0609020204030204" pitchFamily="49" charset="0"/>
                </a:rPr>
                <a:t>template</a:t>
              </a:r>
              <a:r>
                <a:rPr lang="hu-HU" altLang="hu-HU" sz="1400" dirty="0">
                  <a:solidFill>
                    <a:schemeClr val="accent1"/>
                  </a:solidFill>
                  <a:latin typeface="Consolas" panose="020B0609020204030204" pitchFamily="49" charset="0"/>
                </a:rPr>
                <a:t>=\"ToastText01\"&gt; </a:t>
              </a:r>
            </a:p>
            <a:p>
              <a:pPr lvl="0" defTabSz="913833" fontAlgn="base">
                <a:spcBef>
                  <a:spcPct val="0"/>
                </a:spcBef>
                <a:spcAft>
                  <a:spcPct val="0"/>
                </a:spcAft>
              </a:pPr>
              <a:r>
                <a:rPr lang="hu-HU" altLang="hu-HU" sz="1400" dirty="0">
                  <a:solidFill>
                    <a:schemeClr val="accent1"/>
                  </a:solidFill>
                  <a:latin typeface="Consolas" panose="020B0609020204030204" pitchFamily="49" charset="0"/>
                </a:rPr>
                <a:t>    &lt;text </a:t>
              </a:r>
              <a:r>
                <a:rPr lang="hu-HU" altLang="hu-HU" sz="1400" dirty="0" err="1">
                  <a:solidFill>
                    <a:schemeClr val="accent1"/>
                  </a:solidFill>
                  <a:latin typeface="Consolas" panose="020B0609020204030204" pitchFamily="49" charset="0"/>
                </a:rPr>
                <a:t>id</a:t>
              </a:r>
              <a:r>
                <a:rPr lang="hu-HU" altLang="hu-HU" sz="1400" dirty="0">
                  <a:solidFill>
                    <a:schemeClr val="accent1"/>
                  </a:solidFill>
                  <a:latin typeface="Consolas" panose="020B0609020204030204" pitchFamily="49" charset="0"/>
                </a:rPr>
                <a:t>=\"1\"&gt;$(</a:t>
              </a:r>
              <a:r>
                <a:rPr lang="hu-HU" altLang="hu-HU" sz="1400" dirty="0" err="1">
                  <a:solidFill>
                    <a:schemeClr val="accent1"/>
                  </a:solidFill>
                  <a:latin typeface="Consolas" panose="020B0609020204030204" pitchFamily="49" charset="0"/>
                </a:rPr>
                <a:t>tempC</a:t>
              </a:r>
              <a:r>
                <a:rPr lang="hu-HU" altLang="hu-HU" sz="1400" dirty="0">
                  <a:solidFill>
                    <a:schemeClr val="accent1"/>
                  </a:solidFill>
                  <a:latin typeface="Consolas" panose="020B0609020204030204" pitchFamily="49" charset="0"/>
                </a:rPr>
                <a:t>)&lt;/</a:t>
              </a:r>
              <a:r>
                <a:rPr lang="hu-HU" altLang="hu-HU" sz="1400" dirty="0" err="1">
                  <a:solidFill>
                    <a:schemeClr val="accent1"/>
                  </a:solidFill>
                  <a:latin typeface="Consolas" panose="020B0609020204030204" pitchFamily="49" charset="0"/>
                </a:rPr>
                <a:t>text</a:t>
              </a:r>
              <a:r>
                <a:rPr lang="hu-HU" altLang="hu-HU" sz="1400" dirty="0">
                  <a:solidFill>
                    <a:schemeClr val="accent1"/>
                  </a:solidFill>
                  <a:latin typeface="Consolas" panose="020B0609020204030204" pitchFamily="49" charset="0"/>
                </a:rPr>
                <a:t>&gt; </a:t>
              </a:r>
            </a:p>
            <a:p>
              <a:pPr lvl="0" defTabSz="913833" fontAlgn="base">
                <a:spcBef>
                  <a:spcPct val="0"/>
                </a:spcBef>
                <a:spcAft>
                  <a:spcPct val="0"/>
                </a:spcAft>
              </a:pPr>
              <a:r>
                <a:rPr lang="hu-HU" altLang="hu-HU" sz="1400" dirty="0">
                  <a:solidFill>
                    <a:schemeClr val="accent1"/>
                  </a:solidFill>
                  <a:latin typeface="Consolas" panose="020B0609020204030204" pitchFamily="49" charset="0"/>
                </a:rPr>
                <a:t>  &lt;/</a:t>
              </a:r>
              <a:r>
                <a:rPr lang="hu-HU" altLang="hu-HU" sz="1400" dirty="0" err="1">
                  <a:solidFill>
                    <a:schemeClr val="accent1"/>
                  </a:solidFill>
                  <a:latin typeface="Consolas" panose="020B0609020204030204" pitchFamily="49" charset="0"/>
                </a:rPr>
                <a:t>binding</a:t>
              </a:r>
              <a:r>
                <a:rPr lang="hu-HU" altLang="hu-HU" sz="1400" dirty="0">
                  <a:solidFill>
                    <a:schemeClr val="accent1"/>
                  </a:solidFill>
                  <a:latin typeface="Consolas" panose="020B0609020204030204" pitchFamily="49" charset="0"/>
                </a:rPr>
                <a:t>&gt; </a:t>
              </a:r>
            </a:p>
            <a:p>
              <a:pPr lvl="0" defTabSz="913833" fontAlgn="base">
                <a:spcBef>
                  <a:spcPct val="0"/>
                </a:spcBef>
                <a:spcAft>
                  <a:spcPct val="0"/>
                </a:spcAft>
              </a:pPr>
              <a:r>
                <a:rPr lang="hu-HU" altLang="hu-HU" sz="1400" dirty="0">
                  <a:solidFill>
                    <a:schemeClr val="accent1"/>
                  </a:solidFill>
                  <a:latin typeface="Consolas" panose="020B0609020204030204" pitchFamily="49" charset="0"/>
                </a:rPr>
                <a:t>&lt;/</a:t>
              </a:r>
              <a:r>
                <a:rPr lang="hu-HU" altLang="hu-HU" sz="1400" dirty="0" err="1">
                  <a:solidFill>
                    <a:schemeClr val="accent1"/>
                  </a:solidFill>
                  <a:latin typeface="Consolas" panose="020B0609020204030204" pitchFamily="49" charset="0"/>
                </a:rPr>
                <a:t>visual</a:t>
              </a:r>
              <a:r>
                <a:rPr lang="hu-HU" altLang="hu-HU" sz="1400" dirty="0">
                  <a:solidFill>
                    <a:schemeClr val="accent1"/>
                  </a:solidFill>
                  <a:latin typeface="Consolas" panose="020B0609020204030204" pitchFamily="49" charset="0"/>
                </a:rPr>
                <a:t>&gt; &lt;/</a:t>
              </a:r>
              <a:r>
                <a:rPr lang="hu-HU" altLang="hu-HU" sz="1400" dirty="0" err="1">
                  <a:solidFill>
                    <a:schemeClr val="accent1"/>
                  </a:solidFill>
                  <a:latin typeface="Consolas" panose="020B0609020204030204" pitchFamily="49" charset="0"/>
                </a:rPr>
                <a:t>toast</a:t>
              </a:r>
              <a:r>
                <a:rPr lang="hu-HU" altLang="hu-HU" sz="1400" dirty="0">
                  <a:solidFill>
                    <a:schemeClr val="accent1"/>
                  </a:solidFill>
                  <a:latin typeface="Consolas" panose="020B0609020204030204" pitchFamily="49" charset="0"/>
                </a:rPr>
                <a:t>&gt;</a:t>
              </a:r>
              <a:r>
                <a:rPr lang="hu-HU" altLang="hu-HU" sz="1100" dirty="0">
                  <a:solidFill>
                    <a:schemeClr val="accent1"/>
                  </a:solidFill>
                  <a:latin typeface="Consolas" panose="020B0609020204030204" pitchFamily="49" charset="0"/>
                </a:rPr>
                <a:t> </a:t>
              </a:r>
              <a:endParaRPr lang="hu-HU" altLang="hu-HU" sz="3200" dirty="0">
                <a:solidFill>
                  <a:schemeClr val="accent1"/>
                </a:solidFill>
                <a:latin typeface="Consolas" panose="020B0609020204030204" pitchFamily="49" charset="0"/>
              </a:endParaRPr>
            </a:p>
            <a:p>
              <a:pPr defTabSz="913833" fontAlgn="base">
                <a:spcBef>
                  <a:spcPct val="0"/>
                </a:spcBef>
                <a:spcAft>
                  <a:spcPct val="0"/>
                </a:spcAft>
              </a:pPr>
              <a:endParaRPr lang="en-US" sz="1600" dirty="0">
                <a:solidFill>
                  <a:schemeClr val="accent1">
                    <a:alpha val="99000"/>
                  </a:schemeClr>
                </a:solidFill>
                <a:latin typeface="Consolas" panose="020B0609020204030204" pitchFamily="49" charset="0"/>
              </a:endParaRPr>
            </a:p>
          </p:txBody>
        </p:sp>
      </p:grpSp>
      <p:grpSp>
        <p:nvGrpSpPr>
          <p:cNvPr id="34" name="Group 18"/>
          <p:cNvGrpSpPr/>
          <p:nvPr/>
        </p:nvGrpSpPr>
        <p:grpSpPr>
          <a:xfrm rot="18312570">
            <a:off x="6080397" y="2942560"/>
            <a:ext cx="1714193" cy="4633829"/>
            <a:chOff x="4072547" y="3219024"/>
            <a:chExt cx="1714193" cy="1159145"/>
          </a:xfrm>
        </p:grpSpPr>
        <p:sp>
          <p:nvSpPr>
            <p:cNvPr id="35" name="Down Arrow 19"/>
            <p:cNvSpPr/>
            <p:nvPr/>
          </p:nvSpPr>
          <p:spPr bwMode="auto">
            <a:xfrm>
              <a:off x="5341644" y="3559768"/>
              <a:ext cx="445096" cy="703848"/>
            </a:xfrm>
            <a:prstGeom prst="downArrow">
              <a:avLst/>
            </a:prstGeom>
            <a:solidFill>
              <a:srgbClr val="FFC0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36" name="Rectangle 20"/>
            <p:cNvSpPr/>
            <p:nvPr/>
          </p:nvSpPr>
          <p:spPr bwMode="auto">
            <a:xfrm rot="3287430">
              <a:off x="4044251" y="3247320"/>
              <a:ext cx="1159145" cy="110255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eaLnBrk="0" fontAlgn="base" hangingPunct="0">
                <a:spcBef>
                  <a:spcPct val="0"/>
                </a:spcBef>
                <a:spcAft>
                  <a:spcPct val="0"/>
                </a:spcAft>
              </a:pPr>
              <a:r>
                <a:rPr lang="hu-HU" altLang="hu-HU" sz="1400" dirty="0">
                  <a:solidFill>
                    <a:schemeClr val="accent1"/>
                  </a:solidFill>
                  <a:latin typeface="Consolas" panose="020B0609020204030204" pitchFamily="49" charset="0"/>
                </a:rPr>
                <a:t>{"</a:t>
              </a:r>
              <a:r>
                <a:rPr lang="hu-HU" altLang="hu-HU" sz="1400" dirty="0" err="1">
                  <a:solidFill>
                    <a:schemeClr val="accent1"/>
                  </a:solidFill>
                  <a:latin typeface="Consolas" panose="020B0609020204030204" pitchFamily="49" charset="0"/>
                </a:rPr>
                <a:t>aps</a:t>
              </a:r>
              <a:r>
                <a:rPr lang="hu-HU" altLang="hu-HU" sz="1400" dirty="0">
                  <a:solidFill>
                    <a:schemeClr val="accent1"/>
                  </a:solidFill>
                  <a:latin typeface="Consolas" panose="020B0609020204030204" pitchFamily="49" charset="0"/>
                </a:rPr>
                <a:t>": {"</a:t>
              </a:r>
              <a:r>
                <a:rPr lang="hu-HU" altLang="hu-HU" sz="1400" dirty="0" err="1">
                  <a:solidFill>
                    <a:schemeClr val="accent1"/>
                  </a:solidFill>
                  <a:latin typeface="Consolas" panose="020B0609020204030204" pitchFamily="49" charset="0"/>
                </a:rPr>
                <a:t>alert</a:t>
              </a:r>
              <a:r>
                <a:rPr lang="hu-HU" altLang="hu-HU" sz="1400" dirty="0">
                  <a:solidFill>
                    <a:schemeClr val="accent1"/>
                  </a:solidFill>
                  <a:latin typeface="Consolas" panose="020B0609020204030204" pitchFamily="49" charset="0"/>
                </a:rPr>
                <a:t>": "$(</a:t>
              </a:r>
              <a:r>
                <a:rPr lang="hu-HU" altLang="hu-HU" sz="1400" dirty="0" err="1">
                  <a:solidFill>
                    <a:schemeClr val="accent1"/>
                  </a:solidFill>
                  <a:latin typeface="Consolas" panose="020B0609020204030204" pitchFamily="49" charset="0"/>
                </a:rPr>
                <a:t>tempF</a:t>
              </a:r>
              <a:r>
                <a:rPr lang="hu-HU" altLang="hu-HU" sz="1400" dirty="0">
                  <a:solidFill>
                    <a:schemeClr val="accent1"/>
                  </a:solidFill>
                  <a:latin typeface="Consolas" panose="020B0609020204030204" pitchFamily="49" charset="0"/>
                </a:rPr>
                <a:t>)"}}</a:t>
              </a:r>
              <a:r>
                <a:rPr lang="hu-HU" altLang="hu-HU" sz="1100" dirty="0">
                  <a:solidFill>
                    <a:schemeClr val="accent1"/>
                  </a:solidFill>
                  <a:latin typeface="Consolas" panose="020B0609020204030204" pitchFamily="49" charset="0"/>
                </a:rPr>
                <a:t> </a:t>
              </a:r>
              <a:endParaRPr lang="hu-HU" altLang="hu-HU" sz="3200" dirty="0">
                <a:solidFill>
                  <a:schemeClr val="accent1"/>
                </a:solidFill>
                <a:latin typeface="Consolas" panose="020B0609020204030204" pitchFamily="49" charset="0"/>
              </a:endParaRPr>
            </a:p>
            <a:p>
              <a:pPr defTabSz="913833" fontAlgn="base">
                <a:spcBef>
                  <a:spcPct val="0"/>
                </a:spcBef>
                <a:spcAft>
                  <a:spcPct val="0"/>
                </a:spcAft>
              </a:pPr>
              <a:endParaRPr lang="en-US" sz="1600" dirty="0">
                <a:solidFill>
                  <a:schemeClr val="accent1">
                    <a:alpha val="99000"/>
                  </a:schemeClr>
                </a:solidFill>
                <a:latin typeface="Consolas" panose="020B0609020204030204" pitchFamily="49" charset="0"/>
              </a:endParaRPr>
            </a:p>
          </p:txBody>
        </p:sp>
      </p:grpSp>
    </p:spTree>
    <p:extLst>
      <p:ext uri="{BB962C8B-B14F-4D97-AF65-F5344CB8AC3E}">
        <p14:creationId xmlns:p14="http://schemas.microsoft.com/office/powerpoint/2010/main" val="13430514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5841" cy="3063018"/>
          </a:xfrm>
        </p:spPr>
        <p:txBody>
          <a:bodyPr>
            <a:normAutofit lnSpcReduction="10000"/>
          </a:bodyPr>
          <a:lstStyle/>
          <a:p>
            <a:r>
              <a:rPr lang="hu-HU" dirty="0"/>
              <a:t>Biztonság</a:t>
            </a:r>
          </a:p>
          <a:p>
            <a:pPr lvl="1"/>
            <a:r>
              <a:rPr lang="en-US" dirty="0"/>
              <a:t>Shared Access </a:t>
            </a:r>
            <a:r>
              <a:rPr lang="hu-HU" dirty="0" err="1"/>
              <a:t>Signature</a:t>
            </a:r>
            <a:r>
              <a:rPr lang="hu-HU" dirty="0"/>
              <a:t> </a:t>
            </a:r>
            <a:r>
              <a:rPr lang="en-US" dirty="0"/>
              <a:t>(SAS) </a:t>
            </a:r>
            <a:r>
              <a:rPr lang="hu-HU" dirty="0"/>
              <a:t>vagy </a:t>
            </a:r>
            <a:r>
              <a:rPr lang="en-US" dirty="0"/>
              <a:t>federated authentication</a:t>
            </a:r>
            <a:endParaRPr lang="hu-HU" dirty="0"/>
          </a:p>
          <a:p>
            <a:r>
              <a:rPr lang="hu-HU"/>
              <a:t>Részletes telemetria</a:t>
            </a:r>
            <a:endParaRPr lang="hu-HU" dirty="0"/>
          </a:p>
          <a:p>
            <a:pPr lvl="1"/>
            <a:r>
              <a:rPr lang="hu-HU" dirty="0"/>
              <a:t>Portálon vagy programozottan</a:t>
            </a:r>
          </a:p>
          <a:p>
            <a:r>
              <a:rPr lang="hu-HU" dirty="0"/>
              <a:t>Integrációs lehetőségek</a:t>
            </a:r>
          </a:p>
          <a:p>
            <a:pPr lvl="1"/>
            <a:r>
              <a:rPr lang="hu-HU" dirty="0"/>
              <a:t>Pl.: </a:t>
            </a:r>
            <a:r>
              <a:rPr lang="hu-HU" dirty="0" err="1"/>
              <a:t>App</a:t>
            </a:r>
            <a:r>
              <a:rPr lang="hu-HU" dirty="0"/>
              <a:t> Service, </a:t>
            </a:r>
            <a:r>
              <a:rPr lang="hu-HU" dirty="0" err="1"/>
              <a:t>Service</a:t>
            </a:r>
            <a:r>
              <a:rPr lang="hu-HU" dirty="0"/>
              <a:t> </a:t>
            </a:r>
            <a:r>
              <a:rPr lang="hu-HU" dirty="0" err="1"/>
              <a:t>Bus</a:t>
            </a:r>
            <a:endParaRPr lang="hu-HU" dirty="0"/>
          </a:p>
        </p:txBody>
      </p:sp>
      <p:sp>
        <p:nvSpPr>
          <p:cNvPr id="3" name="Cím 2"/>
          <p:cNvSpPr>
            <a:spLocks noGrp="1"/>
          </p:cNvSpPr>
          <p:nvPr>
            <p:ph type="title"/>
          </p:nvPr>
        </p:nvSpPr>
        <p:spPr/>
        <p:txBody>
          <a:bodyPr/>
          <a:lstStyle/>
          <a:p>
            <a:r>
              <a:rPr lang="hu-HU" dirty="0" err="1"/>
              <a:t>Notification</a:t>
            </a:r>
            <a:r>
              <a:rPr lang="hu-HU" dirty="0"/>
              <a:t> </a:t>
            </a:r>
            <a:r>
              <a:rPr lang="hu-HU" dirty="0" err="1"/>
              <a:t>Hub</a:t>
            </a:r>
            <a:r>
              <a:rPr lang="hu-HU" dirty="0"/>
              <a:t> – kiegészítő funkciók</a:t>
            </a:r>
          </a:p>
        </p:txBody>
      </p:sp>
    </p:spTree>
    <p:extLst>
      <p:ext uri="{BB962C8B-B14F-4D97-AF65-F5344CB8AC3E}">
        <p14:creationId xmlns:p14="http://schemas.microsoft.com/office/powerpoint/2010/main" val="28970763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Notification</a:t>
            </a:r>
            <a:r>
              <a:rPr lang="hu-HU" dirty="0"/>
              <a:t> </a:t>
            </a:r>
            <a:r>
              <a:rPr lang="hu-HU" dirty="0" err="1"/>
              <a:t>Hub</a:t>
            </a:r>
            <a:r>
              <a:rPr lang="hu-HU" dirty="0"/>
              <a:t> - Árak</a:t>
            </a:r>
          </a:p>
        </p:txBody>
      </p:sp>
      <p:graphicFrame>
        <p:nvGraphicFramePr>
          <p:cNvPr id="7" name="Táblázat 6"/>
          <p:cNvGraphicFramePr>
            <a:graphicFrameLocks noGrp="1"/>
          </p:cNvGraphicFramePr>
          <p:nvPr>
            <p:extLst>
              <p:ext uri="{D42A27DB-BD31-4B8C-83A1-F6EECF244321}">
                <p14:modId xmlns:p14="http://schemas.microsoft.com/office/powerpoint/2010/main" val="3784171557"/>
              </p:ext>
            </p:extLst>
          </p:nvPr>
        </p:nvGraphicFramePr>
        <p:xfrm>
          <a:off x="269240" y="1419857"/>
          <a:ext cx="11564696" cy="5082074"/>
        </p:xfrm>
        <a:graphic>
          <a:graphicData uri="http://schemas.openxmlformats.org/drawingml/2006/table">
            <a:tbl>
              <a:tblPr/>
              <a:tblGrid>
                <a:gridCol w="2891174">
                  <a:extLst>
                    <a:ext uri="{9D8B030D-6E8A-4147-A177-3AD203B41FA5}">
                      <a16:colId xmlns:a16="http://schemas.microsoft.com/office/drawing/2014/main" val="20000"/>
                    </a:ext>
                  </a:extLst>
                </a:gridCol>
                <a:gridCol w="2891174">
                  <a:extLst>
                    <a:ext uri="{9D8B030D-6E8A-4147-A177-3AD203B41FA5}">
                      <a16:colId xmlns:a16="http://schemas.microsoft.com/office/drawing/2014/main" val="20001"/>
                    </a:ext>
                  </a:extLst>
                </a:gridCol>
                <a:gridCol w="2891174">
                  <a:extLst>
                    <a:ext uri="{9D8B030D-6E8A-4147-A177-3AD203B41FA5}">
                      <a16:colId xmlns:a16="http://schemas.microsoft.com/office/drawing/2014/main" val="20002"/>
                    </a:ext>
                  </a:extLst>
                </a:gridCol>
                <a:gridCol w="2891174">
                  <a:extLst>
                    <a:ext uri="{9D8B030D-6E8A-4147-A177-3AD203B41FA5}">
                      <a16:colId xmlns:a16="http://schemas.microsoft.com/office/drawing/2014/main" val="20003"/>
                    </a:ext>
                  </a:extLst>
                </a:gridCol>
              </a:tblGrid>
              <a:tr h="399980">
                <a:tc>
                  <a:txBody>
                    <a:bodyPr/>
                    <a:lstStyle/>
                    <a:p>
                      <a:pPr algn="l" fontAlgn="t"/>
                      <a:r>
                        <a:rPr lang="hu-HU" sz="1600" b="1" cap="all" dirty="0">
                          <a:effectLst/>
                        </a:rPr>
                        <a:t/>
                      </a:r>
                      <a:br>
                        <a:rPr lang="hu-HU" sz="1600" b="1" cap="all" dirty="0">
                          <a:effectLst/>
                        </a:rPr>
                      </a:br>
                      <a:endParaRPr lang="hu-HU" sz="1600" b="1" cap="all"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hu-HU" sz="1600" b="1" cap="all" dirty="0">
                          <a:effectLst/>
                        </a:rPr>
                        <a:t>FREE</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hu-HU" sz="1600" b="1" cap="all" dirty="0">
                          <a:effectLst/>
                        </a:rPr>
                        <a:t>BASIC</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hu-HU" sz="1600" b="1" cap="all" dirty="0">
                          <a:effectLst/>
                        </a:rPr>
                        <a:t>STANDARD</a:t>
                      </a:r>
                      <a:endParaRPr lang="hu-HU" sz="1600" dirty="0"/>
                    </a:p>
                  </a:txBody>
                  <a:tcPr marL="15844" marR="15844" marT="7922" marB="7922">
                    <a:lnL>
                      <a:noFill/>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1856">
                <a:tc>
                  <a:txBody>
                    <a:bodyPr/>
                    <a:lstStyle/>
                    <a:p>
                      <a:pPr algn="l" fontAlgn="t"/>
                      <a:r>
                        <a:rPr lang="hu-HU" sz="1600" dirty="0" err="1">
                          <a:effectLst/>
                        </a:rPr>
                        <a:t>Base</a:t>
                      </a:r>
                      <a:r>
                        <a:rPr lang="hu-HU" sz="1600" dirty="0">
                          <a:effectLst/>
                        </a:rPr>
                        <a:t> </a:t>
                      </a:r>
                      <a:r>
                        <a:rPr lang="hu-HU" sz="1600" dirty="0" err="1">
                          <a:effectLst/>
                        </a:rPr>
                        <a:t>Charge</a:t>
                      </a:r>
                      <a:r>
                        <a:rPr lang="hu-HU" sz="1600" dirty="0">
                          <a:effectLst/>
                        </a:rPr>
                        <a:t> per </a:t>
                      </a:r>
                      <a:r>
                        <a:rPr lang="hu-HU" sz="1600" dirty="0" err="1">
                          <a:effectLst/>
                        </a:rPr>
                        <a:t>Namespace</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Free</a:t>
                      </a:r>
                    </a:p>
                  </a:txBody>
                  <a:tcPr marL="16505" marR="16505" marT="16505" marB="16505">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$10/mo</a:t>
                      </a:r>
                    </a:p>
                  </a:txBody>
                  <a:tcPr marL="16505" marR="16505" marT="16505" marB="16505">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$200/mo</a:t>
                      </a:r>
                    </a:p>
                  </a:txBody>
                  <a:tcPr marL="16505" marR="16505" marT="16505" marB="16505">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99980">
                <a:tc>
                  <a:txBody>
                    <a:bodyPr/>
                    <a:lstStyle/>
                    <a:p>
                      <a:pPr algn="l" fontAlgn="t"/>
                      <a:r>
                        <a:rPr lang="en-US" sz="1600" dirty="0">
                          <a:effectLst/>
                        </a:rPr>
                        <a:t>Included pushes per Subscription per Tier</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 </a:t>
                      </a:r>
                      <a:r>
                        <a:rPr lang="hu-HU" sz="1600" dirty="0" err="1">
                          <a:effectLst/>
                        </a:rPr>
                        <a:t>Million</a:t>
                      </a:r>
                      <a:endParaRPr lang="hu-HU" sz="1600" dirty="0">
                        <a:effectLst/>
                      </a:endParaRP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10 Million</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10 Million</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223836">
                <a:tc gridSpan="4">
                  <a:txBody>
                    <a:bodyPr/>
                    <a:lstStyle/>
                    <a:p>
                      <a:pPr algn="l" fontAlgn="t"/>
                      <a:r>
                        <a:rPr lang="en-US" sz="1600" dirty="0">
                          <a:effectLst/>
                        </a:rPr>
                        <a:t>Additional pushes per Subscription per Tier (price per Million Pushes)</a:t>
                      </a:r>
                    </a:p>
                  </a:txBody>
                  <a:tcPr marL="16505" marR="16505" marT="16505" marB="16505">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hu-HU"/>
                    </a:p>
                  </a:txBody>
                  <a:tcP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003"/>
                  </a:ext>
                </a:extLst>
              </a:tr>
              <a:tr h="223836">
                <a:tc>
                  <a:txBody>
                    <a:bodyPr/>
                    <a:lstStyle/>
                    <a:p>
                      <a:pPr algn="l" fontAlgn="t"/>
                      <a:r>
                        <a:rPr lang="hu-HU" sz="1600" dirty="0">
                          <a:effectLst/>
                        </a:rPr>
                        <a:t>10M – 100M</a:t>
                      </a:r>
                    </a:p>
                  </a:txBody>
                  <a:tcPr marL="16505" marR="16505" marT="16505" marB="16505">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err="1">
                          <a:effectLst/>
                        </a:rPr>
                        <a:t>Not</a:t>
                      </a:r>
                      <a:r>
                        <a:rPr lang="hu-HU" sz="1600" dirty="0">
                          <a:effectLst/>
                        </a:rPr>
                        <a:t> </a:t>
                      </a:r>
                      <a:r>
                        <a:rPr lang="hu-HU" sz="1600" dirty="0" err="1">
                          <a:effectLst/>
                        </a:rPr>
                        <a:t>available</a:t>
                      </a:r>
                      <a:endParaRPr lang="hu-HU" sz="1600" dirty="0">
                        <a:effectLst/>
                      </a:endParaRPr>
                    </a:p>
                  </a:txBody>
                  <a:tcPr marL="16505" marR="16505" marT="16505" marB="16505">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$1</a:t>
                      </a:r>
                    </a:p>
                  </a:txBody>
                  <a:tcPr marL="16505" marR="16505" marT="16505" marB="16505">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a:effectLst/>
                        </a:rPr>
                        <a:t>$10</a:t>
                      </a:r>
                    </a:p>
                  </a:txBody>
                  <a:tcPr marL="16505" marR="16505" marT="16505" marB="16505">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223836">
                <a:tc>
                  <a:txBody>
                    <a:bodyPr/>
                    <a:lstStyle/>
                    <a:p>
                      <a:pPr algn="l" fontAlgn="t"/>
                      <a:r>
                        <a:rPr lang="hu-HU" sz="1600" dirty="0">
                          <a:effectLst/>
                        </a:rPr>
                        <a:t>Over 100M</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err="1">
                          <a:effectLst/>
                        </a:rPr>
                        <a:t>Not</a:t>
                      </a:r>
                      <a:r>
                        <a:rPr lang="hu-HU" sz="1600" dirty="0">
                          <a:effectLst/>
                        </a:rPr>
                        <a:t> </a:t>
                      </a:r>
                      <a:r>
                        <a:rPr lang="hu-HU" sz="1600" dirty="0" err="1">
                          <a:effectLst/>
                        </a:rPr>
                        <a:t>available</a:t>
                      </a:r>
                      <a:endParaRPr lang="hu-HU" sz="1600" dirty="0">
                        <a:effectLst/>
                      </a:endParaRP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$2.50</a:t>
                      </a:r>
                    </a:p>
                  </a:txBody>
                  <a:tcPr marL="16505" marR="16505" marT="16505" marB="16505">
                    <a:lnL>
                      <a:noFill/>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223836">
                <a:tc>
                  <a:txBody>
                    <a:bodyPr/>
                    <a:lstStyle/>
                    <a:p>
                      <a:pPr algn="l" fontAlgn="t"/>
                      <a:r>
                        <a:rPr lang="hu-HU" sz="1600" dirty="0" err="1">
                          <a:effectLst/>
                        </a:rPr>
                        <a:t>Namespaces</a:t>
                      </a:r>
                      <a:r>
                        <a:rPr lang="hu-HU" sz="1600" dirty="0">
                          <a:effectLst/>
                        </a:rPr>
                        <a:t> per </a:t>
                      </a:r>
                      <a:r>
                        <a:rPr lang="hu-HU" sz="1600" dirty="0" err="1">
                          <a:effectLst/>
                        </a:rPr>
                        <a:t>Tier</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err="1">
                          <a:effectLst/>
                        </a:rPr>
                        <a:t>Unlimited</a:t>
                      </a:r>
                      <a:r>
                        <a:rPr lang="hu-HU" sz="1600" dirty="0">
                          <a:effectLst/>
                        </a:rPr>
                        <a:t> </a:t>
                      </a:r>
                      <a:r>
                        <a:rPr lang="hu-HU" sz="1600" baseline="30000" dirty="0">
                          <a:effectLst/>
                        </a:rPr>
                        <a:t>1</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21856">
                <a:tc>
                  <a:txBody>
                    <a:bodyPr/>
                    <a:lstStyle/>
                    <a:p>
                      <a:pPr algn="l" fontAlgn="t"/>
                      <a:r>
                        <a:rPr lang="hu-HU" sz="1600" dirty="0" err="1">
                          <a:effectLst/>
                        </a:rPr>
                        <a:t>Hubs</a:t>
                      </a:r>
                      <a:r>
                        <a:rPr lang="hu-HU" sz="1600" dirty="0">
                          <a:effectLst/>
                        </a:rPr>
                        <a:t> per </a:t>
                      </a:r>
                      <a:r>
                        <a:rPr lang="hu-HU" sz="1600" dirty="0" err="1">
                          <a:effectLst/>
                        </a:rPr>
                        <a:t>Namespace</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err="1">
                          <a:effectLst/>
                        </a:rPr>
                        <a:t>Unlimited</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21856">
                <a:tc>
                  <a:txBody>
                    <a:bodyPr/>
                    <a:lstStyle/>
                    <a:p>
                      <a:pPr algn="l" fontAlgn="t"/>
                      <a:r>
                        <a:rPr lang="hu-HU" sz="1600" dirty="0" err="1">
                          <a:effectLst/>
                        </a:rPr>
                        <a:t>Active</a:t>
                      </a:r>
                      <a:r>
                        <a:rPr lang="hu-HU" sz="1600" dirty="0">
                          <a:effectLst/>
                        </a:rPr>
                        <a:t> </a:t>
                      </a:r>
                      <a:r>
                        <a:rPr lang="hu-HU" sz="1600" dirty="0" err="1">
                          <a:effectLst/>
                        </a:rPr>
                        <a:t>Devices</a:t>
                      </a:r>
                      <a:r>
                        <a:rPr lang="hu-HU" sz="1600" dirty="0">
                          <a:effectLst/>
                        </a:rPr>
                        <a:t> per </a:t>
                      </a:r>
                      <a:r>
                        <a:rPr lang="hu-HU" sz="1600" dirty="0" err="1">
                          <a:effectLst/>
                        </a:rPr>
                        <a:t>Namespace</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500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200,000</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10,000,</a:t>
                      </a:r>
                      <a:r>
                        <a:rPr lang="hu-HU" sz="1600" dirty="0" err="1">
                          <a:effectLst/>
                        </a:rPr>
                        <a:t>000</a:t>
                      </a:r>
                      <a:r>
                        <a:rPr lang="hu-HU" sz="1600" dirty="0">
                          <a:effectLst/>
                        </a:rPr>
                        <a:t> </a:t>
                      </a:r>
                      <a:r>
                        <a:rPr lang="hu-HU" sz="1600" baseline="30000" dirty="0">
                          <a:effectLst/>
                        </a:rPr>
                        <a:t>2</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39636">
                <a:tc>
                  <a:txBody>
                    <a:bodyPr/>
                    <a:lstStyle/>
                    <a:p>
                      <a:pPr algn="l" fontAlgn="t"/>
                      <a:r>
                        <a:rPr lang="hu-HU" sz="1600" dirty="0" err="1">
                          <a:effectLst/>
                        </a:rPr>
                        <a:t>Telemetry</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Limited</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Limited</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1600" dirty="0">
                          <a:effectLst/>
                        </a:rPr>
                        <a:t>Rich </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99980">
                <a:tc>
                  <a:txBody>
                    <a:bodyPr/>
                    <a:lstStyle/>
                    <a:p>
                      <a:pPr algn="l" fontAlgn="t"/>
                      <a:r>
                        <a:rPr lang="hu-HU" sz="1600" dirty="0" err="1">
                          <a:effectLst/>
                        </a:rPr>
                        <a:t>Queryable</a:t>
                      </a:r>
                      <a:r>
                        <a:rPr lang="hu-HU" sz="1600" dirty="0">
                          <a:effectLst/>
                        </a:rPr>
                        <a:t> </a:t>
                      </a:r>
                      <a:r>
                        <a:rPr lang="hu-HU" sz="1600" dirty="0" err="1">
                          <a:effectLst/>
                        </a:rPr>
                        <a:t>Audience</a:t>
                      </a:r>
                      <a:r>
                        <a:rPr lang="hu-HU" sz="1600" dirty="0">
                          <a:effectLst/>
                        </a:rPr>
                        <a:t> (</a:t>
                      </a:r>
                      <a:r>
                        <a:rPr lang="hu-HU" sz="1600" dirty="0" err="1">
                          <a:effectLst/>
                        </a:rPr>
                        <a:t>registration</a:t>
                      </a:r>
                      <a:r>
                        <a:rPr lang="hu-HU" sz="1600" dirty="0">
                          <a:effectLst/>
                        </a:rPr>
                        <a:t> </a:t>
                      </a:r>
                      <a:r>
                        <a:rPr lang="hu-HU" sz="1600" dirty="0" err="1">
                          <a:effectLst/>
                        </a:rPr>
                        <a:t>queries</a:t>
                      </a:r>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223836">
                <a:tc>
                  <a:txBody>
                    <a:bodyPr/>
                    <a:lstStyle/>
                    <a:p>
                      <a:pPr algn="l" fontAlgn="t"/>
                      <a:r>
                        <a:rPr lang="hu-HU" sz="1600" dirty="0" err="1">
                          <a:effectLst/>
                        </a:rPr>
                        <a:t>Scheduled</a:t>
                      </a:r>
                      <a:r>
                        <a:rPr lang="hu-HU" sz="1600" dirty="0">
                          <a:effectLst/>
                        </a:rPr>
                        <a:t> </a:t>
                      </a:r>
                      <a:r>
                        <a:rPr lang="hu-HU" sz="1600" dirty="0" err="1">
                          <a:effectLst/>
                        </a:rPr>
                        <a:t>Push</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223836">
                <a:tc>
                  <a:txBody>
                    <a:bodyPr/>
                    <a:lstStyle/>
                    <a:p>
                      <a:pPr algn="l" fontAlgn="t"/>
                      <a:r>
                        <a:rPr lang="hu-HU" sz="1600" dirty="0" err="1">
                          <a:effectLst/>
                        </a:rPr>
                        <a:t>Bulk</a:t>
                      </a:r>
                      <a:r>
                        <a:rPr lang="hu-HU" sz="1600" dirty="0">
                          <a:effectLst/>
                        </a:rPr>
                        <a:t> Import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223836">
                <a:tc>
                  <a:txBody>
                    <a:bodyPr/>
                    <a:lstStyle/>
                    <a:p>
                      <a:pPr algn="l" fontAlgn="t"/>
                      <a:r>
                        <a:rPr lang="hu-HU" sz="1600" dirty="0" err="1">
                          <a:effectLst/>
                        </a:rPr>
                        <a:t>Multi-tenancy</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a:effectLst/>
                        </a:rPr>
                        <a:t>+</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r h="223836">
                <a:tc>
                  <a:txBody>
                    <a:bodyPr/>
                    <a:lstStyle/>
                    <a:p>
                      <a:pPr algn="l" fontAlgn="t"/>
                      <a:r>
                        <a:rPr lang="hu-HU" sz="1600" dirty="0">
                          <a:effectLst/>
                        </a:rPr>
                        <a:t>SLA</a:t>
                      </a: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dirty="0" err="1">
                          <a:effectLst/>
                        </a:rPr>
                        <a:t>None</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baseline="0" dirty="0">
                          <a:effectLst/>
                        </a:rPr>
                        <a:t>99.9%</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hu-HU" sz="1600" baseline="0" dirty="0">
                          <a:effectLst/>
                        </a:rPr>
                        <a:t>99.9%</a:t>
                      </a:r>
                      <a:endParaRPr lang="hu-HU" sz="1600" dirty="0">
                        <a:effectLst/>
                      </a:endParaRPr>
                    </a:p>
                  </a:txBody>
                  <a:tcPr marL="16505" marR="16505" marT="16505" marB="16505">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4069218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PowerApps</a:t>
            </a:r>
            <a:endParaRPr lang="hu-HU" dirty="0"/>
          </a:p>
        </p:txBody>
      </p:sp>
    </p:spTree>
    <p:extLst>
      <p:ext uri="{BB962C8B-B14F-4D97-AF65-F5344CB8AC3E}">
        <p14:creationId xmlns:p14="http://schemas.microsoft.com/office/powerpoint/2010/main" val="38698746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5382311"/>
          </a:xfrm>
        </p:spPr>
        <p:txBody>
          <a:bodyPr>
            <a:normAutofit lnSpcReduction="10000"/>
          </a:bodyPr>
          <a:lstStyle/>
          <a:p>
            <a:r>
              <a:rPr lang="hu-HU" dirty="0"/>
              <a:t>Az </a:t>
            </a:r>
            <a:r>
              <a:rPr lang="hu-HU" dirty="0" err="1"/>
              <a:t>App</a:t>
            </a:r>
            <a:r>
              <a:rPr lang="hu-HU" dirty="0"/>
              <a:t> Service összes funkciójának egységes kezelése </a:t>
            </a:r>
          </a:p>
          <a:p>
            <a:pPr lvl="1"/>
            <a:r>
              <a:rPr lang="hu-HU" dirty="0"/>
              <a:t>Webes, Mobil-, API- és </a:t>
            </a:r>
            <a:r>
              <a:rPr lang="hu-HU" dirty="0" err="1"/>
              <a:t>Logic-alkalmazások</a:t>
            </a:r>
            <a:endParaRPr lang="hu-HU" dirty="0"/>
          </a:p>
          <a:p>
            <a:r>
              <a:rPr lang="hu-HU" dirty="0"/>
              <a:t>A vállalati környezet bármely meglévő API-</a:t>
            </a:r>
            <a:r>
              <a:rPr lang="hu-HU" dirty="0" err="1"/>
              <a:t>jának</a:t>
            </a:r>
            <a:r>
              <a:rPr lang="hu-HU" dirty="0"/>
              <a:t> integrálása</a:t>
            </a:r>
          </a:p>
          <a:p>
            <a:r>
              <a:rPr lang="hu-HU" dirty="0"/>
              <a:t>Több népszerű </a:t>
            </a:r>
            <a:r>
              <a:rPr lang="hu-HU" dirty="0" err="1"/>
              <a:t>SaaS</a:t>
            </a:r>
            <a:r>
              <a:rPr lang="hu-HU" dirty="0"/>
              <a:t> szolgáltatás </a:t>
            </a:r>
            <a:r>
              <a:rPr lang="hu-HU" dirty="0" err="1"/>
              <a:t>API-jának</a:t>
            </a:r>
            <a:r>
              <a:rPr lang="hu-HU" dirty="0"/>
              <a:t> integrálása</a:t>
            </a:r>
          </a:p>
          <a:p>
            <a:r>
              <a:rPr lang="hu-HU" dirty="0"/>
              <a:t>Felhasználó-, és </a:t>
            </a:r>
            <a:r>
              <a:rPr lang="hu-HU" dirty="0" err="1"/>
              <a:t>jogosultségkezelés</a:t>
            </a:r>
            <a:r>
              <a:rPr lang="hu-HU" dirty="0"/>
              <a:t>, SSO</a:t>
            </a:r>
          </a:p>
          <a:p>
            <a:pPr lvl="1"/>
            <a:r>
              <a:rPr lang="hu-HU" dirty="0" err="1"/>
              <a:t>Azure</a:t>
            </a:r>
            <a:r>
              <a:rPr lang="hu-HU" dirty="0"/>
              <a:t> </a:t>
            </a:r>
            <a:r>
              <a:rPr lang="hu-HU" dirty="0" err="1"/>
              <a:t>Active</a:t>
            </a:r>
            <a:r>
              <a:rPr lang="hu-HU" dirty="0"/>
              <a:t> </a:t>
            </a:r>
            <a:r>
              <a:rPr lang="hu-HU" dirty="0" err="1"/>
              <a:t>Directory</a:t>
            </a:r>
            <a:r>
              <a:rPr lang="hu-HU" dirty="0"/>
              <a:t> segítségével</a:t>
            </a:r>
          </a:p>
          <a:p>
            <a:r>
              <a:rPr lang="hu-HU" dirty="0"/>
              <a:t>Eszköz az üzleti felhasználóknak egyszerűbb LOB alkalmazások elkészítéséhez</a:t>
            </a:r>
          </a:p>
          <a:p>
            <a:r>
              <a:rPr lang="hu-HU" dirty="0"/>
              <a:t>Alkalmazások vállalaton belüli megosztása</a:t>
            </a:r>
          </a:p>
          <a:p>
            <a:endParaRPr lang="hu-HU" dirty="0"/>
          </a:p>
        </p:txBody>
      </p:sp>
      <p:sp>
        <p:nvSpPr>
          <p:cNvPr id="3" name="Cím 2"/>
          <p:cNvSpPr>
            <a:spLocks noGrp="1"/>
          </p:cNvSpPr>
          <p:nvPr>
            <p:ph type="title"/>
          </p:nvPr>
        </p:nvSpPr>
        <p:spPr/>
        <p:txBody>
          <a:bodyPr/>
          <a:lstStyle/>
          <a:p>
            <a:r>
              <a:rPr lang="hu-HU" dirty="0" err="1"/>
              <a:t>PowerApps</a:t>
            </a:r>
            <a:endParaRPr lang="hu-HU" dirty="0"/>
          </a:p>
        </p:txBody>
      </p:sp>
    </p:spTree>
    <p:extLst>
      <p:ext uri="{BB962C8B-B14F-4D97-AF65-F5344CB8AC3E}">
        <p14:creationId xmlns:p14="http://schemas.microsoft.com/office/powerpoint/2010/main" val="114756694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err="1"/>
              <a:t>PowerApps</a:t>
            </a:r>
            <a:endParaRPr lang="hu-HU" dirty="0"/>
          </a:p>
        </p:txBody>
      </p:sp>
      <p:pic>
        <p:nvPicPr>
          <p:cNvPr id="6" name="Kép 5"/>
          <p:cNvPicPr>
            <a:picLocks noChangeAspect="1"/>
          </p:cNvPicPr>
          <p:nvPr/>
        </p:nvPicPr>
        <p:blipFill>
          <a:blip r:embed="rId3"/>
          <a:stretch>
            <a:fillRect/>
          </a:stretch>
        </p:blipFill>
        <p:spPr>
          <a:xfrm>
            <a:off x="577422" y="1189176"/>
            <a:ext cx="11039475" cy="5610225"/>
          </a:xfrm>
          <a:prstGeom prst="rect">
            <a:avLst/>
          </a:prstGeom>
        </p:spPr>
      </p:pic>
    </p:spTree>
    <p:extLst>
      <p:ext uri="{BB962C8B-B14F-4D97-AF65-F5344CB8AC3E}">
        <p14:creationId xmlns:p14="http://schemas.microsoft.com/office/powerpoint/2010/main" val="8106245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4456926"/>
          </a:xfrm>
        </p:spPr>
        <p:txBody>
          <a:bodyPr>
            <a:normAutofit lnSpcReduction="10000"/>
          </a:bodyPr>
          <a:lstStyle/>
          <a:p>
            <a:r>
              <a:rPr lang="hu-HU" dirty="0"/>
              <a:t>Már létező, külső szolgáltatás integrálása</a:t>
            </a:r>
          </a:p>
          <a:p>
            <a:r>
              <a:rPr lang="hu-HU" dirty="0"/>
              <a:t>Itt két API kategóriát kell megkülönböztetni</a:t>
            </a:r>
          </a:p>
          <a:p>
            <a:r>
              <a:rPr lang="hu-HU" dirty="0"/>
              <a:t>Microsoft által menedzselt </a:t>
            </a:r>
          </a:p>
          <a:p>
            <a:pPr lvl="1"/>
            <a:r>
              <a:rPr lang="hu-HU" dirty="0"/>
              <a:t>Memória, kapcsolatok, megbízhatóság stb. központilag biztosított</a:t>
            </a:r>
          </a:p>
          <a:p>
            <a:pPr lvl="1"/>
            <a:r>
              <a:rPr lang="hu-HU" dirty="0" err="1"/>
              <a:t>Dropbox</a:t>
            </a:r>
            <a:r>
              <a:rPr lang="hu-HU" dirty="0"/>
              <a:t>, </a:t>
            </a:r>
            <a:r>
              <a:rPr lang="hu-HU" dirty="0" err="1"/>
              <a:t>OneDrive</a:t>
            </a:r>
            <a:r>
              <a:rPr lang="hu-HU" dirty="0"/>
              <a:t>, </a:t>
            </a:r>
            <a:r>
              <a:rPr lang="hu-HU" dirty="0" err="1"/>
              <a:t>Twitter</a:t>
            </a:r>
            <a:r>
              <a:rPr lang="hu-HU" dirty="0"/>
              <a:t>, Excel, </a:t>
            </a:r>
            <a:r>
              <a:rPr lang="hu-HU" dirty="0" err="1"/>
              <a:t>DynamicsCRM</a:t>
            </a:r>
            <a:r>
              <a:rPr lang="hu-HU" dirty="0"/>
              <a:t>, stb.</a:t>
            </a:r>
          </a:p>
          <a:p>
            <a:r>
              <a:rPr lang="hu-HU" dirty="0"/>
              <a:t>IT (saját magunk által) menedzselt</a:t>
            </a:r>
          </a:p>
          <a:p>
            <a:pPr lvl="1"/>
            <a:r>
              <a:rPr lang="hu-HU" dirty="0"/>
              <a:t>Nekünk kell monitorozni és kezelni a szolgáltatások beállításait</a:t>
            </a:r>
          </a:p>
          <a:p>
            <a:pPr lvl="1"/>
            <a:r>
              <a:rPr lang="hu-HU" dirty="0"/>
              <a:t>SQL Server, SharePoint Server stb.</a:t>
            </a:r>
          </a:p>
          <a:p>
            <a:pPr lvl="1"/>
            <a:r>
              <a:rPr lang="hu-HU" dirty="0"/>
              <a:t>Minden Microsoft által menedzselt API elérhető IT menedzselt formában is</a:t>
            </a:r>
          </a:p>
        </p:txBody>
      </p:sp>
      <p:sp>
        <p:nvSpPr>
          <p:cNvPr id="5" name="Cím 4"/>
          <p:cNvSpPr>
            <a:spLocks noGrp="1"/>
          </p:cNvSpPr>
          <p:nvPr>
            <p:ph type="title"/>
          </p:nvPr>
        </p:nvSpPr>
        <p:spPr/>
        <p:txBody>
          <a:bodyPr/>
          <a:lstStyle/>
          <a:p>
            <a:r>
              <a:rPr lang="hu-HU" dirty="0" err="1"/>
              <a:t>API-k</a:t>
            </a:r>
            <a:r>
              <a:rPr lang="hu-HU" dirty="0"/>
              <a:t> integrálása - </a:t>
            </a:r>
            <a:r>
              <a:rPr lang="hu-HU" dirty="0" err="1"/>
              <a:t>SaaS</a:t>
            </a:r>
            <a:endParaRPr lang="hu-HU" dirty="0"/>
          </a:p>
        </p:txBody>
      </p:sp>
    </p:spTree>
    <p:extLst>
      <p:ext uri="{BB962C8B-B14F-4D97-AF65-F5344CB8AC3E}">
        <p14:creationId xmlns:p14="http://schemas.microsoft.com/office/powerpoint/2010/main" val="262987762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3642344"/>
          </a:xfrm>
        </p:spPr>
        <p:txBody>
          <a:bodyPr/>
          <a:lstStyle/>
          <a:p>
            <a:r>
              <a:rPr lang="hu-HU" dirty="0"/>
              <a:t>Már létező vagy újonnan létrehozott, </a:t>
            </a:r>
            <a:r>
              <a:rPr lang="hu-HU" dirty="0" err="1"/>
              <a:t>App</a:t>
            </a:r>
            <a:r>
              <a:rPr lang="hu-HU" dirty="0"/>
              <a:t> </a:t>
            </a:r>
            <a:r>
              <a:rPr lang="hu-HU" dirty="0" err="1"/>
              <a:t>Service-ben</a:t>
            </a:r>
            <a:r>
              <a:rPr lang="hu-HU" dirty="0"/>
              <a:t> </a:t>
            </a:r>
            <a:r>
              <a:rPr lang="hu-HU" dirty="0" err="1"/>
              <a:t>hosztolt</a:t>
            </a:r>
            <a:r>
              <a:rPr lang="hu-HU" dirty="0"/>
              <a:t> szolgáltatás integrálása</a:t>
            </a:r>
          </a:p>
          <a:p>
            <a:r>
              <a:rPr lang="hu-HU" dirty="0"/>
              <a:t>API </a:t>
            </a:r>
            <a:r>
              <a:rPr lang="hu-HU" dirty="0" err="1"/>
              <a:t>App</a:t>
            </a:r>
            <a:r>
              <a:rPr lang="hu-HU" dirty="0"/>
              <a:t> </a:t>
            </a:r>
            <a:r>
              <a:rPr lang="hu-HU" dirty="0" err="1"/>
              <a:t>Service-ek</a:t>
            </a:r>
            <a:r>
              <a:rPr lang="hu-HU" dirty="0"/>
              <a:t> automatikus integrációja</a:t>
            </a:r>
          </a:p>
          <a:p>
            <a:pPr lvl="1"/>
            <a:r>
              <a:rPr lang="hu-HU" dirty="0" err="1"/>
              <a:t>Swagger</a:t>
            </a:r>
            <a:r>
              <a:rPr lang="hu-HU" dirty="0"/>
              <a:t> 2.0 szolgáltatás interfész definícióval</a:t>
            </a:r>
          </a:p>
          <a:p>
            <a:r>
              <a:rPr lang="hu-HU" dirty="0"/>
              <a:t>Külső </a:t>
            </a:r>
            <a:r>
              <a:rPr lang="hu-HU" dirty="0" err="1"/>
              <a:t>on-premise</a:t>
            </a:r>
            <a:r>
              <a:rPr lang="hu-HU" dirty="0"/>
              <a:t> </a:t>
            </a:r>
            <a:r>
              <a:rPr lang="hu-HU" dirty="0" err="1"/>
              <a:t>hosztolt</a:t>
            </a:r>
            <a:r>
              <a:rPr lang="hu-HU" dirty="0"/>
              <a:t> szolgáltatás esetén is lehetőség van </a:t>
            </a:r>
            <a:r>
              <a:rPr lang="hu-HU" dirty="0" err="1"/>
              <a:t>Swagger</a:t>
            </a:r>
            <a:r>
              <a:rPr lang="hu-HU" dirty="0"/>
              <a:t> segítségével </a:t>
            </a:r>
            <a:r>
              <a:rPr lang="hu-HU" dirty="0" err="1"/>
              <a:t>integrálódni</a:t>
            </a:r>
            <a:endParaRPr lang="hu-HU" dirty="0"/>
          </a:p>
          <a:p>
            <a:pPr lvl="1"/>
            <a:endParaRPr lang="hu-HU" dirty="0"/>
          </a:p>
        </p:txBody>
      </p:sp>
      <p:sp>
        <p:nvSpPr>
          <p:cNvPr id="5" name="Cím 4"/>
          <p:cNvSpPr>
            <a:spLocks noGrp="1"/>
          </p:cNvSpPr>
          <p:nvPr>
            <p:ph type="title"/>
          </p:nvPr>
        </p:nvSpPr>
        <p:spPr/>
        <p:txBody>
          <a:bodyPr/>
          <a:lstStyle/>
          <a:p>
            <a:r>
              <a:rPr lang="hu-HU" dirty="0" err="1"/>
              <a:t>API-k</a:t>
            </a:r>
            <a:r>
              <a:rPr lang="hu-HU" dirty="0"/>
              <a:t> integrálása - </a:t>
            </a:r>
            <a:r>
              <a:rPr lang="hu-HU" dirty="0" err="1"/>
              <a:t>App</a:t>
            </a:r>
            <a:r>
              <a:rPr lang="hu-HU" dirty="0"/>
              <a:t> Service, </a:t>
            </a:r>
            <a:r>
              <a:rPr lang="hu-HU" dirty="0" err="1"/>
              <a:t>Swagger</a:t>
            </a:r>
            <a:r>
              <a:rPr lang="hu-HU" dirty="0"/>
              <a:t> 2.0</a:t>
            </a:r>
          </a:p>
        </p:txBody>
      </p:sp>
    </p:spTree>
    <p:extLst>
      <p:ext uri="{BB962C8B-B14F-4D97-AF65-F5344CB8AC3E}">
        <p14:creationId xmlns:p14="http://schemas.microsoft.com/office/powerpoint/2010/main" val="2393633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2637" y="4229935"/>
            <a:ext cx="2583037" cy="1616066"/>
            <a:chOff x="6276897" y="3849484"/>
            <a:chExt cx="2584077" cy="1616717"/>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663"/>
            </a:xfrm>
            <a:prstGeom prst="flowChartOffpageConnector">
              <a:avLst/>
            </a:prstGeom>
            <a:noFill/>
          </p:spPr>
          <p:txBody>
            <a:bodyPr wrap="square" rtlCol="0">
              <a:spAutoFit/>
            </a:bodyPr>
            <a:lstStyle/>
            <a:p>
              <a:pPr algn="ctr" defTabSz="896203">
                <a:defRPr/>
              </a:pPr>
              <a:r>
                <a:rPr lang="en-US" sz="1836" b="1" kern="0" cap="all" dirty="0" err="1">
                  <a:solidFill>
                    <a:srgbClr val="FFFFFF"/>
                  </a:solidFill>
                </a:rPr>
                <a:t>Api</a:t>
              </a:r>
              <a:r>
                <a:rPr lang="en-US" sz="1836" b="1" kern="0" cap="all" dirty="0">
                  <a:solidFill>
                    <a:srgbClr val="FFFFFF"/>
                  </a:solidFill>
                </a:rPr>
                <a:t> Apps</a:t>
              </a:r>
            </a:p>
          </p:txBody>
        </p:sp>
        <p:sp>
          <p:nvSpPr>
            <p:cNvPr id="16" name="TextBox 15"/>
            <p:cNvSpPr txBox="1"/>
            <p:nvPr/>
          </p:nvSpPr>
          <p:spPr>
            <a:xfrm>
              <a:off x="6276897" y="5112533"/>
              <a:ext cx="2584077" cy="353668"/>
            </a:xfrm>
            <a:prstGeom prst="flowChartOffpageConnector">
              <a:avLst/>
            </a:prstGeom>
            <a:noFill/>
          </p:spPr>
          <p:txBody>
            <a:bodyPr wrap="square" lIns="182807" rIns="182807" rtlCol="0">
              <a:spAutoFit/>
            </a:bodyPr>
            <a:lstStyle/>
            <a:p>
              <a:pPr algn="ctr" defTabSz="896203">
                <a:lnSpc>
                  <a:spcPts val="1500"/>
                </a:lnSpc>
                <a:defRPr/>
              </a:pPr>
              <a:r>
                <a:rPr lang="hu-HU" sz="1400" kern="0" dirty="0">
                  <a:solidFill>
                    <a:srgbClr val="FFFFFF"/>
                  </a:solidFill>
                  <a:latin typeface="Segoe UI Light"/>
                </a:rPr>
                <a:t>Felhő alapú API-k</a:t>
              </a:r>
              <a:endParaRPr lang="en-US" sz="1400" kern="0" dirty="0">
                <a:solidFill>
                  <a:srgbClr val="FFFFFF"/>
                </a:solidFill>
                <a:latin typeface="Segoe UI Light"/>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321" y="1625630"/>
            <a:ext cx="3314102" cy="1690875"/>
            <a:chOff x="5563520" y="952400"/>
            <a:chExt cx="3381437" cy="1725231"/>
          </a:xfrm>
        </p:grpSpPr>
        <p:grpSp>
          <p:nvGrpSpPr>
            <p:cNvPr id="22" name="Group 21"/>
            <p:cNvGrpSpPr/>
            <p:nvPr/>
          </p:nvGrpSpPr>
          <p:grpSpPr>
            <a:xfrm>
              <a:off x="5563520" y="1750116"/>
              <a:ext cx="3381437" cy="927515"/>
              <a:chOff x="446273" y="4696209"/>
              <a:chExt cx="2982635" cy="909411"/>
            </a:xfrm>
          </p:grpSpPr>
          <p:sp>
            <p:nvSpPr>
              <p:cNvPr id="23" name="TextBox 22"/>
              <p:cNvSpPr txBox="1"/>
              <p:nvPr/>
            </p:nvSpPr>
            <p:spPr>
              <a:xfrm>
                <a:off x="634689" y="4696209"/>
                <a:ext cx="2584077" cy="462037"/>
              </a:xfrm>
              <a:prstGeom prst="hexagon">
                <a:avLst/>
              </a:prstGeom>
              <a:noFill/>
            </p:spPr>
            <p:txBody>
              <a:bodyPr wrap="square" rtlCol="0">
                <a:spAutoFit/>
              </a:bodyPr>
              <a:lstStyle/>
              <a:p>
                <a:pPr algn="ctr" defTabSz="896203">
                  <a:defRPr/>
                </a:pPr>
                <a:r>
                  <a:rPr lang="en-US" sz="1836" b="1" kern="0" cap="all" dirty="0">
                    <a:solidFill>
                      <a:srgbClr val="FFFFFF"/>
                    </a:solidFill>
                  </a:rPr>
                  <a:t>Web Apps</a:t>
                </a:r>
              </a:p>
            </p:txBody>
          </p:sp>
          <p:sp>
            <p:nvSpPr>
              <p:cNvPr id="24" name="TextBox 23"/>
              <p:cNvSpPr txBox="1"/>
              <p:nvPr/>
            </p:nvSpPr>
            <p:spPr>
              <a:xfrm>
                <a:off x="446273" y="5017601"/>
                <a:ext cx="2982635" cy="588019"/>
              </a:xfrm>
              <a:prstGeom prst="hexagon">
                <a:avLst/>
              </a:prstGeom>
              <a:noFill/>
            </p:spPr>
            <p:txBody>
              <a:bodyPr wrap="square" lIns="182807" rIns="182807" rtlCol="0">
                <a:spAutoFit/>
              </a:bodyPr>
              <a:lstStyle/>
              <a:p>
                <a:pPr algn="ctr" defTabSz="896203">
                  <a:lnSpc>
                    <a:spcPts val="1500"/>
                  </a:lnSpc>
                  <a:defRPr/>
                </a:pPr>
                <a:r>
                  <a:rPr lang="hu-HU" sz="1400" kern="0" dirty="0" err="1">
                    <a:solidFill>
                      <a:srgbClr val="FFFFFF"/>
                    </a:solidFill>
                    <a:latin typeface="Segoe UI Light"/>
                  </a:rPr>
                  <a:t>Skálzható</a:t>
                </a:r>
                <a:r>
                  <a:rPr lang="hu-HU" sz="1400" kern="0" dirty="0">
                    <a:solidFill>
                      <a:srgbClr val="FFFFFF"/>
                    </a:solidFill>
                    <a:latin typeface="Segoe UI Light"/>
                  </a:rPr>
                  <a:t> webes </a:t>
                </a:r>
              </a:p>
              <a:p>
                <a:pPr algn="ctr" defTabSz="896203">
                  <a:lnSpc>
                    <a:spcPts val="1500"/>
                  </a:lnSpc>
                  <a:defRPr/>
                </a:pPr>
                <a:r>
                  <a:rPr lang="hu-HU" sz="1400" kern="0" dirty="0">
                    <a:solidFill>
                      <a:srgbClr val="FFFFFF"/>
                    </a:solidFill>
                    <a:latin typeface="Segoe UI Light"/>
                  </a:rPr>
                  <a:t>alkalmazások</a:t>
                </a:r>
                <a:endParaRPr lang="en-US" sz="1400" kern="0" dirty="0">
                  <a:solidFill>
                    <a:srgbClr val="FFFFFF"/>
                  </a:solidFill>
                  <a:latin typeface="Segoe UI Light"/>
                </a:endParaRP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84" y="4175848"/>
            <a:ext cx="2583037" cy="1802226"/>
            <a:chOff x="8878944" y="3895961"/>
            <a:chExt cx="2635519" cy="1838843"/>
          </a:xfrm>
        </p:grpSpPr>
        <p:grpSp>
          <p:nvGrpSpPr>
            <p:cNvPr id="26" name="Group 25"/>
            <p:cNvGrpSpPr/>
            <p:nvPr/>
          </p:nvGrpSpPr>
          <p:grpSpPr>
            <a:xfrm>
              <a:off x="8878944" y="4823445"/>
              <a:ext cx="2635519" cy="911359"/>
              <a:chOff x="8881767" y="4696209"/>
              <a:chExt cx="2584077" cy="893570"/>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203">
                  <a:defRPr/>
                </a:pPr>
                <a:r>
                  <a:rPr lang="en-US" sz="1836" b="1" kern="0" cap="all" dirty="0">
                    <a:solidFill>
                      <a:srgbClr val="FFFFFF"/>
                    </a:solidFill>
                  </a:rPr>
                  <a:t>LOGIC Apps</a:t>
                </a:r>
              </a:p>
            </p:txBody>
          </p:sp>
          <p:sp>
            <p:nvSpPr>
              <p:cNvPr id="28" name="TextBox 27"/>
              <p:cNvSpPr txBox="1"/>
              <p:nvPr/>
            </p:nvSpPr>
            <p:spPr>
              <a:xfrm>
                <a:off x="8881767" y="5112533"/>
                <a:ext cx="2584077" cy="477246"/>
              </a:xfrm>
              <a:prstGeom prst="rect">
                <a:avLst/>
              </a:prstGeom>
              <a:noFill/>
            </p:spPr>
            <p:txBody>
              <a:bodyPr wrap="square" lIns="182807" rIns="182807" rtlCol="0">
                <a:spAutoFit/>
              </a:bodyPr>
              <a:lstStyle/>
              <a:p>
                <a:pPr algn="ctr" defTabSz="896203">
                  <a:lnSpc>
                    <a:spcPts val="1500"/>
                  </a:lnSpc>
                  <a:defRPr/>
                </a:pPr>
                <a:r>
                  <a:rPr lang="hu-HU" sz="1400" kern="0" dirty="0">
                    <a:solidFill>
                      <a:srgbClr val="FFFFFF"/>
                    </a:solidFill>
                    <a:latin typeface="Segoe UI Light"/>
                  </a:rPr>
                  <a:t>Üzleti folyamatok automatizálása</a:t>
                </a:r>
                <a:endParaRPr lang="en-US" sz="1400" kern="0" dirty="0">
                  <a:solidFill>
                    <a:srgbClr val="FFFFFF"/>
                  </a:solidFill>
                  <a:latin typeface="Segoe UI Light"/>
                </a:endParaRP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2635" y="1536129"/>
            <a:ext cx="2583038" cy="1874848"/>
            <a:chOff x="8857427" y="774015"/>
            <a:chExt cx="2635520" cy="1912941"/>
          </a:xfrm>
        </p:grpSpPr>
        <p:grpSp>
          <p:nvGrpSpPr>
            <p:cNvPr id="18" name="Group 17"/>
            <p:cNvGrpSpPr/>
            <p:nvPr/>
          </p:nvGrpSpPr>
          <p:grpSpPr>
            <a:xfrm>
              <a:off x="8857427" y="1701981"/>
              <a:ext cx="2635520" cy="984975"/>
              <a:chOff x="3376682" y="4696209"/>
              <a:chExt cx="2584078" cy="965749"/>
            </a:xfrm>
          </p:grpSpPr>
          <p:sp>
            <p:nvSpPr>
              <p:cNvPr id="19" name="TextBox 18"/>
              <p:cNvSpPr txBox="1"/>
              <p:nvPr/>
            </p:nvSpPr>
            <p:spPr>
              <a:xfrm>
                <a:off x="3376683" y="4696209"/>
                <a:ext cx="2584077" cy="465663"/>
              </a:xfrm>
              <a:prstGeom prst="flowChartOffpageConnector">
                <a:avLst/>
              </a:prstGeom>
              <a:noFill/>
            </p:spPr>
            <p:txBody>
              <a:bodyPr wrap="square" rtlCol="0">
                <a:spAutoFit/>
              </a:bodyPr>
              <a:lstStyle/>
              <a:p>
                <a:pPr algn="ctr" defTabSz="896203">
                  <a:defRPr/>
                </a:pPr>
                <a:r>
                  <a:rPr lang="en-US" sz="1836" b="1" kern="0" cap="all" dirty="0">
                    <a:solidFill>
                      <a:srgbClr val="FFFFFF"/>
                    </a:solidFill>
                  </a:rPr>
                  <a:t>Mobile Apps</a:t>
                </a:r>
              </a:p>
            </p:txBody>
          </p:sp>
          <p:sp>
            <p:nvSpPr>
              <p:cNvPr id="20" name="TextBox 19"/>
              <p:cNvSpPr txBox="1"/>
              <p:nvPr/>
            </p:nvSpPr>
            <p:spPr>
              <a:xfrm>
                <a:off x="3376682" y="5069325"/>
                <a:ext cx="2584077" cy="592633"/>
              </a:xfrm>
              <a:prstGeom prst="flowChartOffpageConnector">
                <a:avLst/>
              </a:prstGeom>
              <a:noFill/>
            </p:spPr>
            <p:txBody>
              <a:bodyPr wrap="square" lIns="182807" rIns="182807" rtlCol="0">
                <a:spAutoFit/>
              </a:bodyPr>
              <a:lstStyle/>
              <a:p>
                <a:pPr algn="ctr" defTabSz="896203">
                  <a:lnSpc>
                    <a:spcPts val="1500"/>
                  </a:lnSpc>
                  <a:defRPr/>
                </a:pPr>
                <a:r>
                  <a:rPr lang="hu-HU" sz="1400" kern="0" dirty="0">
                    <a:solidFill>
                      <a:srgbClr val="FFFFFF"/>
                    </a:solidFill>
                    <a:latin typeface="Segoe UI Light"/>
                  </a:rPr>
                  <a:t>Egyszerűen készíthetünk mobilalkalmazásokat</a:t>
                </a:r>
                <a:endParaRPr lang="en-US" sz="1400" kern="0" dirty="0">
                  <a:solidFill>
                    <a:srgbClr val="FFFFFF"/>
                  </a:solidFill>
                  <a:latin typeface="Segoe UI Light"/>
                </a:endParaRP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7288" y="2199455"/>
            <a:ext cx="3047457" cy="3047457"/>
          </a:xfrm>
          <a:prstGeom prst="rect">
            <a:avLst/>
          </a:prstGeom>
        </p:spPr>
      </p:pic>
      <p:cxnSp>
        <p:nvCxnSpPr>
          <p:cNvPr id="5" name="Straight Connector 4"/>
          <p:cNvCxnSpPr/>
          <p:nvPr/>
        </p:nvCxnSpPr>
        <p:spPr>
          <a:xfrm flipH="1">
            <a:off x="8454150" y="1178321"/>
            <a:ext cx="18099" cy="5362495"/>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89" y="3721720"/>
            <a:ext cx="5237319" cy="4568"/>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8065" y="3549780"/>
            <a:ext cx="453494" cy="267070"/>
            <a:chOff x="4924540" y="2915646"/>
            <a:chExt cx="462708" cy="272496"/>
          </a:xfrm>
          <a:solidFill>
            <a:schemeClr val="bg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17839" y="258797"/>
            <a:ext cx="11087070" cy="899303"/>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nSpc>
                <a:spcPct val="100000"/>
              </a:lnSpc>
              <a:spcAft>
                <a:spcPts val="588"/>
              </a:spcAft>
            </a:pPr>
            <a:r>
              <a:rPr lang="en-US" sz="4799" dirty="0">
                <a:solidFill>
                  <a:srgbClr val="FFFFFF"/>
                </a:solidFill>
              </a:rPr>
              <a:t>Azure App Service</a:t>
            </a:r>
            <a:endParaRPr lang="en-US" sz="3199" dirty="0">
              <a:solidFill>
                <a:srgbClr val="FFFFFF"/>
              </a:solidFill>
            </a:endParaRPr>
          </a:p>
        </p:txBody>
      </p:sp>
    </p:spTree>
    <p:extLst>
      <p:ext uri="{BB962C8B-B14F-4D97-AF65-F5344CB8AC3E}">
        <p14:creationId xmlns:p14="http://schemas.microsoft.com/office/powerpoint/2010/main" val="141343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6"/>
            <a:ext cx="11653523" cy="5284775"/>
          </a:xfrm>
        </p:spPr>
        <p:txBody>
          <a:bodyPr>
            <a:normAutofit/>
          </a:bodyPr>
          <a:lstStyle/>
          <a:p>
            <a:pPr>
              <a:lnSpc>
                <a:spcPct val="110000"/>
              </a:lnSpc>
            </a:pPr>
            <a:r>
              <a:rPr lang="en-US" dirty="0"/>
              <a:t>C</a:t>
            </a:r>
            <a:r>
              <a:rPr lang="hu-HU" dirty="0"/>
              <a:t>él, hogy programozói tudás nélkül lehessen egyszerűen </a:t>
            </a:r>
            <a:r>
              <a:rPr lang="hu-HU" b="1" dirty="0"/>
              <a:t>üzleti</a:t>
            </a:r>
            <a:r>
              <a:rPr lang="hu-HU" dirty="0"/>
              <a:t> alkalmazásokat készíteni</a:t>
            </a:r>
          </a:p>
          <a:p>
            <a:pPr lvl="1">
              <a:lnSpc>
                <a:spcPct val="110000"/>
              </a:lnSpc>
            </a:pPr>
            <a:r>
              <a:rPr lang="hu-HU" dirty="0" err="1"/>
              <a:t>Bussiness</a:t>
            </a:r>
            <a:r>
              <a:rPr lang="hu-HU" dirty="0"/>
              <a:t> </a:t>
            </a:r>
            <a:r>
              <a:rPr lang="hu-HU" dirty="0" err="1"/>
              <a:t>to</a:t>
            </a:r>
            <a:r>
              <a:rPr lang="hu-HU" dirty="0"/>
              <a:t> </a:t>
            </a:r>
            <a:r>
              <a:rPr lang="hu-HU" dirty="0" err="1"/>
              <a:t>Employee</a:t>
            </a:r>
            <a:r>
              <a:rPr lang="hu-HU" dirty="0"/>
              <a:t> (B2E)</a:t>
            </a:r>
          </a:p>
          <a:p>
            <a:pPr>
              <a:lnSpc>
                <a:spcPct val="110000"/>
              </a:lnSpc>
            </a:pPr>
            <a:r>
              <a:rPr lang="hu-HU" dirty="0"/>
              <a:t>Dedikált alkalmazás Office szerű </a:t>
            </a:r>
            <a:r>
              <a:rPr lang="hu-HU" dirty="0" err="1"/>
              <a:t>dizájner</a:t>
            </a:r>
            <a:r>
              <a:rPr lang="hu-HU" dirty="0"/>
              <a:t> felülettel, WYSIWYG szerkesztővel</a:t>
            </a:r>
          </a:p>
          <a:p>
            <a:pPr>
              <a:lnSpc>
                <a:spcPct val="110000"/>
              </a:lnSpc>
            </a:pPr>
            <a:r>
              <a:rPr lang="hu-HU" dirty="0"/>
              <a:t>Natív alkalmazásélmény a mobilplatformokon</a:t>
            </a:r>
          </a:p>
          <a:p>
            <a:pPr lvl="1">
              <a:lnSpc>
                <a:spcPct val="110000"/>
              </a:lnSpc>
            </a:pPr>
            <a:r>
              <a:rPr lang="hu-HU" dirty="0" err="1"/>
              <a:t>Android</a:t>
            </a:r>
            <a:r>
              <a:rPr lang="hu-HU" dirty="0"/>
              <a:t>, </a:t>
            </a:r>
            <a:r>
              <a:rPr lang="hu-HU" dirty="0" err="1"/>
              <a:t>iOS</a:t>
            </a:r>
            <a:r>
              <a:rPr lang="hu-HU" dirty="0"/>
              <a:t>, Windows</a:t>
            </a:r>
          </a:p>
        </p:txBody>
      </p:sp>
      <p:sp>
        <p:nvSpPr>
          <p:cNvPr id="5" name="Cím 4"/>
          <p:cNvSpPr>
            <a:spLocks noGrp="1"/>
          </p:cNvSpPr>
          <p:nvPr>
            <p:ph type="title"/>
          </p:nvPr>
        </p:nvSpPr>
        <p:spPr/>
        <p:txBody>
          <a:bodyPr/>
          <a:lstStyle/>
          <a:p>
            <a:r>
              <a:rPr lang="hu-HU" dirty="0"/>
              <a:t>Alkalmazások készítése</a:t>
            </a:r>
          </a:p>
        </p:txBody>
      </p:sp>
    </p:spTree>
    <p:extLst>
      <p:ext uri="{BB962C8B-B14F-4D97-AF65-F5344CB8AC3E}">
        <p14:creationId xmlns:p14="http://schemas.microsoft.com/office/powerpoint/2010/main" val="29187191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Alkalmazások készítése</a:t>
            </a:r>
          </a:p>
        </p:txBody>
      </p:sp>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974321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1071704"/>
          </a:xfrm>
        </p:spPr>
        <p:txBody>
          <a:bodyPr>
            <a:normAutofit lnSpcReduction="10000"/>
          </a:bodyPr>
          <a:lstStyle/>
          <a:p>
            <a:r>
              <a:rPr lang="hu-HU" dirty="0"/>
              <a:t>Akár előre elkészített sablonokból is</a:t>
            </a:r>
          </a:p>
          <a:p>
            <a:pPr lvl="1"/>
            <a:r>
              <a:rPr lang="hu-HU" dirty="0"/>
              <a:t>Pl.: eseményregisztráció, konferencia, kérdőív stb.</a:t>
            </a:r>
          </a:p>
        </p:txBody>
      </p:sp>
      <p:sp>
        <p:nvSpPr>
          <p:cNvPr id="5" name="Cím 4"/>
          <p:cNvSpPr>
            <a:spLocks noGrp="1"/>
          </p:cNvSpPr>
          <p:nvPr>
            <p:ph type="title"/>
          </p:nvPr>
        </p:nvSpPr>
        <p:spPr/>
        <p:txBody>
          <a:bodyPr/>
          <a:lstStyle/>
          <a:p>
            <a:r>
              <a:rPr lang="hu-HU" dirty="0"/>
              <a:t>Alkalmazások készítése</a:t>
            </a:r>
          </a:p>
        </p:txBody>
      </p:sp>
      <p:pic>
        <p:nvPicPr>
          <p:cNvPr id="3" name="Kép 2"/>
          <p:cNvPicPr>
            <a:picLocks noChangeAspect="1"/>
          </p:cNvPicPr>
          <p:nvPr/>
        </p:nvPicPr>
        <p:blipFill>
          <a:blip r:embed="rId2"/>
          <a:stretch>
            <a:fillRect/>
          </a:stretch>
        </p:blipFill>
        <p:spPr>
          <a:xfrm>
            <a:off x="540843" y="2362955"/>
            <a:ext cx="8026862" cy="4377350"/>
          </a:xfrm>
          <a:prstGeom prst="rect">
            <a:avLst/>
          </a:prstGeom>
        </p:spPr>
      </p:pic>
      <p:pic>
        <p:nvPicPr>
          <p:cNvPr id="1026" name="Picture 2" descr="VolunteerDetailsScreen with default infor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786" y="1488891"/>
            <a:ext cx="2930305" cy="525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89298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6665715" cy="5144935"/>
          </a:xfrm>
        </p:spPr>
        <p:txBody>
          <a:bodyPr/>
          <a:lstStyle/>
          <a:p>
            <a:r>
              <a:rPr lang="hu-HU" dirty="0"/>
              <a:t>Alapvető vezérlők</a:t>
            </a:r>
          </a:p>
          <a:p>
            <a:pPr lvl="1"/>
            <a:r>
              <a:rPr lang="hu-HU" dirty="0" err="1"/>
              <a:t>Slider</a:t>
            </a:r>
            <a:r>
              <a:rPr lang="hu-HU" dirty="0"/>
              <a:t>, </a:t>
            </a:r>
            <a:r>
              <a:rPr lang="hu-HU" dirty="0" err="1"/>
              <a:t>checkbox</a:t>
            </a:r>
            <a:r>
              <a:rPr lang="hu-HU" dirty="0"/>
              <a:t>, </a:t>
            </a:r>
            <a:r>
              <a:rPr lang="hu-HU" dirty="0" err="1"/>
              <a:t>button</a:t>
            </a:r>
            <a:r>
              <a:rPr lang="hu-HU" dirty="0"/>
              <a:t>, </a:t>
            </a:r>
            <a:r>
              <a:rPr lang="hu-HU" dirty="0" err="1"/>
              <a:t>rating</a:t>
            </a:r>
            <a:r>
              <a:rPr lang="hu-HU" dirty="0"/>
              <a:t>, </a:t>
            </a:r>
            <a:r>
              <a:rPr lang="hu-HU" dirty="0" err="1"/>
              <a:t>textbox</a:t>
            </a:r>
            <a:r>
              <a:rPr lang="hu-HU" dirty="0"/>
              <a:t>, lista stb.</a:t>
            </a:r>
          </a:p>
          <a:p>
            <a:r>
              <a:rPr lang="hu-HU" dirty="0"/>
              <a:t>Vezérlők működése és tulajdonságai Excel szerű képletekkel szabályozhatóak</a:t>
            </a:r>
          </a:p>
          <a:p>
            <a:r>
              <a:rPr lang="hu-HU" dirty="0"/>
              <a:t>Adatelérés szintén a képleteken keresztül kérdezhetőek le és módosíthatóak</a:t>
            </a:r>
          </a:p>
          <a:p>
            <a:pPr marL="0" indent="0">
              <a:buNone/>
            </a:pPr>
            <a:endParaRPr lang="hu-HU" dirty="0"/>
          </a:p>
        </p:txBody>
      </p:sp>
      <p:sp>
        <p:nvSpPr>
          <p:cNvPr id="5" name="Cím 4"/>
          <p:cNvSpPr>
            <a:spLocks noGrp="1"/>
          </p:cNvSpPr>
          <p:nvPr>
            <p:ph type="title"/>
          </p:nvPr>
        </p:nvSpPr>
        <p:spPr/>
        <p:txBody>
          <a:bodyPr/>
          <a:lstStyle/>
          <a:p>
            <a:r>
              <a:rPr lang="hu-HU" dirty="0"/>
              <a:t>Alkalmazások készítése</a:t>
            </a:r>
          </a:p>
        </p:txBody>
      </p:sp>
      <p:pic>
        <p:nvPicPr>
          <p:cNvPr id="1028" name="Picture 4" descr="https://kratosappsdocs.blob.core.windows.net/kratosapps-media/powerapps.microsoft.com/en-us/documentation/articles/working-with-tables/20160216112540/gallery-items-sort-firstn.png"/>
          <p:cNvPicPr>
            <a:picLocks noChangeAspect="1" noChangeArrowheads="1"/>
          </p:cNvPicPr>
          <p:nvPr/>
        </p:nvPicPr>
        <p:blipFill rotWithShape="1">
          <a:blip r:embed="rId2">
            <a:extLst>
              <a:ext uri="{28A0092B-C50C-407E-A947-70E740481C1C}">
                <a14:useLocalDpi xmlns:a14="http://schemas.microsoft.com/office/drawing/2010/main" val="0"/>
              </a:ext>
            </a:extLst>
          </a:blip>
          <a:srcRect b="40601"/>
          <a:stretch/>
        </p:blipFill>
        <p:spPr bwMode="auto">
          <a:xfrm>
            <a:off x="7417437" y="3087362"/>
            <a:ext cx="4505325" cy="3575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4754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2737224"/>
          </a:xfrm>
        </p:spPr>
        <p:txBody>
          <a:bodyPr>
            <a:normAutofit fontScale="92500" lnSpcReduction="20000"/>
          </a:bodyPr>
          <a:lstStyle/>
          <a:p>
            <a:pPr>
              <a:lnSpc>
                <a:spcPct val="110000"/>
              </a:lnSpc>
            </a:pPr>
            <a:r>
              <a:rPr lang="hu-HU" dirty="0"/>
              <a:t>Egyszerűbb munkafolyamatok automatizálása a </a:t>
            </a:r>
            <a:r>
              <a:rPr lang="hu-HU" dirty="0" err="1"/>
              <a:t>PowerApps</a:t>
            </a:r>
            <a:r>
              <a:rPr lang="hu-HU" dirty="0"/>
              <a:t> infrastruktúrát felhasználva</a:t>
            </a:r>
          </a:p>
          <a:p>
            <a:pPr>
              <a:lnSpc>
                <a:spcPct val="110000"/>
              </a:lnSpc>
            </a:pPr>
            <a:r>
              <a:rPr lang="hu-HU" dirty="0"/>
              <a:t>Ezek a folyamatok akciókból állnak, melyekhez feltételeket rendelhetünk, vagy ütemezhetjük őket, illetve felhasználói megerősítést is köthetünk hozzájuk</a:t>
            </a:r>
          </a:p>
        </p:txBody>
      </p:sp>
      <p:sp>
        <p:nvSpPr>
          <p:cNvPr id="5" name="Cím 4"/>
          <p:cNvSpPr>
            <a:spLocks noGrp="1"/>
          </p:cNvSpPr>
          <p:nvPr>
            <p:ph type="title"/>
          </p:nvPr>
        </p:nvSpPr>
        <p:spPr/>
        <p:txBody>
          <a:bodyPr/>
          <a:lstStyle/>
          <a:p>
            <a:r>
              <a:rPr lang="hu-HU" dirty="0"/>
              <a:t>Munkafolyamat automatizálás (</a:t>
            </a:r>
            <a:r>
              <a:rPr lang="hu-HU" dirty="0" err="1"/>
              <a:t>logic</a:t>
            </a:r>
            <a:r>
              <a:rPr lang="hu-HU" dirty="0"/>
              <a:t> flow)</a:t>
            </a:r>
          </a:p>
        </p:txBody>
      </p:sp>
      <p:pic>
        <p:nvPicPr>
          <p:cNvPr id="3074" name="Picture 2" descr="Move the approval action between the trigger and the other 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57" y="3615837"/>
            <a:ext cx="3865178" cy="3067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OBJECT NAME box with a parameter in 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695" y="4013014"/>
            <a:ext cx="2951429" cy="2670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0538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69239" y="2084172"/>
            <a:ext cx="11653523" cy="2139688"/>
          </a:xfrm>
        </p:spPr>
        <p:txBody>
          <a:bodyPr/>
          <a:lstStyle/>
          <a:p>
            <a:r>
              <a:rPr lang="hu-HU" dirty="0" err="1"/>
              <a:t>Azure</a:t>
            </a:r>
            <a:r>
              <a:rPr lang="hu-HU" dirty="0"/>
              <a:t> </a:t>
            </a:r>
            <a:r>
              <a:rPr lang="hu-HU" dirty="0" err="1"/>
              <a:t>Content</a:t>
            </a:r>
            <a:r>
              <a:rPr lang="hu-HU" dirty="0"/>
              <a:t> </a:t>
            </a:r>
            <a:r>
              <a:rPr lang="hu-HU" dirty="0" err="1"/>
              <a:t>Delivery</a:t>
            </a:r>
            <a:r>
              <a:rPr lang="hu-HU" dirty="0"/>
              <a:t> Network (CDN)</a:t>
            </a:r>
          </a:p>
        </p:txBody>
      </p:sp>
    </p:spTree>
    <p:extLst>
      <p:ext uri="{BB962C8B-B14F-4D97-AF65-F5344CB8AC3E}">
        <p14:creationId xmlns:p14="http://schemas.microsoft.com/office/powerpoint/2010/main" val="130490573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Content</a:t>
            </a:r>
            <a:r>
              <a:rPr lang="hu-HU" dirty="0"/>
              <a:t> </a:t>
            </a:r>
            <a:r>
              <a:rPr lang="hu-HU" dirty="0" err="1"/>
              <a:t>Delivery</a:t>
            </a:r>
            <a:r>
              <a:rPr lang="hu-HU" dirty="0"/>
              <a:t> Network (CDN)</a:t>
            </a:r>
          </a:p>
        </p:txBody>
      </p:sp>
      <p:sp>
        <p:nvSpPr>
          <p:cNvPr id="5" name="Szöveg helye 4"/>
          <p:cNvSpPr>
            <a:spLocks noGrp="1"/>
          </p:cNvSpPr>
          <p:nvPr>
            <p:ph type="body" sz="quarter" idx="10"/>
          </p:nvPr>
        </p:nvSpPr>
        <p:spPr/>
        <p:txBody>
          <a:bodyPr/>
          <a:lstStyle/>
          <a:p>
            <a:r>
              <a:rPr lang="hu-HU" dirty="0"/>
              <a:t>Egy központi szerverrel, vagy szerverközponttal globális forgalom kiszolgálása</a:t>
            </a:r>
          </a:p>
          <a:p>
            <a:pPr marL="571500" indent="-571500">
              <a:buFont typeface="Arial" panose="020B0604020202020204" pitchFamily="34" charset="0"/>
              <a:buChar char="•"/>
            </a:pPr>
            <a:r>
              <a:rPr lang="hu-HU" dirty="0"/>
              <a:t>Nagy terhelés a hálózati infrastruktúrán</a:t>
            </a:r>
          </a:p>
          <a:p>
            <a:pPr marL="571500" indent="-571500">
              <a:buFont typeface="Arial" panose="020B0604020202020204" pitchFamily="34" charset="0"/>
              <a:buChar char="•"/>
            </a:pPr>
            <a:r>
              <a:rPr lang="hu-HU" dirty="0"/>
              <a:t>Megnövekedett válaszidő a távolság miatt</a:t>
            </a:r>
          </a:p>
        </p:txBody>
      </p:sp>
      <p:pic>
        <p:nvPicPr>
          <p:cNvPr id="7" name="Kép 6"/>
          <p:cNvPicPr>
            <a:picLocks noChangeAspect="1"/>
          </p:cNvPicPr>
          <p:nvPr/>
        </p:nvPicPr>
        <p:blipFill>
          <a:blip r:embed="rId3"/>
          <a:stretch>
            <a:fillRect/>
          </a:stretch>
        </p:blipFill>
        <p:spPr>
          <a:xfrm>
            <a:off x="5932955" y="1511584"/>
            <a:ext cx="5543550" cy="4743450"/>
          </a:xfrm>
          <a:prstGeom prst="rect">
            <a:avLst/>
          </a:prstGeom>
        </p:spPr>
      </p:pic>
    </p:spTree>
    <p:extLst>
      <p:ext uri="{BB962C8B-B14F-4D97-AF65-F5344CB8AC3E}">
        <p14:creationId xmlns:p14="http://schemas.microsoft.com/office/powerpoint/2010/main" val="86804878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err="1"/>
              <a:t>Content</a:t>
            </a:r>
            <a:r>
              <a:rPr lang="hu-HU" dirty="0"/>
              <a:t> </a:t>
            </a:r>
            <a:r>
              <a:rPr lang="hu-HU" dirty="0" err="1"/>
              <a:t>Delivery</a:t>
            </a:r>
            <a:r>
              <a:rPr lang="hu-HU" dirty="0"/>
              <a:t> Network (CDN)</a:t>
            </a:r>
          </a:p>
        </p:txBody>
      </p:sp>
      <p:sp>
        <p:nvSpPr>
          <p:cNvPr id="5" name="Szöveg helye 4"/>
          <p:cNvSpPr>
            <a:spLocks noGrp="1"/>
          </p:cNvSpPr>
          <p:nvPr>
            <p:ph type="body" sz="quarter" idx="10"/>
          </p:nvPr>
        </p:nvSpPr>
        <p:spPr/>
        <p:txBody>
          <a:bodyPr/>
          <a:lstStyle/>
          <a:p>
            <a:r>
              <a:rPr lang="hu-HU" dirty="0"/>
              <a:t>Megoldás</a:t>
            </a:r>
          </a:p>
          <a:p>
            <a:pPr marL="571500" indent="-571500">
              <a:buFont typeface="Arial" panose="020B0604020202020204" pitchFamily="34" charset="0"/>
              <a:buChar char="•"/>
            </a:pPr>
            <a:r>
              <a:rPr lang="hu-HU" dirty="0"/>
              <a:t>A statikus tartalmakat (képek, videók, </a:t>
            </a:r>
            <a:r>
              <a:rPr lang="hu-HU" dirty="0" err="1"/>
              <a:t>css</a:t>
            </a:r>
            <a:r>
              <a:rPr lang="hu-HU" dirty="0"/>
              <a:t> stb.) szétosztjuk</a:t>
            </a:r>
          </a:p>
          <a:p>
            <a:pPr marL="571500" indent="-571500">
              <a:buFont typeface="Arial" panose="020B0604020202020204" pitchFamily="34" charset="0"/>
              <a:buChar char="•"/>
            </a:pPr>
            <a:r>
              <a:rPr lang="hu-HU" dirty="0"/>
              <a:t>A klienseket a földrajzilag közelebb eső szerverekhez irányítjuk</a:t>
            </a:r>
          </a:p>
          <a:p>
            <a:pPr marL="571500" indent="-571500">
              <a:buFont typeface="Arial" panose="020B0604020202020204" pitchFamily="34" charset="0"/>
              <a:buChar char="•"/>
            </a:pPr>
            <a:endParaRPr lang="hu-HU" dirty="0"/>
          </a:p>
        </p:txBody>
      </p:sp>
      <p:pic>
        <p:nvPicPr>
          <p:cNvPr id="2" name="Kép 1"/>
          <p:cNvPicPr>
            <a:picLocks noChangeAspect="1"/>
          </p:cNvPicPr>
          <p:nvPr/>
        </p:nvPicPr>
        <p:blipFill>
          <a:blip r:embed="rId3"/>
          <a:stretch>
            <a:fillRect/>
          </a:stretch>
        </p:blipFill>
        <p:spPr>
          <a:xfrm>
            <a:off x="5952187" y="1417776"/>
            <a:ext cx="5534025" cy="4743450"/>
          </a:xfrm>
          <a:prstGeom prst="rect">
            <a:avLst/>
          </a:prstGeom>
        </p:spPr>
      </p:pic>
    </p:spTree>
    <p:extLst>
      <p:ext uri="{BB962C8B-B14F-4D97-AF65-F5344CB8AC3E}">
        <p14:creationId xmlns:p14="http://schemas.microsoft.com/office/powerpoint/2010/main" val="274113733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5543184"/>
          </a:xfrm>
        </p:spPr>
        <p:txBody>
          <a:bodyPr/>
          <a:lstStyle/>
          <a:p>
            <a:r>
              <a:rPr lang="hu-HU" dirty="0"/>
              <a:t>Földrajzilag elosztott nagy </a:t>
            </a:r>
            <a:r>
              <a:rPr lang="hu-HU" dirty="0" err="1"/>
              <a:t>szávszélességű</a:t>
            </a:r>
            <a:r>
              <a:rPr lang="hu-HU" dirty="0"/>
              <a:t> tartalom terjesztési szolgáltatás</a:t>
            </a:r>
          </a:p>
          <a:p>
            <a:r>
              <a:rPr lang="hu-HU" dirty="0"/>
              <a:t>Tipikusan statikus, HTTP kérésekkel elérhető tartalmak </a:t>
            </a:r>
            <a:r>
              <a:rPr lang="hu-HU" dirty="0" err="1"/>
              <a:t>gyorsítótárazására</a:t>
            </a:r>
            <a:endParaRPr lang="hu-HU" dirty="0"/>
          </a:p>
          <a:p>
            <a:pPr lvl="1"/>
            <a:r>
              <a:rPr lang="hu-HU" dirty="0"/>
              <a:t>Felhasználói élmény növelése, úgy hogy a tartalmat fizikailag közelebb </a:t>
            </a:r>
            <a:r>
              <a:rPr lang="hu-HU" dirty="0" err="1"/>
              <a:t>hosztoljuk</a:t>
            </a:r>
            <a:r>
              <a:rPr lang="hu-HU" dirty="0"/>
              <a:t> a felhasználóhoz</a:t>
            </a:r>
          </a:p>
          <a:p>
            <a:pPr lvl="1"/>
            <a:r>
              <a:rPr lang="hu-HU" dirty="0"/>
              <a:t>Várt nagy terhelés elosztása pl.: termék piacra bevezetése</a:t>
            </a:r>
          </a:p>
          <a:p>
            <a:r>
              <a:rPr lang="hu-HU" dirty="0"/>
              <a:t>Első kérés során a CDN az eredeti szolgáltatáshoz fordul, majd ezt egy TTL értékkel eltárolja és a későbbiekben innen szolgálja ki azt</a:t>
            </a:r>
          </a:p>
          <a:p>
            <a:endParaRPr lang="hu-HU" dirty="0"/>
          </a:p>
        </p:txBody>
      </p:sp>
      <p:sp>
        <p:nvSpPr>
          <p:cNvPr id="3" name="Cím 2"/>
          <p:cNvSpPr>
            <a:spLocks noGrp="1"/>
          </p:cNvSpPr>
          <p:nvPr>
            <p:ph type="title"/>
          </p:nvPr>
        </p:nvSpPr>
        <p:spPr/>
        <p:txBody>
          <a:bodyPr/>
          <a:lstStyle/>
          <a:p>
            <a:r>
              <a:rPr lang="hu-HU" dirty="0" err="1"/>
              <a:t>Azure</a:t>
            </a:r>
            <a:r>
              <a:rPr lang="hu-HU" dirty="0"/>
              <a:t> </a:t>
            </a:r>
            <a:r>
              <a:rPr lang="hu-HU" dirty="0" err="1"/>
              <a:t>Content</a:t>
            </a:r>
            <a:r>
              <a:rPr lang="hu-HU" dirty="0"/>
              <a:t> Delivery Network (CDN)</a:t>
            </a:r>
            <a:br>
              <a:rPr lang="hu-HU" dirty="0"/>
            </a:br>
            <a:endParaRPr lang="hu-HU" dirty="0"/>
          </a:p>
        </p:txBody>
      </p:sp>
    </p:spTree>
    <p:extLst>
      <p:ext uri="{BB962C8B-B14F-4D97-AF65-F5344CB8AC3E}">
        <p14:creationId xmlns:p14="http://schemas.microsoft.com/office/powerpoint/2010/main" val="51811207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zöveg helye 7"/>
          <p:cNvSpPr>
            <a:spLocks noGrp="1"/>
          </p:cNvSpPr>
          <p:nvPr>
            <p:ph type="body" sz="quarter" idx="10"/>
          </p:nvPr>
        </p:nvSpPr>
        <p:spPr>
          <a:xfrm>
            <a:off x="269239" y="1189177"/>
            <a:ext cx="11653523" cy="5440223"/>
          </a:xfrm>
        </p:spPr>
        <p:txBody>
          <a:bodyPr>
            <a:normAutofit lnSpcReduction="10000"/>
          </a:bodyPr>
          <a:lstStyle/>
          <a:p>
            <a:pPr>
              <a:buClrTx/>
            </a:pPr>
            <a:r>
              <a:rPr lang="hu-HU" sz="3529" dirty="0">
                <a:solidFill>
                  <a:schemeClr val="accent1"/>
                </a:solidFill>
              </a:rPr>
              <a:t>Integráció </a:t>
            </a:r>
            <a:r>
              <a:rPr lang="hu-HU" sz="3529" dirty="0" err="1">
                <a:solidFill>
                  <a:schemeClr val="accent1"/>
                </a:solidFill>
              </a:rPr>
              <a:t>Azure</a:t>
            </a:r>
            <a:r>
              <a:rPr lang="hu-HU" sz="3529" dirty="0">
                <a:solidFill>
                  <a:schemeClr val="accent1"/>
                </a:solidFill>
              </a:rPr>
              <a:t> Szolgáltatásokkal</a:t>
            </a:r>
          </a:p>
          <a:p>
            <a:pPr lvl="1"/>
            <a:r>
              <a:rPr lang="hu-HU" dirty="0"/>
              <a:t>Storage, Web </a:t>
            </a:r>
            <a:r>
              <a:rPr lang="hu-HU" dirty="0" err="1"/>
              <a:t>Apps</a:t>
            </a:r>
            <a:r>
              <a:rPr lang="hu-HU" dirty="0"/>
              <a:t>, and Media </a:t>
            </a:r>
            <a:r>
              <a:rPr lang="hu-HU" dirty="0" err="1"/>
              <a:t>Services</a:t>
            </a:r>
            <a:endParaRPr lang="hu-HU" dirty="0"/>
          </a:p>
          <a:p>
            <a:pPr>
              <a:buClrTx/>
            </a:pPr>
            <a:r>
              <a:rPr lang="hu-HU" sz="3529" dirty="0">
                <a:solidFill>
                  <a:schemeClr val="accent1"/>
                </a:solidFill>
              </a:rPr>
              <a:t>Saját tartalomforrás</a:t>
            </a:r>
          </a:p>
          <a:p>
            <a:pPr lvl="1"/>
            <a:r>
              <a:rPr lang="hu-HU" dirty="0"/>
              <a:t>Szinte bármi ami HTTP kéréssel el lehet érni</a:t>
            </a:r>
          </a:p>
          <a:p>
            <a:pPr>
              <a:buClrTx/>
            </a:pPr>
            <a:r>
              <a:rPr lang="hu-HU" sz="3529" dirty="0" err="1">
                <a:solidFill>
                  <a:schemeClr val="accent1"/>
                </a:solidFill>
              </a:rPr>
              <a:t>Query</a:t>
            </a:r>
            <a:r>
              <a:rPr lang="hu-HU" sz="3529" dirty="0">
                <a:solidFill>
                  <a:schemeClr val="accent1"/>
                </a:solidFill>
              </a:rPr>
              <a:t> </a:t>
            </a:r>
            <a:r>
              <a:rPr lang="hu-HU" sz="3529" dirty="0" err="1">
                <a:solidFill>
                  <a:schemeClr val="accent1"/>
                </a:solidFill>
              </a:rPr>
              <a:t>string</a:t>
            </a:r>
            <a:r>
              <a:rPr lang="hu-HU" sz="3529" dirty="0">
                <a:solidFill>
                  <a:schemeClr val="accent1"/>
                </a:solidFill>
              </a:rPr>
              <a:t> caching</a:t>
            </a:r>
          </a:p>
          <a:p>
            <a:pPr lvl="1"/>
            <a:r>
              <a:rPr lang="hu-HU" dirty="0">
                <a:solidFill>
                  <a:schemeClr val="accent1"/>
                </a:solidFill>
              </a:rPr>
              <a:t>3 mód: egyedi (</a:t>
            </a:r>
            <a:r>
              <a:rPr lang="hu-HU" dirty="0" err="1">
                <a:solidFill>
                  <a:schemeClr val="accent1"/>
                </a:solidFill>
              </a:rPr>
              <a:t>query</a:t>
            </a:r>
            <a:r>
              <a:rPr lang="hu-HU" dirty="0">
                <a:solidFill>
                  <a:schemeClr val="accent1"/>
                </a:solidFill>
              </a:rPr>
              <a:t> </a:t>
            </a:r>
            <a:r>
              <a:rPr lang="hu-HU" dirty="0" err="1">
                <a:solidFill>
                  <a:schemeClr val="accent1"/>
                </a:solidFill>
              </a:rPr>
              <a:t>stringenként</a:t>
            </a:r>
            <a:r>
              <a:rPr lang="hu-HU" dirty="0">
                <a:solidFill>
                  <a:schemeClr val="accent1"/>
                </a:solidFill>
              </a:rPr>
              <a:t> külön elem), mellőzés (minden </a:t>
            </a:r>
            <a:r>
              <a:rPr lang="hu-HU" dirty="0" err="1">
                <a:solidFill>
                  <a:schemeClr val="accent1"/>
                </a:solidFill>
              </a:rPr>
              <a:t>query</a:t>
            </a:r>
            <a:r>
              <a:rPr lang="hu-HU" dirty="0">
                <a:solidFill>
                  <a:schemeClr val="accent1"/>
                </a:solidFill>
              </a:rPr>
              <a:t> </a:t>
            </a:r>
            <a:r>
              <a:rPr lang="hu-HU" dirty="0" err="1">
                <a:solidFill>
                  <a:schemeClr val="accent1"/>
                </a:solidFill>
              </a:rPr>
              <a:t>stringre</a:t>
            </a:r>
            <a:r>
              <a:rPr lang="hu-HU" dirty="0">
                <a:solidFill>
                  <a:schemeClr val="accent1"/>
                </a:solidFill>
              </a:rPr>
              <a:t> azonos elem), </a:t>
            </a:r>
            <a:r>
              <a:rPr lang="hu-HU" dirty="0" err="1">
                <a:solidFill>
                  <a:schemeClr val="accent1"/>
                </a:solidFill>
              </a:rPr>
              <a:t>bypass</a:t>
            </a:r>
            <a:r>
              <a:rPr lang="hu-HU" dirty="0">
                <a:solidFill>
                  <a:schemeClr val="accent1"/>
                </a:solidFill>
              </a:rPr>
              <a:t> (</a:t>
            </a:r>
            <a:r>
              <a:rPr lang="hu-HU" dirty="0" err="1">
                <a:solidFill>
                  <a:schemeClr val="accent1"/>
                </a:solidFill>
              </a:rPr>
              <a:t>query</a:t>
            </a:r>
            <a:r>
              <a:rPr lang="hu-HU" dirty="0">
                <a:solidFill>
                  <a:schemeClr val="accent1"/>
                </a:solidFill>
              </a:rPr>
              <a:t> </a:t>
            </a:r>
            <a:r>
              <a:rPr lang="hu-HU" dirty="0" err="1">
                <a:solidFill>
                  <a:schemeClr val="accent1"/>
                </a:solidFill>
              </a:rPr>
              <a:t>stringgel</a:t>
            </a:r>
            <a:r>
              <a:rPr lang="hu-HU" dirty="0">
                <a:solidFill>
                  <a:schemeClr val="accent1"/>
                </a:solidFill>
              </a:rPr>
              <a:t> nincs cache)</a:t>
            </a:r>
          </a:p>
          <a:p>
            <a:r>
              <a:rPr lang="hu-HU" sz="3921" dirty="0" err="1"/>
              <a:t>Fast</a:t>
            </a:r>
            <a:r>
              <a:rPr lang="hu-HU" sz="3921" dirty="0"/>
              <a:t> purge (kézi </a:t>
            </a:r>
            <a:r>
              <a:rPr lang="hu-HU" sz="3921" dirty="0" err="1"/>
              <a:t>invalidálás</a:t>
            </a:r>
            <a:r>
              <a:rPr lang="hu-HU" sz="3921" dirty="0"/>
              <a:t>)</a:t>
            </a:r>
          </a:p>
          <a:p>
            <a:pPr lvl="1"/>
            <a:r>
              <a:rPr lang="hu-HU" dirty="0"/>
              <a:t>Még érvényes TTL értékekkel rendelkező elemek gyors kézi inaktiválása</a:t>
            </a:r>
          </a:p>
          <a:p>
            <a:pPr>
              <a:buClrTx/>
            </a:pPr>
            <a:r>
              <a:rPr lang="hu-HU" sz="3529" dirty="0">
                <a:solidFill>
                  <a:schemeClr val="accent1"/>
                </a:solidFill>
              </a:rPr>
              <a:t>Előtöltés</a:t>
            </a:r>
          </a:p>
          <a:p>
            <a:pPr lvl="1"/>
            <a:r>
              <a:rPr lang="hu-HU" dirty="0">
                <a:solidFill>
                  <a:schemeClr val="accent1"/>
                </a:solidFill>
              </a:rPr>
              <a:t>Adott elem első lekérése lassú lehet, ezt a kérést lehet kézzel előre kikényszeríteni</a:t>
            </a:r>
            <a:endParaRPr lang="hu-HU" dirty="0"/>
          </a:p>
        </p:txBody>
      </p:sp>
      <p:sp>
        <p:nvSpPr>
          <p:cNvPr id="7" name="Cím 6"/>
          <p:cNvSpPr>
            <a:spLocks noGrp="1"/>
          </p:cNvSpPr>
          <p:nvPr>
            <p:ph type="title"/>
          </p:nvPr>
        </p:nvSpPr>
        <p:spPr/>
        <p:txBody>
          <a:bodyPr/>
          <a:lstStyle/>
          <a:p>
            <a:r>
              <a:rPr lang="hu-HU" dirty="0"/>
              <a:t>Alap funkcionalitás</a:t>
            </a:r>
          </a:p>
        </p:txBody>
      </p:sp>
    </p:spTree>
    <p:extLst>
      <p:ext uri="{BB962C8B-B14F-4D97-AF65-F5344CB8AC3E}">
        <p14:creationId xmlns:p14="http://schemas.microsoft.com/office/powerpoint/2010/main" val="1128585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f-hkwrap-a-20141001.jpg"/>
          <p:cNvPicPr>
            <a:picLocks noChangeAspect="1"/>
          </p:cNvPicPr>
          <p:nvPr/>
        </p:nvPicPr>
        <p:blipFill rotWithShape="1">
          <a:blip r:embed="rId3" cstate="print">
            <a:extLst>
              <a:ext uri="{28A0092B-C50C-407E-A947-70E740481C1C}">
                <a14:useLocalDpi xmlns:a14="http://schemas.microsoft.com/office/drawing/2010/main" val="0"/>
              </a:ext>
            </a:extLst>
          </a:blip>
          <a:srcRect t="13981" b="4727"/>
          <a:stretch/>
        </p:blipFill>
        <p:spPr>
          <a:xfrm>
            <a:off x="0" y="0"/>
            <a:ext cx="12192000" cy="6858000"/>
          </a:xfrm>
          <a:prstGeom prst="rect">
            <a:avLst/>
          </a:prstGeom>
        </p:spPr>
      </p:pic>
      <p:sp>
        <p:nvSpPr>
          <p:cNvPr id="4" name="TextBox 4"/>
          <p:cNvSpPr txBox="1"/>
          <p:nvPr/>
        </p:nvSpPr>
        <p:spPr>
          <a:xfrm>
            <a:off x="4991200" y="6611779"/>
            <a:ext cx="72008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hu-HU" sz="1000" b="1" dirty="0">
                <a:solidFill>
                  <a:schemeClr val="tx2">
                    <a:lumMod val="75000"/>
                  </a:schemeClr>
                </a:solidFill>
                <a:latin typeface="Arial" panose="020B0604020202020204" pitchFamily="34" charset="0"/>
                <a:cs typeface="Arial" panose="020B0604020202020204" pitchFamily="34" charset="0"/>
              </a:rPr>
              <a:t>Forrás</a:t>
            </a:r>
            <a:r>
              <a:rPr lang="de-DE" sz="1000" b="1" dirty="0">
                <a:solidFill>
                  <a:schemeClr val="tx2">
                    <a:lumMod val="75000"/>
                  </a:schemeClr>
                </a:solidFill>
                <a:latin typeface="Arial" panose="020B0604020202020204" pitchFamily="34" charset="0"/>
                <a:cs typeface="Arial" panose="020B0604020202020204" pitchFamily="34" charset="0"/>
              </a:rPr>
              <a:t>: japantimes.co.jp/news/2014/09/30/asia-pacific/hong-kong-democracy-protesters-set-deadline-for-demands/ </a:t>
            </a:r>
            <a:endParaRPr kumimoji="0" lang="de-DE" sz="1000" b="1" i="0" u="none" strike="noStrike" kern="1200" cap="none" spc="0" normalizeH="0" baseline="0" noProof="0" dirty="0">
              <a:ln>
                <a:noFill/>
              </a:ln>
              <a:solidFill>
                <a:schemeClr val="tx2">
                  <a:lumMod val="75000"/>
                </a:schemeClr>
              </a:solidFill>
              <a:effectLst/>
              <a:uLnTx/>
              <a:uFillTx/>
              <a:latin typeface="Arial" panose="020B0604020202020204" pitchFamily="34" charset="0"/>
              <a:cs typeface="Arial" panose="020B0604020202020204" pitchFamily="34" charset="0"/>
            </a:endParaRPr>
          </a:p>
        </p:txBody>
      </p:sp>
      <p:sp>
        <p:nvSpPr>
          <p:cNvPr id="5" name="Rounded Rectangle 4"/>
          <p:cNvSpPr/>
          <p:nvPr/>
        </p:nvSpPr>
        <p:spPr>
          <a:xfrm>
            <a:off x="1485899" y="506511"/>
            <a:ext cx="3990110" cy="3847279"/>
          </a:xfrm>
          <a:prstGeom prst="roundRect">
            <a:avLst/>
          </a:prstGeom>
          <a:solidFill>
            <a:schemeClr val="tx1">
              <a:lumMod val="50000"/>
              <a:alpha val="39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800" dirty="0">
                <a:solidFill>
                  <a:schemeClr val="bg1"/>
                </a:solidFill>
              </a:rPr>
              <a:t>7</a:t>
            </a:r>
            <a:r>
              <a:rPr lang="hu-HU" sz="13800" dirty="0">
                <a:solidFill>
                  <a:schemeClr val="bg1"/>
                </a:solidFill>
              </a:rPr>
              <a:t>+</a:t>
            </a:r>
            <a:endParaRPr lang="de-DE" sz="13800" dirty="0">
              <a:solidFill>
                <a:schemeClr val="bg1"/>
              </a:solidFill>
            </a:endParaRPr>
          </a:p>
          <a:p>
            <a:pPr algn="ctr"/>
            <a:r>
              <a:rPr lang="hu-HU" sz="3200" dirty="0"/>
              <a:t>Milliárd eszköz</a:t>
            </a:r>
            <a:endParaRPr lang="de-DE" sz="3200" dirty="0"/>
          </a:p>
          <a:p>
            <a:pPr algn="ctr"/>
            <a:r>
              <a:rPr lang="de-DE" sz="8000" dirty="0"/>
              <a:t>2014</a:t>
            </a:r>
            <a:endParaRPr lang="en-US" sz="8000" dirty="0"/>
          </a:p>
        </p:txBody>
      </p:sp>
      <p:sp>
        <p:nvSpPr>
          <p:cNvPr id="7" name="Rounded Rectangle 5"/>
          <p:cNvSpPr/>
          <p:nvPr/>
        </p:nvSpPr>
        <p:spPr>
          <a:xfrm>
            <a:off x="6771079" y="506511"/>
            <a:ext cx="3990110" cy="3847279"/>
          </a:xfrm>
          <a:prstGeom prst="roundRect">
            <a:avLst/>
          </a:prstGeom>
          <a:solidFill>
            <a:schemeClr val="tx1">
              <a:lumMod val="50000"/>
              <a:alpha val="39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500" dirty="0"/>
              <a:t>5</a:t>
            </a:r>
            <a:r>
              <a:rPr lang="hu-HU" sz="11500" dirty="0"/>
              <a:t>0+</a:t>
            </a:r>
            <a:endParaRPr lang="de-DE" sz="11500" dirty="0"/>
          </a:p>
          <a:p>
            <a:pPr algn="ctr"/>
            <a:r>
              <a:rPr lang="hu-HU" sz="3200" dirty="0"/>
              <a:t>Milliárd eszköz</a:t>
            </a:r>
            <a:endParaRPr lang="de-DE" sz="3200" dirty="0"/>
          </a:p>
          <a:p>
            <a:pPr algn="ctr"/>
            <a:r>
              <a:rPr lang="de-DE" sz="7200" dirty="0"/>
              <a:t>2022</a:t>
            </a:r>
            <a:endParaRPr lang="en-US" sz="7200" dirty="0"/>
          </a:p>
        </p:txBody>
      </p:sp>
    </p:spTree>
    <p:extLst>
      <p:ext uri="{BB962C8B-B14F-4D97-AF65-F5344CB8AC3E}">
        <p14:creationId xmlns:p14="http://schemas.microsoft.com/office/powerpoint/2010/main" val="287165883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zöveg helye 7"/>
          <p:cNvSpPr>
            <a:spLocks noGrp="1"/>
          </p:cNvSpPr>
          <p:nvPr>
            <p:ph type="body" sz="quarter" idx="10"/>
          </p:nvPr>
        </p:nvSpPr>
        <p:spPr>
          <a:xfrm>
            <a:off x="269239" y="1189177"/>
            <a:ext cx="11653523" cy="6647525"/>
          </a:xfrm>
        </p:spPr>
        <p:txBody>
          <a:bodyPr/>
          <a:lstStyle/>
          <a:p>
            <a:r>
              <a:rPr lang="hu-HU" dirty="0"/>
              <a:t>Saját domain név támogatás</a:t>
            </a:r>
          </a:p>
          <a:p>
            <a:r>
              <a:rPr lang="hu-HU" dirty="0"/>
              <a:t>Ország szűrés</a:t>
            </a:r>
          </a:p>
          <a:p>
            <a:r>
              <a:rPr lang="hu-HU" dirty="0"/>
              <a:t>HTTPS támogatás</a:t>
            </a:r>
          </a:p>
          <a:p>
            <a:r>
              <a:rPr lang="hu-HU" dirty="0"/>
              <a:t>Terhelés elosztás</a:t>
            </a:r>
          </a:p>
          <a:p>
            <a:r>
              <a:rPr lang="hu-HU" dirty="0"/>
              <a:t>DDOS védelem</a:t>
            </a:r>
          </a:p>
          <a:p>
            <a:r>
              <a:rPr lang="hu-HU" dirty="0"/>
              <a:t>Analitika</a:t>
            </a:r>
          </a:p>
          <a:p>
            <a:pPr lvl="1"/>
            <a:r>
              <a:rPr lang="hu-HU" dirty="0"/>
              <a:t>Sávszélesség, átvitt adatok, találatok stb.</a:t>
            </a:r>
          </a:p>
          <a:p>
            <a:r>
              <a:rPr lang="hu-HU" dirty="0"/>
              <a:t>REST API menedzsment interfész</a:t>
            </a:r>
          </a:p>
          <a:p>
            <a:endParaRPr lang="hu-HU" dirty="0"/>
          </a:p>
          <a:p>
            <a:pPr>
              <a:buClrTx/>
            </a:pPr>
            <a:endParaRPr lang="hu-HU" sz="3529" dirty="0">
              <a:solidFill>
                <a:schemeClr val="accent1"/>
              </a:solidFill>
            </a:endParaRPr>
          </a:p>
          <a:p>
            <a:endParaRPr lang="hu-HU" dirty="0"/>
          </a:p>
        </p:txBody>
      </p:sp>
      <p:sp>
        <p:nvSpPr>
          <p:cNvPr id="7" name="Cím 6"/>
          <p:cNvSpPr>
            <a:spLocks noGrp="1"/>
          </p:cNvSpPr>
          <p:nvPr>
            <p:ph type="title"/>
          </p:nvPr>
        </p:nvSpPr>
        <p:spPr/>
        <p:txBody>
          <a:bodyPr/>
          <a:lstStyle/>
          <a:p>
            <a:r>
              <a:rPr lang="hu-HU" dirty="0"/>
              <a:t>Alap funkcionalitás</a:t>
            </a:r>
          </a:p>
        </p:txBody>
      </p:sp>
      <p:pic>
        <p:nvPicPr>
          <p:cNvPr id="1026" name="Picture 2" descr="Bandwidth re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247" y="1317192"/>
            <a:ext cx="5528387" cy="359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937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2863926"/>
          </a:xfrm>
        </p:spPr>
        <p:txBody>
          <a:bodyPr>
            <a:normAutofit lnSpcReduction="10000"/>
          </a:bodyPr>
          <a:lstStyle/>
          <a:p>
            <a:r>
              <a:rPr lang="hu-HU" dirty="0" err="1"/>
              <a:t>Testreszabható</a:t>
            </a:r>
            <a:r>
              <a:rPr lang="hu-HU" dirty="0"/>
              <a:t>, szabály alapú motor</a:t>
            </a:r>
            <a:endParaRPr lang="en-US" dirty="0"/>
          </a:p>
          <a:p>
            <a:r>
              <a:rPr lang="hu-HU" dirty="0"/>
              <a:t>Haladó</a:t>
            </a:r>
            <a:r>
              <a:rPr lang="en-US" dirty="0"/>
              <a:t> HTTP </a:t>
            </a:r>
            <a:r>
              <a:rPr lang="hu-HU" dirty="0"/>
              <a:t>riportok</a:t>
            </a:r>
          </a:p>
          <a:p>
            <a:pPr lvl="1"/>
            <a:r>
              <a:rPr lang="hu-HU" dirty="0"/>
              <a:t>Terület, fájl, mappa, böngésző, napi, órai stb. analitikák</a:t>
            </a:r>
          </a:p>
          <a:p>
            <a:r>
              <a:rPr lang="hu-HU" dirty="0"/>
              <a:t>Valós idejű statisztikák</a:t>
            </a:r>
          </a:p>
          <a:p>
            <a:r>
              <a:rPr lang="hu-HU" dirty="0" err="1"/>
              <a:t>Token</a:t>
            </a:r>
            <a:r>
              <a:rPr lang="hu-HU" dirty="0"/>
              <a:t> </a:t>
            </a:r>
            <a:r>
              <a:rPr lang="hu-HU" dirty="0" err="1"/>
              <a:t>authentikáció</a:t>
            </a:r>
            <a:endParaRPr lang="hu-HU" dirty="0"/>
          </a:p>
        </p:txBody>
      </p:sp>
      <p:sp>
        <p:nvSpPr>
          <p:cNvPr id="5" name="Cím 4"/>
          <p:cNvSpPr>
            <a:spLocks noGrp="1"/>
          </p:cNvSpPr>
          <p:nvPr>
            <p:ph type="title"/>
          </p:nvPr>
        </p:nvSpPr>
        <p:spPr/>
        <p:txBody>
          <a:bodyPr/>
          <a:lstStyle/>
          <a:p>
            <a:r>
              <a:rPr lang="hu-HU" dirty="0"/>
              <a:t>Prémium szolgáltatások</a:t>
            </a:r>
          </a:p>
        </p:txBody>
      </p:sp>
      <p:pic>
        <p:nvPicPr>
          <p:cNvPr id="7" name="Kép 6"/>
          <p:cNvPicPr>
            <a:picLocks noChangeAspect="1"/>
          </p:cNvPicPr>
          <p:nvPr/>
        </p:nvPicPr>
        <p:blipFill>
          <a:blip r:embed="rId3"/>
          <a:stretch>
            <a:fillRect/>
          </a:stretch>
        </p:blipFill>
        <p:spPr>
          <a:xfrm>
            <a:off x="6818376" y="3224403"/>
            <a:ext cx="5029200" cy="3371850"/>
          </a:xfrm>
          <a:prstGeom prst="rect">
            <a:avLst/>
          </a:prstGeom>
        </p:spPr>
      </p:pic>
    </p:spTree>
    <p:extLst>
      <p:ext uri="{BB962C8B-B14F-4D97-AF65-F5344CB8AC3E}">
        <p14:creationId xmlns:p14="http://schemas.microsoft.com/office/powerpoint/2010/main" val="266620313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 helye 5"/>
          <p:cNvSpPr>
            <a:spLocks noGrp="1"/>
          </p:cNvSpPr>
          <p:nvPr>
            <p:ph type="body" sz="quarter" idx="10"/>
          </p:nvPr>
        </p:nvSpPr>
        <p:spPr>
          <a:xfrm>
            <a:off x="269239" y="1189177"/>
            <a:ext cx="11653523" cy="3461269"/>
          </a:xfrm>
        </p:spPr>
        <p:txBody>
          <a:bodyPr>
            <a:normAutofit lnSpcReduction="10000"/>
          </a:bodyPr>
          <a:lstStyle/>
          <a:p>
            <a:r>
              <a:rPr lang="hu-HU" dirty="0"/>
              <a:t>Standard és </a:t>
            </a:r>
            <a:r>
              <a:rPr lang="hu-HU" dirty="0" err="1"/>
              <a:t>Premium</a:t>
            </a:r>
            <a:r>
              <a:rPr lang="hu-HU" dirty="0"/>
              <a:t> csomag</a:t>
            </a:r>
          </a:p>
          <a:p>
            <a:pPr lvl="1"/>
            <a:r>
              <a:rPr lang="hu-HU" dirty="0"/>
              <a:t>Szolgáltatásokban és árakban is különbözik</a:t>
            </a:r>
          </a:p>
          <a:p>
            <a:r>
              <a:rPr lang="hu-HU" dirty="0"/>
              <a:t>Számlázás kimenő adatforgalom alapján</a:t>
            </a:r>
          </a:p>
          <a:p>
            <a:pPr lvl="1"/>
            <a:r>
              <a:rPr lang="hu-HU" dirty="0"/>
              <a:t>5 földrajzi zóna</a:t>
            </a:r>
          </a:p>
          <a:p>
            <a:pPr lvl="1"/>
            <a:r>
              <a:rPr lang="hu-HU" dirty="0"/>
              <a:t>Havi összforgalom szerint sávok</a:t>
            </a:r>
          </a:p>
          <a:p>
            <a:pPr lvl="1"/>
            <a:r>
              <a:rPr lang="hu-HU" dirty="0" err="1"/>
              <a:t>Sáv+Zóna+Csomag</a:t>
            </a:r>
            <a:r>
              <a:rPr lang="hu-HU" dirty="0"/>
              <a:t> alapján külön árak $/GB (tipikusan $0.1-$0.4)</a:t>
            </a:r>
          </a:p>
          <a:p>
            <a:r>
              <a:rPr lang="hu-HU" dirty="0"/>
              <a:t>SLA: 99.9%</a:t>
            </a:r>
          </a:p>
        </p:txBody>
      </p:sp>
      <p:sp>
        <p:nvSpPr>
          <p:cNvPr id="5" name="Cím 4"/>
          <p:cNvSpPr>
            <a:spLocks noGrp="1"/>
          </p:cNvSpPr>
          <p:nvPr>
            <p:ph type="title"/>
          </p:nvPr>
        </p:nvSpPr>
        <p:spPr/>
        <p:txBody>
          <a:bodyPr/>
          <a:lstStyle/>
          <a:p>
            <a:r>
              <a:rPr lang="hu-HU" dirty="0"/>
              <a:t>Árak</a:t>
            </a:r>
          </a:p>
        </p:txBody>
      </p:sp>
    </p:spTree>
    <p:extLst>
      <p:ext uri="{BB962C8B-B14F-4D97-AF65-F5344CB8AC3E}">
        <p14:creationId xmlns:p14="http://schemas.microsoft.com/office/powerpoint/2010/main" val="7111585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ekerekített téglalapbuborék 5"/>
          <p:cNvSpPr/>
          <p:nvPr/>
        </p:nvSpPr>
        <p:spPr>
          <a:xfrm>
            <a:off x="1013012" y="847166"/>
            <a:ext cx="8104094" cy="1353671"/>
          </a:xfrm>
          <a:prstGeom prst="wedgeRoundRectCallout">
            <a:avLst>
              <a:gd name="adj1" fmla="val -55765"/>
              <a:gd name="adj2" fmla="val 836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hu-HU" sz="3200" dirty="0"/>
              <a:t>Apu, mitől okos az okostelefon?</a:t>
            </a:r>
          </a:p>
        </p:txBody>
      </p:sp>
      <p:sp>
        <p:nvSpPr>
          <p:cNvPr id="7" name="Lekerekített téglalapbuborék 6"/>
          <p:cNvSpPr/>
          <p:nvPr/>
        </p:nvSpPr>
        <p:spPr>
          <a:xfrm>
            <a:off x="2599763" y="2810435"/>
            <a:ext cx="9068361" cy="1353671"/>
          </a:xfrm>
          <a:prstGeom prst="wedgeRoundRectCallout">
            <a:avLst>
              <a:gd name="adj1" fmla="val 47892"/>
              <a:gd name="adj2" fmla="val 6846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hu-HU" sz="3200" dirty="0"/>
              <a:t>A felhőtől, kislányom</a:t>
            </a:r>
          </a:p>
        </p:txBody>
      </p:sp>
      <p:sp>
        <p:nvSpPr>
          <p:cNvPr id="8" name="Lekerekített téglalapbuborék 7"/>
          <p:cNvSpPr/>
          <p:nvPr/>
        </p:nvSpPr>
        <p:spPr>
          <a:xfrm>
            <a:off x="1013012" y="4773704"/>
            <a:ext cx="6544236" cy="1353671"/>
          </a:xfrm>
          <a:prstGeom prst="wedgeRoundRectCallout">
            <a:avLst>
              <a:gd name="adj1" fmla="val -55217"/>
              <a:gd name="adj2" fmla="val 803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hu-HU" sz="3200" dirty="0" err="1"/>
              <a:t>Hmmm</a:t>
            </a:r>
            <a:r>
              <a:rPr lang="hu-HU" sz="3200" dirty="0"/>
              <a:t>….</a:t>
            </a:r>
          </a:p>
        </p:txBody>
      </p:sp>
      <p:sp>
        <p:nvSpPr>
          <p:cNvPr id="11" name="Freeform 229"/>
          <p:cNvSpPr>
            <a:spLocks/>
          </p:cNvSpPr>
          <p:nvPr/>
        </p:nvSpPr>
        <p:spPr bwMode="auto">
          <a:xfrm>
            <a:off x="10626446" y="380513"/>
            <a:ext cx="1204125"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chemeClr val="tx2"/>
          </a:solidFill>
          <a:ln>
            <a:noFill/>
          </a:ln>
        </p:spPr>
        <p:txBody>
          <a:bodyPr vert="horz" wrap="square" lIns="89642" tIns="44821" rIns="89642" bIns="44821" numCol="1" anchor="t" anchorCtr="0" compatLnSpc="1">
            <a:prstTxWarp prst="textNoShape">
              <a:avLst/>
            </a:prstTxWarp>
          </a:bodyPr>
          <a:lstStyle/>
          <a:p>
            <a:endParaRPr lang="en-US" sz="1765">
              <a:solidFill>
                <a:schemeClr val="tx1"/>
              </a:solidFill>
            </a:endParaRPr>
          </a:p>
        </p:txBody>
      </p:sp>
    </p:spTree>
    <p:extLst>
      <p:ext uri="{BB962C8B-B14F-4D97-AF65-F5344CB8AC3E}">
        <p14:creationId xmlns:p14="http://schemas.microsoft.com/office/powerpoint/2010/main" val="35447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dirty="0"/>
              <a:t>Számos platform, hasonló igények</a:t>
            </a:r>
          </a:p>
        </p:txBody>
      </p:sp>
      <p:sp>
        <p:nvSpPr>
          <p:cNvPr id="7" name="Szöveg helye 6"/>
          <p:cNvSpPr>
            <a:spLocks noGrp="1"/>
          </p:cNvSpPr>
          <p:nvPr>
            <p:ph type="body" sz="quarter" idx="11"/>
          </p:nvPr>
        </p:nvSpPr>
        <p:spPr/>
        <p:txBody>
          <a:bodyPr>
            <a:normAutofit fontScale="92500" lnSpcReduction="20000"/>
          </a:bodyPr>
          <a:lstStyle/>
          <a:p>
            <a:r>
              <a:rPr lang="hu-HU" dirty="0"/>
              <a:t>Személyes beállítások, adatok kezelése</a:t>
            </a:r>
          </a:p>
          <a:p>
            <a:pPr lvl="1"/>
            <a:r>
              <a:rPr lang="hu-HU" dirty="0"/>
              <a:t>Email, kapcsolatok, SMS-</a:t>
            </a:r>
            <a:r>
              <a:rPr lang="hu-HU" dirty="0" err="1"/>
              <a:t>ek</a:t>
            </a:r>
            <a:r>
              <a:rPr lang="hu-HU" dirty="0"/>
              <a:t>, MMS-</a:t>
            </a:r>
            <a:r>
              <a:rPr lang="hu-HU" dirty="0" err="1"/>
              <a:t>ek</a:t>
            </a:r>
            <a:r>
              <a:rPr lang="hu-HU" dirty="0"/>
              <a:t>….</a:t>
            </a:r>
          </a:p>
          <a:p>
            <a:r>
              <a:rPr lang="hu-HU" dirty="0"/>
              <a:t>Alkalmazásadatok mentése</a:t>
            </a:r>
          </a:p>
          <a:p>
            <a:pPr lvl="1"/>
            <a:r>
              <a:rPr lang="hu-HU" dirty="0" err="1"/>
              <a:t>AngryBirds</a:t>
            </a:r>
            <a:r>
              <a:rPr lang="hu-HU" dirty="0"/>
              <a:t> pontszám…</a:t>
            </a:r>
          </a:p>
          <a:p>
            <a:r>
              <a:rPr lang="hu-HU" dirty="0"/>
              <a:t>Értesítések kezelése</a:t>
            </a:r>
          </a:p>
          <a:p>
            <a:pPr lvl="1"/>
            <a:r>
              <a:rPr lang="hu-HU" dirty="0" err="1"/>
              <a:t>Push</a:t>
            </a:r>
            <a:r>
              <a:rPr lang="hu-HU" dirty="0"/>
              <a:t> </a:t>
            </a:r>
            <a:r>
              <a:rPr lang="hu-HU" dirty="0" err="1"/>
              <a:t>notification</a:t>
            </a:r>
            <a:endParaRPr lang="hu-HU" dirty="0"/>
          </a:p>
          <a:p>
            <a:r>
              <a:rPr lang="hu-HU" dirty="0"/>
              <a:t>Egyedi háttérszolgáltatások</a:t>
            </a:r>
          </a:p>
          <a:p>
            <a:pPr lvl="1"/>
            <a:r>
              <a:rPr lang="hu-HU" dirty="0"/>
              <a:t>Időjárás, zenefelismerés</a:t>
            </a:r>
          </a:p>
          <a:p>
            <a:r>
              <a:rPr lang="hu-HU" dirty="0"/>
              <a:t>Statikus tartalmak kiszolgálása</a:t>
            </a:r>
          </a:p>
          <a:p>
            <a:pPr lvl="1"/>
            <a:r>
              <a:rPr lang="hu-HU" dirty="0"/>
              <a:t>Képek, videók….</a:t>
            </a:r>
          </a:p>
          <a:p>
            <a:r>
              <a:rPr lang="hu-HU" dirty="0"/>
              <a:t>Fájlok szinkronizálása</a:t>
            </a:r>
          </a:p>
          <a:p>
            <a:endParaRPr lang="hu-HU" dirty="0"/>
          </a:p>
          <a:p>
            <a:pPr lvl="1"/>
            <a:endParaRPr lang="hu-HU" dirty="0"/>
          </a:p>
        </p:txBody>
      </p:sp>
      <p:sp>
        <p:nvSpPr>
          <p:cNvPr id="8" name="Felhő 7"/>
          <p:cNvSpPr/>
          <p:nvPr/>
        </p:nvSpPr>
        <p:spPr bwMode="auto">
          <a:xfrm>
            <a:off x="3060809" y="4641757"/>
            <a:ext cx="2490635" cy="1541417"/>
          </a:xfrm>
          <a:prstGeom prst="cloud">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Mobile Phone, Iphone, Iphone 4, App, Bla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770" y="1783149"/>
            <a:ext cx="730374" cy="140983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Csoportba foglalás 9"/>
          <p:cNvGrpSpPr/>
          <p:nvPr/>
        </p:nvGrpSpPr>
        <p:grpSpPr>
          <a:xfrm>
            <a:off x="1147164" y="2206036"/>
            <a:ext cx="730374" cy="1409837"/>
            <a:chOff x="4294546" y="2968160"/>
            <a:chExt cx="730374" cy="1409837"/>
          </a:xfrm>
        </p:grpSpPr>
        <p:pic>
          <p:nvPicPr>
            <p:cNvPr id="1030" name="Picture 6" descr="Windows, Phone, Windows Phone, Smartphone, Silhouet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4546" y="2968160"/>
              <a:ext cx="730374" cy="1409837"/>
            </a:xfrm>
            <a:prstGeom prst="rect">
              <a:avLst/>
            </a:prstGeom>
            <a:noFill/>
            <a:extLst>
              <a:ext uri="{909E8E84-426E-40DD-AFC4-6F175D3DCCD1}">
                <a14:hiddenFill xmlns:a14="http://schemas.microsoft.com/office/drawing/2010/main">
                  <a:solidFill>
                    <a:srgbClr val="FFFFFF"/>
                  </a:solidFill>
                </a14:hiddenFill>
              </a:ext>
            </a:extLst>
          </p:spPr>
        </p:pic>
        <p:sp>
          <p:nvSpPr>
            <p:cNvPr id="9" name="Téglalap 8"/>
            <p:cNvSpPr/>
            <p:nvPr/>
          </p:nvSpPr>
          <p:spPr bwMode="auto">
            <a:xfrm>
              <a:off x="4319588" y="3167063"/>
              <a:ext cx="683418" cy="9715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Csoportba foglalás 11"/>
          <p:cNvGrpSpPr/>
          <p:nvPr/>
        </p:nvGrpSpPr>
        <p:grpSpPr>
          <a:xfrm>
            <a:off x="1624558" y="1783149"/>
            <a:ext cx="730374" cy="1409837"/>
            <a:chOff x="1402410" y="1281303"/>
            <a:chExt cx="730374" cy="1409837"/>
          </a:xfrm>
        </p:grpSpPr>
        <p:pic>
          <p:nvPicPr>
            <p:cNvPr id="1032" name="Picture 8" descr="Gadget, Phone, Android, Communication, Mobi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2410" y="1281303"/>
              <a:ext cx="730374" cy="1409837"/>
            </a:xfrm>
            <a:prstGeom prst="rect">
              <a:avLst/>
            </a:prstGeom>
            <a:noFill/>
            <a:extLst>
              <a:ext uri="{909E8E84-426E-40DD-AFC4-6F175D3DCCD1}">
                <a14:hiddenFill xmlns:a14="http://schemas.microsoft.com/office/drawing/2010/main">
                  <a:solidFill>
                    <a:srgbClr val="FFFFFF"/>
                  </a:solidFill>
                </a14:hiddenFill>
              </a:ext>
            </a:extLst>
          </p:spPr>
        </p:pic>
        <p:sp>
          <p:nvSpPr>
            <p:cNvPr id="3" name="Téglalap 2"/>
            <p:cNvSpPr/>
            <p:nvPr/>
          </p:nvSpPr>
          <p:spPr bwMode="auto">
            <a:xfrm>
              <a:off x="1466850" y="1444815"/>
              <a:ext cx="591973" cy="1028699"/>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3" name="Balra-jobbra nyíl 12"/>
          <p:cNvSpPr/>
          <p:nvPr/>
        </p:nvSpPr>
        <p:spPr bwMode="auto">
          <a:xfrm rot="2772434">
            <a:off x="2176335" y="3772688"/>
            <a:ext cx="1303004" cy="666750"/>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u-H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6975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p:txBody>
          <a:bodyPr/>
          <a:lstStyle/>
          <a:p>
            <a:r>
              <a:rPr lang="hu-HU"/>
              <a:t>Mobile Apps</a:t>
            </a:r>
            <a:endParaRPr lang="hu-HU" dirty="0"/>
          </a:p>
        </p:txBody>
      </p:sp>
      <p:cxnSp>
        <p:nvCxnSpPr>
          <p:cNvPr id="8" name="Straight Connector 27"/>
          <p:cNvCxnSpPr/>
          <p:nvPr/>
        </p:nvCxnSpPr>
        <p:spPr>
          <a:xfrm flipH="1">
            <a:off x="3789668" y="3827610"/>
            <a:ext cx="876721" cy="1897"/>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42"/>
          <p:cNvSpPr/>
          <p:nvPr/>
        </p:nvSpPr>
        <p:spPr bwMode="auto">
          <a:xfrm>
            <a:off x="185652" y="1967465"/>
            <a:ext cx="2857374" cy="4044616"/>
          </a:xfrm>
          <a:prstGeom prst="rect">
            <a:avLst/>
          </a:prstGeom>
          <a:solidFill>
            <a:schemeClr val="accent3">
              <a:lumMod val="20000"/>
              <a:lumOff val="80000"/>
            </a:schemeClr>
          </a:solidFill>
          <a:ln w="6350" cap="flat" cmpd="sng" algn="ctr">
            <a:noFill/>
            <a:prstDash val="solid"/>
            <a:miter lim="800000"/>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866"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43"/>
          <p:cNvSpPr txBox="1"/>
          <p:nvPr/>
        </p:nvSpPr>
        <p:spPr>
          <a:xfrm rot="16200000">
            <a:off x="1470086" y="3627841"/>
            <a:ext cx="4044618" cy="723863"/>
          </a:xfrm>
          <a:prstGeom prst="rect">
            <a:avLst/>
          </a:prstGeom>
          <a:solidFill>
            <a:schemeClr val="accent3">
              <a:lumMod val="20000"/>
              <a:lumOff val="80000"/>
            </a:schemeClr>
          </a:solidFill>
          <a:ln>
            <a:noFill/>
          </a:ln>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defRPr/>
            </a:pPr>
            <a:r>
              <a:rPr lang="en-US" sz="3136" kern="0" dirty="0">
                <a:solidFill>
                  <a:srgbClr val="404040"/>
                </a:solidFill>
              </a:rPr>
              <a:t>REST API</a:t>
            </a:r>
          </a:p>
        </p:txBody>
      </p:sp>
      <p:sp>
        <p:nvSpPr>
          <p:cNvPr id="11" name="TextBox 48"/>
          <p:cNvSpPr txBox="1"/>
          <p:nvPr/>
        </p:nvSpPr>
        <p:spPr>
          <a:xfrm>
            <a:off x="350132" y="2121812"/>
            <a:ext cx="2551501" cy="3733312"/>
          </a:xfrm>
          <a:prstGeom prst="rect">
            <a:avLst/>
          </a:prstGeom>
          <a:solidFill>
            <a:schemeClr val="tx1"/>
          </a:solidFill>
        </p:spPr>
        <p:txBody>
          <a:bodyPr wrap="square" lIns="179234" tIns="143388" rIns="179234" bIns="143388" numCol="2"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164" fontAlgn="base">
              <a:lnSpc>
                <a:spcPct val="90000"/>
              </a:lnSpc>
              <a:spcBef>
                <a:spcPct val="0"/>
              </a:spcBef>
              <a:spcAft>
                <a:spcPct val="0"/>
              </a:spcAft>
              <a:tabLst>
                <a:tab pos="896155" algn="l"/>
              </a:tabLst>
              <a:defRPr/>
            </a:pPr>
            <a:endParaRPr lang="en-US" sz="1080" kern="0" dirty="0">
              <a:solidFill>
                <a:srgbClr val="FFFFFF"/>
              </a:solidFill>
            </a:endParaRPr>
          </a:p>
        </p:txBody>
      </p:sp>
      <p:pic>
        <p:nvPicPr>
          <p:cNvPr id="12" name="Picture 2" descr="\\MAGNUM\Projects\Microsoft\Cloud Power FY12\Design\ICONS_PNG\Devices.png"/>
          <p:cNvPicPr>
            <a:picLocks noChangeAspect="1" noChangeArrowheads="1"/>
          </p:cNvPicPr>
          <p:nvPr/>
        </p:nvPicPr>
        <p:blipFill>
          <a:blip r:embed="rId3" cstate="print">
            <a:lum bright="100000"/>
          </a:blip>
          <a:srcRect l="2000" t="50000" r="46000" b="4000"/>
          <a:stretch>
            <a:fillRect/>
          </a:stretch>
        </p:blipFill>
        <p:spPr bwMode="auto">
          <a:xfrm>
            <a:off x="1583200" y="2339071"/>
            <a:ext cx="769532" cy="680741"/>
          </a:xfrm>
          <a:prstGeom prst="rect">
            <a:avLst/>
          </a:prstGeom>
          <a:noFill/>
          <a:ln>
            <a:noFill/>
          </a:ln>
        </p:spPr>
      </p:pic>
      <p:pic>
        <p:nvPicPr>
          <p:cNvPr id="13" name="Picture 50"/>
          <p:cNvPicPr>
            <a:picLocks noChangeAspect="1"/>
          </p:cNvPicPr>
          <p:nvPr/>
        </p:nvPicPr>
        <p:blipFill>
          <a:blip r:embed="rId4">
            <a:biLevel thresh="25000"/>
          </a:blip>
          <a:stretch>
            <a:fillRect/>
          </a:stretch>
        </p:blipFill>
        <p:spPr>
          <a:xfrm>
            <a:off x="889141" y="2353558"/>
            <a:ext cx="422265" cy="595427"/>
          </a:xfrm>
          <a:prstGeom prst="rect">
            <a:avLst/>
          </a:prstGeom>
        </p:spPr>
      </p:pic>
      <p:grpSp>
        <p:nvGrpSpPr>
          <p:cNvPr id="14" name="Group 67"/>
          <p:cNvGrpSpPr/>
          <p:nvPr/>
        </p:nvGrpSpPr>
        <p:grpSpPr>
          <a:xfrm>
            <a:off x="569450" y="4859150"/>
            <a:ext cx="1783282" cy="843574"/>
            <a:chOff x="693054" y="4939688"/>
            <a:chExt cx="1783282" cy="843574"/>
          </a:xfrm>
        </p:grpSpPr>
        <p:sp>
          <p:nvSpPr>
            <p:cNvPr id="88" name="TextBox 52"/>
            <p:cNvSpPr txBox="1"/>
            <p:nvPr/>
          </p:nvSpPr>
          <p:spPr>
            <a:xfrm>
              <a:off x="693054" y="4939688"/>
              <a:ext cx="1419222" cy="843574"/>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15">
                <a:lnSpc>
                  <a:spcPct val="90000"/>
                </a:lnSpc>
                <a:defRPr/>
              </a:pPr>
              <a:r>
                <a:rPr lang="en-US" sz="2000" kern="0" dirty="0">
                  <a:solidFill>
                    <a:schemeClr val="bg1"/>
                  </a:solidFill>
                </a:rPr>
                <a:t>Offline sync</a:t>
              </a:r>
            </a:p>
          </p:txBody>
        </p:sp>
        <p:pic>
          <p:nvPicPr>
            <p:cNvPr id="89" name="Picture 53"/>
            <p:cNvPicPr>
              <a:picLocks noChangeAspect="1"/>
            </p:cNvPicPr>
            <p:nvPr/>
          </p:nvPicPr>
          <p:blipFill>
            <a:blip r:embed="rId5">
              <a:biLevel thresh="25000"/>
            </a:blip>
            <a:stretch>
              <a:fillRect/>
            </a:stretch>
          </p:blipFill>
          <p:spPr>
            <a:xfrm>
              <a:off x="1889495" y="4990719"/>
              <a:ext cx="586841" cy="746977"/>
            </a:xfrm>
            <a:prstGeom prst="rect">
              <a:avLst/>
            </a:prstGeom>
          </p:spPr>
        </p:pic>
      </p:grpSp>
      <p:sp>
        <p:nvSpPr>
          <p:cNvPr id="74" name="Rectangle 2"/>
          <p:cNvSpPr/>
          <p:nvPr/>
        </p:nvSpPr>
        <p:spPr bwMode="auto">
          <a:xfrm>
            <a:off x="4640258" y="1328691"/>
            <a:ext cx="7400707" cy="5314574"/>
          </a:xfrm>
          <a:prstGeom prst="rect">
            <a:avLst/>
          </a:prstGeom>
          <a:solidFill>
            <a:schemeClr val="accent3">
              <a:lumMod val="20000"/>
              <a:lumOff val="80000"/>
            </a:schemeClr>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3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TextBox 4"/>
          <p:cNvSpPr txBox="1"/>
          <p:nvPr/>
        </p:nvSpPr>
        <p:spPr>
          <a:xfrm>
            <a:off x="4798401" y="4940559"/>
            <a:ext cx="5376963" cy="1593010"/>
          </a:xfrm>
          <a:prstGeom prst="rect">
            <a:avLst/>
          </a:prstGeom>
          <a:solidFill>
            <a:schemeClr val="tx1"/>
          </a:solid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Push Notifications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5"/>
          <p:cNvSpPr txBox="1"/>
          <p:nvPr/>
        </p:nvSpPr>
        <p:spPr>
          <a:xfrm>
            <a:off x="6814016" y="1440711"/>
            <a:ext cx="3361347" cy="1593010"/>
          </a:xfrm>
          <a:prstGeom prst="rect">
            <a:avLst/>
          </a:prstGeom>
          <a:solidFill>
            <a:schemeClr val="tx1"/>
          </a:solid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Data connections</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6"/>
          <p:cNvSpPr txBox="1"/>
          <p:nvPr/>
        </p:nvSpPr>
        <p:spPr>
          <a:xfrm>
            <a:off x="4798401" y="3194320"/>
            <a:ext cx="5376965" cy="1593010"/>
          </a:xfrm>
          <a:prstGeom prst="rect">
            <a:avLst/>
          </a:prstGeom>
          <a:solidFill>
            <a:schemeClr val="tx1"/>
          </a:solid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164" fontAlgn="base">
              <a:lnSpc>
                <a:spcPct val="90000"/>
              </a:lnSpc>
              <a:spcBef>
                <a:spcPct val="0"/>
              </a:spcBef>
              <a:spcAft>
                <a:spcPct val="0"/>
              </a:spcAft>
              <a:tabLst>
                <a:tab pos="896155" algn="l"/>
              </a:tabLst>
              <a:defRPr/>
            </a:pPr>
            <a:r>
              <a:rPr lang="en-US" sz="2400" kern="0" dirty="0">
                <a:gradFill>
                  <a:gsLst>
                    <a:gs pos="0">
                      <a:srgbClr val="FFFFFF"/>
                    </a:gs>
                    <a:gs pos="100000">
                      <a:srgbClr val="FFFFFF"/>
                    </a:gs>
                  </a:gsLst>
                  <a:lin ang="5400000" scaled="0"/>
                </a:gradFill>
                <a:latin typeface="Segoe UI Light"/>
                <a:ea typeface="Segoe UI" pitchFamily="34" charset="0"/>
                <a:cs typeface="Segoe UI" pitchFamily="34" charset="0"/>
              </a:rPr>
              <a:t>User Authentication</a:t>
            </a: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a:p>
            <a:pPr defTabSz="914164" fontAlgn="base">
              <a:lnSpc>
                <a:spcPct val="90000"/>
              </a:lnSpc>
              <a:spcBef>
                <a:spcPct val="0"/>
              </a:spcBef>
              <a:spcAft>
                <a:spcPct val="0"/>
              </a:spcAft>
              <a:tabLst>
                <a:tab pos="896155" algn="l"/>
              </a:tabLs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10"/>
          <p:cNvSpPr/>
          <p:nvPr/>
        </p:nvSpPr>
        <p:spPr bwMode="auto">
          <a:xfrm>
            <a:off x="10354597" y="1439272"/>
            <a:ext cx="1523474" cy="5094293"/>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horz" wrap="square" lIns="179234" tIns="143388" rIns="179234" bIns="14338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3866" fontAlgn="base">
              <a:lnSpc>
                <a:spcPct val="90000"/>
              </a:lnSpc>
              <a:spcBef>
                <a:spcPct val="0"/>
              </a:spcBef>
              <a:spcAft>
                <a:spcPct val="0"/>
              </a:spcAft>
              <a:defRPr/>
            </a:pPr>
            <a:endParaRPr lang="en-US" sz="2353" kern="0" dirty="0">
              <a:solidFill>
                <a:srgbClr val="404040"/>
              </a:solidFill>
              <a:latin typeface="Segoe UI Light"/>
              <a:ea typeface="Segoe UI" pitchFamily="34" charset="0"/>
              <a:cs typeface="Segoe UI" pitchFamily="34" charset="0"/>
            </a:endParaRPr>
          </a:p>
        </p:txBody>
      </p:sp>
      <p:pic>
        <p:nvPicPr>
          <p:cNvPr id="7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2245" y="3780548"/>
            <a:ext cx="317766" cy="478082"/>
          </a:xfrm>
          <a:prstGeom prst="rect">
            <a:avLst/>
          </a:prstGeom>
        </p:spPr>
      </p:pic>
      <p:pic>
        <p:nvPicPr>
          <p:cNvPr id="8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5308459" y="3795186"/>
            <a:ext cx="479241" cy="477491"/>
          </a:xfrm>
          <a:prstGeom prst="rect">
            <a:avLst/>
          </a:prstGeom>
        </p:spPr>
      </p:pic>
      <p:pic>
        <p:nvPicPr>
          <p:cNvPr id="81" name="Picture 34"/>
          <p:cNvPicPr>
            <a:picLocks noChangeAspect="1"/>
          </p:cNvPicPr>
          <p:nvPr/>
        </p:nvPicPr>
        <p:blipFill>
          <a:blip r:embed="rId8"/>
          <a:stretch>
            <a:fillRect/>
          </a:stretch>
        </p:blipFill>
        <p:spPr>
          <a:xfrm>
            <a:off x="9156786" y="3708018"/>
            <a:ext cx="537703" cy="571309"/>
          </a:xfrm>
          <a:prstGeom prst="rect">
            <a:avLst/>
          </a:prstGeom>
        </p:spPr>
      </p:pic>
      <p:sp>
        <p:nvSpPr>
          <p:cNvPr id="82" name="TextBox 35"/>
          <p:cNvSpPr txBox="1"/>
          <p:nvPr/>
        </p:nvSpPr>
        <p:spPr>
          <a:xfrm>
            <a:off x="5060384" y="4272512"/>
            <a:ext cx="985776" cy="438849"/>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pPr>
            <a:r>
              <a:rPr lang="en-US" sz="1078" dirty="0">
                <a:solidFill>
                  <a:srgbClr val="FFFFFF"/>
                </a:solidFill>
              </a:rPr>
              <a:t>Facebook</a:t>
            </a:r>
          </a:p>
        </p:txBody>
      </p:sp>
      <p:sp>
        <p:nvSpPr>
          <p:cNvPr id="83" name="TextBox 36"/>
          <p:cNvSpPr txBox="1"/>
          <p:nvPr/>
        </p:nvSpPr>
        <p:spPr>
          <a:xfrm>
            <a:off x="6095834" y="4271567"/>
            <a:ext cx="896160" cy="438849"/>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pPr>
            <a:r>
              <a:rPr lang="en-US" sz="1078" dirty="0">
                <a:solidFill>
                  <a:srgbClr val="FFFFFF"/>
                </a:solidFill>
              </a:rPr>
              <a:t>Twitter</a:t>
            </a:r>
          </a:p>
        </p:txBody>
      </p:sp>
      <p:sp>
        <p:nvSpPr>
          <p:cNvPr id="84" name="TextBox 37"/>
          <p:cNvSpPr txBox="1"/>
          <p:nvPr/>
        </p:nvSpPr>
        <p:spPr>
          <a:xfrm>
            <a:off x="7121747" y="4283769"/>
            <a:ext cx="985777" cy="438849"/>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pPr>
            <a:r>
              <a:rPr lang="en-US" sz="1078" dirty="0">
                <a:solidFill>
                  <a:srgbClr val="FFFFFF"/>
                </a:solidFill>
              </a:rPr>
              <a:t>Microsoft</a:t>
            </a:r>
          </a:p>
        </p:txBody>
      </p:sp>
      <p:sp>
        <p:nvSpPr>
          <p:cNvPr id="85" name="TextBox 38"/>
          <p:cNvSpPr txBox="1"/>
          <p:nvPr/>
        </p:nvSpPr>
        <p:spPr>
          <a:xfrm>
            <a:off x="8107521" y="4276559"/>
            <a:ext cx="806545" cy="438849"/>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pPr>
            <a:r>
              <a:rPr lang="en-US" sz="1078" dirty="0">
                <a:solidFill>
                  <a:srgbClr val="FFFFFF"/>
                </a:solidFill>
              </a:rPr>
              <a:t>Google</a:t>
            </a:r>
          </a:p>
        </p:txBody>
      </p:sp>
      <p:sp>
        <p:nvSpPr>
          <p:cNvPr id="86" name="TextBox 39"/>
          <p:cNvSpPr txBox="1"/>
          <p:nvPr/>
        </p:nvSpPr>
        <p:spPr>
          <a:xfrm>
            <a:off x="8875741" y="4279325"/>
            <a:ext cx="1113911" cy="588120"/>
          </a:xfrm>
          <a:prstGeom prst="rect">
            <a:avLst/>
          </a:prstGeom>
          <a:noFill/>
        </p:spPr>
        <p:txBody>
          <a:bodyPr wrap="square" lIns="179234" tIns="143388" rIns="179234" bIns="143388"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015">
              <a:lnSpc>
                <a:spcPct val="90000"/>
              </a:lnSpc>
            </a:pPr>
            <a:r>
              <a:rPr lang="en-US" sz="1078" dirty="0">
                <a:solidFill>
                  <a:srgbClr val="FFFFFF"/>
                </a:solidFill>
              </a:rPr>
              <a:t>Azure Active Directory</a:t>
            </a:r>
          </a:p>
        </p:txBody>
      </p:sp>
      <p:pic>
        <p:nvPicPr>
          <p:cNvPr id="87" name="Picture 41"/>
          <p:cNvPicPr>
            <a:picLocks noChangeAspect="1"/>
          </p:cNvPicPr>
          <p:nvPr/>
        </p:nvPicPr>
        <p:blipFill>
          <a:blip r:embed="rId9" cstate="print">
            <a:biLevel thresh="50000"/>
            <a:extLst>
              <a:ext uri="{28A0092B-C50C-407E-A947-70E740481C1C}">
                <a14:useLocalDpi xmlns:a14="http://schemas.microsoft.com/office/drawing/2010/main" val="0"/>
              </a:ext>
            </a:extLst>
          </a:blip>
          <a:stretch>
            <a:fillRect/>
          </a:stretch>
        </p:blipFill>
        <p:spPr>
          <a:xfrm>
            <a:off x="6275186" y="3803510"/>
            <a:ext cx="545853" cy="441125"/>
          </a:xfrm>
          <a:prstGeom prst="rect">
            <a:avLst/>
          </a:prstGeom>
          <a:noFill/>
          <a:ln>
            <a:noFill/>
          </a:ln>
        </p:spPr>
      </p:pic>
      <p:sp>
        <p:nvSpPr>
          <p:cNvPr id="17" name="TextBox 31"/>
          <p:cNvSpPr txBox="1"/>
          <p:nvPr/>
        </p:nvSpPr>
        <p:spPr>
          <a:xfrm>
            <a:off x="635140" y="3595834"/>
            <a:ext cx="904415" cy="98796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15">
              <a:lnSpc>
                <a:spcPct val="90000"/>
              </a:lnSpc>
              <a:spcBef>
                <a:spcPts val="587"/>
              </a:spcBef>
              <a:defRPr/>
            </a:pPr>
            <a:r>
              <a:rPr lang="en-US" sz="1200" kern="0" dirty="0">
                <a:solidFill>
                  <a:srgbClr val="FFFFFF"/>
                </a:solidFill>
              </a:rPr>
              <a:t>Windows</a:t>
            </a:r>
          </a:p>
          <a:p>
            <a:pPr defTabSz="914015">
              <a:lnSpc>
                <a:spcPct val="90000"/>
              </a:lnSpc>
              <a:spcBef>
                <a:spcPts val="587"/>
              </a:spcBef>
              <a:defRPr/>
            </a:pPr>
            <a:r>
              <a:rPr lang="en-US" sz="1200" kern="0" dirty="0">
                <a:solidFill>
                  <a:srgbClr val="FFFFFF"/>
                </a:solidFill>
              </a:rPr>
              <a:t>iOS</a:t>
            </a:r>
          </a:p>
          <a:p>
            <a:pPr defTabSz="914015">
              <a:lnSpc>
                <a:spcPct val="90000"/>
              </a:lnSpc>
              <a:spcBef>
                <a:spcPts val="587"/>
              </a:spcBef>
              <a:defRPr/>
            </a:pPr>
            <a:r>
              <a:rPr lang="en-US" sz="1200" kern="0" dirty="0">
                <a:solidFill>
                  <a:srgbClr val="FFFFFF"/>
                </a:solidFill>
              </a:rPr>
              <a:t>Android</a:t>
            </a:r>
          </a:p>
          <a:p>
            <a:pPr defTabSz="914015">
              <a:lnSpc>
                <a:spcPct val="90000"/>
              </a:lnSpc>
              <a:spcBef>
                <a:spcPts val="587"/>
              </a:spcBef>
              <a:defRPr/>
            </a:pPr>
            <a:r>
              <a:rPr lang="en-US" sz="1200" kern="0" dirty="0">
                <a:solidFill>
                  <a:srgbClr val="FFFFFF"/>
                </a:solidFill>
              </a:rPr>
              <a:t>HTML 5/JS</a:t>
            </a:r>
            <a:endParaRPr lang="en-US" sz="1200" dirty="0">
              <a:solidFill>
                <a:srgbClr val="FFFFFF"/>
              </a:solidFill>
            </a:endParaRPr>
          </a:p>
        </p:txBody>
      </p:sp>
      <p:sp>
        <p:nvSpPr>
          <p:cNvPr id="18" name="TextBox 32"/>
          <p:cNvSpPr txBox="1"/>
          <p:nvPr/>
        </p:nvSpPr>
        <p:spPr>
          <a:xfrm>
            <a:off x="1594551" y="3608820"/>
            <a:ext cx="888385" cy="744819"/>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015">
              <a:lnSpc>
                <a:spcPct val="90000"/>
              </a:lnSpc>
              <a:spcBef>
                <a:spcPts val="587"/>
              </a:spcBef>
              <a:defRPr/>
            </a:pPr>
            <a:r>
              <a:rPr lang="en-US" sz="1200" kern="0" dirty="0">
                <a:solidFill>
                  <a:srgbClr val="FFFFFF"/>
                </a:solidFill>
              </a:rPr>
              <a:t>Xamarin</a:t>
            </a:r>
          </a:p>
          <a:p>
            <a:pPr defTabSz="914015">
              <a:lnSpc>
                <a:spcPct val="90000"/>
              </a:lnSpc>
              <a:spcBef>
                <a:spcPts val="587"/>
              </a:spcBef>
              <a:defRPr/>
            </a:pPr>
            <a:r>
              <a:rPr lang="en-US" sz="1200" kern="0" dirty="0">
                <a:solidFill>
                  <a:srgbClr val="FFFFFF"/>
                </a:solidFill>
              </a:rPr>
              <a:t>PhoneGap</a:t>
            </a:r>
          </a:p>
          <a:p>
            <a:pPr defTabSz="914015">
              <a:lnSpc>
                <a:spcPct val="90000"/>
              </a:lnSpc>
              <a:spcBef>
                <a:spcPts val="587"/>
              </a:spcBef>
              <a:defRPr/>
            </a:pPr>
            <a:r>
              <a:rPr lang="en-US" sz="1200" kern="0" dirty="0" err="1">
                <a:solidFill>
                  <a:srgbClr val="FFFFFF"/>
                </a:solidFill>
              </a:rPr>
              <a:t>Sencha</a:t>
            </a:r>
            <a:endParaRPr lang="en-US" sz="1200" kern="0" dirty="0">
              <a:solidFill>
                <a:srgbClr val="FFFFFF"/>
              </a:solidFill>
            </a:endParaRPr>
          </a:p>
        </p:txBody>
      </p:sp>
      <p:grpSp>
        <p:nvGrpSpPr>
          <p:cNvPr id="19" name="Group 73"/>
          <p:cNvGrpSpPr/>
          <p:nvPr/>
        </p:nvGrpSpPr>
        <p:grpSpPr>
          <a:xfrm>
            <a:off x="7031826" y="5242538"/>
            <a:ext cx="996727" cy="1215720"/>
            <a:chOff x="4733635" y="4960493"/>
            <a:chExt cx="996727" cy="1215720"/>
          </a:xfrm>
        </p:grpSpPr>
        <p:pic>
          <p:nvPicPr>
            <p:cNvPr id="72" name="Picture 74"/>
            <p:cNvPicPr>
              <a:picLocks noChangeAspect="1"/>
            </p:cNvPicPr>
            <p:nvPr/>
          </p:nvPicPr>
          <p:blipFill rotWithShape="1">
            <a:blip r:embed="rId10" cstate="print">
              <a:extLst>
                <a:ext uri="{28A0092B-C50C-407E-A947-70E740481C1C}">
                  <a14:useLocalDpi xmlns:a14="http://schemas.microsoft.com/office/drawing/2010/main" val="0"/>
                </a:ext>
              </a:extLst>
            </a:blip>
            <a:srcRect r="68823"/>
            <a:stretch/>
          </p:blipFill>
          <p:spPr>
            <a:xfrm>
              <a:off x="4733635" y="4960493"/>
              <a:ext cx="878679" cy="1024117"/>
            </a:xfrm>
            <a:prstGeom prst="rect">
              <a:avLst/>
            </a:prstGeom>
          </p:spPr>
        </p:pic>
        <p:sp>
          <p:nvSpPr>
            <p:cNvPr id="73" name="TextBox 75"/>
            <p:cNvSpPr txBox="1"/>
            <p:nvPr/>
          </p:nvSpPr>
          <p:spPr>
            <a:xfrm>
              <a:off x="4777571" y="5745902"/>
              <a:ext cx="952791"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57" kern="0" dirty="0">
                  <a:solidFill>
                    <a:srgbClr val="FFFFFF"/>
                  </a:solidFill>
                </a:rPr>
                <a:t>Windows</a:t>
              </a:r>
            </a:p>
          </p:txBody>
        </p:sp>
      </p:grpSp>
      <p:grpSp>
        <p:nvGrpSpPr>
          <p:cNvPr id="20" name="Group 76"/>
          <p:cNvGrpSpPr/>
          <p:nvPr/>
        </p:nvGrpSpPr>
        <p:grpSpPr>
          <a:xfrm>
            <a:off x="6155546" y="5457076"/>
            <a:ext cx="831838" cy="1131241"/>
            <a:chOff x="6794518" y="5235831"/>
            <a:chExt cx="831838" cy="1131241"/>
          </a:xfrm>
        </p:grpSpPr>
        <p:pic>
          <p:nvPicPr>
            <p:cNvPr id="70"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30644" y="5235831"/>
              <a:ext cx="382921" cy="578975"/>
            </a:xfrm>
            <a:prstGeom prst="rect">
              <a:avLst/>
            </a:prstGeom>
          </p:spPr>
        </p:pic>
        <p:sp>
          <p:nvSpPr>
            <p:cNvPr id="71" name="TextBox 78"/>
            <p:cNvSpPr txBox="1"/>
            <p:nvPr/>
          </p:nvSpPr>
          <p:spPr>
            <a:xfrm>
              <a:off x="6794518" y="5790376"/>
              <a:ext cx="831838" cy="576696"/>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57" kern="0" dirty="0">
                  <a:solidFill>
                    <a:srgbClr val="FFFFFF"/>
                  </a:solidFill>
                </a:rPr>
                <a:t>Android</a:t>
              </a:r>
            </a:p>
            <a:p>
              <a:pPr algn="ctr" defTabSz="896067">
                <a:lnSpc>
                  <a:spcPct val="90000"/>
                </a:lnSpc>
                <a:defRPr/>
              </a:pPr>
              <a:r>
                <a:rPr lang="en-US" sz="1057" kern="0" dirty="0">
                  <a:solidFill>
                    <a:srgbClr val="FFFFFF"/>
                  </a:solidFill>
                </a:rPr>
                <a:t>Chrome</a:t>
              </a:r>
            </a:p>
          </p:txBody>
        </p:sp>
      </p:grpSp>
      <p:grpSp>
        <p:nvGrpSpPr>
          <p:cNvPr id="21" name="Group 79"/>
          <p:cNvGrpSpPr/>
          <p:nvPr/>
        </p:nvGrpSpPr>
        <p:grpSpPr>
          <a:xfrm>
            <a:off x="5174477" y="5463137"/>
            <a:ext cx="790803" cy="1112832"/>
            <a:chOff x="5910829" y="5235445"/>
            <a:chExt cx="790803" cy="1112832"/>
          </a:xfrm>
        </p:grpSpPr>
        <p:sp>
          <p:nvSpPr>
            <p:cNvPr id="68" name="TextBox 80"/>
            <p:cNvSpPr txBox="1"/>
            <p:nvPr/>
          </p:nvSpPr>
          <p:spPr>
            <a:xfrm>
              <a:off x="5910829" y="5771581"/>
              <a:ext cx="790803" cy="576696"/>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57" kern="0" dirty="0">
                  <a:solidFill>
                    <a:srgbClr val="FFFFFF"/>
                  </a:solidFill>
                </a:rPr>
                <a:t>iOS OSX</a:t>
              </a:r>
            </a:p>
          </p:txBody>
        </p:sp>
        <p:pic>
          <p:nvPicPr>
            <p:cNvPr id="69" name="Picture 8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9381" y="5235445"/>
              <a:ext cx="456394" cy="558963"/>
            </a:xfrm>
            <a:prstGeom prst="rect">
              <a:avLst/>
            </a:prstGeom>
          </p:spPr>
        </p:pic>
      </p:grpSp>
      <p:grpSp>
        <p:nvGrpSpPr>
          <p:cNvPr id="22" name="Group 82"/>
          <p:cNvGrpSpPr/>
          <p:nvPr/>
        </p:nvGrpSpPr>
        <p:grpSpPr>
          <a:xfrm>
            <a:off x="8838137" y="5455483"/>
            <a:ext cx="1142270" cy="994381"/>
            <a:chOff x="7627934" y="5239196"/>
            <a:chExt cx="1142270" cy="994381"/>
          </a:xfrm>
        </p:grpSpPr>
        <p:sp>
          <p:nvSpPr>
            <p:cNvPr id="66" name="Lightning Bolt 83"/>
            <p:cNvSpPr/>
            <p:nvPr/>
          </p:nvSpPr>
          <p:spPr bwMode="auto">
            <a:xfrm>
              <a:off x="8009020" y="5239196"/>
              <a:ext cx="258288" cy="571141"/>
            </a:xfrm>
            <a:prstGeom prst="lightningBol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TextBox 84"/>
            <p:cNvSpPr txBox="1"/>
            <p:nvPr/>
          </p:nvSpPr>
          <p:spPr>
            <a:xfrm>
              <a:off x="7627934" y="5803266"/>
              <a:ext cx="1142270"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57" kern="0" dirty="0">
                  <a:solidFill>
                    <a:srgbClr val="FFFFFF"/>
                  </a:solidFill>
                </a:rPr>
                <a:t>In-App</a:t>
              </a:r>
            </a:p>
          </p:txBody>
        </p:sp>
      </p:grpSp>
      <p:grpSp>
        <p:nvGrpSpPr>
          <p:cNvPr id="23" name="Group 85"/>
          <p:cNvGrpSpPr/>
          <p:nvPr/>
        </p:nvGrpSpPr>
        <p:grpSpPr>
          <a:xfrm>
            <a:off x="8008298" y="5446639"/>
            <a:ext cx="952791" cy="1011619"/>
            <a:chOff x="8872474" y="5203497"/>
            <a:chExt cx="952791" cy="1011619"/>
          </a:xfrm>
        </p:grpSpPr>
        <p:pic>
          <p:nvPicPr>
            <p:cNvPr id="64"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31002" y="5203497"/>
              <a:ext cx="668810" cy="668810"/>
            </a:xfrm>
            <a:prstGeom prst="rect">
              <a:avLst/>
            </a:prstGeom>
          </p:spPr>
        </p:pic>
        <p:sp>
          <p:nvSpPr>
            <p:cNvPr id="65" name="TextBox 87"/>
            <p:cNvSpPr txBox="1"/>
            <p:nvPr/>
          </p:nvSpPr>
          <p:spPr>
            <a:xfrm>
              <a:off x="8872474" y="5784805"/>
              <a:ext cx="952791"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57" kern="0" dirty="0">
                  <a:solidFill>
                    <a:srgbClr val="FFFFFF"/>
                  </a:solidFill>
                </a:rPr>
                <a:t>Kindle</a:t>
              </a:r>
            </a:p>
          </p:txBody>
        </p:sp>
      </p:grpSp>
      <p:grpSp>
        <p:nvGrpSpPr>
          <p:cNvPr id="24" name="Group 88"/>
          <p:cNvGrpSpPr/>
          <p:nvPr/>
        </p:nvGrpSpPr>
        <p:grpSpPr bwMode="gray">
          <a:xfrm>
            <a:off x="7296917" y="3827609"/>
            <a:ext cx="650475" cy="433959"/>
            <a:chOff x="8672460" y="-1818199"/>
            <a:chExt cx="1811337" cy="1203325"/>
          </a:xfrm>
        </p:grpSpPr>
        <p:sp>
          <p:nvSpPr>
            <p:cNvPr id="61"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711706"/>
              <a:endParaRPr lang="en-US" sz="865" spc="-118" dirty="0">
                <a:solidFill>
                  <a:srgbClr val="505050">
                    <a:lumMod val="50000"/>
                  </a:srgbClr>
                </a:solidFill>
                <a:latin typeface="Segoe Light" pitchFamily="34" charset="0"/>
              </a:endParaRPr>
            </a:p>
          </p:txBody>
        </p:sp>
        <p:sp>
          <p:nvSpPr>
            <p:cNvPr id="62"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711706"/>
              <a:endParaRPr lang="en-US" sz="865" spc="-118" dirty="0">
                <a:solidFill>
                  <a:srgbClr val="505050">
                    <a:lumMod val="50000"/>
                  </a:srgbClr>
                </a:solidFill>
                <a:latin typeface="Segoe Light" pitchFamily="34" charset="0"/>
              </a:endParaRPr>
            </a:p>
          </p:txBody>
        </p:sp>
        <p:sp>
          <p:nvSpPr>
            <p:cNvPr id="63"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7864" tIns="43932" rIns="87864" bIns="43932"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711706"/>
              <a:endParaRPr lang="en-US" sz="865" spc="-118" dirty="0">
                <a:solidFill>
                  <a:srgbClr val="505050">
                    <a:lumMod val="50000"/>
                  </a:srgbClr>
                </a:solidFill>
                <a:latin typeface="Segoe Light" pitchFamily="34" charset="0"/>
              </a:endParaRPr>
            </a:p>
          </p:txBody>
        </p:sp>
      </p:grpSp>
      <p:sp>
        <p:nvSpPr>
          <p:cNvPr id="25" name="TextBox 14"/>
          <p:cNvSpPr txBox="1"/>
          <p:nvPr/>
        </p:nvSpPr>
        <p:spPr>
          <a:xfrm>
            <a:off x="516024" y="3089619"/>
            <a:ext cx="1962556" cy="5724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000" dirty="0">
                <a:gradFill>
                  <a:gsLst>
                    <a:gs pos="2917">
                      <a:srgbClr val="FFFFFF"/>
                    </a:gs>
                    <a:gs pos="30000">
                      <a:srgbClr val="FFFFFF"/>
                    </a:gs>
                  </a:gsLst>
                  <a:lin ang="5400000" scaled="0"/>
                </a:gradFill>
              </a:rPr>
              <a:t>Mobile SDKs</a:t>
            </a:r>
          </a:p>
        </p:txBody>
      </p:sp>
      <p:sp>
        <p:nvSpPr>
          <p:cNvPr id="26" name="TextBox 124"/>
          <p:cNvSpPr txBox="1"/>
          <p:nvPr/>
        </p:nvSpPr>
        <p:spPr>
          <a:xfrm>
            <a:off x="4781205" y="1450870"/>
            <a:ext cx="1993388" cy="1590222"/>
          </a:xfrm>
          <a:prstGeom prst="rect">
            <a:avLst/>
          </a:prstGeom>
          <a:solidFill>
            <a:schemeClr val="tx1"/>
          </a:solidFill>
          <a:ln w="6350" cap="flat" cmpd="sng" algn="ctr">
            <a:noFill/>
            <a:prstDash val="solid"/>
            <a:miter lim="800000"/>
            <a:headEnd type="none" w="med" len="med"/>
            <a:tailEnd type="none" w="med" len="med"/>
          </a:ln>
          <a:effectLst/>
        </p:spPr>
        <p:txBody>
          <a:bodyPr rot="0" spcFirstLastPara="0" vert="horz" wrap="square" lIns="175736" tIns="140589" rIns="175736" bIns="140589"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6214">
              <a:tabLst>
                <a:tab pos="878559" algn="l"/>
              </a:tabLst>
              <a:defRPr/>
            </a:pPr>
            <a:endParaRPr lang="en-US" sz="2307" b="0" dirty="0"/>
          </a:p>
        </p:txBody>
      </p:sp>
      <p:grpSp>
        <p:nvGrpSpPr>
          <p:cNvPr id="27" name="Group 65"/>
          <p:cNvGrpSpPr/>
          <p:nvPr/>
        </p:nvGrpSpPr>
        <p:grpSpPr>
          <a:xfrm>
            <a:off x="10327336" y="1611501"/>
            <a:ext cx="1577996" cy="4439275"/>
            <a:chOff x="10450940" y="1692039"/>
            <a:chExt cx="1577996" cy="4439275"/>
          </a:xfrm>
        </p:grpSpPr>
        <p:sp>
          <p:nvSpPr>
            <p:cNvPr id="47" name="TextBox 8"/>
            <p:cNvSpPr txBox="1"/>
            <p:nvPr/>
          </p:nvSpPr>
          <p:spPr>
            <a:xfrm>
              <a:off x="10450940" y="1692039"/>
              <a:ext cx="1577996" cy="517065"/>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600" dirty="0">
                  <a:solidFill>
                    <a:srgbClr val="FFFFFF"/>
                  </a:solidFill>
                  <a:latin typeface="Segoe UI Light"/>
                </a:rPr>
                <a:t>Backend code</a:t>
              </a:r>
            </a:p>
          </p:txBody>
        </p:sp>
        <p:pic>
          <p:nvPicPr>
            <p:cNvPr id="48"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64692" y="2870244"/>
              <a:ext cx="962121" cy="962121"/>
            </a:xfrm>
            <a:prstGeom prst="rect">
              <a:avLst/>
            </a:prstGeom>
          </p:spPr>
        </p:pic>
        <p:grpSp>
          <p:nvGrpSpPr>
            <p:cNvPr id="49" name="Group 45"/>
            <p:cNvGrpSpPr/>
            <p:nvPr/>
          </p:nvGrpSpPr>
          <p:grpSpPr>
            <a:xfrm>
              <a:off x="10594693" y="4716462"/>
              <a:ext cx="1254699" cy="353664"/>
              <a:chOff x="10666142" y="3788556"/>
              <a:chExt cx="1254699" cy="353664"/>
            </a:xfrm>
          </p:grpSpPr>
          <p:pic>
            <p:nvPicPr>
              <p:cNvPr id="5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66142" y="3799051"/>
                <a:ext cx="343169" cy="343169"/>
              </a:xfrm>
              <a:prstGeom prst="rect">
                <a:avLst/>
              </a:prstGeom>
            </p:spPr>
          </p:pic>
          <p:pic>
            <p:nvPicPr>
              <p:cNvPr id="59" name="Picture 1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117604" y="3793399"/>
                <a:ext cx="347472" cy="347472"/>
              </a:xfrm>
              <a:prstGeom prst="rect">
                <a:avLst/>
              </a:prstGeom>
            </p:spPr>
          </p:pic>
          <p:pic>
            <p:nvPicPr>
              <p:cNvPr id="60" name="Picture 2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73369" y="3788556"/>
                <a:ext cx="347472" cy="347472"/>
              </a:xfrm>
              <a:prstGeom prst="rect">
                <a:avLst/>
              </a:prstGeom>
            </p:spPr>
          </p:pic>
        </p:grpSp>
        <p:grpSp>
          <p:nvGrpSpPr>
            <p:cNvPr id="50" name="Group 44"/>
            <p:cNvGrpSpPr/>
            <p:nvPr/>
          </p:nvGrpSpPr>
          <p:grpSpPr>
            <a:xfrm>
              <a:off x="10594693" y="5234193"/>
              <a:ext cx="1262837" cy="377385"/>
              <a:chOff x="10658004" y="4273237"/>
              <a:chExt cx="1262837" cy="377385"/>
            </a:xfrm>
          </p:grpSpPr>
          <p:pic>
            <p:nvPicPr>
              <p:cNvPr id="55"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658004" y="4300569"/>
                <a:ext cx="350053" cy="350053"/>
              </a:xfrm>
              <a:prstGeom prst="rect">
                <a:avLst/>
              </a:prstGeom>
            </p:spPr>
          </p:pic>
          <p:pic>
            <p:nvPicPr>
              <p:cNvPr id="56"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122311" y="4273237"/>
                <a:ext cx="347472" cy="347472"/>
              </a:xfrm>
              <a:prstGeom prst="rect">
                <a:avLst/>
              </a:prstGeom>
            </p:spPr>
          </p:pic>
          <p:pic>
            <p:nvPicPr>
              <p:cNvPr id="57" name="Picture 2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73369" y="4300569"/>
                <a:ext cx="347472" cy="347472"/>
              </a:xfrm>
              <a:prstGeom prst="rect">
                <a:avLst/>
              </a:prstGeom>
            </p:spPr>
          </p:pic>
        </p:grpSp>
        <p:grpSp>
          <p:nvGrpSpPr>
            <p:cNvPr id="51" name="Group 46"/>
            <p:cNvGrpSpPr/>
            <p:nvPr/>
          </p:nvGrpSpPr>
          <p:grpSpPr>
            <a:xfrm>
              <a:off x="10594693" y="5775646"/>
              <a:ext cx="1262837" cy="355668"/>
              <a:chOff x="10658004" y="4808787"/>
              <a:chExt cx="1262837" cy="355668"/>
            </a:xfrm>
          </p:grpSpPr>
          <p:pic>
            <p:nvPicPr>
              <p:cNvPr id="52" name="Picture 2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58004" y="4816983"/>
                <a:ext cx="347472" cy="347472"/>
              </a:xfrm>
              <a:prstGeom prst="rect">
                <a:avLst/>
              </a:prstGeom>
            </p:spPr>
          </p:pic>
          <p:pic>
            <p:nvPicPr>
              <p:cNvPr id="53" name="Picture 26"/>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19545" y="4816983"/>
                <a:ext cx="343589" cy="343589"/>
              </a:xfrm>
              <a:prstGeom prst="rect">
                <a:avLst/>
              </a:prstGeom>
            </p:spPr>
          </p:pic>
          <p:pic>
            <p:nvPicPr>
              <p:cNvPr id="54" name="Picture 4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573369" y="4808787"/>
                <a:ext cx="347472" cy="347472"/>
              </a:xfrm>
              <a:prstGeom prst="rect">
                <a:avLst/>
              </a:prstGeom>
            </p:spPr>
          </p:pic>
        </p:grpSp>
      </p:grpSp>
      <p:grpSp>
        <p:nvGrpSpPr>
          <p:cNvPr id="28" name="Group 59"/>
          <p:cNvGrpSpPr/>
          <p:nvPr/>
        </p:nvGrpSpPr>
        <p:grpSpPr>
          <a:xfrm>
            <a:off x="6824257" y="2123754"/>
            <a:ext cx="702936" cy="911970"/>
            <a:chOff x="6967218" y="2204292"/>
            <a:chExt cx="702936" cy="911970"/>
          </a:xfrm>
        </p:grpSpPr>
        <p:pic>
          <p:nvPicPr>
            <p:cNvPr id="45" name="Picture 13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976525" y="2204292"/>
              <a:ext cx="684322" cy="513241"/>
            </a:xfrm>
            <a:prstGeom prst="rect">
              <a:avLst/>
            </a:prstGeom>
          </p:spPr>
        </p:pic>
        <p:sp>
          <p:nvSpPr>
            <p:cNvPr id="46" name="TextBox 132"/>
            <p:cNvSpPr txBox="1"/>
            <p:nvPr/>
          </p:nvSpPr>
          <p:spPr>
            <a:xfrm>
              <a:off x="6967218" y="2683230"/>
              <a:ext cx="702936" cy="433032"/>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00" kern="0" dirty="0">
                  <a:solidFill>
                    <a:srgbClr val="FFFFFF"/>
                  </a:solidFill>
                </a:rPr>
                <a:t>SQL</a:t>
              </a:r>
            </a:p>
          </p:txBody>
        </p:sp>
      </p:grpSp>
      <p:grpSp>
        <p:nvGrpSpPr>
          <p:cNvPr id="29" name="Group 62"/>
          <p:cNvGrpSpPr/>
          <p:nvPr/>
        </p:nvGrpSpPr>
        <p:grpSpPr>
          <a:xfrm>
            <a:off x="7960259" y="2093212"/>
            <a:ext cx="1029974" cy="939791"/>
            <a:chOff x="8134624" y="2173750"/>
            <a:chExt cx="1029974" cy="939791"/>
          </a:xfrm>
        </p:grpSpPr>
        <p:pic>
          <p:nvPicPr>
            <p:cNvPr id="43" name="Picture 134" descr="mongodb white.png"/>
            <p:cNvPicPr>
              <a:picLocks noChangeAspect="1"/>
            </p:cNvPicPr>
            <p:nvPr/>
          </p:nvPicPr>
          <p:blipFill>
            <a:blip r:embed="rId24" cstate="print">
              <a:clrChange>
                <a:clrFrom>
                  <a:srgbClr val="89D1E5"/>
                </a:clrFrom>
                <a:clrTo>
                  <a:srgbClr val="89D1E5">
                    <a:alpha val="0"/>
                  </a:srgbClr>
                </a:clrTo>
              </a:clrChange>
              <a:extLst>
                <a:ext uri="{BEBA8EAE-BF5A-486C-A8C5-ECC9F3942E4B}">
                  <a14:imgProps xmlns:a14="http://schemas.microsoft.com/office/drawing/2010/main">
                    <a14:imgLayer r:embed="rId25">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val="0"/>
                </a:ext>
              </a:extLst>
            </a:blip>
            <a:stretch>
              <a:fillRect/>
            </a:stretch>
          </p:blipFill>
          <p:spPr>
            <a:xfrm>
              <a:off x="8355460" y="2173750"/>
              <a:ext cx="588302" cy="588302"/>
            </a:xfrm>
            <a:prstGeom prst="rect">
              <a:avLst/>
            </a:prstGeom>
          </p:spPr>
        </p:pic>
        <p:sp>
          <p:nvSpPr>
            <p:cNvPr id="44" name="TextBox 135"/>
            <p:cNvSpPr txBox="1"/>
            <p:nvPr/>
          </p:nvSpPr>
          <p:spPr>
            <a:xfrm>
              <a:off x="8134624" y="2683230"/>
              <a:ext cx="1029974"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00" kern="0" dirty="0">
                  <a:solidFill>
                    <a:srgbClr val="FFFFFF"/>
                  </a:solidFill>
                </a:rPr>
                <a:t>Mongo</a:t>
              </a:r>
            </a:p>
          </p:txBody>
        </p:sp>
      </p:grpSp>
      <p:grpSp>
        <p:nvGrpSpPr>
          <p:cNvPr id="30" name="Group 61"/>
          <p:cNvGrpSpPr/>
          <p:nvPr/>
        </p:nvGrpSpPr>
        <p:grpSpPr>
          <a:xfrm>
            <a:off x="7395285" y="2128944"/>
            <a:ext cx="878668" cy="904437"/>
            <a:chOff x="7499762" y="2209104"/>
            <a:chExt cx="878668" cy="904437"/>
          </a:xfrm>
        </p:grpSpPr>
        <p:sp>
          <p:nvSpPr>
            <p:cNvPr id="41" name="TextBox 137"/>
            <p:cNvSpPr txBox="1"/>
            <p:nvPr/>
          </p:nvSpPr>
          <p:spPr>
            <a:xfrm>
              <a:off x="7499762" y="2683230"/>
              <a:ext cx="878668"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00" kern="0" dirty="0">
                  <a:solidFill>
                    <a:srgbClr val="FFFFFF"/>
                  </a:solidFill>
                </a:rPr>
                <a:t>Tables</a:t>
              </a:r>
            </a:p>
          </p:txBody>
        </p:sp>
        <p:pic>
          <p:nvPicPr>
            <p:cNvPr id="42" name="Picture 138"/>
            <p:cNvPicPr>
              <a:picLocks noChangeAspect="1"/>
            </p:cNvPicPr>
            <p:nvPr/>
          </p:nvPicPr>
          <p:blipFill>
            <a:blip r:embed="rId26">
              <a:biLevel thresh="25000"/>
            </a:blip>
            <a:stretch>
              <a:fillRect/>
            </a:stretch>
          </p:blipFill>
          <p:spPr>
            <a:xfrm>
              <a:off x="7643886" y="2209104"/>
              <a:ext cx="590420" cy="513241"/>
            </a:xfrm>
            <a:prstGeom prst="rect">
              <a:avLst/>
            </a:prstGeom>
          </p:spPr>
        </p:pic>
      </p:grpSp>
      <p:grpSp>
        <p:nvGrpSpPr>
          <p:cNvPr id="31" name="Group 63"/>
          <p:cNvGrpSpPr/>
          <p:nvPr/>
        </p:nvGrpSpPr>
        <p:grpSpPr>
          <a:xfrm>
            <a:off x="8554196" y="2052633"/>
            <a:ext cx="1029974" cy="980369"/>
            <a:chOff x="8737007" y="2133171"/>
            <a:chExt cx="1029974" cy="980369"/>
          </a:xfrm>
        </p:grpSpPr>
        <p:pic>
          <p:nvPicPr>
            <p:cNvPr id="39" name="Picture 60"/>
            <p:cNvPicPr>
              <a:picLocks noChangeAspect="1"/>
            </p:cNvPicPr>
            <p:nvPr/>
          </p:nvPicPr>
          <p:blipFill>
            <a:blip r:embed="rId27"/>
            <a:stretch>
              <a:fillRect/>
            </a:stretch>
          </p:blipFill>
          <p:spPr>
            <a:xfrm>
              <a:off x="8979850" y="2133171"/>
              <a:ext cx="544289" cy="667661"/>
            </a:xfrm>
            <a:prstGeom prst="rect">
              <a:avLst/>
            </a:prstGeom>
          </p:spPr>
        </p:pic>
        <p:sp>
          <p:nvSpPr>
            <p:cNvPr id="40" name="TextBox 143"/>
            <p:cNvSpPr txBox="1"/>
            <p:nvPr/>
          </p:nvSpPr>
          <p:spPr>
            <a:xfrm>
              <a:off x="8737007" y="2683229"/>
              <a:ext cx="1029974"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00" kern="0" dirty="0">
                  <a:solidFill>
                    <a:srgbClr val="FFFFFF"/>
                  </a:solidFill>
                </a:rPr>
                <a:t>O365</a:t>
              </a:r>
            </a:p>
          </p:txBody>
        </p:sp>
      </p:grpSp>
      <p:grpSp>
        <p:nvGrpSpPr>
          <p:cNvPr id="32" name="Group 64"/>
          <p:cNvGrpSpPr/>
          <p:nvPr/>
        </p:nvGrpSpPr>
        <p:grpSpPr>
          <a:xfrm>
            <a:off x="9283837" y="2116775"/>
            <a:ext cx="1029974" cy="916226"/>
            <a:chOff x="9407441" y="2197313"/>
            <a:chExt cx="1029974" cy="916226"/>
          </a:xfrm>
        </p:grpSpPr>
        <p:pic>
          <p:nvPicPr>
            <p:cNvPr id="37" name="Picture 58"/>
            <p:cNvPicPr>
              <a:picLocks noChangeAspect="1"/>
            </p:cNvPicPr>
            <p:nvPr/>
          </p:nvPicPr>
          <p:blipFill>
            <a:blip r:embed="rId28"/>
            <a:stretch>
              <a:fillRect/>
            </a:stretch>
          </p:blipFill>
          <p:spPr>
            <a:xfrm>
              <a:off x="9691715" y="2197313"/>
              <a:ext cx="520220" cy="520220"/>
            </a:xfrm>
            <a:prstGeom prst="rect">
              <a:avLst/>
            </a:prstGeom>
          </p:spPr>
        </p:pic>
        <p:sp>
          <p:nvSpPr>
            <p:cNvPr id="38" name="TextBox 144"/>
            <p:cNvSpPr txBox="1"/>
            <p:nvPr/>
          </p:nvSpPr>
          <p:spPr>
            <a:xfrm>
              <a:off x="9407441" y="2683228"/>
              <a:ext cx="1029974" cy="430311"/>
            </a:xfrm>
            <a:prstGeom prst="rect">
              <a:avLst/>
            </a:prstGeom>
            <a:noFill/>
          </p:spPr>
          <p:txBody>
            <a:bodyPr wrap="square" lIns="175736" tIns="140589" rIns="175736" bIns="140589"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067">
                <a:lnSpc>
                  <a:spcPct val="90000"/>
                </a:lnSpc>
                <a:defRPr/>
              </a:pPr>
              <a:r>
                <a:rPr lang="en-US" sz="1000" kern="0" dirty="0">
                  <a:solidFill>
                    <a:srgbClr val="FFFFFF"/>
                  </a:solidFill>
                </a:rPr>
                <a:t>API Apps</a:t>
              </a:r>
            </a:p>
          </p:txBody>
        </p:sp>
      </p:grpSp>
      <p:grpSp>
        <p:nvGrpSpPr>
          <p:cNvPr id="33" name="Group 69"/>
          <p:cNvGrpSpPr/>
          <p:nvPr/>
        </p:nvGrpSpPr>
        <p:grpSpPr>
          <a:xfrm>
            <a:off x="4804996" y="1420629"/>
            <a:ext cx="1896994" cy="1258812"/>
            <a:chOff x="4928600" y="1501167"/>
            <a:chExt cx="1896994" cy="1258812"/>
          </a:xfrm>
        </p:grpSpPr>
        <p:sp>
          <p:nvSpPr>
            <p:cNvPr id="34" name="Right Arrow 125"/>
            <p:cNvSpPr/>
            <p:nvPr/>
          </p:nvSpPr>
          <p:spPr bwMode="auto">
            <a:xfrm>
              <a:off x="5582252" y="2138160"/>
              <a:ext cx="667558" cy="303871"/>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ight Arrow 95"/>
            <p:cNvSpPr/>
            <p:nvPr/>
          </p:nvSpPr>
          <p:spPr bwMode="auto">
            <a:xfrm flipH="1">
              <a:off x="5543318" y="2456108"/>
              <a:ext cx="667558" cy="303871"/>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68"/>
            <p:cNvSpPr txBox="1"/>
            <p:nvPr/>
          </p:nvSpPr>
          <p:spPr>
            <a:xfrm>
              <a:off x="4928600" y="1501167"/>
              <a:ext cx="1896994" cy="664797"/>
            </a:xfrm>
            <a:prstGeom prst="rect">
              <a:avLst/>
            </a:prstGeom>
            <a:noFill/>
          </p:spPr>
          <p:txBody>
            <a:bodyPr wrap="non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164">
                <a:tabLst>
                  <a:tab pos="896155" algn="l"/>
                </a:tabLst>
                <a:defRPr/>
              </a:pPr>
              <a:r>
                <a:rPr lang="en-US" sz="2400" dirty="0">
                  <a:solidFill>
                    <a:srgbClr val="FFFFFF"/>
                  </a:solidFill>
                  <a:latin typeface="Segoe UI Light"/>
                </a:rPr>
                <a:t>Offline Sync</a:t>
              </a:r>
            </a:p>
          </p:txBody>
        </p:sp>
      </p:grpSp>
    </p:spTree>
    <p:extLst>
      <p:ext uri="{BB962C8B-B14F-4D97-AF65-F5344CB8AC3E}">
        <p14:creationId xmlns:p14="http://schemas.microsoft.com/office/powerpoint/2010/main" val="589329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 helye 3"/>
          <p:cNvSpPr>
            <a:spLocks noGrp="1"/>
          </p:cNvSpPr>
          <p:nvPr>
            <p:ph type="body" sz="quarter" idx="10"/>
          </p:nvPr>
        </p:nvSpPr>
        <p:spPr>
          <a:xfrm>
            <a:off x="269239" y="1189177"/>
            <a:ext cx="11653523" cy="5319199"/>
          </a:xfrm>
        </p:spPr>
        <p:txBody>
          <a:bodyPr>
            <a:normAutofit/>
          </a:bodyPr>
          <a:lstStyle/>
          <a:p>
            <a:pPr marL="361950" indent="-361950">
              <a:buFont typeface="Arial" panose="020B0604020202020204" pitchFamily="34" charset="0"/>
              <a:buChar char="•"/>
            </a:pPr>
            <a:r>
              <a:rPr lang="hu-HU" dirty="0" err="1"/>
              <a:t>PaaS</a:t>
            </a:r>
            <a:r>
              <a:rPr lang="hu-HU" dirty="0"/>
              <a:t> (üzleti) mobil alkalmazás fejlesztéshez</a:t>
            </a:r>
          </a:p>
          <a:p>
            <a:pPr marL="361950" indent="-361950">
              <a:buFont typeface="Arial" panose="020B0604020202020204" pitchFamily="34" charset="0"/>
              <a:buChar char="•"/>
            </a:pPr>
            <a:r>
              <a:rPr lang="hu-HU" dirty="0"/>
              <a:t>Legfontosabb szolgáltatások</a:t>
            </a:r>
          </a:p>
          <a:p>
            <a:pPr marL="698095" lvl="1" indent="-361950"/>
            <a:r>
              <a:rPr lang="hu-HU" sz="2800" dirty="0" err="1"/>
              <a:t>Authentikáció</a:t>
            </a:r>
            <a:r>
              <a:rPr lang="hu-HU" sz="2800" dirty="0"/>
              <a:t> és </a:t>
            </a:r>
            <a:r>
              <a:rPr lang="hu-HU" sz="2800" dirty="0" err="1"/>
              <a:t>authorizáció</a:t>
            </a:r>
            <a:endParaRPr lang="hu-HU" sz="2800" dirty="0"/>
          </a:p>
          <a:p>
            <a:pPr marL="698095" lvl="1" indent="-361950"/>
            <a:r>
              <a:rPr lang="hu-HU" sz="2800" dirty="0"/>
              <a:t>Adatkezelés</a:t>
            </a:r>
          </a:p>
          <a:p>
            <a:pPr marL="698095" lvl="1" indent="-361950"/>
            <a:r>
              <a:rPr lang="hu-HU" sz="2800" dirty="0"/>
              <a:t>Adat </a:t>
            </a:r>
            <a:r>
              <a:rPr lang="hu-HU" sz="2800" dirty="0" err="1"/>
              <a:t>szinkronizáció</a:t>
            </a:r>
            <a:endParaRPr lang="hu-HU" sz="2800" dirty="0"/>
          </a:p>
          <a:p>
            <a:pPr marL="698095" lvl="1" indent="-361950"/>
            <a:r>
              <a:rPr lang="hu-HU" sz="2800" dirty="0"/>
              <a:t>Számos kliens platform támogatása (natív SDK-k)</a:t>
            </a:r>
          </a:p>
          <a:p>
            <a:pPr marL="698095" lvl="1" indent="-361950"/>
            <a:r>
              <a:rPr lang="hu-HU" sz="2800" dirty="0" err="1"/>
              <a:t>Push</a:t>
            </a:r>
            <a:r>
              <a:rPr lang="hu-HU" sz="2800" dirty="0"/>
              <a:t> értesítések kezelése</a:t>
            </a:r>
          </a:p>
          <a:p>
            <a:pPr marL="698095" lvl="1" indent="-361950"/>
            <a:r>
              <a:rPr lang="hu-HU" sz="2800" dirty="0"/>
              <a:t>Szerveroldali alkalmazások </a:t>
            </a:r>
            <a:r>
              <a:rPr lang="hu-HU" sz="2800" dirty="0" err="1"/>
              <a:t>hosztolása</a:t>
            </a:r>
            <a:endParaRPr lang="hu-HU" sz="2800" dirty="0"/>
          </a:p>
        </p:txBody>
      </p:sp>
      <p:sp>
        <p:nvSpPr>
          <p:cNvPr id="3" name="Cím 2"/>
          <p:cNvSpPr>
            <a:spLocks noGrp="1"/>
          </p:cNvSpPr>
          <p:nvPr>
            <p:ph type="title"/>
          </p:nvPr>
        </p:nvSpPr>
        <p:spPr/>
        <p:txBody>
          <a:bodyPr/>
          <a:lstStyle/>
          <a:p>
            <a:r>
              <a:rPr lang="hu-HU" dirty="0"/>
              <a:t>Mobile </a:t>
            </a:r>
            <a:r>
              <a:rPr lang="hu-HU" dirty="0" err="1"/>
              <a:t>Apps</a:t>
            </a:r>
            <a:endParaRPr lang="hu-HU" dirty="0"/>
          </a:p>
        </p:txBody>
      </p:sp>
    </p:spTree>
    <p:extLst>
      <p:ext uri="{BB962C8B-B14F-4D97-AF65-F5344CB8AC3E}">
        <p14:creationId xmlns:p14="http://schemas.microsoft.com/office/powerpoint/2010/main" val="3686747243"/>
      </p:ext>
    </p:extLst>
  </p:cSld>
  <p:clrMapOvr>
    <a:masterClrMapping/>
  </p:clrMapOvr>
  <p:transition>
    <p:fade/>
  </p:transition>
</p:sld>
</file>

<file path=ppt/theme/theme1.xml><?xml version="1.0" encoding="utf-8"?>
<a:theme xmlns:a="http://schemas.openxmlformats.org/drawingml/2006/main" name="WHITE TEMPLATE">
  <a:themeElements>
    <a:clrScheme name="Microsoft tananyag">
      <a:dk1>
        <a:srgbClr val="0078E1"/>
      </a:dk1>
      <a:lt1>
        <a:srgbClr val="FFFFFF"/>
      </a:lt1>
      <a:dk2>
        <a:srgbClr val="0078E1"/>
      </a:dk2>
      <a:lt2>
        <a:srgbClr val="FFFFFF"/>
      </a:lt2>
      <a:accent1>
        <a:srgbClr val="4F4651"/>
      </a:accent1>
      <a:accent2>
        <a:srgbClr val="629DD1"/>
      </a:accent2>
      <a:accent3>
        <a:srgbClr val="003C6C"/>
      </a:accent3>
      <a:accent4>
        <a:srgbClr val="7F8FA9"/>
      </a:accent4>
      <a:accent5>
        <a:srgbClr val="107C10"/>
      </a:accent5>
      <a:accent6>
        <a:srgbClr val="9D90A0"/>
      </a:accent6>
      <a:hlink>
        <a:srgbClr val="9454C3"/>
      </a:hlink>
      <a:folHlink>
        <a:srgbClr val="3EBBF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3.potx" id="{4977ACAC-262E-428F-B2B5-F9AD02AFA5D4}" vid="{424674A7-235D-4F60-B609-DCDE12235BCE}"/>
    </a:ext>
  </a:extLst>
</a:theme>
</file>

<file path=ppt/theme/theme2.xml><?xml version="1.0" encoding="utf-8"?>
<a:theme xmlns:a="http://schemas.openxmlformats.org/drawingml/2006/main" name="Cím diák">
  <a:themeElements>
    <a:clrScheme name="Microsoft tananyag">
      <a:dk1>
        <a:srgbClr val="0078E1"/>
      </a:dk1>
      <a:lt1>
        <a:srgbClr val="FFFFFF"/>
      </a:lt1>
      <a:dk2>
        <a:srgbClr val="0078E1"/>
      </a:dk2>
      <a:lt2>
        <a:srgbClr val="FFFFFF"/>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53581EA1847CCB40AAA5607113422F65" ma:contentTypeVersion="6" ma:contentTypeDescription="Új dokumentum létrehozása." ma:contentTypeScope="" ma:versionID="e707ad0bf912b0977086219d55fea53d">
  <xsd:schema xmlns:xsd="http://www.w3.org/2001/XMLSchema" xmlns:xs="http://www.w3.org/2001/XMLSchema" xmlns:p="http://schemas.microsoft.com/office/2006/metadata/properties" xmlns:ns2="24f5f1ea-89e2-489c-943a-db0b82179cc7" xmlns:ns3="d8d0fcf7-9369-4a12-b420-8b0bd58d8ea4" targetNamespace="http://schemas.microsoft.com/office/2006/metadata/properties" ma:root="true" ma:fieldsID="187cacf66d0734edcf7574fc61cf576c" ns2:_="" ns3:_="">
    <xsd:import namespace="24f5f1ea-89e2-489c-943a-db0b82179cc7"/>
    <xsd:import namespace="d8d0fcf7-9369-4a12-b420-8b0bd58d8ea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5f1ea-89e2-489c-943a-db0b82179cc7" elementFormDefault="qualified">
    <xsd:import namespace="http://schemas.microsoft.com/office/2006/documentManagement/types"/>
    <xsd:import namespace="http://schemas.microsoft.com/office/infopath/2007/PartnerControls"/>
    <xsd:element name="SharedWithUsers" ma:index="8" nillable="true" ma:displayName="Résztvevők"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Megosztva részletekkel" ma:description="" ma:internalName="SharedWithDetails" ma:readOnly="true">
      <xsd:simpleType>
        <xsd:restriction base="dms:Note">
          <xsd:maxLength value="255"/>
        </xsd:restriction>
      </xsd:simpleType>
    </xsd:element>
    <xsd:element name="LastSharedByUser" ma:index="10" nillable="true" ma:displayName="Utoljára megosztva felhasználók szerint" ma:description="" ma:internalName="LastSharedByUser" ma:readOnly="true">
      <xsd:simpleType>
        <xsd:restriction base="dms:Note">
          <xsd:maxLength value="255"/>
        </xsd:restriction>
      </xsd:simpleType>
    </xsd:element>
    <xsd:element name="LastSharedByTime" ma:index="11" nillable="true" ma:displayName="Utoljára megosztva időpontok szerint"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d0fcf7-9369-4a12-b420-8b0bd58d8ea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50FFFF-4C43-4091-92A4-42212B5B7212}">
  <ds:schemaRefs>
    <ds:schemaRef ds:uri="http://purl.org/dc/elements/1.1/"/>
    <ds:schemaRef ds:uri="http://www.w3.org/XML/1998/namespace"/>
    <ds:schemaRef ds:uri="http://purl.org/dc/dcmitype/"/>
    <ds:schemaRef ds:uri="8e1ec9f0-dab9-457a-8152-2c84045392d8"/>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827A870F-6503-4245-BAFB-99317218B176}">
  <ds:schemaRefs>
    <ds:schemaRef ds:uri="http://schemas.microsoft.com/sharepoint/v3/contenttype/forms"/>
  </ds:schemaRefs>
</ds:datastoreItem>
</file>

<file path=customXml/itemProps3.xml><?xml version="1.0" encoding="utf-8"?>
<ds:datastoreItem xmlns:ds="http://schemas.openxmlformats.org/officeDocument/2006/customXml" ds:itemID="{897A10CA-7FBD-4D4F-BE14-D584189A3C89}"/>
</file>

<file path=docProps/app.xml><?xml version="1.0" encoding="utf-8"?>
<Properties xmlns="http://schemas.openxmlformats.org/officeDocument/2006/extended-properties" xmlns:vt="http://schemas.openxmlformats.org/officeDocument/2006/docPropsVTypes">
  <TotalTime>2925</TotalTime>
  <Words>2722</Words>
  <Application>Microsoft Office PowerPoint</Application>
  <PresentationFormat>Szélesvásznú</PresentationFormat>
  <Paragraphs>568</Paragraphs>
  <Slides>52</Slides>
  <Notes>49</Notes>
  <HiddenSlides>0</HiddenSlides>
  <MMClips>0</MMClips>
  <ScaleCrop>false</ScaleCrop>
  <HeadingPairs>
    <vt:vector size="6" baseType="variant">
      <vt:variant>
        <vt:lpstr>Használt betűtípusok</vt:lpstr>
      </vt:variant>
      <vt:variant>
        <vt:i4>10</vt:i4>
      </vt:variant>
      <vt:variant>
        <vt:lpstr>Téma</vt:lpstr>
      </vt:variant>
      <vt:variant>
        <vt:i4>2</vt:i4>
      </vt:variant>
      <vt:variant>
        <vt:lpstr>Diacímek</vt:lpstr>
      </vt:variant>
      <vt:variant>
        <vt:i4>52</vt:i4>
      </vt:variant>
    </vt:vector>
  </HeadingPairs>
  <TitlesOfParts>
    <vt:vector size="64" baseType="lpstr">
      <vt:lpstr>Arial</vt:lpstr>
      <vt:lpstr>Avenir LT Pro 45 Book</vt:lpstr>
      <vt:lpstr>Calibri</vt:lpstr>
      <vt:lpstr>Calibri Light</vt:lpstr>
      <vt:lpstr>Consolas</vt:lpstr>
      <vt:lpstr>Segoe Light</vt:lpstr>
      <vt:lpstr>Segoe UI</vt:lpstr>
      <vt:lpstr>Segoe UI Black</vt:lpstr>
      <vt:lpstr>Segoe UI Light</vt:lpstr>
      <vt:lpstr>Wingdings</vt:lpstr>
      <vt:lpstr>WHITE TEMPLATE</vt:lpstr>
      <vt:lpstr>Cím diák</vt:lpstr>
      <vt:lpstr>Többplatformos  mobilalkalmazások </vt:lpstr>
      <vt:lpstr>PowerPoint-bemutató</vt:lpstr>
      <vt:lpstr>Mobile Apps</vt:lpstr>
      <vt:lpstr>PowerPoint-bemutató</vt:lpstr>
      <vt:lpstr>PowerPoint-bemutató</vt:lpstr>
      <vt:lpstr>PowerPoint-bemutató</vt:lpstr>
      <vt:lpstr>Számos platform, hasonló igények</vt:lpstr>
      <vt:lpstr>Mobile Apps</vt:lpstr>
      <vt:lpstr>Mobile Apps</vt:lpstr>
      <vt:lpstr>Mobile Apps</vt:lpstr>
      <vt:lpstr>Mobile App vs. Azure Mobile Service</vt:lpstr>
      <vt:lpstr>Adatelérés</vt:lpstr>
      <vt:lpstr>Kapcsolat nélküli szinkronizáció</vt:lpstr>
      <vt:lpstr>Kapcsolat nélküli szinkronizáció</vt:lpstr>
      <vt:lpstr>Kapcsolat nélküli szinkronizáció</vt:lpstr>
      <vt:lpstr>SQLite</vt:lpstr>
      <vt:lpstr>Kapcsolat nélküli szinkronizáció</vt:lpstr>
      <vt:lpstr>Kapcsolat nélküli szinkronizáció (fájlok)</vt:lpstr>
      <vt:lpstr>Kapcsolat nélküli szinkronizáció (fájlok)</vt:lpstr>
      <vt:lpstr>Authentikáció és authorizáció</vt:lpstr>
      <vt:lpstr>Push értesítések</vt:lpstr>
      <vt:lpstr>SDK támogatás</vt:lpstr>
      <vt:lpstr>SDK támogatás (.NET)</vt:lpstr>
      <vt:lpstr>Esettanulmány – Business to Employee (B2E)</vt:lpstr>
      <vt:lpstr>Esettanulmány</vt:lpstr>
      <vt:lpstr>Notification Hub</vt:lpstr>
      <vt:lpstr>Folyamat - Általánosan</vt:lpstr>
      <vt:lpstr>Notification Hub</vt:lpstr>
      <vt:lpstr>Folyamat – Notification Hub</vt:lpstr>
      <vt:lpstr>Kézbesítési módok</vt:lpstr>
      <vt:lpstr>Sablonok</vt:lpstr>
      <vt:lpstr>Sablonok</vt:lpstr>
      <vt:lpstr>Notification Hub – kiegészítő funkciók</vt:lpstr>
      <vt:lpstr>Notification Hub - Árak</vt:lpstr>
      <vt:lpstr>PowerApps</vt:lpstr>
      <vt:lpstr>PowerApps</vt:lpstr>
      <vt:lpstr>PowerApps</vt:lpstr>
      <vt:lpstr>API-k integrálása - SaaS</vt:lpstr>
      <vt:lpstr>API-k integrálása - App Service, Swagger 2.0</vt:lpstr>
      <vt:lpstr>Alkalmazások készítése</vt:lpstr>
      <vt:lpstr>Alkalmazások készítése</vt:lpstr>
      <vt:lpstr>Alkalmazások készítése</vt:lpstr>
      <vt:lpstr>Alkalmazások készítése</vt:lpstr>
      <vt:lpstr>Munkafolyamat automatizálás (logic flow)</vt:lpstr>
      <vt:lpstr>Azure Content Delivery Network (CDN)</vt:lpstr>
      <vt:lpstr>Content Delivery Network (CDN)</vt:lpstr>
      <vt:lpstr>Content Delivery Network (CDN)</vt:lpstr>
      <vt:lpstr>Azure Content Delivery Network (CDN) </vt:lpstr>
      <vt:lpstr>Alap funkcionalitás</vt:lpstr>
      <vt:lpstr>Alap funkcionalitás</vt:lpstr>
      <vt:lpstr>Prémium szolgáltatások</vt:lpstr>
      <vt:lpstr>Árak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Bence Kővári</dc:creator>
  <cp:lastModifiedBy>Bence Kővári</cp:lastModifiedBy>
  <cp:revision>170</cp:revision>
  <dcterms:created xsi:type="dcterms:W3CDTF">2016-02-25T09:31:21Z</dcterms:created>
  <dcterms:modified xsi:type="dcterms:W3CDTF">2016-08-16T22:29:08Z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0x01010053581EA1847CCB40AAA5607113422F65</vt:lpwstr>
  </property>
  <property fmtid="{D5CDD505-2E9C-101B-9397-08002B2CF9AE}" pid="3" name="Order">
    <vt:r8>5300</vt:r8>
  </property>
  <property fmtid="{D5CDD505-2E9C-101B-9397-08002B2CF9AE}" pid="4" name="xd_ProgID">
    <vt:lpwstr/>
  </property>
  <property fmtid="{D5CDD505-2E9C-101B-9397-08002B2CF9AE}" pid="5" name="_CopySource">
    <vt:lpwstr>https://bmeautsoft.sharepoint.com/sites/dotnet/Microsoft/Megosztott dokumentumok/Azure/Sablonok/sablon.pptx</vt:lpwstr>
  </property>
  <property fmtid="{D5CDD505-2E9C-101B-9397-08002B2CF9AE}" pid="6" name="TemplateUrl">
    <vt:lpwstr/>
  </property>
</Properties>
</file>