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62" r:id="rId5"/>
  </p:sldMasterIdLst>
  <p:notesMasterIdLst>
    <p:notesMasterId r:id="rId66"/>
  </p:notesMasterIdLst>
  <p:sldIdLst>
    <p:sldId id="256" r:id="rId6"/>
    <p:sldId id="257" r:id="rId7"/>
    <p:sldId id="301" r:id="rId8"/>
    <p:sldId id="313" r:id="rId9"/>
    <p:sldId id="259" r:id="rId10"/>
    <p:sldId id="260" r:id="rId11"/>
    <p:sldId id="261" r:id="rId12"/>
    <p:sldId id="305" r:id="rId13"/>
    <p:sldId id="258" r:id="rId14"/>
    <p:sldId id="262" r:id="rId15"/>
    <p:sldId id="315" r:id="rId16"/>
    <p:sldId id="263" r:id="rId17"/>
    <p:sldId id="297" r:id="rId18"/>
    <p:sldId id="290" r:id="rId19"/>
    <p:sldId id="292" r:id="rId20"/>
    <p:sldId id="293" r:id="rId21"/>
    <p:sldId id="294" r:id="rId22"/>
    <p:sldId id="320" r:id="rId23"/>
    <p:sldId id="295" r:id="rId24"/>
    <p:sldId id="298" r:id="rId25"/>
    <p:sldId id="321" r:id="rId26"/>
    <p:sldId id="296" r:id="rId27"/>
    <p:sldId id="299" r:id="rId28"/>
    <p:sldId id="264" r:id="rId29"/>
    <p:sldId id="302" r:id="rId30"/>
    <p:sldId id="304" r:id="rId31"/>
    <p:sldId id="312" r:id="rId32"/>
    <p:sldId id="306" r:id="rId33"/>
    <p:sldId id="307" r:id="rId34"/>
    <p:sldId id="317" r:id="rId35"/>
    <p:sldId id="318" r:id="rId36"/>
    <p:sldId id="310" r:id="rId37"/>
    <p:sldId id="309" r:id="rId38"/>
    <p:sldId id="311" r:id="rId39"/>
    <p:sldId id="319" r:id="rId40"/>
    <p:sldId id="266" r:id="rId41"/>
    <p:sldId id="267" r:id="rId42"/>
    <p:sldId id="268" r:id="rId43"/>
    <p:sldId id="270" r:id="rId44"/>
    <p:sldId id="271" r:id="rId45"/>
    <p:sldId id="272" r:id="rId46"/>
    <p:sldId id="273" r:id="rId47"/>
    <p:sldId id="274" r:id="rId48"/>
    <p:sldId id="275" r:id="rId49"/>
    <p:sldId id="303" r:id="rId50"/>
    <p:sldId id="276" r:id="rId51"/>
    <p:sldId id="314" r:id="rId52"/>
    <p:sldId id="316" r:id="rId53"/>
    <p:sldId id="281" r:id="rId54"/>
    <p:sldId id="277" r:id="rId55"/>
    <p:sldId id="278" r:id="rId56"/>
    <p:sldId id="282" r:id="rId57"/>
    <p:sldId id="284" r:id="rId58"/>
    <p:sldId id="283" r:id="rId59"/>
    <p:sldId id="285" r:id="rId60"/>
    <p:sldId id="286" r:id="rId61"/>
    <p:sldId id="287" r:id="rId62"/>
    <p:sldId id="300" r:id="rId63"/>
    <p:sldId id="288" r:id="rId64"/>
    <p:sldId id="28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405B071-D44B-4670-8F03-A7CEB29FF6F0}">
          <p14:sldIdLst>
            <p14:sldId id="256"/>
            <p14:sldId id="257"/>
          </p14:sldIdLst>
        </p14:section>
        <p14:section name="Telemetria" id="{5406247A-A926-4202-A0FB-5AF3EDC35EE5}">
          <p14:sldIdLst>
            <p14:sldId id="301"/>
            <p14:sldId id="313"/>
            <p14:sldId id="259"/>
            <p14:sldId id="260"/>
            <p14:sldId id="261"/>
            <p14:sldId id="305"/>
          </p14:sldIdLst>
        </p14:section>
        <p14:section name="Application Insights" id="{3B3006EE-30DC-483D-B917-E447AA0F668B}">
          <p14:sldIdLst>
            <p14:sldId id="258"/>
            <p14:sldId id="262"/>
            <p14:sldId id="315"/>
            <p14:sldId id="263"/>
            <p14:sldId id="297"/>
            <p14:sldId id="290"/>
            <p14:sldId id="292"/>
            <p14:sldId id="293"/>
            <p14:sldId id="294"/>
            <p14:sldId id="320"/>
            <p14:sldId id="295"/>
            <p14:sldId id="298"/>
            <p14:sldId id="321"/>
            <p14:sldId id="296"/>
            <p14:sldId id="299"/>
            <p14:sldId id="264"/>
          </p14:sldIdLst>
        </p14:section>
        <p14:section name="Mobile Engagement" id="{66C8AD01-566F-4CA8-B20A-EFB69FDC40D8}">
          <p14:sldIdLst>
            <p14:sldId id="302"/>
            <p14:sldId id="304"/>
            <p14:sldId id="312"/>
            <p14:sldId id="306"/>
            <p14:sldId id="307"/>
            <p14:sldId id="317"/>
            <p14:sldId id="318"/>
            <p14:sldId id="310"/>
            <p14:sldId id="309"/>
            <p14:sldId id="311"/>
            <p14:sldId id="319"/>
          </p14:sldIdLst>
        </p14:section>
        <p14:section name="HockeyApp" id="{7186C066-D4CE-457F-8A85-FC37F779EB1E}">
          <p14:sldIdLst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Azure AD" id="{4884722F-AE64-4AD1-A5FD-0E26A2AF37AB}">
          <p14:sldIdLst>
            <p14:sldId id="303"/>
            <p14:sldId id="276"/>
            <p14:sldId id="314"/>
            <p14:sldId id="316"/>
            <p14:sldId id="281"/>
            <p14:sldId id="277"/>
            <p14:sldId id="278"/>
            <p14:sldId id="282"/>
            <p14:sldId id="284"/>
            <p14:sldId id="283"/>
            <p14:sldId id="285"/>
            <p14:sldId id="286"/>
            <p14:sldId id="287"/>
            <p14:sldId id="300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tila Érsek" initials="AÉ" lastIdx="7" clrIdx="0">
    <p:extLst>
      <p:ext uri="{19B8F6BF-5375-455C-9EA6-DF929625EA0E}">
        <p15:presenceInfo xmlns:p15="http://schemas.microsoft.com/office/powerpoint/2012/main" userId="S0033FFF9666B027@LIVE.COM" providerId="AD"/>
      </p:ext>
    </p:extLst>
  </p:cmAuthor>
  <p:cmAuthor id="2" name="Bence Kővári" initials="BK" lastIdx="19" clrIdx="1">
    <p:extLst>
      <p:ext uri="{19B8F6BF-5375-455C-9EA6-DF929625EA0E}">
        <p15:presenceInfo xmlns:p15="http://schemas.microsoft.com/office/powerpoint/2012/main" userId="Bence Kővári" providerId="None"/>
      </p:ext>
    </p:extLst>
  </p:cmAuthor>
  <p:cmAuthor id="3" name="Tóth Tibor" initials="TT" lastIdx="15" clrIdx="2">
    <p:extLst>
      <p:ext uri="{19B8F6BF-5375-455C-9EA6-DF929625EA0E}">
        <p15:presenceInfo xmlns:p15="http://schemas.microsoft.com/office/powerpoint/2012/main" userId="861ffa1b41c26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993300"/>
    <a:srgbClr val="FF9966"/>
    <a:srgbClr val="0078E1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0" autoAdjust="0"/>
    <p:restoredTop sz="83316" autoAdjust="0"/>
  </p:normalViewPr>
  <p:slideViewPr>
    <p:cSldViewPr snapToGrid="0">
      <p:cViewPr varScale="1">
        <p:scale>
          <a:sx n="96" d="100"/>
          <a:sy n="96" d="100"/>
        </p:scale>
        <p:origin x="558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F5BC9-1103-4028-872D-29E7A30046B6}" type="datetimeFigureOut">
              <a:rPr lang="hu-HU" smtClean="0"/>
              <a:t>2016. 08. 17.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456F-DAB6-4470-97B9-B585D8C46D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28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68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Insights</a:t>
            </a:r>
            <a:r>
              <a:rPr lang="hu-HU" dirty="0" smtClean="0"/>
              <a:t> valójában 3 fő komponensből áll: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Az alkalmazásunkba beépülő</a:t>
            </a:r>
            <a:r>
              <a:rPr lang="hu-HU" baseline="0" dirty="0" smtClean="0"/>
              <a:t> SDK, ami több platformot is támogat mind szerver, mind kliens (JavaScript) oldalon. Az SDK felel az adatok összegyűjtéséért és továbbításáért</a:t>
            </a:r>
            <a:endParaRPr lang="hu-H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 smtClean="0"/>
              <a:t>Magát az adatokat az SDK az </a:t>
            </a:r>
            <a:r>
              <a:rPr lang="hu-HU" baseline="0" dirty="0" err="1" smtClean="0"/>
              <a:t>Azure-ban</a:t>
            </a:r>
            <a:r>
              <a:rPr lang="hu-HU" baseline="0" dirty="0" smtClean="0"/>
              <a:t> lévő </a:t>
            </a:r>
            <a:r>
              <a:rPr lang="hu-HU" baseline="0" dirty="0" err="1" smtClean="0"/>
              <a:t>Application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Insights</a:t>
            </a:r>
            <a:r>
              <a:rPr lang="hu-HU" baseline="0" dirty="0" smtClean="0"/>
              <a:t> szolgáltatásnak továbbítja, ami feldolgozza azt és egy webes felületen részletesen megtekinthetővé teszi azokat, emészthető grafikus formában is. Illetve itt a szolgáltatás konfigurációjára is lehetőség van.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 smtClean="0"/>
              <a:t>Nem csak a portálon lehet megtekinteni az adatokat, hanem azokat importálhatjuk több beépítetten támogatott szolgáltatásba (SQL, </a:t>
            </a:r>
            <a:r>
              <a:rPr lang="hu-HU" baseline="0" dirty="0" err="1" smtClean="0"/>
              <a:t>PowerBI</a:t>
            </a:r>
            <a:r>
              <a:rPr lang="hu-HU" baseline="0" dirty="0" smtClean="0"/>
              <a:t>) vagy a programozói interfészen keresztül saját magunk is elérhetjük a nyers adatokat és feldolgozhatjuk azokat.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4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Biztosan ismerősen csenghet a </a:t>
            </a:r>
            <a:r>
              <a:rPr lang="hu-HU" baseline="0" dirty="0" err="1" smtClean="0"/>
              <a:t>Google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Analytics</a:t>
            </a:r>
            <a:r>
              <a:rPr lang="hu-HU" baseline="0" dirty="0" smtClean="0"/>
              <a:t> szolgáltatás, ami ehhez nagyon hasonlóan működik.</a:t>
            </a:r>
            <a:endParaRPr lang="hu-HU" dirty="0" smtClean="0"/>
          </a:p>
          <a:p>
            <a:r>
              <a:rPr lang="hu-HU" dirty="0" smtClean="0"/>
              <a:t>A főbb funkciók felsorolása, lényegében minden</a:t>
            </a:r>
            <a:r>
              <a:rPr lang="hu-HU" baseline="0" dirty="0" smtClean="0"/>
              <a:t> alkalmazás telemetriai esetet lefednek: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 smtClean="0"/>
              <a:t>Analitika az alkalmazás állapotáról belső folyamatairól, teljesítménybeli mérőszámaitól, hibákról, Esetleges külső függőségi szolgáltatások monitorozása is megoldott: adatbázis kérés, külső http kérés.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 smtClean="0"/>
              <a:t>A saját eseményeket akár az üzleti folyamatainkhoz is rendelhetjük, így azokat is monitorozhatjuk.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Riasztásokat definiálhatunk</a:t>
            </a:r>
            <a:r>
              <a:rPr lang="hu-HU" baseline="0" dirty="0" smtClean="0"/>
              <a:t> olyan eseményekhez melyek az analitikákkal kapcsolatosak: pl.: az analitika értéke megugrik egy küszöbindexet.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 smtClean="0"/>
              <a:t>Az adatokról riportokat generálhatunk, vagy a nyers adatokat exportálhatjuk és tetszőleges módon feldolgozhatjuk azokat.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761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Elsősorban</a:t>
            </a:r>
            <a:r>
              <a:rPr lang="hu-HU" baseline="0" dirty="0" smtClean="0"/>
              <a:t> szerver és webes kliens (</a:t>
            </a:r>
            <a:r>
              <a:rPr lang="hu-HU" baseline="0" dirty="0" err="1" smtClean="0"/>
              <a:t>javascript</a:t>
            </a:r>
            <a:r>
              <a:rPr lang="hu-HU" baseline="0" dirty="0" smtClean="0"/>
              <a:t>) platformokon támogatott</a:t>
            </a:r>
            <a:r>
              <a:rPr lang="hu-HU" dirty="0" smtClean="0"/>
              <a:t>. Sok</a:t>
            </a:r>
            <a:r>
              <a:rPr lang="hu-HU" baseline="0" dirty="0" smtClean="0"/>
              <a:t> közösségi project </a:t>
            </a:r>
            <a:r>
              <a:rPr lang="hu-HU" baseline="0" dirty="0" err="1" smtClean="0"/>
              <a:t>GitHub-on</a:t>
            </a:r>
            <a:r>
              <a:rPr lang="hu-HU" baseline="0" dirty="0" smtClean="0"/>
              <a:t>, mindegyik kategória gyorsan bővül 3rd </a:t>
            </a:r>
            <a:r>
              <a:rPr lang="hu-HU" baseline="0" dirty="0" err="1" smtClean="0"/>
              <a:t>party</a:t>
            </a:r>
            <a:r>
              <a:rPr lang="hu-HU" baseline="0" dirty="0" smtClean="0"/>
              <a:t> komponensekkel.</a:t>
            </a:r>
          </a:p>
          <a:p>
            <a:endParaRPr lang="hu-HU" baseline="0" dirty="0" smtClean="0"/>
          </a:p>
          <a:p>
            <a:r>
              <a:rPr lang="hu-HU" baseline="0" dirty="0" smtClean="0"/>
              <a:t>Régebben támogatva voltak a vastag és mobilkliens platformok is de ez kivezetésre fog kerülni, illetve UWP esetében az infrastruktúra marad, de más módon lehet az adatokhoz hozzáférni (</a:t>
            </a:r>
            <a:r>
              <a:rPr lang="hu-HU" baseline="0" dirty="0" err="1" smtClean="0"/>
              <a:t>Azure</a:t>
            </a:r>
            <a:r>
              <a:rPr lang="hu-HU" baseline="0" dirty="0" smtClean="0"/>
              <a:t> portál helyett, Windows </a:t>
            </a:r>
            <a:r>
              <a:rPr lang="hu-HU" baseline="0" dirty="0" err="1" smtClean="0"/>
              <a:t>Store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Dev</a:t>
            </a:r>
            <a:r>
              <a:rPr lang="hu-HU" baseline="0" dirty="0" smtClean="0"/>
              <a:t> Center)</a:t>
            </a:r>
          </a:p>
          <a:p>
            <a:endParaRPr lang="hu-HU" baseline="0" dirty="0" smtClean="0"/>
          </a:p>
          <a:p>
            <a:r>
              <a:rPr lang="hu-HU" baseline="0" dirty="0" smtClean="0"/>
              <a:t>Log keretrendszerek, melyekbe integrálódva is tud analitikákat gyűjteni, így nem kell újra naplózó logikát újra implementálni, csak egy új célként megadni az </a:t>
            </a:r>
            <a:r>
              <a:rPr lang="hu-HU" baseline="0" dirty="0" err="1" smtClean="0"/>
              <a:t>AI-t</a:t>
            </a:r>
            <a:r>
              <a:rPr lang="hu-HU" baseline="0" dirty="0" smtClean="0"/>
              <a:t>.</a:t>
            </a:r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79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A konfiguráció tipikusan az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Azure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prtálon</a:t>
            </a:r>
            <a:r>
              <a:rPr lang="hu-HU" baseline="0" dirty="0" smtClean="0"/>
              <a:t> történik, de lehetőség van programozottan </a:t>
            </a:r>
            <a:r>
              <a:rPr lang="hu-HU" baseline="0" dirty="0" err="1" smtClean="0"/>
              <a:t>PowerShell</a:t>
            </a:r>
            <a:r>
              <a:rPr lang="hu-HU" baseline="0" dirty="0" smtClean="0"/>
              <a:t> scripteken keresztül is mindent beállítani.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Az gyűjtött adatok küldése egy REST </a:t>
            </a:r>
            <a:r>
              <a:rPr lang="hu-HU" dirty="0" err="1" smtClean="0"/>
              <a:t>apin</a:t>
            </a:r>
            <a:r>
              <a:rPr lang="hu-HU" dirty="0" smtClean="0"/>
              <a:t> keresztül</a:t>
            </a:r>
            <a:r>
              <a:rPr lang="hu-HU" baseline="0" dirty="0" smtClean="0"/>
              <a:t> történik http kérések segítségével, viszont ezt </a:t>
            </a:r>
            <a:r>
              <a:rPr lang="hu-HU" baseline="0" dirty="0" err="1" smtClean="0"/>
              <a:t>platformspecifikus</a:t>
            </a:r>
            <a:r>
              <a:rPr lang="hu-HU" baseline="0" dirty="0" smtClean="0"/>
              <a:t> osztálykönyvtárak nekünk elfedik, amik </a:t>
            </a:r>
            <a:r>
              <a:rPr lang="hu-HU" baseline="0" dirty="0" err="1" smtClean="0"/>
              <a:t>GitHubon</a:t>
            </a:r>
            <a:r>
              <a:rPr lang="hu-HU" baseline="0" dirty="0" smtClean="0"/>
              <a:t> nyílt forráskódú projektekként elérhetőek.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aseline="0" dirty="0" smtClean="0"/>
              <a:t>Az </a:t>
            </a:r>
            <a:r>
              <a:rPr lang="hu-HU" baseline="0" dirty="0" err="1" smtClean="0"/>
              <a:t>SDK-k</a:t>
            </a:r>
            <a:r>
              <a:rPr lang="hu-HU" baseline="0" dirty="0" smtClean="0"/>
              <a:t> integrálását akár egy kattintással a Visual </a:t>
            </a:r>
            <a:r>
              <a:rPr lang="hu-HU" baseline="0" dirty="0" err="1" smtClean="0"/>
              <a:t>Studioban</a:t>
            </a:r>
            <a:r>
              <a:rPr lang="hu-HU" baseline="0" dirty="0" smtClean="0"/>
              <a:t> megtehetjük bizonyos projekt típusok esetében.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791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77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029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984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9048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350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16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193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Forrás:</a:t>
            </a:r>
          </a:p>
          <a:p>
            <a:r>
              <a:rPr lang="hu-HU" dirty="0" smtClean="0"/>
              <a:t>- Saját kép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404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97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054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Session data - includes count of sessions, users, geography and other environment and device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Other data points - includes all types of data (aside from session data) such as: custom events, dependencies, exceptions, custom metrics, page loads, page views, performance counters, requests and trace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Continuous data export – sends the complete telemetry data as a continuous stream to your database of choice.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Raw data - includes access to all telemetry data points collected by application insights.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Aggregated data - includes access to telemetry data points aggregated at hourly/daily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Monthly Pricing – Billing is prorated hourly. Price above is based on 744 hours per calendar month.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106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0760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888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Azure</a:t>
            </a:r>
            <a:r>
              <a:rPr lang="hu-HU" baseline="0" dirty="0" smtClean="0"/>
              <a:t> Mobile </a:t>
            </a:r>
            <a:r>
              <a:rPr lang="hu-HU" baseline="0" dirty="0" err="1" smtClean="0"/>
              <a:t>Engagement</a:t>
            </a:r>
            <a:r>
              <a:rPr lang="hu-HU" baseline="0" dirty="0" smtClean="0"/>
              <a:t> szolgáltatás köré kapcsolódik: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 smtClean="0"/>
              <a:t>A kapcsolódó végfelhasználói eszközöket kezelő komponens, melyeken keresztül az adatokat érkeznek és ahol az eszközökkel interakcióba lehet lépni.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Egy webes nézeten keresztül tudja</a:t>
            </a:r>
            <a:r>
              <a:rPr lang="hu-HU" baseline="0" dirty="0" smtClean="0"/>
              <a:t> az alkalmazás csapata elérni az adatokat és menedzselni a </a:t>
            </a:r>
            <a:r>
              <a:rPr lang="hu-HU" baseline="0" dirty="0" err="1" smtClean="0"/>
              <a:t>kampánhoz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kapcsolódi</a:t>
            </a:r>
            <a:r>
              <a:rPr lang="hu-HU" baseline="0" dirty="0" smtClean="0"/>
              <a:t> interakciókat.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 smtClean="0"/>
              <a:t>Egy programozói felületen keresztül az adatok lekérdezhetőek és a saját rendszereink által feldolgozhatóak.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A</a:t>
            </a:r>
            <a:r>
              <a:rPr lang="hu-HU" baseline="0" dirty="0" smtClean="0"/>
              <a:t> komponensek nagyban hasonlítanak az AI </a:t>
            </a:r>
            <a:r>
              <a:rPr lang="hu-HU" baseline="0" dirty="0" err="1" smtClean="0"/>
              <a:t>fenkcióihoz</a:t>
            </a:r>
            <a:r>
              <a:rPr lang="hu-HU" baseline="0" dirty="0" smtClean="0"/>
              <a:t>, de itt mobil a célplatform, illetve elsősorban az üzleti folyamatok (itt marketing) kezeléséért felelős szakemberek számára hasznos.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139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886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801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71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451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4159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912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952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</a:t>
            </a:r>
            <a:r>
              <a:rPr lang="hu-HU" dirty="0" err="1"/>
              <a:t>TestFlight-ot</a:t>
            </a:r>
            <a:r>
              <a:rPr lang="hu-HU" dirty="0"/>
              <a:t> az</a:t>
            </a:r>
            <a:r>
              <a:rPr lang="hu-HU" baseline="0" dirty="0"/>
              <a:t> Apple vásárolta fel és egyből ki is dobta belőle az </a:t>
            </a:r>
            <a:r>
              <a:rPr lang="hu-HU" baseline="0" dirty="0" err="1"/>
              <a:t>android</a:t>
            </a:r>
            <a:r>
              <a:rPr lang="hu-HU" baseline="0" dirty="0"/>
              <a:t> </a:t>
            </a:r>
            <a:r>
              <a:rPr lang="hu-HU" baseline="0" dirty="0" smtClean="0"/>
              <a:t>támogatást.</a:t>
            </a:r>
          </a:p>
          <a:p>
            <a:pPr marL="0" marR="0" indent="0" algn="l" defTabSz="9142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2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Az alkalmazást a megjelenése előtt és után is menedzselni kell, tesztverziókat készíteni, kiadni, figyelni a használatukat, az esetleges hibákat teszteléssel előhozni és naplózni, felhasználói észrevételeket gyűjteni.</a:t>
            </a:r>
            <a:endParaRPr lang="en-US" dirty="0"/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374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886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264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4532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641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468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Continuius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Integration</a:t>
            </a:r>
            <a:r>
              <a:rPr lang="hu-HU" baseline="0" dirty="0" smtClean="0"/>
              <a:t> egy későbbi előadáson lesz tárgyalva, a lényeges a fejlesztői feladatok automatizálása, amibe beletartozik az alkalmazások tesztverziójának lefordítása csomagolása és eljuttatása a tesztelőkhöz. Illetve ha hiba jelenik meg a naplóban, akkor abból automatikusan egy fejlesztői feladat/teendő generálható, hogy az biztosan kijavításra kerüljön </a:t>
            </a:r>
            <a:r>
              <a:rPr lang="hu-HU" baseline="0" dirty="0" smtClean="0">
                <a:sym typeface="Wingdings" panose="05000000000000000000" pitchFamily="2" charset="2"/>
              </a:rPr>
              <a:t></a:t>
            </a:r>
          </a:p>
          <a:p>
            <a:endParaRPr lang="hu-HU" baseline="0" dirty="0" smtClean="0">
              <a:sym typeface="Wingdings" panose="05000000000000000000" pitchFamily="2" charset="2"/>
            </a:endParaRPr>
          </a:p>
          <a:p>
            <a:r>
              <a:rPr lang="hu-HU" baseline="0" dirty="0" err="1" smtClean="0">
                <a:sym typeface="Wingdings" panose="05000000000000000000" pitchFamily="2" charset="2"/>
              </a:rPr>
              <a:t>Webhook-ok</a:t>
            </a:r>
            <a:r>
              <a:rPr lang="hu-HU" baseline="0" dirty="0" smtClean="0">
                <a:sym typeface="Wingdings" panose="05000000000000000000" pitchFamily="2" charset="2"/>
              </a:rPr>
              <a:t> segítségével lehet eseményvezérelten feliratkozni a szolgáltatásban keletkező eseményekre, ami lényegében egy webes hívás annak aki feliratkozott (persze ettől kötöttebb a szabvány), vagy mi is lekérhetjük a REST </a:t>
            </a:r>
            <a:r>
              <a:rPr lang="hu-HU" baseline="0" dirty="0" err="1" smtClean="0">
                <a:sym typeface="Wingdings" panose="05000000000000000000" pitchFamily="2" charset="2"/>
              </a:rPr>
              <a:t>api</a:t>
            </a:r>
            <a:r>
              <a:rPr lang="hu-HU" baseline="0" dirty="0" smtClean="0">
                <a:sym typeface="Wingdings" panose="05000000000000000000" pitchFamily="2" charset="2"/>
              </a:rPr>
              <a:t> segítségével az adatokat.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017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Eljutottunk odáig, hogy vannak kiváló működő</a:t>
            </a:r>
            <a:r>
              <a:rPr lang="hu-HU" baseline="0" dirty="0" smtClean="0"/>
              <a:t> alkalmazásaink a legkülönbözőbb eszközökre. Abban a percben azonban, ahogy ezek az alkalmazások végfelhasználókhoz kerülnek, egyre nehezebbé, körülményesebbé válik az alkalmazás életének utókövetése. Pl.: milyen hibák fordulnak elő? Milyen funkciókat használnak gyakran, és miket soha? Annak érdekében, hogy az ehhez hasonló kérdésekre választ tudjunk adni és a későbbi fejlesztéseket a leghatékonyabban tudjuk </a:t>
            </a:r>
            <a:r>
              <a:rPr lang="hu-HU" baseline="0" dirty="0" err="1" smtClean="0"/>
              <a:t>priorizálni</a:t>
            </a:r>
            <a:r>
              <a:rPr lang="hu-HU" baseline="0" dirty="0" smtClean="0"/>
              <a:t>, folyamatosan figyelnünk és mérnünk kell az alkalmazás használatának részleteit. </a:t>
            </a:r>
          </a:p>
          <a:p>
            <a:endParaRPr lang="hu-HU" baseline="0" dirty="0" smtClean="0"/>
          </a:p>
          <a:p>
            <a:r>
              <a:rPr lang="hu-HU" baseline="0" dirty="0" smtClean="0"/>
              <a:t>Oktatóként lehet mesélni személyes tapasztalatokról, történetről, amikor a telemetriai adatok megléte segített, vagy hiánya okozott gondot.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Képek forrása: </a:t>
            </a:r>
          </a:p>
          <a:p>
            <a:r>
              <a:rPr lang="hu-HU" dirty="0" smtClean="0"/>
              <a:t>https://en.wikipedia.org/wiki/Mobile_Web#/media/File:Responsive_Web_Design.png</a:t>
            </a:r>
          </a:p>
          <a:p>
            <a:r>
              <a:rPr lang="hu-HU" dirty="0" smtClean="0"/>
              <a:t>https://en.wikipedia.org/wiki/User_(computing)</a:t>
            </a:r>
          </a:p>
          <a:p>
            <a:r>
              <a:rPr lang="hu-HU" dirty="0" smtClean="0"/>
              <a:t>https://pixabay.com/en/inch-tape-tape-measure-measurement-311800/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589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A</a:t>
            </a:r>
            <a:r>
              <a:rPr lang="hu-HU" baseline="0" dirty="0"/>
              <a:t> felhasználók az </a:t>
            </a:r>
            <a:r>
              <a:rPr lang="hu-HU" baseline="0" dirty="0" err="1"/>
              <a:t>AzureAD-val</a:t>
            </a:r>
            <a:r>
              <a:rPr lang="hu-HU" baseline="0" dirty="0"/>
              <a:t> állnak közvetlen kapcsolatban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Lehetőség van </a:t>
            </a:r>
            <a:r>
              <a:rPr lang="hu-HU" baseline="0" dirty="0" err="1"/>
              <a:t>on-premise</a:t>
            </a:r>
            <a:r>
              <a:rPr lang="hu-HU" baseline="0" dirty="0"/>
              <a:t> identitások </a:t>
            </a:r>
            <a:r>
              <a:rPr lang="hu-HU" baseline="0" dirty="0" err="1"/>
              <a:t>szinkronizációjára</a:t>
            </a:r>
            <a:endParaRPr lang="hu-H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Integráció </a:t>
            </a:r>
            <a:r>
              <a:rPr lang="hu-HU" baseline="0" dirty="0" err="1"/>
              <a:t>külsö</a:t>
            </a:r>
            <a:r>
              <a:rPr lang="hu-HU" baseline="0" dirty="0"/>
              <a:t> </a:t>
            </a:r>
            <a:r>
              <a:rPr lang="hu-HU" baseline="0" dirty="0" err="1"/>
              <a:t>SaaS</a:t>
            </a:r>
            <a:r>
              <a:rPr lang="hu-HU" baseline="0" dirty="0"/>
              <a:t> szolgáltatásokkal </a:t>
            </a:r>
            <a:r>
              <a:rPr lang="hu-HU" baseline="0" dirty="0" err="1"/>
              <a:t>Single</a:t>
            </a:r>
            <a:r>
              <a:rPr lang="hu-HU" baseline="0" dirty="0"/>
              <a:t> </a:t>
            </a:r>
            <a:r>
              <a:rPr lang="hu-HU" baseline="0" dirty="0" err="1"/>
              <a:t>sign-on</a:t>
            </a:r>
            <a:r>
              <a:rPr lang="hu-HU" baseline="0" dirty="0"/>
              <a:t> formájában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aseline="0" dirty="0"/>
              <a:t>Integráció saját LOB alkalmazásokkal, melyek lehetnek </a:t>
            </a:r>
            <a:r>
              <a:rPr lang="hu-HU" baseline="0" dirty="0" err="1"/>
              <a:t>azure-ban</a:t>
            </a:r>
            <a:r>
              <a:rPr lang="hu-HU" baseline="0" dirty="0"/>
              <a:t> és </a:t>
            </a:r>
            <a:r>
              <a:rPr lang="hu-HU" baseline="0" dirty="0" err="1"/>
              <a:t>on-premise</a:t>
            </a:r>
            <a:r>
              <a:rPr lang="hu-HU" baseline="0" dirty="0"/>
              <a:t> is </a:t>
            </a:r>
            <a:r>
              <a:rPr lang="hu-HU" baseline="0" dirty="0" err="1"/>
              <a:t>hosztolva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03884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Nem</a:t>
            </a:r>
            <a:r>
              <a:rPr lang="hu-HU" dirty="0"/>
              <a:t> az </a:t>
            </a:r>
            <a:r>
              <a:rPr lang="hu-HU" dirty="0" err="1"/>
              <a:t>on-premise</a:t>
            </a:r>
            <a:r>
              <a:rPr lang="hu-HU" dirty="0"/>
              <a:t> </a:t>
            </a:r>
            <a:r>
              <a:rPr lang="hu-HU" dirty="0" err="1"/>
              <a:t>Sync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9991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kliens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alkalmazás elindítja a folyamatot, ahol is egy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-en keresztül (pl.: böngésző) az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AD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authorizációs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végponthoz irányítja.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felhasználó bejelentkezik és beleegyezését adja a kért jogosultságokhoz.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AD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authorizációs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végpont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visszairányítja a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-et a kliens alkalmazásba az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authorizációs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kóddal. 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kliens alkalmazás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tokent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kér az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AD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végponttól,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authorizációs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kóddal.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AD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végpont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visszaad egy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tokent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egy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tokent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tokennek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további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token-ek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kérhetőek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(pl.: ha lejárna)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kliens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alkalmazás az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tokent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felhasználva 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authentikálja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magát a webalkalmazás (</a:t>
            </a:r>
            <a:r>
              <a:rPr lang="hu-H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felé.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Sikeres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authentikáció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esetén a web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visszatér a kér erőforrással.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516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141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smtClean="0"/>
              <a:t>Alkalmazás folyamatok:</a:t>
            </a:r>
            <a:r>
              <a:rPr lang="hu-HU" b="1" baseline="0" dirty="0" smtClean="0"/>
              <a:t> </a:t>
            </a:r>
            <a:r>
              <a:rPr lang="hu-HU" b="0" baseline="0" dirty="0" smtClean="0"/>
              <a:t>Az alkalmazás futása során annak a belső állapotában bekövetkező változások naplózása, fontos lehet még a jó működés esetén is figyelni ezt, mert ezek mentén további optimalizálások végezhetőek el. Pl.: Egy adott elem lekérése során mindig adatbázishoz fordulunk pedig a </a:t>
            </a:r>
            <a:r>
              <a:rPr lang="hu-HU" b="0" baseline="0" dirty="0" err="1" smtClean="0"/>
              <a:t>gyorsítótárban</a:t>
            </a:r>
            <a:r>
              <a:rPr lang="hu-HU" b="0" baseline="0" dirty="0" smtClean="0"/>
              <a:t> is benne lett volna.</a:t>
            </a:r>
          </a:p>
          <a:p>
            <a:endParaRPr lang="hu-HU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smtClean="0"/>
              <a:t>Üzleti folyamatok:</a:t>
            </a:r>
            <a:r>
              <a:rPr lang="hu-HU" b="1" baseline="0" dirty="0" smtClean="0"/>
              <a:t> </a:t>
            </a:r>
            <a:r>
              <a:rPr lang="hu-HU" b="0" baseline="0" dirty="0" smtClean="0"/>
              <a:t>Ezek az alkalmazás folyamatoknál magasabb szintű események, olyanok amelyek az üzleti döntéseket is befolyásolhatják. Pl.: Egy adott termékre irányuló vásárlások </a:t>
            </a:r>
            <a:r>
              <a:rPr lang="hu-HU" b="0" baseline="0" dirty="0" err="1" smtClean="0"/>
              <a:t>hirtelem</a:t>
            </a:r>
            <a:r>
              <a:rPr lang="hu-HU" b="0" baseline="0" dirty="0" smtClean="0"/>
              <a:t> megugrottak. Növeljünk az árán? De ez negatív irányban is talán még fontosabb lehet, amikor fontos a hirtelen üzleti beavatkozás egy üzletileg káros (de alkalmazás folyamat szempontjából nem hibás) tendencia megakadályozására.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smtClean="0"/>
              <a:t>Teljesítménymutatók:</a:t>
            </a:r>
            <a:r>
              <a:rPr lang="hu-HU" b="1" baseline="0" dirty="0" smtClean="0"/>
              <a:t> </a:t>
            </a:r>
            <a:r>
              <a:rPr lang="hu-HU" b="0" baseline="0" dirty="0" smtClean="0"/>
              <a:t>Üzemeltetéshez kapcsolódó adatok, amelyek a fejlesztők és az alkalmazás egészsége szempontjából fontosak lehetnek.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smtClean="0"/>
              <a:t>Felhasználói szokások: </a:t>
            </a:r>
            <a:r>
              <a:rPr lang="hu-HU" b="0" dirty="0" smtClean="0"/>
              <a:t>Részben hasonlít az üzleti folyamatokhoz, de itt elsődleges cél a felhasználók akár egyéni, akár </a:t>
            </a:r>
            <a:r>
              <a:rPr lang="hu-HU" b="0" dirty="0" err="1" smtClean="0"/>
              <a:t>aggregált</a:t>
            </a:r>
            <a:r>
              <a:rPr lang="hu-HU" b="0" dirty="0" smtClean="0"/>
              <a:t> adatainak,</a:t>
            </a:r>
            <a:r>
              <a:rPr lang="hu-HU" b="0" baseline="0" dirty="0" smtClean="0"/>
              <a:t> szokásainak gyűjtése. Cél lehet még a felhasználói élmény növelése 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baseline="0" dirty="0" smtClean="0"/>
              <a:t>Hibák: </a:t>
            </a:r>
            <a:r>
              <a:rPr lang="hu-HU" b="0" baseline="0" dirty="0" smtClean="0"/>
              <a:t>Az alkalmazás nem </a:t>
            </a:r>
            <a:r>
              <a:rPr lang="hu-HU" b="0" baseline="0" dirty="0" err="1" smtClean="0"/>
              <a:t>válrt</a:t>
            </a:r>
            <a:r>
              <a:rPr lang="hu-HU" b="0" baseline="0" dirty="0" smtClean="0"/>
              <a:t> működésének naplózása, a tesztelési/javítási folyamat elősegítéséhez.</a:t>
            </a:r>
            <a:endParaRPr lang="hu-H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="1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65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Kép forrása:</a:t>
            </a:r>
          </a:p>
          <a:p>
            <a:r>
              <a:rPr lang="hu-HU" dirty="0" smtClean="0"/>
              <a:t>https://commons.wikimedia.org/wiki/File:User-unknown.svg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04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tiviális</a:t>
            </a:r>
            <a:r>
              <a:rPr lang="hu-HU" dirty="0" smtClean="0"/>
              <a:t> megoldás mindig</a:t>
            </a:r>
            <a:r>
              <a:rPr lang="hu-HU" baseline="0" dirty="0" smtClean="0"/>
              <a:t> adott, amikor az adatokat saját kezűleg gyűjtjük, mentjük, és dolgozzuk fel. A mentés az alacsony szintű klasszikus megoldások, CSV, XML szöveges állományok, esetleg az adatbázisunk egy táblája. </a:t>
            </a:r>
          </a:p>
          <a:p>
            <a:endParaRPr lang="hu-HU" baseline="0" dirty="0" smtClean="0"/>
          </a:p>
          <a:p>
            <a:r>
              <a:rPr lang="hu-HU" baseline="0" dirty="0" smtClean="0"/>
              <a:t>Mivel itt mindent magunknak kell elvégezni sok fejlesztési időt igénybe vehet, esetleg használhatunk naplózó keretrendszereket, amelyek részben leveszik a feladatokat a vállunkról.</a:t>
            </a:r>
          </a:p>
          <a:p>
            <a:r>
              <a:rPr lang="hu-HU" baseline="0" dirty="0" smtClean="0"/>
              <a:t>De még ilyenkor is az adatok feldolgozása a mi feladatunk, amiknek az aggregálásával és a megjelenítésével is kell foglalkozzunk, az esetleges kiváltandó folyamtokról nem is beszélve (pl.: hibák esetén értesítés küldése a fejlesztőnek.)</a:t>
            </a:r>
          </a:p>
          <a:p>
            <a:endParaRPr lang="hu-HU" baseline="0" dirty="0" smtClean="0"/>
          </a:p>
          <a:p>
            <a:r>
              <a:rPr lang="hu-HU" baseline="0" dirty="0" smtClean="0"/>
              <a:t>Ha ezek a naplók mobileszközön keletkeztek külön figyelni kell, hogy az jusson el valamilyen módon (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hálózaton) a fejlesztőhöz, illetve ha szerveralkalmazások elosztott környezetben működnek, egy-egy (üzleti) folyamathoz akár különböző fizikai állományok a tartozhatnak.</a:t>
            </a:r>
          </a:p>
          <a:p>
            <a:endParaRPr lang="hu-HU" baseline="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05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Az </a:t>
            </a:r>
            <a:r>
              <a:rPr lang="hu-HU" b="1" dirty="0" err="1" smtClean="0"/>
              <a:t>Application</a:t>
            </a:r>
            <a:r>
              <a:rPr lang="hu-HU" b="1" baseline="0" dirty="0" smtClean="0"/>
              <a:t> </a:t>
            </a:r>
            <a:r>
              <a:rPr lang="hu-HU" b="1" baseline="0" dirty="0" err="1" smtClean="0"/>
              <a:t>Insights</a:t>
            </a:r>
            <a:r>
              <a:rPr lang="hu-HU" b="1" baseline="0" dirty="0" smtClean="0"/>
              <a:t> </a:t>
            </a:r>
            <a:r>
              <a:rPr lang="hu-HU" baseline="0" dirty="0" smtClean="0"/>
              <a:t>egy részletes telemetriai szolgáltatás (szinte minden használati esetet lefed) elsősorban szerveralkalmazások számára. Az infrastruktúra és az adatokhoz való hozzáférés inkább a fejlesztőkhöz/</a:t>
            </a:r>
            <a:r>
              <a:rPr lang="hu-HU" baseline="0" dirty="0" err="1" smtClean="0"/>
              <a:t>devops</a:t>
            </a:r>
            <a:r>
              <a:rPr lang="hu-HU" baseline="0" dirty="0" smtClean="0"/>
              <a:t> szakemberekhez áll közel, mint az üzleti vagy </a:t>
            </a:r>
            <a:r>
              <a:rPr lang="hu-HU" baseline="0" dirty="0" err="1" smtClean="0"/>
              <a:t>sales</a:t>
            </a:r>
            <a:r>
              <a:rPr lang="hu-HU" baseline="0" dirty="0" smtClean="0"/>
              <a:t> csapathoz. Régebben támogatva voltak a mobilplatformok is, ez kivezetésre kerül az UWP alkalmazások kivételével, de ott is részben más az adatokhoz való hozzáférés módja.</a:t>
            </a: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b="1" dirty="0" err="1" smtClean="0"/>
              <a:t>HockeyApp</a:t>
            </a:r>
            <a:r>
              <a:rPr lang="hu-HU" b="1" baseline="0" dirty="0" smtClean="0"/>
              <a:t> </a:t>
            </a:r>
            <a:r>
              <a:rPr lang="hu-HU" b="0" baseline="0" dirty="0" err="1" smtClean="0"/>
              <a:t>a</a:t>
            </a:r>
            <a:r>
              <a:rPr lang="hu-HU" b="0" baseline="0" dirty="0" smtClean="0"/>
              <a:t> mobil alkalmazások fejlesztése során nyújt alapvető analitikai szolgáltatásokat (felhasználói szokások, visszajelzések, hibák), és kényelmesebbé teszi az alkalmazások tesztverzióinak eljuttatását a tesztelőkhöz.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0" baseline="0" dirty="0" smtClean="0"/>
              <a:t>A </a:t>
            </a:r>
            <a:r>
              <a:rPr lang="hu-HU" b="1" baseline="0" dirty="0" smtClean="0"/>
              <a:t>Mobile </a:t>
            </a:r>
            <a:r>
              <a:rPr lang="hu-HU" b="1" baseline="0" dirty="0" err="1" smtClean="0"/>
              <a:t>Engagement</a:t>
            </a:r>
            <a:r>
              <a:rPr lang="hu-HU" b="1" baseline="0" dirty="0" smtClean="0"/>
              <a:t> </a:t>
            </a:r>
            <a:r>
              <a:rPr lang="hu-HU" b="0" baseline="0" dirty="0" smtClean="0"/>
              <a:t>a mobilkliens oldalon nyújt telemetriai szolgáltatásokat, de itt az adatokhoz való hozzáférés inkább az üzleti oldallal foglalkozó kollégák számára kényelmesebb, mintsem a fejlesztők számára. Azért is, mert olyan plusz szolgáltatásokat nyújt, ami többek között a marketingeseknek is hasznos lehet. Ilyen például a célzott </a:t>
            </a:r>
            <a:r>
              <a:rPr lang="hu-HU" b="0" baseline="0" dirty="0" err="1" smtClean="0"/>
              <a:t>push</a:t>
            </a:r>
            <a:r>
              <a:rPr lang="hu-HU" b="0" baseline="0" dirty="0" smtClean="0"/>
              <a:t> értesítések küldése a kiválasztott célcsoportnak, amelyek </a:t>
            </a:r>
            <a:r>
              <a:rPr lang="hu-HU" b="0" baseline="0" dirty="0" err="1" smtClean="0"/>
              <a:t>hatákonyságát</a:t>
            </a:r>
            <a:r>
              <a:rPr lang="hu-HU" b="0" baseline="0" dirty="0" smtClean="0"/>
              <a:t> le is lehet követni.</a:t>
            </a:r>
            <a:endParaRPr lang="hu-HU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67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456F-DAB6-4470-97B9-B585D8C46D4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22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á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7576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529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4392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iemelt ál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hite Background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16043570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0"/>
            <a:ext cx="9860672" cy="899665"/>
          </a:xfrm>
        </p:spPr>
        <p:txBody>
          <a:bodyPr/>
          <a:lstStyle>
            <a:lvl1pPr marL="228719" indent="-228719">
              <a:defRPr sz="5881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6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733383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iemelt e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7"/>
          <p:cNvSpPr>
            <a:spLocks noGrp="1"/>
          </p:cNvSpPr>
          <p:nvPr>
            <p:ph sz="quarter" idx="10"/>
          </p:nvPr>
        </p:nvSpPr>
        <p:spPr>
          <a:xfrm>
            <a:off x="266060" y="2987428"/>
            <a:ext cx="2735718" cy="2724051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9" name="Tartalom helye 7"/>
          <p:cNvSpPr>
            <a:spLocks noGrp="1"/>
          </p:cNvSpPr>
          <p:nvPr>
            <p:ph sz="quarter" idx="11"/>
          </p:nvPr>
        </p:nvSpPr>
        <p:spPr>
          <a:xfrm>
            <a:off x="3231035" y="2987428"/>
            <a:ext cx="2735718" cy="2724051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10" name="Tartalom helye 7"/>
          <p:cNvSpPr>
            <a:spLocks noGrp="1"/>
          </p:cNvSpPr>
          <p:nvPr>
            <p:ph sz="quarter" idx="12"/>
          </p:nvPr>
        </p:nvSpPr>
        <p:spPr>
          <a:xfrm>
            <a:off x="6196010" y="2987428"/>
            <a:ext cx="2735718" cy="2724051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11" name="Tartalom helye 7"/>
          <p:cNvSpPr>
            <a:spLocks noGrp="1"/>
          </p:cNvSpPr>
          <p:nvPr>
            <p:ph sz="quarter" idx="13"/>
          </p:nvPr>
        </p:nvSpPr>
        <p:spPr>
          <a:xfrm>
            <a:off x="9160985" y="2987427"/>
            <a:ext cx="2735718" cy="2724051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13" name="Szöveg hely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0" y="1557338"/>
            <a:ext cx="11658600" cy="727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  <a:lvl2pPr marL="33614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hu-HU" dirty="0"/>
              <a:t>Mintaszöveg szerkesztése Negyedik szint</a:t>
            </a:r>
          </a:p>
        </p:txBody>
      </p:sp>
    </p:spTree>
    <p:extLst>
      <p:ext uri="{BB962C8B-B14F-4D97-AF65-F5344CB8AC3E}">
        <p14:creationId xmlns:p14="http://schemas.microsoft.com/office/powerpoint/2010/main" val="320574805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iemelt e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7"/>
          <p:cNvSpPr>
            <a:spLocks noGrp="1"/>
          </p:cNvSpPr>
          <p:nvPr>
            <p:ph sz="quarter" idx="10"/>
          </p:nvPr>
        </p:nvSpPr>
        <p:spPr>
          <a:xfrm>
            <a:off x="266060" y="2483767"/>
            <a:ext cx="3744696" cy="3820564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3" name="Szöveg hely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0" y="1426709"/>
            <a:ext cx="11658600" cy="627864"/>
          </a:xfrm>
        </p:spPr>
        <p:txBody>
          <a:bodyPr/>
          <a:lstStyle>
            <a:lvl1pPr marL="0" indent="0">
              <a:buNone/>
              <a:defRPr sz="3200" baseline="0">
                <a:solidFill>
                  <a:schemeClr val="accent1"/>
                </a:solidFill>
              </a:defRPr>
            </a:lvl1pPr>
            <a:lvl2pPr marL="33614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hu-HU" dirty="0"/>
              <a:t>Mintaszöveg szerkesztése Negyedik szint</a:t>
            </a:r>
          </a:p>
        </p:txBody>
      </p:sp>
      <p:sp>
        <p:nvSpPr>
          <p:cNvPr id="14" name="Tartalom helye 7"/>
          <p:cNvSpPr>
            <a:spLocks noGrp="1"/>
          </p:cNvSpPr>
          <p:nvPr>
            <p:ph sz="quarter" idx="15"/>
          </p:nvPr>
        </p:nvSpPr>
        <p:spPr>
          <a:xfrm>
            <a:off x="4223652" y="2483765"/>
            <a:ext cx="3744696" cy="3820564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  <p:sp>
        <p:nvSpPr>
          <p:cNvPr id="15" name="Tartalom helye 7"/>
          <p:cNvSpPr>
            <a:spLocks noGrp="1"/>
          </p:cNvSpPr>
          <p:nvPr>
            <p:ph sz="quarter" idx="16"/>
          </p:nvPr>
        </p:nvSpPr>
        <p:spPr>
          <a:xfrm>
            <a:off x="8181244" y="2483025"/>
            <a:ext cx="3744696" cy="3820564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 dirty="0"/>
              <a:t>Minta</a:t>
            </a:r>
          </a:p>
        </p:txBody>
      </p:sp>
    </p:spTree>
    <p:extLst>
      <p:ext uri="{BB962C8B-B14F-4D97-AF65-F5344CB8AC3E}">
        <p14:creationId xmlns:p14="http://schemas.microsoft.com/office/powerpoint/2010/main" val="19203627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iemelt elem (szí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7"/>
          <p:cNvSpPr/>
          <p:nvPr userDrawn="1"/>
        </p:nvSpPr>
        <p:spPr bwMode="auto">
          <a:xfrm>
            <a:off x="4339048" y="1439668"/>
            <a:ext cx="3760786" cy="497189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2194560" rIns="36576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14102" fontAlgn="base"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 bwMode="auto">
          <a:xfrm>
            <a:off x="459607" y="1439668"/>
            <a:ext cx="3760786" cy="497189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2194560" rIns="36576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0" hasCustomPrompt="1"/>
          </p:nvPr>
        </p:nvSpPr>
        <p:spPr>
          <a:xfrm>
            <a:off x="680671" y="3585451"/>
            <a:ext cx="3378864" cy="2034403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defTabSz="914102" fontAlgn="base"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DX Azure Team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Envisioning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Sessions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Architecture &amp; Design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POCs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Partner Investments</a:t>
            </a:r>
          </a:p>
          <a:p>
            <a:pPr marL="225425" indent="-225425" defTabSz="91410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Go to Market Support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0" name="Rectangle 58"/>
          <p:cNvSpPr/>
          <p:nvPr userDrawn="1"/>
        </p:nvSpPr>
        <p:spPr bwMode="auto">
          <a:xfrm>
            <a:off x="8218489" y="1439668"/>
            <a:ext cx="3760786" cy="497189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2194560" rIns="36576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artalom helye 3"/>
          <p:cNvSpPr>
            <a:spLocks noGrp="1"/>
          </p:cNvSpPr>
          <p:nvPr>
            <p:ph sz="quarter" idx="11" hasCustomPrompt="1"/>
          </p:nvPr>
        </p:nvSpPr>
        <p:spPr>
          <a:xfrm>
            <a:off x="4530009" y="3585450"/>
            <a:ext cx="3378864" cy="120340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 defTabSz="914102" fontAlgn="base"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Cloud ISVs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Looking to build and grow business through the Cloud</a:t>
            </a:r>
          </a:p>
        </p:txBody>
      </p:sp>
      <p:sp>
        <p:nvSpPr>
          <p:cNvPr id="16" name="Tartalom helye 3"/>
          <p:cNvSpPr>
            <a:spLocks noGrp="1"/>
          </p:cNvSpPr>
          <p:nvPr>
            <p:ph sz="quarter" idx="12" hasCustomPrompt="1"/>
          </p:nvPr>
        </p:nvSpPr>
        <p:spPr>
          <a:xfrm>
            <a:off x="8409450" y="3585450"/>
            <a:ext cx="3378864" cy="120340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 defTabSz="914102" fontAlgn="base"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Cloud ISVs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Looking to build and grow business through the Cloud</a:t>
            </a:r>
          </a:p>
        </p:txBody>
      </p:sp>
    </p:spTree>
    <p:extLst>
      <p:ext uri="{BB962C8B-B14F-4D97-AF65-F5344CB8AC3E}">
        <p14:creationId xmlns:p14="http://schemas.microsoft.com/office/powerpoint/2010/main" val="182796261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péz kép +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3" y="2980724"/>
            <a:ext cx="7171402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8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974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07247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péz képek (folya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52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8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8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52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0411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 userDrawn="1"/>
        </p:nvSpPr>
        <p:spPr bwMode="auto">
          <a:xfrm>
            <a:off x="10610335" y="222422"/>
            <a:ext cx="1276865" cy="757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u-H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086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főcímm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 userDrawn="1"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72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dirty="0"/>
              <a:t>alcím</a:t>
            </a:r>
            <a:endParaRPr lang="en-US" dirty="0"/>
          </a:p>
        </p:txBody>
      </p:sp>
      <p:pic>
        <p:nvPicPr>
          <p:cNvPr id="9" name="Icon" descr="Ones-and-zeroe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Subhead"/>
          <p:cNvSpPr>
            <a:spLocks noGrp="1"/>
          </p:cNvSpPr>
          <p:nvPr>
            <p:ph type="body" sz="quarter" idx="13" hasCustomPrompt="1"/>
          </p:nvPr>
        </p:nvSpPr>
        <p:spPr>
          <a:xfrm>
            <a:off x="274711" y="930350"/>
            <a:ext cx="9841353" cy="849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dirty="0"/>
              <a:t>Főcím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269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szürk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858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5193695"/>
          </a:xfrm>
        </p:spPr>
        <p:txBody>
          <a:bodyPr wrap="square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lnSpc>
                <a:spcPct val="100000"/>
              </a:lnSpc>
              <a:buNone/>
              <a:defRPr sz="1961"/>
            </a:lvl2pPr>
            <a:lvl3pPr marL="227209" indent="0">
              <a:lnSpc>
                <a:spcPct val="100000"/>
              </a:lnSpc>
              <a:buNone/>
              <a:tabLst/>
              <a:defRPr sz="1961"/>
            </a:lvl3pPr>
            <a:lvl4pPr marL="451306" indent="0">
              <a:lnSpc>
                <a:spcPct val="100000"/>
              </a:lnSpc>
              <a:buNone/>
              <a:defRPr/>
            </a:lvl4pPr>
            <a:lvl5pPr marL="672290" indent="0">
              <a:lnSpc>
                <a:spcPct val="100000"/>
              </a:lnSpc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5193695"/>
          </a:xfrm>
        </p:spPr>
        <p:txBody>
          <a:bodyPr wrap="square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lnSpc>
                <a:spcPct val="100000"/>
              </a:lnSpc>
              <a:buNone/>
              <a:defRPr sz="1961"/>
            </a:lvl2pPr>
            <a:lvl3pPr marL="227209" indent="0">
              <a:lnSpc>
                <a:spcPct val="100000"/>
              </a:lnSpc>
              <a:buNone/>
              <a:tabLst/>
              <a:defRPr sz="1961"/>
            </a:lvl3pPr>
            <a:lvl4pPr marL="451306" indent="0">
              <a:lnSpc>
                <a:spcPct val="100000"/>
              </a:lnSpc>
              <a:buNone/>
              <a:defRPr/>
            </a:lvl4pPr>
            <a:lvl5pPr marL="672290" indent="0">
              <a:lnSpc>
                <a:spcPct val="100000"/>
              </a:lnSpc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2528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világoské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25591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ké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hu-HU" dirty="0"/>
              <a:t>Fejezetcím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11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 (sötétkék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910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zöveg hely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8295" y="3937114"/>
            <a:ext cx="5032626" cy="536915"/>
          </a:xfrm>
        </p:spPr>
        <p:txBody>
          <a:bodyPr>
            <a:normAutofit/>
          </a:bodyPr>
          <a:lstStyle>
            <a:lvl1pPr marL="0" indent="0">
              <a:buNone/>
              <a:defRPr sz="314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Alcím / előadó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516880" y="2514600"/>
            <a:ext cx="4343400" cy="4343400"/>
            <a:chOff x="973969" y="893633"/>
            <a:chExt cx="4846320" cy="484632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73969" y="893633"/>
              <a:ext cx="4846320" cy="484632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77373" y="1718452"/>
              <a:ext cx="4239513" cy="3196683"/>
              <a:chOff x="4195002" y="1782502"/>
              <a:chExt cx="4850738" cy="3657560"/>
            </a:xfrm>
          </p:grpSpPr>
          <p:sp>
            <p:nvSpPr>
              <p:cNvPr id="16" name="Freeform 15"/>
              <p:cNvSpPr>
                <a:spLocks noChangeAspect="1" noEditPoints="1"/>
              </p:cNvSpPr>
              <p:nvPr/>
            </p:nvSpPr>
            <p:spPr bwMode="black">
              <a:xfrm>
                <a:off x="4195002" y="1782502"/>
                <a:ext cx="4850738" cy="3021128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 16"/>
              <p:cNvSpPr>
                <a:spLocks noChangeAspect="1"/>
              </p:cNvSpPr>
              <p:nvPr/>
            </p:nvSpPr>
            <p:spPr bwMode="auto">
              <a:xfrm>
                <a:off x="6892270" y="4166400"/>
                <a:ext cx="385007" cy="1084299"/>
              </a:xfrm>
              <a:custGeom>
                <a:avLst/>
                <a:gdLst>
                  <a:gd name="connsiteX0" fmla="*/ 0 w 457195"/>
                  <a:gd name="connsiteY0" fmla="*/ 0 h 1287604"/>
                  <a:gd name="connsiteX1" fmla="*/ 38344 w 457195"/>
                  <a:gd name="connsiteY1" fmla="*/ 11903 h 1287604"/>
                  <a:gd name="connsiteX2" fmla="*/ 457195 w 457195"/>
                  <a:gd name="connsiteY2" fmla="*/ 643802 h 1287604"/>
                  <a:gd name="connsiteX3" fmla="*/ 38344 w 457195"/>
                  <a:gd name="connsiteY3" fmla="*/ 1275701 h 1287604"/>
                  <a:gd name="connsiteX4" fmla="*/ 0 w 457195"/>
                  <a:gd name="connsiteY4" fmla="*/ 1287604 h 1287604"/>
                  <a:gd name="connsiteX5" fmla="*/ 0 w 457195"/>
                  <a:gd name="connsiteY5" fmla="*/ 1089080 h 1287604"/>
                  <a:gd name="connsiteX6" fmla="*/ 52444 w 457195"/>
                  <a:gd name="connsiteY6" fmla="*/ 1060614 h 1287604"/>
                  <a:gd name="connsiteX7" fmla="*/ 274061 w 457195"/>
                  <a:gd name="connsiteY7" fmla="*/ 643802 h 1287604"/>
                  <a:gd name="connsiteX8" fmla="*/ 52444 w 457195"/>
                  <a:gd name="connsiteY8" fmla="*/ 226990 h 1287604"/>
                  <a:gd name="connsiteX9" fmla="*/ 0 w 457195"/>
                  <a:gd name="connsiteY9" fmla="*/ 198525 h 128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195" h="1287604">
                    <a:moveTo>
                      <a:pt x="0" y="0"/>
                    </a:moveTo>
                    <a:lnTo>
                      <a:pt x="38344" y="11903"/>
                    </a:lnTo>
                    <a:cubicBezTo>
                      <a:pt x="284485" y="116012"/>
                      <a:pt x="457195" y="359738"/>
                      <a:pt x="457195" y="643802"/>
                    </a:cubicBezTo>
                    <a:cubicBezTo>
                      <a:pt x="457195" y="927866"/>
                      <a:pt x="284485" y="1171592"/>
                      <a:pt x="38344" y="1275701"/>
                    </a:cubicBezTo>
                    <a:lnTo>
                      <a:pt x="0" y="1287604"/>
                    </a:lnTo>
                    <a:lnTo>
                      <a:pt x="0" y="1089080"/>
                    </a:lnTo>
                    <a:lnTo>
                      <a:pt x="52444" y="1060614"/>
                    </a:lnTo>
                    <a:cubicBezTo>
                      <a:pt x="186152" y="970283"/>
                      <a:pt x="274061" y="817308"/>
                      <a:pt x="274061" y="643802"/>
                    </a:cubicBezTo>
                    <a:cubicBezTo>
                      <a:pt x="274061" y="470296"/>
                      <a:pt x="186152" y="317322"/>
                      <a:pt x="52444" y="226990"/>
                    </a:cubicBezTo>
                    <a:lnTo>
                      <a:pt x="0" y="198525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6733272" y="3977037"/>
                <a:ext cx="731512" cy="1463025"/>
              </a:xfrm>
              <a:custGeom>
                <a:avLst/>
                <a:gdLst>
                  <a:gd name="connsiteX0" fmla="*/ 0 w 868670"/>
                  <a:gd name="connsiteY0" fmla="*/ 0 h 1737340"/>
                  <a:gd name="connsiteX1" fmla="*/ 868670 w 868670"/>
                  <a:gd name="connsiteY1" fmla="*/ 868670 h 1737340"/>
                  <a:gd name="connsiteX2" fmla="*/ 0 w 868670"/>
                  <a:gd name="connsiteY2" fmla="*/ 1737340 h 1737340"/>
                  <a:gd name="connsiteX3" fmla="*/ 0 w 868670"/>
                  <a:gd name="connsiteY3" fmla="*/ 1504571 h 1737340"/>
                  <a:gd name="connsiteX4" fmla="*/ 635901 w 868670"/>
                  <a:gd name="connsiteY4" fmla="*/ 868670 h 1737340"/>
                  <a:gd name="connsiteX5" fmla="*/ 0 w 868670"/>
                  <a:gd name="connsiteY5" fmla="*/ 232769 h 173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8670" h="1737340">
                    <a:moveTo>
                      <a:pt x="0" y="0"/>
                    </a:moveTo>
                    <a:cubicBezTo>
                      <a:pt x="479753" y="0"/>
                      <a:pt x="868670" y="388917"/>
                      <a:pt x="868670" y="868670"/>
                    </a:cubicBezTo>
                    <a:cubicBezTo>
                      <a:pt x="868670" y="1348423"/>
                      <a:pt x="479753" y="1737340"/>
                      <a:pt x="0" y="1737340"/>
                    </a:cubicBezTo>
                    <a:lnTo>
                      <a:pt x="0" y="1504571"/>
                    </a:lnTo>
                    <a:cubicBezTo>
                      <a:pt x="351198" y="1504571"/>
                      <a:pt x="635901" y="1219868"/>
                      <a:pt x="635901" y="868670"/>
                    </a:cubicBezTo>
                    <a:cubicBezTo>
                      <a:pt x="635901" y="517472"/>
                      <a:pt x="351198" y="232769"/>
                      <a:pt x="0" y="2327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 bwMode="auto">
              <a:xfrm>
                <a:off x="6285603" y="4285037"/>
                <a:ext cx="847024" cy="847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</p:grpSp>
      <p:sp>
        <p:nvSpPr>
          <p:cNvPr id="230" name="Freeform 229"/>
          <p:cNvSpPr>
            <a:spLocks/>
          </p:cNvSpPr>
          <p:nvPr userDrawn="1"/>
        </p:nvSpPr>
        <p:spPr bwMode="auto">
          <a:xfrm>
            <a:off x="10099224" y="1920989"/>
            <a:ext cx="1204125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  <p:grpSp>
        <p:nvGrpSpPr>
          <p:cNvPr id="231" name="Group 230"/>
          <p:cNvGrpSpPr/>
          <p:nvPr userDrawn="1"/>
        </p:nvGrpSpPr>
        <p:grpSpPr bwMode="auto">
          <a:xfrm>
            <a:off x="6863825" y="1664770"/>
            <a:ext cx="2629271" cy="1038490"/>
            <a:chOff x="8040688" y="7151688"/>
            <a:chExt cx="6745287" cy="2663825"/>
          </a:xfrm>
        </p:grpSpPr>
        <p:sp>
          <p:nvSpPr>
            <p:cNvPr id="232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233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234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235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236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</p:grpSp>
      <p:sp>
        <p:nvSpPr>
          <p:cNvPr id="238" name="Freeform 237"/>
          <p:cNvSpPr>
            <a:spLocks/>
          </p:cNvSpPr>
          <p:nvPr userDrawn="1"/>
        </p:nvSpPr>
        <p:spPr bwMode="auto">
          <a:xfrm flipH="1">
            <a:off x="5903395" y="1542100"/>
            <a:ext cx="717132" cy="291498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48296" y="2125192"/>
            <a:ext cx="5032626" cy="876879"/>
          </a:xfrm>
        </p:spPr>
        <p:txBody>
          <a:bodyPr>
            <a:normAutofit/>
          </a:bodyPr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Cím</a:t>
            </a:r>
          </a:p>
        </p:txBody>
      </p:sp>
    </p:spTree>
    <p:extLst>
      <p:ext uri="{BB962C8B-B14F-4D97-AF65-F5344CB8AC3E}">
        <p14:creationId xmlns:p14="http://schemas.microsoft.com/office/powerpoint/2010/main" val="2250259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u-HU" dirty="0"/>
              <a:t>Cím</a:t>
            </a:r>
            <a:endParaRPr lang="en-US" dirty="0"/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hu-HU" dirty="0"/>
              <a:t>Alcím / Előadó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73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0" y="0"/>
            <a:ext cx="12192000" cy="685897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2084186"/>
            <a:ext cx="6278150" cy="3586194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86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hu-HU" dirty="0"/>
              <a:t>Cím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1"/>
            <a:ext cx="6276530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hu-HU" dirty="0"/>
              <a:t>Alcím / előadó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hu-HU" dirty="0" err="1"/>
              <a:t>Demo</a:t>
            </a:r>
            <a:r>
              <a:rPr lang="hu-HU" dirty="0"/>
              <a:t> címe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hu-HU" dirty="0"/>
              <a:t>Alcím, részletek</a:t>
            </a:r>
            <a:endParaRPr lang="en-US" dirty="0"/>
          </a:p>
        </p:txBody>
      </p:sp>
      <p:pic>
        <p:nvPicPr>
          <p:cNvPr id="4" name="Picture 3" descr="Ones-and-zeroe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0785" y="4774217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73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jegyzé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0"/>
          <p:cNvGrpSpPr/>
          <p:nvPr userDrawn="1"/>
        </p:nvGrpSpPr>
        <p:grpSpPr bwMode="auto">
          <a:xfrm>
            <a:off x="8873857" y="387905"/>
            <a:ext cx="2629271" cy="1038490"/>
            <a:chOff x="8040688" y="7151688"/>
            <a:chExt cx="6745287" cy="2663825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</p:grpSp>
      <p:sp>
        <p:nvSpPr>
          <p:cNvPr id="13" name="Szövegdoboz 12"/>
          <p:cNvSpPr txBox="1"/>
          <p:nvPr userDrawn="1"/>
        </p:nvSpPr>
        <p:spPr>
          <a:xfrm>
            <a:off x="838200" y="520074"/>
            <a:ext cx="2949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chemeClr val="bg1"/>
                </a:solidFill>
              </a:rPr>
              <a:t>Tartalom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10"/>
          </p:nvPr>
        </p:nvSpPr>
        <p:spPr>
          <a:xfrm>
            <a:off x="1071562" y="1854199"/>
            <a:ext cx="7907417" cy="4587789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200"/>
            </a:lvl1pPr>
          </a:lstStyle>
          <a:p>
            <a:pPr lvl="0"/>
            <a:r>
              <a:rPr lang="hu-HU" dirty="0"/>
              <a:t>Mintaszöveg szerkesztése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Mintaszöveg szerkesztése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Mintaszöveg szerkesztése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Mintaszöveg szerkesztése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Mintaszöveg szerkesztése</a:t>
            </a:r>
          </a:p>
          <a:p>
            <a:pPr lvl="0"/>
            <a:endParaRPr lang="hu-HU" dirty="0"/>
          </a:p>
        </p:txBody>
      </p:sp>
      <p:sp>
        <p:nvSpPr>
          <p:cNvPr id="16" name="Freeform 229"/>
          <p:cNvSpPr>
            <a:spLocks/>
          </p:cNvSpPr>
          <p:nvPr userDrawn="1"/>
        </p:nvSpPr>
        <p:spPr bwMode="auto">
          <a:xfrm>
            <a:off x="10337623" y="5710395"/>
            <a:ext cx="1204125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  <p:sp>
        <p:nvSpPr>
          <p:cNvPr id="17" name="Freeform 237"/>
          <p:cNvSpPr>
            <a:spLocks/>
          </p:cNvSpPr>
          <p:nvPr userDrawn="1"/>
        </p:nvSpPr>
        <p:spPr bwMode="auto">
          <a:xfrm flipH="1">
            <a:off x="9588744" y="3398296"/>
            <a:ext cx="717132" cy="291498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sábo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310236"/>
          </a:xfrm>
        </p:spPr>
        <p:txBody>
          <a:bodyPr wrap="square">
            <a:normAutofit/>
          </a:bodyPr>
          <a:lstStyle>
            <a:lvl1pPr marL="281677" indent="-281677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lnSpc>
                <a:spcPct val="100000"/>
              </a:lnSpc>
              <a:defRPr sz="2353"/>
            </a:lvl2pPr>
            <a:lvl3pPr marL="685803" indent="-165101">
              <a:lnSpc>
                <a:spcPct val="100000"/>
              </a:lnSpc>
              <a:tabLst/>
              <a:defRPr sz="1961"/>
            </a:lvl3pPr>
            <a:lvl4pPr marL="863603" indent="-177801">
              <a:lnSpc>
                <a:spcPct val="100000"/>
              </a:lnSpc>
              <a:defRPr/>
            </a:lvl4pPr>
            <a:lvl5pPr marL="1028704" indent="-165101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5310236"/>
          </a:xfrm>
        </p:spPr>
        <p:txBody>
          <a:bodyPr wrap="square">
            <a:normAutofit/>
          </a:bodyPr>
          <a:lstStyle>
            <a:lvl1pPr marL="281677" indent="-281677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lnSpc>
                <a:spcPct val="100000"/>
              </a:lnSpc>
              <a:defRPr sz="2353"/>
            </a:lvl2pPr>
            <a:lvl3pPr marL="685803" indent="-165101">
              <a:lnSpc>
                <a:spcPct val="100000"/>
              </a:lnSpc>
              <a:tabLst/>
              <a:defRPr sz="1961"/>
            </a:lvl3pPr>
            <a:lvl4pPr marL="863603" indent="-177801">
              <a:lnSpc>
                <a:spcPct val="100000"/>
              </a:lnSpc>
              <a:defRPr/>
            </a:lvl4pPr>
            <a:lvl5pPr marL="1028704" indent="-165101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1247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sáb: felsorolás + 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209272"/>
            <a:ext cx="5378548" cy="5381300"/>
          </a:xfrm>
        </p:spPr>
        <p:txBody>
          <a:bodyPr wrap="square">
            <a:normAutofit/>
          </a:bodyPr>
          <a:lstStyle>
            <a:lvl1pPr marL="281677" indent="-281677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lnSpc>
                <a:spcPct val="100000"/>
              </a:lnSpc>
              <a:defRPr sz="2353"/>
            </a:lvl2pPr>
            <a:lvl3pPr marL="685803" indent="-165101">
              <a:lnSpc>
                <a:spcPct val="100000"/>
              </a:lnSpc>
              <a:tabLst/>
              <a:defRPr sz="1961"/>
            </a:lvl3pPr>
            <a:lvl4pPr marL="863603" indent="-177801">
              <a:lnSpc>
                <a:spcPct val="100000"/>
              </a:lnSpc>
              <a:defRPr/>
            </a:lvl4pPr>
            <a:lvl5pPr marL="1028704" indent="-165101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29879" y="1189175"/>
            <a:ext cx="6195201" cy="54267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lnSpc>
                <a:spcPct val="100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lnSpc>
                <a:spcPct val="100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lnSpc>
                <a:spcPct val="100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lnSpc>
                <a:spcPct val="100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85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2468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áblázat helye 3"/>
          <p:cNvSpPr>
            <a:spLocks noGrp="1"/>
          </p:cNvSpPr>
          <p:nvPr>
            <p:ph type="tbl" sz="quarter" idx="10"/>
          </p:nvPr>
        </p:nvSpPr>
        <p:spPr>
          <a:xfrm>
            <a:off x="269875" y="1485900"/>
            <a:ext cx="11655425" cy="5159375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0181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3922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sáb 1:2 arány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 sz="2352"/>
            </a:lvl3pPr>
            <a:lvl4pPr>
              <a:lnSpc>
                <a:spcPct val="100000"/>
              </a:lnSpc>
              <a:defRPr sz="1960"/>
            </a:lvl4pPr>
            <a:lvl5pPr>
              <a:lnSpc>
                <a:spcPct val="100000"/>
              </a:lnSpc>
              <a:defRPr sz="196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99559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2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97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10066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 userDrawn="1"/>
        </p:nvSpPr>
        <p:spPr>
          <a:xfrm>
            <a:off x="3170" y="487"/>
            <a:ext cx="12191999" cy="889199"/>
          </a:xfrm>
          <a:prstGeom prst="rect">
            <a:avLst/>
          </a:prstGeom>
          <a:solidFill>
            <a:srgbClr val="007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1" tIns="137141" rIns="137141" bIns="137141" rtlCol="0" anchor="b"/>
          <a:lstStyle/>
          <a:p>
            <a:pPr defTabSz="685646">
              <a:spcBef>
                <a:spcPts val="224"/>
              </a:spcBef>
              <a:defRPr/>
            </a:pPr>
            <a:endParaRPr lang="en-US" sz="600" kern="0" dirty="0">
              <a:solidFill>
                <a:sysClr val="windowText" lastClr="000000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3044" y="128739"/>
            <a:ext cx="10758257" cy="683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grpSp>
        <p:nvGrpSpPr>
          <p:cNvPr id="10" name="Group 230"/>
          <p:cNvGrpSpPr/>
          <p:nvPr userDrawn="1"/>
        </p:nvGrpSpPr>
        <p:grpSpPr bwMode="auto">
          <a:xfrm>
            <a:off x="11277731" y="178167"/>
            <a:ext cx="882298" cy="550952"/>
            <a:chOff x="10085391" y="7151688"/>
            <a:chExt cx="4700584" cy="2663825"/>
          </a:xfrm>
        </p:grpSpPr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10085391" y="7580311"/>
              <a:ext cx="2109786" cy="2235202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11945037" y="8018899"/>
              <a:ext cx="776288" cy="774699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1220428" y="8556826"/>
              <a:ext cx="1060449" cy="1062040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12468065" y="8253012"/>
              <a:ext cx="1547813" cy="1550989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904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hu-HU" dirty="0"/>
              <a:t>Dia címe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229"/>
          <p:cNvSpPr>
            <a:spLocks/>
          </p:cNvSpPr>
          <p:nvPr userDrawn="1"/>
        </p:nvSpPr>
        <p:spPr bwMode="auto">
          <a:xfrm>
            <a:off x="10626446" y="380513"/>
            <a:ext cx="1204125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  <p:sldLayoutId id="2147483714" r:id="rId4"/>
    <p:sldLayoutId id="2147483689" r:id="rId5"/>
    <p:sldLayoutId id="2147483719" r:id="rId6"/>
    <p:sldLayoutId id="2147483700" r:id="rId7"/>
    <p:sldLayoutId id="2147483712" r:id="rId8"/>
    <p:sldLayoutId id="2147483717" r:id="rId9"/>
    <p:sldLayoutId id="2147483707" r:id="rId10"/>
    <p:sldLayoutId id="2147483706" r:id="rId11"/>
    <p:sldLayoutId id="2147483713" r:id="rId12"/>
    <p:sldLayoutId id="2147483715" r:id="rId13"/>
    <p:sldLayoutId id="2147483716" r:id="rId14"/>
    <p:sldLayoutId id="2147483711" r:id="rId15"/>
    <p:sldLayoutId id="2147483710" r:id="rId16"/>
    <p:sldLayoutId id="2147483696" r:id="rId17"/>
    <p:sldLayoutId id="2147483709" r:id="rId18"/>
    <p:sldLayoutId id="2147483693" r:id="rId19"/>
    <p:sldLayoutId id="2147483694" r:id="rId20"/>
    <p:sldLayoutId id="2147483677" r:id="rId21"/>
    <p:sldLayoutId id="2147483695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gradFill>
            <a:gsLst>
              <a:gs pos="1250">
                <a:srgbClr val="0078D7"/>
              </a:gs>
              <a:gs pos="100000">
                <a:srgbClr val="0078D7">
                  <a:alpha val="99000"/>
                </a:srgbClr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accent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9" r:id="rId3"/>
    <p:sldLayoutId id="2147483664" r:id="rId4"/>
    <p:sldLayoutId id="214748371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348295" y="2125192"/>
            <a:ext cx="6271165" cy="876879"/>
          </a:xfrm>
        </p:spPr>
        <p:txBody>
          <a:bodyPr>
            <a:normAutofit fontScale="90000"/>
          </a:bodyPr>
          <a:lstStyle/>
          <a:p>
            <a:r>
              <a:rPr lang="hu-HU" dirty="0"/>
              <a:t>Fejlesztői </a:t>
            </a:r>
            <a:r>
              <a:rPr lang="hu-HU" dirty="0" smtClean="0"/>
              <a:t>szolgáltatások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73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 smtClean="0"/>
              <a:t>Insights</a:t>
            </a:r>
            <a:r>
              <a:rPr lang="hu-HU" dirty="0" smtClean="0"/>
              <a:t> - áttekintés</a:t>
            </a:r>
            <a:endParaRPr lang="hu-HU" dirty="0"/>
          </a:p>
        </p:txBody>
      </p:sp>
      <p:pic>
        <p:nvPicPr>
          <p:cNvPr id="1028" name="Picture 4" descr="Application Ins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76" y="1036636"/>
            <a:ext cx="6546368" cy="582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52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55304"/>
          </a:xfrm>
        </p:spPr>
        <p:txBody>
          <a:bodyPr/>
          <a:lstStyle/>
          <a:p>
            <a:r>
              <a:rPr lang="hu-HU" dirty="0"/>
              <a:t>Mély áttekintés az alkalmazás állapotáról</a:t>
            </a:r>
          </a:p>
          <a:p>
            <a:r>
              <a:rPr lang="hu-HU" dirty="0"/>
              <a:t>Használati, teljesítménybeli, hiba mérőszámok</a:t>
            </a:r>
          </a:p>
          <a:p>
            <a:r>
              <a:rPr lang="hu-HU" dirty="0"/>
              <a:t>Kapcsolódó külső szolgáltatások teljesítmény monitorozása</a:t>
            </a:r>
          </a:p>
          <a:p>
            <a:r>
              <a:rPr lang="hu-HU" dirty="0"/>
              <a:t>Saját események</a:t>
            </a:r>
          </a:p>
          <a:p>
            <a:r>
              <a:rPr lang="hu-HU" dirty="0"/>
              <a:t>Riasztás</a:t>
            </a:r>
          </a:p>
          <a:p>
            <a:r>
              <a:rPr lang="hu-HU" dirty="0"/>
              <a:t>Riportok</a:t>
            </a:r>
          </a:p>
          <a:p>
            <a:r>
              <a:rPr lang="hu-HU" dirty="0"/>
              <a:t>Adatok exportálása</a:t>
            </a:r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Insights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9264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81941"/>
          </a:xfrm>
        </p:spPr>
        <p:txBody>
          <a:bodyPr/>
          <a:lstStyle/>
          <a:p>
            <a:r>
              <a:rPr lang="hu-HU" dirty="0"/>
              <a:t>Nyelvek</a:t>
            </a:r>
          </a:p>
          <a:p>
            <a:pPr lvl="1"/>
            <a:r>
              <a:rPr lang="hu-HU" dirty="0"/>
              <a:t>C#, VB, C++, Java, JavaScript, </a:t>
            </a:r>
            <a:r>
              <a:rPr lang="hu-HU" dirty="0" smtClean="0"/>
              <a:t>PHP</a:t>
            </a:r>
            <a:r>
              <a:rPr lang="hu-HU" dirty="0"/>
              <a:t>, Python, </a:t>
            </a:r>
            <a:r>
              <a:rPr lang="hu-HU" dirty="0" err="1"/>
              <a:t>Ruby</a:t>
            </a:r>
            <a:r>
              <a:rPr lang="hu-HU" dirty="0"/>
              <a:t>, (stb.)</a:t>
            </a:r>
          </a:p>
          <a:p>
            <a:r>
              <a:rPr lang="hu-HU" dirty="0"/>
              <a:t>Platformok</a:t>
            </a:r>
          </a:p>
          <a:p>
            <a:pPr lvl="1"/>
            <a:r>
              <a:rPr lang="hu-HU" dirty="0"/>
              <a:t>ASP.NET 4.x, ASP.NET Core, J2EE, Node.js </a:t>
            </a:r>
            <a:r>
              <a:rPr lang="hu-HU" dirty="0" err="1"/>
              <a:t>Angular</a:t>
            </a:r>
            <a:r>
              <a:rPr lang="hu-HU" dirty="0"/>
              <a:t>, </a:t>
            </a:r>
            <a:r>
              <a:rPr lang="hu-HU" dirty="0" err="1"/>
              <a:t>Docker</a:t>
            </a:r>
            <a:r>
              <a:rPr lang="hu-HU" dirty="0"/>
              <a:t>, </a:t>
            </a:r>
            <a:r>
              <a:rPr lang="hu-HU" dirty="0" err="1"/>
              <a:t>Azure</a:t>
            </a:r>
            <a:r>
              <a:rPr lang="hu-HU" dirty="0"/>
              <a:t> web </a:t>
            </a:r>
            <a:r>
              <a:rPr lang="hu-HU" dirty="0" err="1"/>
              <a:t>apps</a:t>
            </a:r>
            <a:r>
              <a:rPr lang="hu-HU" dirty="0"/>
              <a:t>+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+</a:t>
            </a:r>
            <a:r>
              <a:rPr lang="hu-HU" dirty="0" err="1"/>
              <a:t>VMs</a:t>
            </a:r>
            <a:r>
              <a:rPr lang="hu-HU" dirty="0"/>
              <a:t>, </a:t>
            </a:r>
            <a:r>
              <a:rPr lang="hu-HU" dirty="0" smtClean="0"/>
              <a:t>(</a:t>
            </a:r>
            <a:r>
              <a:rPr lang="hu-HU" dirty="0"/>
              <a:t>stb.)</a:t>
            </a:r>
          </a:p>
          <a:p>
            <a:r>
              <a:rPr lang="hu-HU" dirty="0"/>
              <a:t>Log keretrendszerek</a:t>
            </a:r>
          </a:p>
          <a:p>
            <a:pPr lvl="1"/>
            <a:r>
              <a:rPr lang="hu-HU" dirty="0"/>
              <a:t>Log4Net, </a:t>
            </a:r>
            <a:r>
              <a:rPr lang="hu-HU" dirty="0" err="1"/>
              <a:t>NLog</a:t>
            </a:r>
            <a:r>
              <a:rPr lang="hu-HU" dirty="0"/>
              <a:t>, </a:t>
            </a:r>
            <a:r>
              <a:rPr lang="hu-HU" dirty="0" err="1"/>
              <a:t>System.Diagnostic.Trace</a:t>
            </a:r>
            <a:r>
              <a:rPr lang="hu-HU" dirty="0"/>
              <a:t>, Java, Log4J (stb.)</a:t>
            </a:r>
          </a:p>
          <a:p>
            <a:r>
              <a:rPr lang="hu-HU" dirty="0"/>
              <a:t>CMS</a:t>
            </a:r>
          </a:p>
          <a:p>
            <a:pPr lvl="1"/>
            <a:r>
              <a:rPr lang="hu-HU" dirty="0" err="1"/>
              <a:t>Drupal</a:t>
            </a:r>
            <a:r>
              <a:rPr lang="hu-HU" dirty="0"/>
              <a:t>, </a:t>
            </a:r>
            <a:r>
              <a:rPr lang="hu-HU" dirty="0" err="1"/>
              <a:t>Joomla</a:t>
            </a:r>
            <a:r>
              <a:rPr lang="hu-HU" dirty="0"/>
              <a:t>, SharePoint, </a:t>
            </a:r>
            <a:r>
              <a:rPr lang="hu-HU" dirty="0" err="1"/>
              <a:t>WordPress</a:t>
            </a:r>
            <a:r>
              <a:rPr lang="hu-HU" dirty="0"/>
              <a:t> (stb.)</a:t>
            </a:r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Támogatott platformok</a:t>
            </a:r>
          </a:p>
        </p:txBody>
      </p:sp>
    </p:spTree>
    <p:extLst>
      <p:ext uri="{BB962C8B-B14F-4D97-AF65-F5344CB8AC3E}">
        <p14:creationId xmlns:p14="http://schemas.microsoft.com/office/powerpoint/2010/main" val="802293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59372"/>
          </a:xfrm>
        </p:spPr>
        <p:txBody>
          <a:bodyPr>
            <a:normAutofit/>
          </a:bodyPr>
          <a:lstStyle/>
          <a:p>
            <a:r>
              <a:rPr lang="hu-HU" dirty="0"/>
              <a:t>Szolgáltatás beállítása</a:t>
            </a:r>
          </a:p>
          <a:p>
            <a:pPr lvl="1"/>
            <a:r>
              <a:rPr lang="hu-HU" dirty="0" err="1"/>
              <a:t>Azure</a:t>
            </a:r>
            <a:r>
              <a:rPr lang="hu-HU" dirty="0"/>
              <a:t> portálon</a:t>
            </a:r>
          </a:p>
          <a:p>
            <a:pPr lvl="1"/>
            <a:r>
              <a:rPr lang="hu-HU" dirty="0"/>
              <a:t>PowerShell </a:t>
            </a:r>
            <a:r>
              <a:rPr lang="hu-HU" dirty="0" err="1"/>
              <a:t>szkripteken</a:t>
            </a:r>
            <a:r>
              <a:rPr lang="hu-HU" dirty="0"/>
              <a:t> keresztül </a:t>
            </a:r>
          </a:p>
          <a:p>
            <a:r>
              <a:rPr lang="hu-HU" dirty="0" smtClean="0"/>
              <a:t>Telemetria </a:t>
            </a:r>
            <a:r>
              <a:rPr lang="hu-HU" dirty="0"/>
              <a:t>küldése REST API-n keresztül</a:t>
            </a:r>
          </a:p>
          <a:p>
            <a:r>
              <a:rPr lang="hu-HU" dirty="0"/>
              <a:t>Sok platformspecifikus SDK elérhető </a:t>
            </a:r>
            <a:r>
              <a:rPr lang="hu-HU" dirty="0" err="1" smtClean="0"/>
              <a:t>GitHub-on</a:t>
            </a:r>
            <a:endParaRPr lang="hu-HU" dirty="0" smtClean="0"/>
          </a:p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támogatás bizonyos projektek esetében</a:t>
            </a:r>
          </a:p>
          <a:p>
            <a:pPr lvl="1"/>
            <a:r>
              <a:rPr lang="hu-HU" dirty="0"/>
              <a:t>Új project létrehozásakor, project </a:t>
            </a:r>
            <a:r>
              <a:rPr lang="hu-HU" dirty="0" err="1"/>
              <a:t>kontext</a:t>
            </a:r>
            <a:r>
              <a:rPr lang="hu-HU" dirty="0"/>
              <a:t> menüben varázsló</a:t>
            </a:r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Konfiguráció</a:t>
            </a:r>
          </a:p>
        </p:txBody>
      </p:sp>
    </p:spTree>
    <p:extLst>
      <p:ext uri="{BB962C8B-B14F-4D97-AF65-F5344CB8AC3E}">
        <p14:creationId xmlns:p14="http://schemas.microsoft.com/office/powerpoint/2010/main" val="74648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68268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Azure</a:t>
            </a:r>
            <a:r>
              <a:rPr lang="hu-HU" dirty="0"/>
              <a:t> portálon valós idejű nyomkövetés</a:t>
            </a:r>
          </a:p>
          <a:p>
            <a:r>
              <a:rPr lang="hu-HU" dirty="0"/>
              <a:t>Átfogó ábrák, diagrammok, saját nézetek létrehozása</a:t>
            </a:r>
          </a:p>
          <a:p>
            <a:r>
              <a:rPr lang="hu-HU" dirty="0"/>
              <a:t>Adatok részletezése nagy mélységben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 körű alkalmazás állapot áttekintés</a:t>
            </a:r>
          </a:p>
        </p:txBody>
      </p:sp>
      <p:pic>
        <p:nvPicPr>
          <p:cNvPr id="5" name="Picture 2" descr="ai-overview.jpg (742×38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9" y="3209924"/>
            <a:ext cx="70675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360-Overview-636x329.png (636×32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95" y="3209924"/>
            <a:ext cx="705220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6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185497"/>
          </a:xfrm>
        </p:spPr>
        <p:txBody>
          <a:bodyPr>
            <a:normAutofit/>
          </a:bodyPr>
          <a:lstStyle/>
          <a:p>
            <a:r>
              <a:rPr lang="hu-HU" dirty="0"/>
              <a:t>Az alkalmazás részletes használati statisztikái</a:t>
            </a:r>
          </a:p>
          <a:p>
            <a:pPr lvl="1"/>
            <a:r>
              <a:rPr lang="hu-HU" dirty="0"/>
              <a:t>Kérések, munkamenetek, felhasználói adatok (böngésző, OS, stb.)</a:t>
            </a:r>
          </a:p>
          <a:p>
            <a:r>
              <a:rPr lang="hu-HU" dirty="0"/>
              <a:t>Teljesítmény </a:t>
            </a:r>
            <a:r>
              <a:rPr lang="hu-HU" dirty="0" err="1"/>
              <a:t>monitorozása</a:t>
            </a:r>
            <a:endParaRPr lang="hu-HU" dirty="0"/>
          </a:p>
          <a:p>
            <a:pPr lvl="1"/>
            <a:r>
              <a:rPr lang="hu-HU" dirty="0"/>
              <a:t>Szerver oldal: memória, processzor, stb.</a:t>
            </a:r>
          </a:p>
          <a:p>
            <a:pPr lvl="1"/>
            <a:r>
              <a:rPr lang="hu-HU" dirty="0"/>
              <a:t>Kliens oldal: oldal betöltések, scriptek gyorsasága</a:t>
            </a:r>
          </a:p>
          <a:p>
            <a:pPr lvl="1"/>
            <a:r>
              <a:rPr lang="hu-HU" dirty="0"/>
              <a:t>Rendelkezésre állás</a:t>
            </a:r>
          </a:p>
          <a:p>
            <a:pPr lvl="1"/>
            <a:r>
              <a:rPr lang="hu-HU" dirty="0"/>
              <a:t>Alapvető teljesítmény tesztek futtatása</a:t>
            </a:r>
          </a:p>
          <a:p>
            <a:r>
              <a:rPr lang="hu-HU" dirty="0"/>
              <a:t>Hibák detektálása</a:t>
            </a:r>
          </a:p>
          <a:p>
            <a:pPr lvl="1"/>
            <a:r>
              <a:rPr lang="hu-HU" dirty="0"/>
              <a:t>Szerver és kliens oldali kivételek naplózása</a:t>
            </a:r>
          </a:p>
          <a:p>
            <a:pPr lvl="1"/>
            <a:r>
              <a:rPr lang="hu-HU" dirty="0"/>
              <a:t>Melyik kérés, kivétel, </a:t>
            </a:r>
            <a:r>
              <a:rPr lang="hu-HU" dirty="0" err="1"/>
              <a:t>stack</a:t>
            </a:r>
            <a:r>
              <a:rPr lang="hu-HU" dirty="0"/>
              <a:t> </a:t>
            </a:r>
            <a:r>
              <a:rPr lang="hu-HU" dirty="0" err="1"/>
              <a:t>trace</a:t>
            </a:r>
            <a:r>
              <a:rPr lang="hu-HU" dirty="0"/>
              <a:t>, külső függőségek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Mérőszámok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1924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98114"/>
          </a:xfrm>
        </p:spPr>
        <p:txBody>
          <a:bodyPr>
            <a:normAutofit/>
          </a:bodyPr>
          <a:lstStyle/>
          <a:p>
            <a:r>
              <a:rPr lang="hu-HU" dirty="0"/>
              <a:t>A kérések során külső komponensekkel is kapcsolatba léphet a webalkalmazás</a:t>
            </a:r>
          </a:p>
          <a:p>
            <a:pPr lvl="1"/>
            <a:r>
              <a:rPr lang="hu-HU" dirty="0"/>
              <a:t>Ezek is naplózásra kerülnek</a:t>
            </a:r>
          </a:p>
          <a:p>
            <a:r>
              <a:rPr lang="hu-HU" dirty="0"/>
              <a:t>Pl.: SQL kérés, kifele irányuló HTTP kérés</a:t>
            </a:r>
          </a:p>
          <a:p>
            <a:r>
              <a:rPr lang="hu-HU" dirty="0"/>
              <a:t>Esetleges hiba esetén könnyen visszakövethetővé válik, hol volt a tényleges hiba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Kapcsolódó külső szolgáltatások </a:t>
            </a:r>
            <a:r>
              <a:rPr lang="hu-HU" dirty="0" err="1"/>
              <a:t>monitorozása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620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9900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hu-HU" dirty="0"/>
              <a:t>Az alkalmazás futása során gyakran nem csak a technikai metrikákat szeretnénk mérni</a:t>
            </a:r>
          </a:p>
          <a:p>
            <a:pPr>
              <a:lnSpc>
                <a:spcPct val="110000"/>
              </a:lnSpc>
            </a:pPr>
            <a:r>
              <a:rPr lang="hu-HU" dirty="0"/>
              <a:t>Üzleti folyamatok eseményeinek bekövetkezése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Pl.: Új felhasználó regisztrációk, fizetési tranzakciók</a:t>
            </a:r>
          </a:p>
          <a:p>
            <a:pPr>
              <a:lnSpc>
                <a:spcPct val="110000"/>
              </a:lnSpc>
            </a:pPr>
            <a:r>
              <a:rPr lang="hu-HU" dirty="0"/>
              <a:t>Lehetőségünk van kódban ezeket az eseményeket naplózni</a:t>
            </a:r>
          </a:p>
          <a:p>
            <a:pPr>
              <a:lnSpc>
                <a:spcPct val="110000"/>
              </a:lnSpc>
            </a:pPr>
            <a:r>
              <a:rPr lang="hu-HU" dirty="0"/>
              <a:t>Saját adatokkal tölthetjük fel az </a:t>
            </a:r>
            <a:r>
              <a:rPr lang="hu-HU" dirty="0" err="1"/>
              <a:t>eseményekez</a:t>
            </a:r>
            <a:endParaRPr lang="hu-HU" dirty="0"/>
          </a:p>
          <a:p>
            <a:pPr>
              <a:lnSpc>
                <a:spcPct val="110000"/>
              </a:lnSpc>
            </a:pPr>
            <a:r>
              <a:rPr lang="hu-HU" dirty="0"/>
              <a:t>Saját metrikákat hozhatunk létre az események mentén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Grafikonként megjeleníthetjük, riasztást állíthatunk rá stb.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Saját események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165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portálon a legtöbb adat </a:t>
            </a:r>
            <a:r>
              <a:rPr lang="hu-HU" dirty="0" err="1" smtClean="0"/>
              <a:t>aggregálva</a:t>
            </a:r>
            <a:r>
              <a:rPr lang="hu-HU" dirty="0" smtClean="0"/>
              <a:t>, grafikusan van megjelenítve</a:t>
            </a:r>
          </a:p>
          <a:p>
            <a:r>
              <a:rPr lang="hu-HU" dirty="0" smtClean="0"/>
              <a:t>Ezeket kibontva lehet a kiváltó eseményeket megtekinteni</a:t>
            </a:r>
          </a:p>
          <a:p>
            <a:r>
              <a:rPr lang="hu-HU" dirty="0" smtClean="0"/>
              <a:t>Az eseményekhez kapcsolódó információk típusonként lehámozhatóak róla</a:t>
            </a:r>
          </a:p>
          <a:p>
            <a:pPr lvl="1"/>
            <a:r>
              <a:rPr lang="hu-HU" dirty="0" smtClean="0"/>
              <a:t>Pl.: Hiba -&gt; kapcsolódó HTTP kérés -&gt; HTTP kérés fejlécei;</a:t>
            </a:r>
            <a:br>
              <a:rPr lang="hu-HU" dirty="0" smtClean="0"/>
            </a:br>
            <a:r>
              <a:rPr lang="hu-HU" dirty="0" smtClean="0"/>
              <a:t>              </a:t>
            </a:r>
            <a:r>
              <a:rPr lang="hu-HU" dirty="0"/>
              <a:t>-&gt; kapcsolódó HTTP </a:t>
            </a:r>
            <a:r>
              <a:rPr lang="hu-HU" dirty="0" smtClean="0"/>
              <a:t>kérés -&gt; külső megívott szolgáltatások;</a:t>
            </a:r>
            <a:br>
              <a:rPr lang="hu-HU" dirty="0" smtClean="0"/>
            </a:br>
            <a:r>
              <a:rPr lang="hu-HU" dirty="0" smtClean="0"/>
              <a:t>              -&gt; kivétel -&gt; </a:t>
            </a:r>
            <a:r>
              <a:rPr lang="hu-HU" dirty="0" err="1" smtClean="0"/>
              <a:t>kivétel</a:t>
            </a:r>
            <a:r>
              <a:rPr lang="hu-HU" dirty="0" smtClean="0"/>
              <a:t> </a:t>
            </a:r>
            <a:r>
              <a:rPr lang="hu-HU" dirty="0" err="1" smtClean="0"/>
              <a:t>stack</a:t>
            </a:r>
            <a:r>
              <a:rPr lang="hu-HU" dirty="0" smtClean="0"/>
              <a:t> </a:t>
            </a:r>
            <a:r>
              <a:rPr lang="hu-HU" dirty="0" err="1" smtClean="0"/>
              <a:t>trace-e</a:t>
            </a:r>
            <a:r>
              <a:rPr lang="hu-HU" dirty="0" smtClean="0"/>
              <a:t>;</a:t>
            </a:r>
            <a:br>
              <a:rPr lang="hu-HU" dirty="0" smtClean="0"/>
            </a:br>
            <a:r>
              <a:rPr lang="hu-HU" dirty="0" smtClean="0"/>
              <a:t>              -&gt; stb.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Analitikák vizsgálata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97170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80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Kiváltó ok</a:t>
            </a:r>
          </a:p>
          <a:p>
            <a:r>
              <a:rPr lang="hu-HU" dirty="0" smtClean="0"/>
              <a:t>Eseményekhez </a:t>
            </a:r>
            <a:r>
              <a:rPr lang="hu-HU" dirty="0"/>
              <a:t>és </a:t>
            </a:r>
            <a:r>
              <a:rPr lang="hu-HU" dirty="0" smtClean="0"/>
              <a:t>metrikákhoz kötött feltételek</a:t>
            </a:r>
            <a:endParaRPr lang="hu-HU" dirty="0"/>
          </a:p>
          <a:p>
            <a:r>
              <a:rPr lang="hu-HU" dirty="0"/>
              <a:t>Pl.: túl sok hiba történt az elmúlt 10 percben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Riasztás formája</a:t>
            </a:r>
          </a:p>
          <a:p>
            <a:r>
              <a:rPr lang="hu-HU" dirty="0" smtClean="0"/>
              <a:t>Email </a:t>
            </a:r>
            <a:r>
              <a:rPr lang="hu-HU" dirty="0"/>
              <a:t>értesítések küldése az adminisztrátoroknak vagy bármilyen kézzel megadott email címre</a:t>
            </a:r>
          </a:p>
          <a:p>
            <a:r>
              <a:rPr lang="hu-HU" dirty="0" err="1"/>
              <a:t>Webhook</a:t>
            </a:r>
            <a:r>
              <a:rPr lang="hu-HU" dirty="0"/>
              <a:t> végpont is </a:t>
            </a:r>
            <a:r>
              <a:rPr lang="hu-HU" dirty="0" smtClean="0"/>
              <a:t>megadható</a:t>
            </a:r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Riasztás</a:t>
            </a:r>
          </a:p>
        </p:txBody>
      </p:sp>
    </p:spTree>
    <p:extLst>
      <p:ext uri="{BB962C8B-B14F-4D97-AF65-F5344CB8AC3E}">
        <p14:creationId xmlns:p14="http://schemas.microsoft.com/office/powerpoint/2010/main" val="1877061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Alkalmazás </a:t>
            </a:r>
            <a:r>
              <a:rPr lang="hu-HU" dirty="0" smtClean="0"/>
              <a:t>telemetria</a:t>
            </a:r>
          </a:p>
          <a:p>
            <a:pPr lvl="1"/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/>
              <a:t>Insights</a:t>
            </a:r>
          </a:p>
          <a:p>
            <a:pPr lvl="1"/>
            <a:r>
              <a:rPr lang="hu-HU" dirty="0"/>
              <a:t>Mobile </a:t>
            </a:r>
            <a:r>
              <a:rPr lang="hu-HU" dirty="0" err="1"/>
              <a:t>Engagagement</a:t>
            </a:r>
            <a:endParaRPr lang="hu-HU" dirty="0"/>
          </a:p>
          <a:p>
            <a:r>
              <a:rPr lang="hu-HU" dirty="0"/>
              <a:t>Béta terjesztés </a:t>
            </a:r>
          </a:p>
          <a:p>
            <a:pPr lvl="1"/>
            <a:r>
              <a:rPr lang="hu-HU" dirty="0" err="1" smtClean="0"/>
              <a:t>HockeyApp</a:t>
            </a:r>
            <a:endParaRPr lang="hu-HU" dirty="0"/>
          </a:p>
          <a:p>
            <a:r>
              <a:rPr lang="hu-HU" dirty="0" err="1"/>
              <a:t>Identity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Service</a:t>
            </a:r>
          </a:p>
          <a:p>
            <a:pPr lvl="1"/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709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98560"/>
          </a:xfrm>
        </p:spPr>
        <p:txBody>
          <a:bodyPr>
            <a:normAutofit/>
          </a:bodyPr>
          <a:lstStyle/>
          <a:p>
            <a:r>
              <a:rPr lang="hu-HU" dirty="0"/>
              <a:t>Bizonyos mérőszámok anomáliái esetén automatikus riasztás</a:t>
            </a:r>
          </a:p>
          <a:p>
            <a:pPr lvl="1"/>
            <a:r>
              <a:rPr lang="hu-HU" dirty="0"/>
              <a:t>Pl.: egy adott típusú böngésző esetén a nap adott szakában megnő a kérések </a:t>
            </a:r>
            <a:r>
              <a:rPr lang="hu-HU" dirty="0" err="1"/>
              <a:t>válaszideje</a:t>
            </a:r>
            <a:endParaRPr lang="hu-HU" dirty="0"/>
          </a:p>
          <a:p>
            <a:r>
              <a:rPr lang="hu-HU" dirty="0"/>
              <a:t>Naponta fut le az előző napi adatok alapján</a:t>
            </a:r>
          </a:p>
          <a:p>
            <a:pPr lvl="1"/>
            <a:r>
              <a:rPr lang="hu-HU" dirty="0" smtClean="0"/>
              <a:t>Riasztásokat </a:t>
            </a:r>
            <a:r>
              <a:rPr lang="hu-HU" dirty="0"/>
              <a:t>így nem helyettesíti</a:t>
            </a:r>
          </a:p>
          <a:p>
            <a:r>
              <a:rPr lang="hu-HU" dirty="0"/>
              <a:t>Még nem minden </a:t>
            </a:r>
            <a:r>
              <a:rPr lang="hu-HU" dirty="0" err="1" smtClean="0"/>
              <a:t>Applcation</a:t>
            </a:r>
            <a:r>
              <a:rPr lang="hu-HU" dirty="0" smtClean="0"/>
              <a:t> Insights által </a:t>
            </a:r>
            <a:r>
              <a:rPr lang="hu-HU" dirty="0"/>
              <a:t>gyűjtött adaton</a:t>
            </a:r>
          </a:p>
          <a:p>
            <a:r>
              <a:rPr lang="hu-HU" dirty="0"/>
              <a:t>Még nem vehetünk fel saját szabályokat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Proaktív </a:t>
            </a:r>
            <a:r>
              <a:rPr lang="hu-HU" dirty="0" err="1"/>
              <a:t>detekció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6352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Proaktív </a:t>
            </a:r>
            <a:r>
              <a:rPr lang="hu-HU" dirty="0" err="1"/>
              <a:t>detekció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52" y="1248810"/>
            <a:ext cx="7714215" cy="54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5506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57769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Continuous</a:t>
            </a:r>
            <a:r>
              <a:rPr lang="hu-HU" dirty="0"/>
              <a:t> Export</a:t>
            </a:r>
          </a:p>
          <a:p>
            <a:pPr lvl="1"/>
            <a:r>
              <a:rPr lang="hu-HU" dirty="0"/>
              <a:t>Adatok automatikus exportálása</a:t>
            </a:r>
          </a:p>
          <a:p>
            <a:pPr lvl="1"/>
            <a:r>
              <a:rPr lang="hu-HU" dirty="0" err="1"/>
              <a:t>Blob</a:t>
            </a:r>
            <a:r>
              <a:rPr lang="hu-HU" dirty="0"/>
              <a:t> </a:t>
            </a:r>
            <a:r>
              <a:rPr lang="hu-HU" dirty="0" err="1"/>
              <a:t>storage</a:t>
            </a:r>
            <a:r>
              <a:rPr lang="hu-HU" dirty="0"/>
              <a:t> tárhelyre</a:t>
            </a:r>
          </a:p>
          <a:p>
            <a:pPr lvl="1"/>
            <a:r>
              <a:rPr lang="hu-HU" dirty="0"/>
              <a:t>JSON formátum</a:t>
            </a:r>
          </a:p>
          <a:p>
            <a:pPr lvl="1"/>
            <a:r>
              <a:rPr lang="hu-HU" dirty="0"/>
              <a:t>Standard and </a:t>
            </a:r>
            <a:r>
              <a:rPr lang="hu-HU" dirty="0" err="1"/>
              <a:t>Premium</a:t>
            </a:r>
            <a:r>
              <a:rPr lang="hu-HU" dirty="0"/>
              <a:t> szolgáltatás esetén elérhető</a:t>
            </a:r>
          </a:p>
          <a:p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Analytics</a:t>
            </a:r>
            <a:endParaRPr lang="hu-HU" dirty="0"/>
          </a:p>
          <a:p>
            <a:pPr lvl="1"/>
            <a:r>
              <a:rPr lang="hu-HU" dirty="0"/>
              <a:t>Adatok automatikus küldése </a:t>
            </a:r>
          </a:p>
          <a:p>
            <a:pPr lvl="2"/>
            <a:r>
              <a:rPr lang="hu-HU" dirty="0" err="1"/>
              <a:t>Power</a:t>
            </a:r>
            <a:r>
              <a:rPr lang="hu-HU" dirty="0"/>
              <a:t> BI rendszerbe</a:t>
            </a:r>
          </a:p>
          <a:p>
            <a:pPr lvl="2"/>
            <a:r>
              <a:rPr lang="hu-HU" dirty="0"/>
              <a:t>SQL adatbázisba</a:t>
            </a:r>
          </a:p>
          <a:p>
            <a:pPr lvl="2"/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Hub-ba</a:t>
            </a:r>
            <a:r>
              <a:rPr lang="hu-HU" dirty="0"/>
              <a:t> stb.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exportálása</a:t>
            </a:r>
          </a:p>
        </p:txBody>
      </p:sp>
      <p:pic>
        <p:nvPicPr>
          <p:cNvPr id="1026" name="Picture 2" descr="Sample of Power BI view of Application Insights usage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13" y="4018085"/>
            <a:ext cx="6492161" cy="253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9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4963429"/>
          </a:xfrm>
        </p:spPr>
        <p:txBody>
          <a:bodyPr>
            <a:normAutofit/>
          </a:bodyPr>
          <a:lstStyle/>
          <a:p>
            <a:r>
              <a:rPr lang="hu-HU" dirty="0"/>
              <a:t>Kik tekinthetik meg a gyűjtött adatokat a portálon?</a:t>
            </a:r>
          </a:p>
          <a:p>
            <a:r>
              <a:rPr lang="hu-HU" dirty="0"/>
              <a:t>Szerepkör alapú jogok</a:t>
            </a:r>
          </a:p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Directoryban</a:t>
            </a:r>
            <a:r>
              <a:rPr lang="hu-HU" dirty="0"/>
              <a:t> lévő felhasználók és csoportok rendelhetők szerepkörhöz</a:t>
            </a:r>
          </a:p>
          <a:p>
            <a:r>
              <a:rPr lang="hu-HU" dirty="0"/>
              <a:t>Lehetőségünk van például felvenni csak megtekintési joggal rendelkező felhasználókat is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Jogosultságkezelés</a:t>
            </a:r>
          </a:p>
        </p:txBody>
      </p:sp>
    </p:spTree>
    <p:extLst>
      <p:ext uri="{BB962C8B-B14F-4D97-AF65-F5344CB8AC3E}">
        <p14:creationId xmlns:p14="http://schemas.microsoft.com/office/powerpoint/2010/main" val="2474702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Árak</a:t>
            </a:r>
          </a:p>
        </p:txBody>
      </p:sp>
      <p:graphicFrame>
        <p:nvGraphicFramePr>
          <p:cNvPr id="8" name="Táblázat helye 7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11902093"/>
              </p:ext>
            </p:extLst>
          </p:nvPr>
        </p:nvGraphicFramePr>
        <p:xfrm>
          <a:off x="269875" y="1485900"/>
          <a:ext cx="116554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3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b="1" cap="all" dirty="0">
                          <a:effectLst/>
                        </a:rPr>
                        <a:t>FREE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b="1" cap="all" dirty="0">
                          <a:effectLst/>
                        </a:rPr>
                        <a:t>STANDARD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b="1" cap="all" dirty="0">
                          <a:effectLst/>
                        </a:rPr>
                        <a:t>PREMIUM</a:t>
                      </a:r>
                    </a:p>
                  </a:txBody>
                  <a:tcPr marL="75653" marR="75653" marT="75653" marB="756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Number of Hosts or Devices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 err="1">
                          <a:effectLst/>
                        </a:rPr>
                        <a:t>Unlimited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Unlimited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 err="1">
                          <a:effectLst/>
                        </a:rPr>
                        <a:t>Unlimited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dirty="0">
                          <a:effectLst/>
                        </a:rPr>
                        <a:t>Session </a:t>
                      </a:r>
                      <a:r>
                        <a:rPr lang="hu-HU" sz="1400" dirty="0" err="1">
                          <a:effectLst/>
                        </a:rPr>
                        <a:t>data</a:t>
                      </a:r>
                      <a:r>
                        <a:rPr lang="hu-HU" sz="1400" dirty="0">
                          <a:effectLst/>
                        </a:rPr>
                        <a:t> (per </a:t>
                      </a:r>
                      <a:r>
                        <a:rPr lang="hu-HU" sz="1400" dirty="0" err="1">
                          <a:effectLst/>
                        </a:rPr>
                        <a:t>month</a:t>
                      </a:r>
                      <a:r>
                        <a:rPr lang="hu-HU" sz="1400" dirty="0">
                          <a:effectLst/>
                        </a:rPr>
                        <a:t>)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 err="1">
                          <a:effectLst/>
                        </a:rPr>
                        <a:t>Unlimited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Unlimited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Unlimited</a:t>
                      </a:r>
                    </a:p>
                  </a:txBody>
                  <a:tcPr marL="75653" marR="75653" marT="75653" marB="756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Other data points (per month)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>
                          <a:effectLst/>
                        </a:rPr>
                        <a:t>5 </a:t>
                      </a:r>
                      <a:r>
                        <a:rPr lang="hu-HU" sz="1400" dirty="0" err="1">
                          <a:effectLst/>
                        </a:rPr>
                        <a:t>million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>
                          <a:effectLst/>
                        </a:rPr>
                        <a:t>15 </a:t>
                      </a:r>
                      <a:r>
                        <a:rPr lang="hu-HU" sz="1400" dirty="0" err="1">
                          <a:effectLst/>
                        </a:rPr>
                        <a:t>million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50 million</a:t>
                      </a:r>
                    </a:p>
                  </a:txBody>
                  <a:tcPr marL="75653" marR="75653" marT="75653" marB="756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>
                          <a:effectLst/>
                        </a:rPr>
                        <a:t>Continuous data export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--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>
                          <a:effectLst/>
                        </a:rPr>
                        <a:t>+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>
                          <a:effectLst/>
                        </a:rPr>
                        <a:t>+</a:t>
                      </a:r>
                    </a:p>
                  </a:txBody>
                  <a:tcPr marL="75653" marR="75653" marT="75653" marB="756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>
                          <a:effectLst/>
                        </a:rPr>
                        <a:t>Raw Data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7 days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>
                          <a:effectLst/>
                        </a:rPr>
                        <a:t>15 </a:t>
                      </a:r>
                      <a:r>
                        <a:rPr lang="hu-HU" sz="1400" dirty="0" err="1">
                          <a:effectLst/>
                        </a:rPr>
                        <a:t>days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30 days</a:t>
                      </a:r>
                    </a:p>
                  </a:txBody>
                  <a:tcPr marL="75653" marR="75653" marT="75653" marB="756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>
                          <a:effectLst/>
                        </a:rPr>
                        <a:t>Aggregated Data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13 months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 err="1">
                          <a:effectLst/>
                        </a:rPr>
                        <a:t>Unlimited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 err="1">
                          <a:effectLst/>
                        </a:rPr>
                        <a:t>Unlimited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>
                          <a:effectLst/>
                        </a:rPr>
                        <a:t>Monthly Pricing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$0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$24.50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>
                          <a:effectLst/>
                        </a:rPr>
                        <a:t>$99.50</a:t>
                      </a:r>
                    </a:p>
                  </a:txBody>
                  <a:tcPr marL="75653" marR="75653" marT="75653" marB="756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dirty="0" err="1">
                          <a:effectLst/>
                        </a:rPr>
                        <a:t>Additional</a:t>
                      </a:r>
                      <a:r>
                        <a:rPr lang="hu-HU" sz="1400" dirty="0">
                          <a:effectLst/>
                        </a:rPr>
                        <a:t> Data </a:t>
                      </a:r>
                      <a:r>
                        <a:rPr lang="hu-HU" sz="1400" dirty="0" err="1">
                          <a:effectLst/>
                        </a:rPr>
                        <a:t>Points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N/A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>
                          <a:effectLst/>
                        </a:rPr>
                        <a:t>$1.75 / million</a:t>
                      </a:r>
                    </a:p>
                  </a:txBody>
                  <a:tcPr marL="75653" marR="75653" marT="75653" marB="75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400" dirty="0">
                          <a:effectLst/>
                        </a:rPr>
                        <a:t>$2 / </a:t>
                      </a:r>
                      <a:r>
                        <a:rPr lang="hu-HU" sz="1400" dirty="0" err="1">
                          <a:effectLst/>
                        </a:rPr>
                        <a:t>million</a:t>
                      </a:r>
                      <a:endParaRPr lang="hu-HU" sz="1400" dirty="0">
                        <a:effectLst/>
                      </a:endParaRPr>
                    </a:p>
                  </a:txBody>
                  <a:tcPr marL="75653" marR="75653" marT="75653" marB="7565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832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Mobile </a:t>
            </a:r>
            <a:r>
              <a:rPr lang="hu-HU" dirty="0" err="1"/>
              <a:t>Engagement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274711" y="930350"/>
            <a:ext cx="9841353" cy="849463"/>
          </a:xfrm>
        </p:spPr>
        <p:txBody>
          <a:bodyPr/>
          <a:lstStyle/>
          <a:p>
            <a:r>
              <a:rPr lang="hu-HU" dirty="0"/>
              <a:t>Alkalmazás telemetria</a:t>
            </a:r>
          </a:p>
        </p:txBody>
      </p:sp>
    </p:spTree>
    <p:extLst>
      <p:ext uri="{BB962C8B-B14F-4D97-AF65-F5344CB8AC3E}">
        <p14:creationId xmlns:p14="http://schemas.microsoft.com/office/powerpoint/2010/main" val="3471867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6492"/>
          </a:xfrm>
        </p:spPr>
        <p:txBody>
          <a:bodyPr>
            <a:normAutofit/>
          </a:bodyPr>
          <a:lstStyle/>
          <a:p>
            <a:r>
              <a:rPr lang="hu-HU" dirty="0"/>
              <a:t>Platform, mely segíti a mobil alkalmazások felhasználóinak szokásait elemezni, hogy ezek alapján célzott </a:t>
            </a:r>
            <a:r>
              <a:rPr lang="hu-HU" dirty="0" smtClean="0"/>
              <a:t>módon </a:t>
            </a:r>
            <a:r>
              <a:rPr lang="hu-HU" dirty="0"/>
              <a:t>kapcsolatba léphessünk velük</a:t>
            </a:r>
          </a:p>
          <a:p>
            <a:r>
              <a:rPr lang="en-US" dirty="0"/>
              <a:t>A</a:t>
            </a:r>
            <a:r>
              <a:rPr lang="hu-HU" dirty="0" err="1"/>
              <a:t>zure</a:t>
            </a:r>
            <a:r>
              <a:rPr lang="hu-HU" dirty="0"/>
              <a:t> </a:t>
            </a:r>
            <a:r>
              <a:rPr lang="hu-HU" dirty="0" err="1"/>
              <a:t>SaaS</a:t>
            </a:r>
            <a:r>
              <a:rPr lang="hu-HU" dirty="0"/>
              <a:t> szolgáltatás</a:t>
            </a:r>
          </a:p>
          <a:p>
            <a:r>
              <a:rPr lang="hu-HU" dirty="0"/>
              <a:t>Támogatott mobil platformok, SDK: </a:t>
            </a:r>
            <a:r>
              <a:rPr lang="hu-HU" dirty="0" err="1"/>
              <a:t>iOS</a:t>
            </a:r>
            <a:r>
              <a:rPr lang="hu-HU" dirty="0"/>
              <a:t>, </a:t>
            </a:r>
            <a:r>
              <a:rPr lang="hu-HU" dirty="0" err="1"/>
              <a:t>Android</a:t>
            </a:r>
            <a:r>
              <a:rPr lang="hu-HU" dirty="0"/>
              <a:t>, Windows, Windows </a:t>
            </a:r>
            <a:r>
              <a:rPr lang="hu-HU" dirty="0" err="1"/>
              <a:t>Phone</a:t>
            </a:r>
            <a:endParaRPr lang="hu-HU" dirty="0"/>
          </a:p>
          <a:p>
            <a:r>
              <a:rPr lang="hu-HU" dirty="0"/>
              <a:t>Árazás felhasználószám függő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Mobile </a:t>
            </a:r>
            <a:r>
              <a:rPr lang="hu-HU" dirty="0" err="1"/>
              <a:t>Engagement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1636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felhasználás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/>
          <a:srcRect t="1908"/>
          <a:stretch/>
        </p:blipFill>
        <p:spPr>
          <a:xfrm>
            <a:off x="161705" y="1457608"/>
            <a:ext cx="11763375" cy="54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84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>
          <a:xfrm>
            <a:off x="294437" y="3708398"/>
            <a:ext cx="2735718" cy="2296748"/>
          </a:xfrm>
        </p:spPr>
        <p:txBody>
          <a:bodyPr/>
          <a:lstStyle/>
          <a:p>
            <a:r>
              <a:rPr lang="hu-HU" dirty="0"/>
              <a:t>Menedzselés</a:t>
            </a:r>
          </a:p>
          <a:p>
            <a:r>
              <a:rPr lang="hu-HU" sz="2000" dirty="0"/>
              <a:t>Programozott mobil kampányok szállítása </a:t>
            </a:r>
            <a:r>
              <a:rPr lang="hu-HU" sz="2000" dirty="0" smtClean="0"/>
              <a:t>platformfüggetlenül a felhasználóknak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</a:p>
        </p:txBody>
      </p:sp>
      <p:sp>
        <p:nvSpPr>
          <p:cNvPr id="7" name="Tartalom helye 6"/>
          <p:cNvSpPr>
            <a:spLocks noGrp="1"/>
          </p:cNvSpPr>
          <p:nvPr>
            <p:ph sz="quarter" idx="11"/>
          </p:nvPr>
        </p:nvSpPr>
        <p:spPr>
          <a:xfrm>
            <a:off x="3259412" y="3708398"/>
            <a:ext cx="2735718" cy="2296750"/>
          </a:xfrm>
        </p:spPr>
        <p:txBody>
          <a:bodyPr/>
          <a:lstStyle/>
          <a:p>
            <a:r>
              <a:rPr lang="hu-HU" dirty="0"/>
              <a:t>Személyessé tétel</a:t>
            </a:r>
          </a:p>
          <a:p>
            <a:r>
              <a:rPr lang="hu-HU" sz="2000" dirty="0"/>
              <a:t>Egyedi üzenetek, egyedi felhasználóknak</a:t>
            </a:r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224387" y="3708397"/>
            <a:ext cx="2735718" cy="2296749"/>
          </a:xfrm>
        </p:spPr>
        <p:txBody>
          <a:bodyPr/>
          <a:lstStyle/>
          <a:p>
            <a:r>
              <a:rPr lang="hu-HU" dirty="0"/>
              <a:t>Növekedés</a:t>
            </a:r>
          </a:p>
          <a:p>
            <a:r>
              <a:rPr lang="hu-HU" sz="2000" dirty="0"/>
              <a:t>Testreszabott élmény a felhasználók megtartására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3"/>
          </p:nvPr>
        </p:nvSpPr>
        <p:spPr>
          <a:xfrm>
            <a:off x="9189362" y="3708396"/>
            <a:ext cx="2735718" cy="2296750"/>
          </a:xfrm>
        </p:spPr>
        <p:txBody>
          <a:bodyPr/>
          <a:lstStyle/>
          <a:p>
            <a:r>
              <a:rPr lang="hu-HU" dirty="0"/>
              <a:t>Bevétel</a:t>
            </a:r>
          </a:p>
          <a:p>
            <a:r>
              <a:rPr lang="hu-HU" sz="2000" dirty="0"/>
              <a:t>Megtérülés növelése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1" y="1812922"/>
            <a:ext cx="2419350" cy="189547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4"/>
          <a:srcRect b="8974"/>
          <a:stretch/>
        </p:blipFill>
        <p:spPr>
          <a:xfrm>
            <a:off x="3641433" y="1766270"/>
            <a:ext cx="1971675" cy="194212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058" y="1765297"/>
            <a:ext cx="1476375" cy="194310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9008" y="1765296"/>
            <a:ext cx="1788741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76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sz="quarter" idx="10"/>
          </p:nvPr>
        </p:nvSpPr>
        <p:spPr>
          <a:xfrm>
            <a:off x="269240" y="3638059"/>
            <a:ext cx="2735718" cy="1874718"/>
          </a:xfrm>
        </p:spPr>
        <p:txBody>
          <a:bodyPr/>
          <a:lstStyle/>
          <a:p>
            <a:r>
              <a:rPr lang="hu-HU" sz="2400" dirty="0"/>
              <a:t>Részletes, valós idejű alkalmazás használati telemetria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Hogyan?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11"/>
          </p:nvPr>
        </p:nvSpPr>
        <p:spPr>
          <a:xfrm>
            <a:off x="3234215" y="3638059"/>
            <a:ext cx="2735718" cy="1874718"/>
          </a:xfrm>
        </p:spPr>
        <p:txBody>
          <a:bodyPr/>
          <a:lstStyle/>
          <a:p>
            <a:r>
              <a:rPr lang="hu-HU" sz="2400" dirty="0"/>
              <a:t>Plusz értékkel bíró </a:t>
            </a:r>
            <a:r>
              <a:rPr lang="hu-HU" sz="2400" dirty="0" err="1"/>
              <a:t>push</a:t>
            </a:r>
            <a:r>
              <a:rPr lang="hu-HU" sz="2400" dirty="0"/>
              <a:t> és in-</a:t>
            </a:r>
            <a:r>
              <a:rPr lang="hu-HU" sz="2400" dirty="0" err="1"/>
              <a:t>app</a:t>
            </a:r>
            <a:r>
              <a:rPr lang="hu-HU" sz="2400" dirty="0"/>
              <a:t> kommunikáció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12"/>
          </p:nvPr>
        </p:nvSpPr>
        <p:spPr>
          <a:xfrm>
            <a:off x="6199190" y="3638059"/>
            <a:ext cx="2735718" cy="1874718"/>
          </a:xfrm>
        </p:spPr>
        <p:txBody>
          <a:bodyPr/>
          <a:lstStyle/>
          <a:p>
            <a:r>
              <a:rPr lang="hu-HU" sz="2400" dirty="0"/>
              <a:t>Nyílt API-k, és integrációs lehetőségek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>
          <a:xfrm>
            <a:off x="9164165" y="3638058"/>
            <a:ext cx="2735718" cy="1874719"/>
          </a:xfrm>
        </p:spPr>
        <p:txBody>
          <a:bodyPr/>
          <a:lstStyle/>
          <a:p>
            <a:r>
              <a:rPr lang="hu-HU" sz="2400" dirty="0"/>
              <a:t>Adatbiztonság és adatvédelem 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13" y="1913317"/>
            <a:ext cx="1664973" cy="172474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046" y="1913317"/>
            <a:ext cx="1300056" cy="1724741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562" y="1881131"/>
            <a:ext cx="1593946" cy="173032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3811" y="1839807"/>
            <a:ext cx="1876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65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hu-HU" dirty="0"/>
              <a:t>Alkalmazás telemetria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824877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 smtClean="0"/>
              <a:t>Menedzselés</a:t>
            </a:r>
          </a:p>
          <a:p>
            <a:pPr lvl="1"/>
            <a:r>
              <a:rPr lang="hu-HU" sz="2400" dirty="0"/>
              <a:t>Programozott mobil kampányok szállítása </a:t>
            </a:r>
            <a:r>
              <a:rPr lang="hu-HU" sz="2400" dirty="0" smtClean="0"/>
              <a:t>platform függetlenül </a:t>
            </a:r>
            <a:r>
              <a:rPr lang="hu-HU" sz="2400" dirty="0"/>
              <a:t>a </a:t>
            </a:r>
            <a:r>
              <a:rPr lang="hu-HU" sz="2400" dirty="0" smtClean="0"/>
              <a:t>felhasználóknak (marketing célra)</a:t>
            </a:r>
            <a:endParaRPr lang="hu-HU" sz="2400" dirty="0"/>
          </a:p>
          <a:p>
            <a:r>
              <a:rPr lang="hu-HU" dirty="0"/>
              <a:t>Személyessé tétel</a:t>
            </a:r>
          </a:p>
          <a:p>
            <a:pPr lvl="1"/>
            <a:r>
              <a:rPr lang="hu-HU" dirty="0" smtClean="0"/>
              <a:t>Üzenetek küldése a felhasználóról gyűjtött analitikák alapján</a:t>
            </a:r>
          </a:p>
          <a:p>
            <a:r>
              <a:rPr lang="hu-HU" dirty="0" smtClean="0"/>
              <a:t>Növekedés</a:t>
            </a:r>
          </a:p>
          <a:p>
            <a:pPr lvl="1"/>
            <a:r>
              <a:rPr lang="hu-HU" dirty="0" smtClean="0"/>
              <a:t>Vegyük rá a felhasználókat, hogy továbbra is aktívan a mi alkalmazásunkat használják</a:t>
            </a:r>
          </a:p>
          <a:p>
            <a:pPr lvl="1"/>
            <a:r>
              <a:rPr lang="hu-HU" dirty="0" smtClean="0"/>
              <a:t>Bevételeink növelése a felhasználói szokások és élmény mentén</a:t>
            </a:r>
            <a:endParaRPr lang="hu-HU" dirty="0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Célok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259" y="4914901"/>
            <a:ext cx="1788741" cy="19430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3"/>
          <a:srcRect b="8974"/>
          <a:stretch/>
        </p:blipFill>
        <p:spPr>
          <a:xfrm>
            <a:off x="10220325" y="2001710"/>
            <a:ext cx="1971675" cy="19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931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8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7569942" cy="5175764"/>
          </a:xfrm>
        </p:spPr>
        <p:txBody>
          <a:bodyPr>
            <a:normAutofit lnSpcReduction="10000"/>
          </a:bodyPr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Insights-hoz</a:t>
            </a:r>
            <a:r>
              <a:rPr lang="hu-HU" dirty="0" smtClean="0"/>
              <a:t> hasonló alkalmazás telemetria mobil alkalmazások számára</a:t>
            </a:r>
          </a:p>
          <a:p>
            <a:r>
              <a:rPr lang="hu-HU" dirty="0" smtClean="0"/>
              <a:t>A kampányhoz kapcsolódó </a:t>
            </a:r>
            <a:r>
              <a:rPr lang="hu-HU" dirty="0" err="1" smtClean="0"/>
              <a:t>push</a:t>
            </a:r>
            <a:r>
              <a:rPr lang="hu-HU" dirty="0" smtClean="0"/>
              <a:t> értesítések kiküldése célzottam az analitika alapján</a:t>
            </a:r>
          </a:p>
          <a:p>
            <a:r>
              <a:rPr lang="hu-HU" dirty="0" smtClean="0"/>
              <a:t>Lehetőségünk van az adatokat egy </a:t>
            </a:r>
            <a:r>
              <a:rPr lang="hu-HU" dirty="0" err="1" smtClean="0"/>
              <a:t>API-n</a:t>
            </a:r>
            <a:r>
              <a:rPr lang="hu-HU" dirty="0" smtClean="0"/>
              <a:t> keresztül lekérni, integrálódni a szolgáltatással</a:t>
            </a:r>
            <a:endParaRPr lang="hu-HU" dirty="0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08" y="1189176"/>
            <a:ext cx="1664973" cy="172474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024" y="2694152"/>
            <a:ext cx="1300056" cy="172474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27" y="4634615"/>
            <a:ext cx="1593946" cy="17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66470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Részletes használati adatok</a:t>
            </a:r>
          </a:p>
          <a:p>
            <a:pPr lvl="1"/>
            <a:r>
              <a:rPr lang="hu-HU" dirty="0"/>
              <a:t>Felhasználók</a:t>
            </a:r>
          </a:p>
          <a:p>
            <a:pPr lvl="1"/>
            <a:r>
              <a:rPr lang="hu-HU" dirty="0"/>
              <a:t>Munkamenetek</a:t>
            </a:r>
          </a:p>
          <a:p>
            <a:pPr lvl="1"/>
            <a:r>
              <a:rPr lang="hu-HU" dirty="0"/>
              <a:t>Hibák</a:t>
            </a:r>
          </a:p>
          <a:p>
            <a:pPr lvl="1"/>
            <a:r>
              <a:rPr lang="hu-HU" dirty="0"/>
              <a:t>Események, </a:t>
            </a:r>
            <a:r>
              <a:rPr lang="hu-HU" dirty="0" err="1"/>
              <a:t>app</a:t>
            </a:r>
            <a:r>
              <a:rPr lang="hu-HU" dirty="0"/>
              <a:t> használat</a:t>
            </a:r>
          </a:p>
          <a:p>
            <a:pPr lvl="1"/>
            <a:r>
              <a:rPr lang="hu-HU" dirty="0"/>
              <a:t>Stb.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Analitika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53" y="2155092"/>
            <a:ext cx="6081347" cy="470290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864" y="4053254"/>
            <a:ext cx="3988513" cy="28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7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8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213"/>
          </a:xfrm>
        </p:spPr>
        <p:txBody>
          <a:bodyPr/>
          <a:lstStyle/>
          <a:p>
            <a:r>
              <a:rPr lang="hu-HU" dirty="0"/>
              <a:t>Lehetőség van az analitika alapján különböző szegmentált felhasználócsoportokat definiálni</a:t>
            </a:r>
          </a:p>
          <a:p>
            <a:r>
              <a:rPr lang="hu-HU" dirty="0"/>
              <a:t>A csoportoknak egyedi üzenetek küldése</a:t>
            </a:r>
          </a:p>
          <a:p>
            <a:pPr lvl="1"/>
            <a:r>
              <a:rPr lang="hu-HU" dirty="0"/>
              <a:t>Pl.: inaktív felhasználók felrázása, hűséges felhasználók jutalmazása stb.</a:t>
            </a:r>
          </a:p>
          <a:p>
            <a:r>
              <a:rPr lang="hu-HU" dirty="0" err="1"/>
              <a:t>Push</a:t>
            </a:r>
            <a:r>
              <a:rPr lang="hu-HU" dirty="0"/>
              <a:t> üzenetek küldése</a:t>
            </a:r>
          </a:p>
          <a:p>
            <a:pPr lvl="1"/>
            <a:r>
              <a:rPr lang="hu-HU" dirty="0"/>
              <a:t>Értesítések vagy in-</a:t>
            </a:r>
            <a:r>
              <a:rPr lang="hu-HU" dirty="0" err="1"/>
              <a:t>app</a:t>
            </a:r>
            <a:r>
              <a:rPr lang="hu-HU" dirty="0"/>
              <a:t> üzenetek formájában</a:t>
            </a:r>
          </a:p>
          <a:p>
            <a:pPr lvl="1"/>
            <a:r>
              <a:rPr lang="hu-HU" dirty="0"/>
              <a:t>Pl.: Bejelentések, kérdőívek, egyszerű kampány értesítések</a:t>
            </a:r>
          </a:p>
          <a:p>
            <a:endParaRPr lang="hu-HU" dirty="0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Személyessé tétel</a:t>
            </a:r>
          </a:p>
        </p:txBody>
      </p:sp>
    </p:spTree>
    <p:extLst>
      <p:ext uri="{BB962C8B-B14F-4D97-AF65-F5344CB8AC3E}">
        <p14:creationId xmlns:p14="http://schemas.microsoft.com/office/powerpoint/2010/main" val="2157464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71989"/>
          </a:xfrm>
        </p:spPr>
        <p:txBody>
          <a:bodyPr>
            <a:normAutofit/>
          </a:bodyPr>
          <a:lstStyle/>
          <a:p>
            <a:r>
              <a:rPr lang="hu-HU" dirty="0"/>
              <a:t>Szolgáltatás létrehozása az </a:t>
            </a:r>
            <a:r>
              <a:rPr lang="hu-HU" dirty="0" err="1"/>
              <a:t>Azure</a:t>
            </a:r>
            <a:r>
              <a:rPr lang="hu-HU" dirty="0"/>
              <a:t> klasszikus portálon</a:t>
            </a:r>
          </a:p>
          <a:p>
            <a:r>
              <a:rPr lang="hu-HU" dirty="0"/>
              <a:t>Menedzselés egy külön portál felületen</a:t>
            </a:r>
          </a:p>
          <a:p>
            <a:r>
              <a:rPr lang="hu-HU" dirty="0"/>
              <a:t>SDK integrálása az alkalmazásba viszonylag nagy erőfeszítés</a:t>
            </a:r>
          </a:p>
          <a:p>
            <a:r>
              <a:rPr lang="hu-HU" dirty="0"/>
              <a:t>REST API a külső szolgáltatások számára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Integráció</a:t>
            </a:r>
          </a:p>
        </p:txBody>
      </p:sp>
    </p:spTree>
    <p:extLst>
      <p:ext uri="{BB962C8B-B14F-4D97-AF65-F5344CB8AC3E}">
        <p14:creationId xmlns:p14="http://schemas.microsoft.com/office/powerpoint/2010/main" val="344514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Menedzsment portál</a:t>
            </a:r>
            <a:endParaRPr lang="hu-HU" dirty="0"/>
          </a:p>
        </p:txBody>
      </p:sp>
      <p:pic>
        <p:nvPicPr>
          <p:cNvPr id="6146" name="Picture 2" descr="https://acom.azurecomcdn.net/80C57D/cdn/mediahandler/docarticles/dpsmedia-prod/azure.microsoft.com/en-us/documentation/articles/mobile-engagement-key-features/20160415071221/monito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67" y="1045338"/>
            <a:ext cx="5235553" cy="560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acom.azurecomcdn.net/80C57D/cdn/mediahandler/docarticles/dpsmedia-prod/azure.microsoft.com/en-us/documentation/articles/mobile-engagement-key-features/20160415071221/reten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05" y="1045338"/>
            <a:ext cx="6492431" cy="560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acom.azurecomcdn.net/80C57D/cdn/mediahandler/docarticles/dpsmedia-prod/azure.microsoft.com/en-us/documentation/articles/mobile-engagement-key-features/20160415071221/analytics-userpa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34" y="1045338"/>
            <a:ext cx="7167966" cy="560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42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 err="1"/>
              <a:t>HockeyApp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Béta terjesztés, visszajelzés, tesztelés</a:t>
            </a:r>
          </a:p>
        </p:txBody>
      </p:sp>
    </p:spTree>
    <p:extLst>
      <p:ext uri="{BB962C8B-B14F-4D97-AF65-F5344CB8AC3E}">
        <p14:creationId xmlns:p14="http://schemas.microsoft.com/office/powerpoint/2010/main" val="383031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84598"/>
          </a:xfrm>
        </p:spPr>
        <p:txBody>
          <a:bodyPr/>
          <a:lstStyle/>
          <a:p>
            <a:r>
              <a:rPr lang="hu-HU" dirty="0"/>
              <a:t>Alkalmazás menedzsment platform</a:t>
            </a:r>
          </a:p>
          <a:p>
            <a:r>
              <a:rPr lang="hu-HU" dirty="0"/>
              <a:t>Elsősorban a bétatesztelés folyamatára ad kész megoldást</a:t>
            </a:r>
          </a:p>
          <a:p>
            <a:r>
              <a:rPr lang="hu-HU" dirty="0"/>
              <a:t>2014-ben vásárolta meg a Microsoft</a:t>
            </a:r>
          </a:p>
          <a:p>
            <a:r>
              <a:rPr lang="hu-HU" dirty="0" err="1"/>
              <a:t>TestFlight</a:t>
            </a:r>
            <a:r>
              <a:rPr lang="hu-HU" dirty="0"/>
              <a:t> és hasonló szolgáltatások közvetlen konkurense</a:t>
            </a:r>
          </a:p>
          <a:p>
            <a:r>
              <a:rPr lang="hu-HU" dirty="0"/>
              <a:t>Sok támogatott platform</a:t>
            </a:r>
          </a:p>
          <a:p>
            <a:pPr lvl="1"/>
            <a:r>
              <a:rPr lang="hu-HU" dirty="0"/>
              <a:t>Különböző áruházak kínálnak hasonló szolgáltatásokat (Play, Windows </a:t>
            </a:r>
            <a:r>
              <a:rPr lang="hu-HU" dirty="0" err="1"/>
              <a:t>Store</a:t>
            </a:r>
            <a:r>
              <a:rPr lang="hu-HU" dirty="0"/>
              <a:t>), de közöttük nincs átjárhatóság</a:t>
            </a:r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HockeyApp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21" y="5214938"/>
            <a:ext cx="2175157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44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40" y="1293224"/>
            <a:ext cx="11653523" cy="5303520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/>
              <a:t>iOS</a:t>
            </a:r>
            <a:r>
              <a:rPr lang="hu-HU" dirty="0"/>
              <a:t> 6+</a:t>
            </a:r>
          </a:p>
          <a:p>
            <a:r>
              <a:rPr lang="hu-HU" dirty="0" err="1"/>
              <a:t>tvOS</a:t>
            </a:r>
            <a:r>
              <a:rPr lang="hu-HU" dirty="0"/>
              <a:t> 9+ (</a:t>
            </a:r>
            <a:r>
              <a:rPr lang="hu-HU" dirty="0" err="1"/>
              <a:t>beta</a:t>
            </a:r>
            <a:r>
              <a:rPr lang="hu-HU" dirty="0"/>
              <a:t>)</a:t>
            </a:r>
          </a:p>
          <a:p>
            <a:r>
              <a:rPr lang="hu-HU" dirty="0" err="1"/>
              <a:t>Android</a:t>
            </a:r>
            <a:r>
              <a:rPr lang="hu-HU" dirty="0"/>
              <a:t> 2.3+</a:t>
            </a:r>
          </a:p>
          <a:p>
            <a:r>
              <a:rPr lang="hu-HU" dirty="0"/>
              <a:t>OS X 10.7+</a:t>
            </a:r>
          </a:p>
          <a:p>
            <a:r>
              <a:rPr lang="hu-HU" dirty="0"/>
              <a:t>Windows (</a:t>
            </a:r>
            <a:r>
              <a:rPr lang="hu-HU" dirty="0" err="1"/>
              <a:t>Phone</a:t>
            </a:r>
            <a:r>
              <a:rPr lang="hu-HU" dirty="0"/>
              <a:t>) 8+</a:t>
            </a:r>
          </a:p>
          <a:p>
            <a:r>
              <a:rPr lang="hu-HU" dirty="0" err="1"/>
              <a:t>Cordova</a:t>
            </a:r>
            <a:r>
              <a:rPr lang="hu-HU" dirty="0"/>
              <a:t> </a:t>
            </a:r>
          </a:p>
          <a:p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Native</a:t>
            </a:r>
            <a:r>
              <a:rPr lang="hu-HU" dirty="0"/>
              <a:t> </a:t>
            </a:r>
          </a:p>
          <a:p>
            <a:r>
              <a:rPr lang="hu-HU" dirty="0" err="1"/>
              <a:t>Unity</a:t>
            </a:r>
            <a:endParaRPr lang="hu-HU" dirty="0"/>
          </a:p>
          <a:p>
            <a:r>
              <a:rPr lang="hu-HU" dirty="0" err="1"/>
              <a:t>Xamarin</a:t>
            </a:r>
            <a:endParaRPr lang="hu-HU" dirty="0"/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Támogatott platformok - SDK</a:t>
            </a:r>
          </a:p>
        </p:txBody>
      </p:sp>
      <p:pic>
        <p:nvPicPr>
          <p:cNvPr id="4098" name="Picture 2" descr="http://west-tel.hu/wp-content/uploads/2015/10/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33" y="682025"/>
            <a:ext cx="1807431" cy="18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oronalabs.com/wp-content/uploads/2015/11/tvos@2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43" y="716345"/>
            <a:ext cx="2201486" cy="15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newssupcom.ipage.com/wp-content/uploads/2016/05/Android-logo-png-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80" y="2489456"/>
            <a:ext cx="2544174" cy="140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images.apple.com/osx/images/og.jpg?20151120080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9" r="23000"/>
          <a:stretch/>
        </p:blipFill>
        <p:spPr bwMode="auto">
          <a:xfrm>
            <a:off x="10384039" y="983294"/>
            <a:ext cx="1551398" cy="150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www.seeklogo.net/wp-content/uploads/2012/12/windows-8-icon-logo-vector-400x4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347" y="2402771"/>
            <a:ext cx="1539411" cy="153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cordova.apache.org/static/img/cordova_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52" y="3780653"/>
            <a:ext cx="1478658" cy="147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getsiphon.com/blog/images/future-of-apps/react-nativ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861" y="5677361"/>
            <a:ext cx="3335205" cy="80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libuntu.files.wordpress.com/2015/10/unity3d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666" y="3998104"/>
            <a:ext cx="1256194" cy="125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appindex.com/wp-content/uploads/2014/08/Xamarin-Inc..zpoh_xamarin-logo-hexagon-blu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347" y="5710613"/>
            <a:ext cx="2733606" cy="7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36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1405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hu-HU" dirty="0"/>
              <a:t>Alkalmazások eljuttatása megadott tesztelők számára</a:t>
            </a:r>
          </a:p>
          <a:p>
            <a:pPr>
              <a:lnSpc>
                <a:spcPct val="120000"/>
              </a:lnSpc>
            </a:pPr>
            <a:r>
              <a:rPr lang="hu-HU" dirty="0"/>
              <a:t>Jogosultságkezelés támogatása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Eszközök, felhasználók, csoportok szűrése</a:t>
            </a:r>
          </a:p>
          <a:p>
            <a:pPr>
              <a:lnSpc>
                <a:spcPct val="120000"/>
              </a:lnSpc>
            </a:pPr>
            <a:r>
              <a:rPr lang="hu-HU" dirty="0"/>
              <a:t>Hivatalos alkalmazás áruházak megkerülésére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Letöltés weblapról, vagy a </a:t>
            </a:r>
            <a:r>
              <a:rPr lang="hu-HU" dirty="0" err="1"/>
              <a:t>HockeyApp</a:t>
            </a:r>
            <a:r>
              <a:rPr lang="hu-HU" dirty="0"/>
              <a:t> alkalmazáson keresztül</a:t>
            </a:r>
          </a:p>
          <a:p>
            <a:pPr>
              <a:lnSpc>
                <a:spcPct val="120000"/>
              </a:lnSpc>
            </a:pPr>
            <a:r>
              <a:rPr lang="hu-HU" dirty="0"/>
              <a:t>Értesítések új frissítésekről</a:t>
            </a:r>
          </a:p>
          <a:p>
            <a:pPr>
              <a:lnSpc>
                <a:spcPct val="120000"/>
              </a:lnSpc>
            </a:pPr>
            <a:r>
              <a:rPr lang="hu-HU" dirty="0"/>
              <a:t>Saját meghívó felület készítése </a:t>
            </a:r>
            <a:br>
              <a:rPr lang="hu-HU" dirty="0"/>
            </a:br>
            <a:r>
              <a:rPr lang="hu-HU" dirty="0"/>
              <a:t>az új béta tesztelők meghívására</a:t>
            </a:r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Béta verzió terjesztése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337" y="5121693"/>
            <a:ext cx="1789425" cy="1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6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 telemetria</a:t>
            </a:r>
            <a:endParaRPr lang="hu-HU" dirty="0"/>
          </a:p>
        </p:txBody>
      </p:sp>
      <p:pic>
        <p:nvPicPr>
          <p:cNvPr id="1026" name="Picture 2" descr="https://upload.wikimedia.org/wikipedia/commons/e/e2/Responsive_Web_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55" y="2704837"/>
            <a:ext cx="5301899" cy="207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1/12/User_icon_2.svg/220px-User_icon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28" y="2173714"/>
            <a:ext cx="1386137" cy="1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yamatábra: Mágneslemez 3"/>
          <p:cNvSpPr/>
          <p:nvPr/>
        </p:nvSpPr>
        <p:spPr bwMode="auto">
          <a:xfrm>
            <a:off x="9276080" y="2920655"/>
            <a:ext cx="2384840" cy="1858838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sz="2400" dirty="0" smtClean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Telemetria adatok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4084" flipH="1">
            <a:off x="150226" y="3181033"/>
            <a:ext cx="6814291" cy="3048000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 bwMode="auto">
          <a:xfrm>
            <a:off x="7548562" y="3555434"/>
            <a:ext cx="1196120" cy="58928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u-HU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04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8194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hu-HU" dirty="0"/>
              <a:t>Váratlan hibák miatti összeomlások jelentése</a:t>
            </a:r>
          </a:p>
          <a:p>
            <a:pPr>
              <a:lnSpc>
                <a:spcPct val="120000"/>
              </a:lnSpc>
            </a:pPr>
            <a:r>
              <a:rPr lang="hu-HU" dirty="0"/>
              <a:t>Jelentett hibák analízise</a:t>
            </a:r>
          </a:p>
          <a:p>
            <a:pPr lvl="1">
              <a:lnSpc>
                <a:spcPct val="120000"/>
              </a:lnSpc>
            </a:pPr>
            <a:r>
              <a:rPr lang="hu-HU" dirty="0" err="1"/>
              <a:t>Stack</a:t>
            </a:r>
            <a:r>
              <a:rPr lang="hu-HU" dirty="0"/>
              <a:t> </a:t>
            </a:r>
            <a:r>
              <a:rPr lang="hu-HU" dirty="0" err="1"/>
              <a:t>trace</a:t>
            </a:r>
            <a:r>
              <a:rPr lang="hu-HU" dirty="0"/>
              <a:t>, osztálynév, metódus, sor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Eszköz típus, OS verzió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Saját </a:t>
            </a:r>
            <a:r>
              <a:rPr lang="hu-HU" dirty="0" err="1"/>
              <a:t>metaadatok</a:t>
            </a:r>
            <a:r>
              <a:rPr lang="hu-HU" dirty="0"/>
              <a:t>, log fájlok csatolhatóak</a:t>
            </a:r>
          </a:p>
          <a:p>
            <a:pPr>
              <a:lnSpc>
                <a:spcPct val="120000"/>
              </a:lnSpc>
            </a:pPr>
            <a:r>
              <a:rPr lang="hu-HU" dirty="0"/>
              <a:t>Integráció külső szolgáltatásokkal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JIRA, </a:t>
            </a:r>
            <a:r>
              <a:rPr lang="hu-HU" dirty="0" err="1"/>
              <a:t>Bitbucket</a:t>
            </a:r>
            <a:r>
              <a:rPr lang="hu-HU" dirty="0"/>
              <a:t>, VS Team </a:t>
            </a:r>
            <a:r>
              <a:rPr lang="hu-HU" dirty="0" err="1"/>
              <a:t>Services</a:t>
            </a:r>
            <a:endParaRPr lang="hu-HU" dirty="0"/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riportok</a:t>
            </a:r>
            <a:br>
              <a:rPr lang="hu-HU" dirty="0"/>
            </a:b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165" y="4985283"/>
            <a:ext cx="1715598" cy="1600199"/>
          </a:xfrm>
          <a:prstGeom prst="rect">
            <a:avLst/>
          </a:prstGeom>
        </p:spPr>
      </p:pic>
      <p:pic>
        <p:nvPicPr>
          <p:cNvPr id="8" name="Picture 4" descr="Search crash reports in the HockeyApp dashbo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21" y="2557448"/>
            <a:ext cx="5528037" cy="36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260" y="1970594"/>
            <a:ext cx="29432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5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544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hu-HU" dirty="0"/>
              <a:t>Felhasználók saját véleményeinek kezelése</a:t>
            </a:r>
          </a:p>
          <a:p>
            <a:pPr>
              <a:lnSpc>
                <a:spcPct val="120000"/>
              </a:lnSpc>
            </a:pPr>
            <a:r>
              <a:rPr lang="hu-HU" dirty="0"/>
              <a:t>Kérések, </a:t>
            </a:r>
            <a:r>
              <a:rPr lang="hu-HU" dirty="0" err="1"/>
              <a:t>bugok</a:t>
            </a:r>
            <a:r>
              <a:rPr lang="hu-HU" dirty="0"/>
              <a:t>, ötletek</a:t>
            </a:r>
          </a:p>
          <a:p>
            <a:pPr>
              <a:lnSpc>
                <a:spcPct val="120000"/>
              </a:lnSpc>
            </a:pPr>
            <a:r>
              <a:rPr lang="hu-HU" dirty="0"/>
              <a:t>Jobb UX tervezéséhez</a:t>
            </a:r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Feedback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782" y="5000300"/>
            <a:ext cx="1607980" cy="1584676"/>
          </a:xfrm>
          <a:prstGeom prst="rect">
            <a:avLst/>
          </a:prstGeom>
        </p:spPr>
      </p:pic>
      <p:pic>
        <p:nvPicPr>
          <p:cNvPr id="8" name="Picture 2" descr="http://hockeyapp.net/images/features/feedback-ques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95" y="2788312"/>
            <a:ext cx="5095240" cy="339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4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3365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hu-HU" dirty="0"/>
              <a:t>Analitika a tesztelés folyamatáról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Mennyit teszteltek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Milyen eszközökön, OS verziókon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Milyen nyelvi beállításokon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Stb.</a:t>
            </a:r>
          </a:p>
          <a:p>
            <a:pPr>
              <a:lnSpc>
                <a:spcPct val="120000"/>
              </a:lnSpc>
            </a:pPr>
            <a:r>
              <a:rPr lang="hu-HU" dirty="0"/>
              <a:t>Részletes riportok</a:t>
            </a:r>
          </a:p>
          <a:p>
            <a:pPr>
              <a:lnSpc>
                <a:spcPct val="120000"/>
              </a:lnSpc>
            </a:pPr>
            <a:r>
              <a:rPr lang="hu-HU" dirty="0"/>
              <a:t>Analitikai szolgáltatásokat </a:t>
            </a:r>
            <a:br>
              <a:rPr lang="hu-HU" dirty="0"/>
            </a:br>
            <a:r>
              <a:rPr lang="hu-HU" dirty="0"/>
              <a:t>csak részben tud kiváltani</a:t>
            </a:r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lefedettség</a:t>
            </a:r>
            <a:br>
              <a:rPr lang="hu-HU" dirty="0"/>
            </a:b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354" y="5011363"/>
            <a:ext cx="1628408" cy="1579799"/>
          </a:xfrm>
          <a:prstGeom prst="rect">
            <a:avLst/>
          </a:prstGeom>
        </p:spPr>
      </p:pic>
      <p:pic>
        <p:nvPicPr>
          <p:cNvPr id="8" name="Picture 2" descr="http://hockeyapp.net/images/features/analytics-us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66" y="2154950"/>
            <a:ext cx="5553168" cy="37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769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8871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hu-HU" dirty="0"/>
              <a:t>Csoport és szerepkör alapú jogosultságkezelés</a:t>
            </a:r>
          </a:p>
          <a:p>
            <a:pPr>
              <a:lnSpc>
                <a:spcPct val="120000"/>
              </a:lnSpc>
            </a:pPr>
            <a:r>
              <a:rPr lang="hu-HU" dirty="0"/>
              <a:t>Szervezeti tulajdonlás lehetősége</a:t>
            </a:r>
          </a:p>
          <a:p>
            <a:pPr>
              <a:lnSpc>
                <a:spcPct val="120000"/>
              </a:lnSpc>
            </a:pPr>
            <a:r>
              <a:rPr lang="hu-HU" dirty="0"/>
              <a:t>Mély integráció a </a:t>
            </a:r>
            <a:r>
              <a:rPr lang="hu-HU" dirty="0" smtClean="0"/>
              <a:t>Visual </a:t>
            </a:r>
            <a:r>
              <a:rPr lang="hu-HU" dirty="0" err="1"/>
              <a:t>Studio</a:t>
            </a:r>
            <a:r>
              <a:rPr lang="hu-HU" dirty="0"/>
              <a:t> Team </a:t>
            </a:r>
            <a:r>
              <a:rPr lang="hu-HU" dirty="0" err="1"/>
              <a:t>Services</a:t>
            </a:r>
            <a:r>
              <a:rPr lang="hu-HU" dirty="0"/>
              <a:t> szolgáltatással</a:t>
            </a:r>
          </a:p>
          <a:p>
            <a:pPr lvl="1">
              <a:lnSpc>
                <a:spcPct val="120000"/>
              </a:lnSpc>
            </a:pPr>
            <a:r>
              <a:rPr lang="hu-HU" dirty="0" err="1"/>
              <a:t>Continuous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esetén automatikus </a:t>
            </a:r>
            <a:r>
              <a:rPr lang="hu-HU" dirty="0" err="1"/>
              <a:t>release</a:t>
            </a:r>
            <a:endParaRPr lang="hu-HU" dirty="0"/>
          </a:p>
          <a:p>
            <a:pPr lvl="1">
              <a:lnSpc>
                <a:spcPct val="120000"/>
              </a:lnSpc>
            </a:pPr>
            <a:r>
              <a:rPr lang="hu-HU" dirty="0"/>
              <a:t>Automatikus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item</a:t>
            </a:r>
            <a:r>
              <a:rPr lang="hu-HU" dirty="0"/>
              <a:t> generálás</a:t>
            </a:r>
          </a:p>
          <a:p>
            <a:pPr>
              <a:lnSpc>
                <a:spcPct val="120000"/>
              </a:lnSpc>
            </a:pPr>
            <a:r>
              <a:rPr lang="hu-HU" dirty="0"/>
              <a:t>Saját rendszerrel való integráció</a:t>
            </a:r>
          </a:p>
          <a:p>
            <a:pPr lvl="1">
              <a:lnSpc>
                <a:spcPct val="120000"/>
              </a:lnSpc>
            </a:pPr>
            <a:r>
              <a:rPr lang="hu-HU" dirty="0" err="1"/>
              <a:t>Webhook</a:t>
            </a:r>
            <a:r>
              <a:rPr lang="hu-HU" dirty="0"/>
              <a:t> API az eseményekre, REST API az adatok eléréséhez</a:t>
            </a:r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Csapat, és integráció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8923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593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 alkalmazásig ingyenes</a:t>
            </a:r>
          </a:p>
          <a:p>
            <a:pPr>
              <a:lnSpc>
                <a:spcPct val="150000"/>
              </a:lnSpc>
            </a:pPr>
            <a:r>
              <a:rPr lang="hu-HU" dirty="0"/>
              <a:t>Külön üzleti és személyes csomagok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Üzleti: $30/hó - $500/hó</a:t>
            </a:r>
          </a:p>
          <a:p>
            <a:pPr lvl="2">
              <a:lnSpc>
                <a:spcPct val="150000"/>
              </a:lnSpc>
            </a:pPr>
            <a:r>
              <a:rPr lang="hu-HU" dirty="0"/>
              <a:t>Alkalmazások és tulajdonosok száma növekszik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Személyes: $10/hó - $30/hó</a:t>
            </a:r>
          </a:p>
          <a:p>
            <a:pPr lvl="2">
              <a:lnSpc>
                <a:spcPct val="150000"/>
              </a:lnSpc>
            </a:pPr>
            <a:r>
              <a:rPr lang="hu-HU" dirty="0"/>
              <a:t>Alkalmazások száma növekszik</a:t>
            </a:r>
          </a:p>
          <a:p>
            <a:pPr>
              <a:lnSpc>
                <a:spcPct val="150000"/>
              </a:lnSpc>
            </a:pPr>
            <a:r>
              <a:rPr lang="hu-HU" dirty="0"/>
              <a:t>Korlátlan tárhely, alkalmazás verziók, és felhasználók</a:t>
            </a:r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Árak</a:t>
            </a:r>
          </a:p>
        </p:txBody>
      </p:sp>
    </p:spTree>
    <p:extLst>
      <p:ext uri="{BB962C8B-B14F-4D97-AF65-F5344CB8AC3E}">
        <p14:creationId xmlns:p14="http://schemas.microsoft.com/office/powerpoint/2010/main" val="2855412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hu-HU" dirty="0" err="1"/>
              <a:t>Identity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Service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4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2"/>
          </p:nvPr>
        </p:nvSpPr>
        <p:spPr>
          <a:xfrm>
            <a:off x="374748" y="3873501"/>
            <a:ext cx="6748632" cy="727700"/>
          </a:xfrm>
        </p:spPr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endParaRPr lang="en-US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Identity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Service</a:t>
            </a:r>
          </a:p>
        </p:txBody>
      </p:sp>
    </p:spTree>
    <p:extLst>
      <p:ext uri="{BB962C8B-B14F-4D97-AF65-F5344CB8AC3E}">
        <p14:creationId xmlns:p14="http://schemas.microsoft.com/office/powerpoint/2010/main" val="2049378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338734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</a:t>
            </a:r>
            <a:r>
              <a:rPr lang="hu-HU" dirty="0" smtClean="0"/>
              <a:t>felhasználókezelés </a:t>
            </a:r>
            <a:r>
              <a:rPr lang="hu-HU" dirty="0" smtClean="0"/>
              <a:t>nehézkes </a:t>
            </a:r>
          </a:p>
          <a:p>
            <a:pPr lvl="1"/>
            <a:r>
              <a:rPr lang="hu-HU" dirty="0" smtClean="0"/>
              <a:t>Főleg ha sok különálló rendszerben kell azokat karban-, és konzisztensen tartani</a:t>
            </a:r>
          </a:p>
          <a:p>
            <a:pPr lvl="1"/>
            <a:r>
              <a:rPr lang="hu-HU" dirty="0" smtClean="0"/>
              <a:t>Ez a felhasználószám növekedése során egyre csak rosszabb lesz</a:t>
            </a:r>
          </a:p>
          <a:p>
            <a:r>
              <a:rPr lang="hu-HU" dirty="0" smtClean="0"/>
              <a:t>Megoldás: kell egy központosított felhasználói adattár</a:t>
            </a:r>
          </a:p>
          <a:p>
            <a:r>
              <a:rPr lang="hu-HU" dirty="0" smtClean="0"/>
              <a:t>Címtár (</a:t>
            </a:r>
            <a:r>
              <a:rPr lang="hu-HU" dirty="0" err="1" smtClean="0"/>
              <a:t>directory</a:t>
            </a:r>
            <a:r>
              <a:rPr lang="hu-HU" dirty="0" smtClean="0"/>
              <a:t>): nyilvános adattár a felhasználó adataival</a:t>
            </a:r>
          </a:p>
          <a:p>
            <a:r>
              <a:rPr lang="hu-HU" dirty="0" smtClean="0"/>
              <a:t>Cél: minden esetben a címtár végezze a hitelesítést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címtár szolgáltatás?</a:t>
            </a:r>
            <a:endParaRPr lang="hu-HU" dirty="0"/>
          </a:p>
        </p:txBody>
      </p:sp>
      <p:grpSp>
        <p:nvGrpSpPr>
          <p:cNvPr id="3079" name="Csoportba foglalás 3078"/>
          <p:cNvGrpSpPr/>
          <p:nvPr/>
        </p:nvGrpSpPr>
        <p:grpSpPr>
          <a:xfrm>
            <a:off x="1875425" y="4705564"/>
            <a:ext cx="9298096" cy="2152436"/>
            <a:chOff x="1875425" y="4705564"/>
            <a:chExt cx="9298096" cy="2152436"/>
          </a:xfrm>
        </p:grpSpPr>
        <p:pic>
          <p:nvPicPr>
            <p:cNvPr id="3074" name="Picture 2" descr="https://upload.wikimedia.org/wikipedia/commons/thumb/1/12/User_icon_2.svg/2000px-User_icon_2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425" y="5126805"/>
              <a:ext cx="1070535" cy="1070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Lekerekített téglalap 1"/>
            <p:cNvSpPr/>
            <p:nvPr/>
          </p:nvSpPr>
          <p:spPr bwMode="auto">
            <a:xfrm>
              <a:off x="4274049" y="4705564"/>
              <a:ext cx="3113070" cy="636998"/>
            </a:xfrm>
            <a:prstGeom prst="roundRect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u-HU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VPN</a:t>
              </a:r>
            </a:p>
          </p:txBody>
        </p:sp>
        <p:sp>
          <p:nvSpPr>
            <p:cNvPr id="6" name="Lekerekített téglalap 5"/>
            <p:cNvSpPr/>
            <p:nvPr/>
          </p:nvSpPr>
          <p:spPr bwMode="auto">
            <a:xfrm>
              <a:off x="4274049" y="5451452"/>
              <a:ext cx="3113070" cy="636998"/>
            </a:xfrm>
            <a:prstGeom prst="round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u-HU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oldal</a:t>
              </a:r>
            </a:p>
          </p:txBody>
        </p:sp>
        <p:sp>
          <p:nvSpPr>
            <p:cNvPr id="7" name="Lekerekített téglalap 6"/>
            <p:cNvSpPr/>
            <p:nvPr/>
          </p:nvSpPr>
          <p:spPr bwMode="auto">
            <a:xfrm>
              <a:off x="4274049" y="6197340"/>
              <a:ext cx="3113070" cy="636998"/>
            </a:xfrm>
            <a:prstGeom prst="round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u-HU" sz="22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Opereációs</a:t>
              </a:r>
              <a:r>
                <a:rPr lang="hu-HU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rendszer</a:t>
              </a:r>
            </a:p>
          </p:txBody>
        </p:sp>
        <p:cxnSp>
          <p:nvCxnSpPr>
            <p:cNvPr id="8" name="Szögletes összekötő 7"/>
            <p:cNvCxnSpPr>
              <a:endCxn id="2" idx="1"/>
            </p:cNvCxnSpPr>
            <p:nvPr/>
          </p:nvCxnSpPr>
          <p:spPr>
            <a:xfrm flipV="1">
              <a:off x="2945958" y="5024063"/>
              <a:ext cx="1328091" cy="747425"/>
            </a:xfrm>
            <a:prstGeom prst="bentConnector3">
              <a:avLst/>
            </a:prstGeom>
            <a:ln w="57150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zögletes összekötő 11"/>
            <p:cNvCxnSpPr>
              <a:endCxn id="6" idx="1"/>
            </p:cNvCxnSpPr>
            <p:nvPr/>
          </p:nvCxnSpPr>
          <p:spPr>
            <a:xfrm flipV="1">
              <a:off x="2945958" y="5769951"/>
              <a:ext cx="1328091" cy="3074"/>
            </a:xfrm>
            <a:prstGeom prst="bentConnector3">
              <a:avLst/>
            </a:prstGeom>
            <a:ln w="57150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zögletes összekötő 13"/>
            <p:cNvCxnSpPr>
              <a:endCxn id="7" idx="1"/>
            </p:cNvCxnSpPr>
            <p:nvPr/>
          </p:nvCxnSpPr>
          <p:spPr>
            <a:xfrm>
              <a:off x="2945958" y="5764815"/>
              <a:ext cx="1328091" cy="751024"/>
            </a:xfrm>
            <a:prstGeom prst="bentConnector3">
              <a:avLst>
                <a:gd name="adj1" fmla="val 50000"/>
              </a:avLst>
            </a:prstGeom>
            <a:ln w="57150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kerekített téglalap 22"/>
            <p:cNvSpPr/>
            <p:nvPr/>
          </p:nvSpPr>
          <p:spPr bwMode="auto">
            <a:xfrm>
              <a:off x="8383713" y="4942770"/>
              <a:ext cx="2178121" cy="1644090"/>
            </a:xfrm>
            <a:prstGeom prst="roundRect">
              <a:avLst/>
            </a:prstGeom>
            <a:solidFill>
              <a:srgbClr val="9933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u-HU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Címtár</a:t>
              </a:r>
              <a:br>
                <a:rPr lang="hu-HU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hu-HU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szolgáltatás</a:t>
              </a:r>
            </a:p>
          </p:txBody>
        </p:sp>
        <p:sp>
          <p:nvSpPr>
            <p:cNvPr id="25" name="Folyamatábra: Mágneslemez 24"/>
            <p:cNvSpPr/>
            <p:nvPr/>
          </p:nvSpPr>
          <p:spPr bwMode="auto">
            <a:xfrm>
              <a:off x="10326029" y="6025933"/>
              <a:ext cx="847492" cy="832067"/>
            </a:xfrm>
            <a:prstGeom prst="flowChartMagneticDisk">
              <a:avLst/>
            </a:prstGeom>
            <a:solidFill>
              <a:srgbClr val="FF99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u-HU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9" name="Szögletes összekötő 28"/>
            <p:cNvCxnSpPr>
              <a:stCxn id="6" idx="3"/>
              <a:endCxn id="23" idx="1"/>
            </p:cNvCxnSpPr>
            <p:nvPr/>
          </p:nvCxnSpPr>
          <p:spPr>
            <a:xfrm flipV="1">
              <a:off x="7387119" y="5764815"/>
              <a:ext cx="996594" cy="5136"/>
            </a:xfrm>
            <a:prstGeom prst="bentConnector3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3" name="Egyenes összekötő nyíllal 3072"/>
            <p:cNvCxnSpPr>
              <a:stCxn id="2" idx="3"/>
            </p:cNvCxnSpPr>
            <p:nvPr/>
          </p:nvCxnSpPr>
          <p:spPr>
            <a:xfrm>
              <a:off x="7387119" y="5024063"/>
              <a:ext cx="996594" cy="63800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Egyenes összekötő nyíllal 3077"/>
            <p:cNvCxnSpPr>
              <a:stCxn id="7" idx="3"/>
            </p:cNvCxnSpPr>
            <p:nvPr/>
          </p:nvCxnSpPr>
          <p:spPr>
            <a:xfrm flipV="1">
              <a:off x="7387119" y="5898995"/>
              <a:ext cx="996594" cy="61684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837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546847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Szabványosított megvalósításai</a:t>
            </a:r>
          </a:p>
          <a:p>
            <a:pPr lvl="1"/>
            <a:r>
              <a:rPr lang="hu-HU" dirty="0" smtClean="0"/>
              <a:t>LDAP</a:t>
            </a:r>
          </a:p>
          <a:p>
            <a:pPr lvl="1"/>
            <a:r>
              <a:rPr lang="hu-HU" dirty="0" err="1" smtClean="0"/>
              <a:t>Active</a:t>
            </a:r>
            <a:r>
              <a:rPr lang="hu-HU" dirty="0" smtClean="0"/>
              <a:t> </a:t>
            </a:r>
            <a:r>
              <a:rPr lang="hu-HU" dirty="0" err="1" smtClean="0"/>
              <a:t>Directory</a:t>
            </a:r>
            <a:endParaRPr lang="hu-HU" dirty="0" smtClean="0"/>
          </a:p>
          <a:p>
            <a:r>
              <a:rPr lang="hu-HU" dirty="0" smtClean="0"/>
              <a:t>Egységes adatstruktúrát biztosítanak a felhasználói adatok tárolására</a:t>
            </a:r>
          </a:p>
          <a:p>
            <a:r>
              <a:rPr lang="hu-HU" dirty="0" smtClean="0"/>
              <a:t>Az adatokhoz a megfelelő jogosultságok mellett kérdezhetőek le</a:t>
            </a:r>
          </a:p>
          <a:p>
            <a:pPr lvl="1"/>
            <a:r>
              <a:rPr lang="hu-HU" dirty="0" smtClean="0"/>
              <a:t>Jogok szintén a címtárban tárolódnak</a:t>
            </a:r>
            <a:endParaRPr lang="hu-HU" dirty="0"/>
          </a:p>
          <a:p>
            <a:r>
              <a:rPr lang="hu-HU" dirty="0" smtClean="0"/>
              <a:t>Lehetőséget biztosít a felhasználók azonosítására szabványosított módon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címtár szolgáltatás?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2437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075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/>
              <a:t>Multitenant</a:t>
            </a:r>
            <a:r>
              <a:rPr lang="hu-HU" dirty="0"/>
              <a:t> </a:t>
            </a:r>
            <a:r>
              <a:rPr lang="hu-HU" dirty="0" err="1"/>
              <a:t>SaaS</a:t>
            </a:r>
            <a:r>
              <a:rPr lang="hu-HU" dirty="0"/>
              <a:t> címtár szolgáltatás </a:t>
            </a:r>
            <a:r>
              <a:rPr lang="hu-HU" dirty="0" smtClean="0"/>
              <a:t>az Azure-</a:t>
            </a:r>
            <a:r>
              <a:rPr lang="hu-HU" dirty="0" err="1" smtClean="0"/>
              <a:t>ban</a:t>
            </a:r>
            <a:r>
              <a:rPr lang="hu-HU" dirty="0" smtClean="0"/>
              <a:t> </a:t>
            </a:r>
            <a:r>
              <a:rPr lang="hu-HU" dirty="0"/>
              <a:t>és </a:t>
            </a:r>
            <a:r>
              <a:rPr lang="hu-HU" dirty="0" err="1"/>
              <a:t>on-premise</a:t>
            </a:r>
            <a:r>
              <a:rPr lang="hu-HU" dirty="0"/>
              <a:t> </a:t>
            </a:r>
            <a:r>
              <a:rPr lang="hu-HU" dirty="0" err="1"/>
              <a:t>hosztolt</a:t>
            </a:r>
            <a:r>
              <a:rPr lang="hu-HU" dirty="0"/>
              <a:t> alkalmazások számára</a:t>
            </a:r>
          </a:p>
          <a:p>
            <a:pPr>
              <a:lnSpc>
                <a:spcPct val="110000"/>
              </a:lnSpc>
            </a:pPr>
            <a:r>
              <a:rPr lang="hu-HU" b="1" dirty="0"/>
              <a:t>NEM</a:t>
            </a:r>
            <a:r>
              <a:rPr lang="hu-HU" dirty="0"/>
              <a:t> egy Windows Server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felhőben </a:t>
            </a:r>
            <a:r>
              <a:rPr lang="hu-HU" dirty="0" err="1"/>
              <a:t>hosztolva</a:t>
            </a:r>
            <a:endParaRPr lang="hu-HU" dirty="0"/>
          </a:p>
          <a:p>
            <a:pPr>
              <a:lnSpc>
                <a:spcPct val="110000"/>
              </a:lnSpc>
            </a:pPr>
            <a:r>
              <a:rPr lang="hu-HU" b="1" dirty="0"/>
              <a:t>NEM</a:t>
            </a:r>
            <a:r>
              <a:rPr lang="hu-HU" dirty="0"/>
              <a:t> a Windows Server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leváltására készült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1222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/>
          <p:cNvSpPr/>
          <p:nvPr/>
        </p:nvSpPr>
        <p:spPr bwMode="auto">
          <a:xfrm>
            <a:off x="145473" y="4842164"/>
            <a:ext cx="2473036" cy="11637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u-HU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5040516" cy="53408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Alkalmazás folyamatok</a:t>
            </a:r>
          </a:p>
          <a:p>
            <a:pPr>
              <a:lnSpc>
                <a:spcPct val="150000"/>
              </a:lnSpc>
            </a:pPr>
            <a:r>
              <a:rPr lang="hu-HU" dirty="0"/>
              <a:t>Üzleti folyamatok</a:t>
            </a:r>
          </a:p>
          <a:p>
            <a:pPr>
              <a:lnSpc>
                <a:spcPct val="150000"/>
              </a:lnSpc>
            </a:pPr>
            <a:r>
              <a:rPr lang="hu-HU" dirty="0"/>
              <a:t>Teljesítménymutatók</a:t>
            </a:r>
          </a:p>
          <a:p>
            <a:pPr>
              <a:lnSpc>
                <a:spcPct val="150000"/>
              </a:lnSpc>
            </a:pPr>
            <a:r>
              <a:rPr lang="hu-HU" dirty="0"/>
              <a:t>Felhasználói </a:t>
            </a:r>
            <a:r>
              <a:rPr lang="hu-HU" dirty="0" smtClean="0"/>
              <a:t>szokások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Hibák!!!</a:t>
            </a:r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</a:t>
            </a:r>
            <a:r>
              <a:rPr lang="hu-HU" dirty="0"/>
              <a:t>is kell mérni</a:t>
            </a:r>
            <a:r>
              <a:rPr lang="en-US" dirty="0"/>
              <a:t>?</a:t>
            </a:r>
            <a:endParaRPr lang="hu-HU" dirty="0"/>
          </a:p>
        </p:txBody>
      </p:sp>
      <p:sp>
        <p:nvSpPr>
          <p:cNvPr id="4" name="Ellipszis buborék 3"/>
          <p:cNvSpPr/>
          <p:nvPr/>
        </p:nvSpPr>
        <p:spPr bwMode="auto">
          <a:xfrm>
            <a:off x="5674574" y="289511"/>
            <a:ext cx="4858087" cy="1356189"/>
          </a:xfrm>
          <a:prstGeom prst="wedgeEllipseCallout">
            <a:avLst>
              <a:gd name="adj1" fmla="val -60558"/>
              <a:gd name="adj2" fmla="val 50313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 nézet megjelenítése adatbázis lekéréssel jár</a:t>
            </a:r>
          </a:p>
        </p:txBody>
      </p:sp>
      <p:sp>
        <p:nvSpPr>
          <p:cNvPr id="7" name="Ellipszis buborék 6"/>
          <p:cNvSpPr/>
          <p:nvPr/>
        </p:nvSpPr>
        <p:spPr bwMode="auto">
          <a:xfrm>
            <a:off x="6097160" y="1780293"/>
            <a:ext cx="5126805" cy="1944775"/>
          </a:xfrm>
          <a:prstGeom prst="wedgeEllipseCallout">
            <a:avLst>
              <a:gd name="adj1" fmla="val -87430"/>
              <a:gd name="adj2" fmla="val -468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Sikeres vásárlások száma a </a:t>
            </a:r>
            <a:r>
              <a:rPr lang="hu-HU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webshopban</a:t>
            </a:r>
            <a:r>
              <a:rPr lang="hu-HU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készpénzfelvétel a bankban </a:t>
            </a:r>
          </a:p>
        </p:txBody>
      </p:sp>
      <p:sp>
        <p:nvSpPr>
          <p:cNvPr id="8" name="Ellipszis buborék 7"/>
          <p:cNvSpPr/>
          <p:nvPr/>
        </p:nvSpPr>
        <p:spPr bwMode="auto">
          <a:xfrm>
            <a:off x="5674574" y="3859593"/>
            <a:ext cx="4345579" cy="1341218"/>
          </a:xfrm>
          <a:prstGeom prst="wedgeEllipseCallout">
            <a:avLst>
              <a:gd name="adj1" fmla="val -73549"/>
              <a:gd name="adj2" fmla="val -67892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Kérés/másodperc,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Memóriahasználat…</a:t>
            </a:r>
          </a:p>
        </p:txBody>
      </p:sp>
      <p:sp>
        <p:nvSpPr>
          <p:cNvPr id="9" name="Ellipszis buborék 8"/>
          <p:cNvSpPr/>
          <p:nvPr/>
        </p:nvSpPr>
        <p:spPr bwMode="auto">
          <a:xfrm>
            <a:off x="3657597" y="5335336"/>
            <a:ext cx="6727374" cy="1522663"/>
          </a:xfrm>
          <a:prstGeom prst="wedgeEllipseCallout">
            <a:avLst>
              <a:gd name="adj1" fmla="val -53848"/>
              <a:gd name="adj2" fmla="val -75738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Gyakran használt menüpontok, forgalom alakulása napszak függvényében…</a:t>
            </a:r>
          </a:p>
        </p:txBody>
      </p:sp>
    </p:spTree>
    <p:extLst>
      <p:ext uri="{BB962C8B-B14F-4D97-AF65-F5344CB8AC3E}">
        <p14:creationId xmlns:p14="http://schemas.microsoft.com/office/powerpoint/2010/main" val="2477377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46684"/>
          </a:xfrm>
        </p:spPr>
        <p:txBody>
          <a:bodyPr/>
          <a:lstStyle/>
          <a:p>
            <a:r>
              <a:rPr lang="hu-HU" dirty="0"/>
              <a:t>Címtárszolgáltatások központi kezelése a felhőben</a:t>
            </a:r>
          </a:p>
          <a:p>
            <a:r>
              <a:rPr lang="hu-HU" dirty="0"/>
              <a:t>Különböző rendszerekben élő identitások összefésülése</a:t>
            </a:r>
          </a:p>
          <a:p>
            <a:r>
              <a:rPr lang="hu-HU" dirty="0"/>
              <a:t>Szoros integráció külső szolgáltatókkal,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sign-on</a:t>
            </a:r>
            <a:endParaRPr lang="hu-HU" dirty="0"/>
          </a:p>
          <a:p>
            <a:r>
              <a:rPr lang="hu-HU" dirty="0"/>
              <a:t>Biztonság növelése, többfaktoros </a:t>
            </a:r>
            <a:r>
              <a:rPr lang="hu-HU" dirty="0" err="1"/>
              <a:t>authentikáció</a:t>
            </a:r>
            <a:endParaRPr lang="hu-HU" dirty="0"/>
          </a:p>
          <a:p>
            <a:r>
              <a:rPr lang="hu-HU" dirty="0"/>
              <a:t>Skálázhatóság és rendelkezésre állás</a:t>
            </a:r>
          </a:p>
          <a:p>
            <a:r>
              <a:rPr lang="hu-HU" dirty="0"/>
              <a:t>Önkiszolgáló tevékenységek támogatása </a:t>
            </a:r>
            <a:br>
              <a:rPr lang="hu-HU" dirty="0"/>
            </a:br>
            <a:r>
              <a:rPr lang="hu-HU" dirty="0"/>
              <a:t>(pl.: profil menedzsment)</a:t>
            </a:r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 a célok?</a:t>
            </a:r>
          </a:p>
        </p:txBody>
      </p:sp>
    </p:spTree>
    <p:extLst>
      <p:ext uri="{BB962C8B-B14F-4D97-AF65-F5344CB8AC3E}">
        <p14:creationId xmlns:p14="http://schemas.microsoft.com/office/powerpoint/2010/main" val="146614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Egyszerűsített architektúra</a:t>
            </a:r>
            <a:br>
              <a:rPr lang="hu-HU" dirty="0"/>
            </a:br>
            <a:endParaRPr lang="hu-HU" dirty="0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274710" y="1981200"/>
            <a:ext cx="11537490" cy="4515063"/>
            <a:chOff x="397645" y="714241"/>
            <a:chExt cx="11537490" cy="4515063"/>
          </a:xfrm>
        </p:grpSpPr>
        <p:sp>
          <p:nvSpPr>
            <p:cNvPr id="9" name="Freeform 80"/>
            <p:cNvSpPr>
              <a:spLocks noChangeAspect="1"/>
            </p:cNvSpPr>
            <p:nvPr/>
          </p:nvSpPr>
          <p:spPr bwMode="black">
            <a:xfrm>
              <a:off x="4069534" y="1043957"/>
              <a:ext cx="4191279" cy="2315320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chemeClr val="bg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03">
                <a:defRPr/>
              </a:pPr>
              <a:endParaRPr lang="en-US" dirty="0">
                <a:solidFill>
                  <a:srgbClr val="505050"/>
                </a:solidFill>
              </a:endParaRPr>
            </a:p>
          </p:txBody>
        </p:sp>
        <p:sp>
          <p:nvSpPr>
            <p:cNvPr id="10" name="Freeform 81"/>
            <p:cNvSpPr/>
            <p:nvPr/>
          </p:nvSpPr>
          <p:spPr bwMode="auto">
            <a:xfrm>
              <a:off x="2912784" y="2222758"/>
              <a:ext cx="2693697" cy="62802"/>
            </a:xfrm>
            <a:custGeom>
              <a:avLst/>
              <a:gdLst>
                <a:gd name="connsiteX0" fmla="*/ 0 w 2238375"/>
                <a:gd name="connsiteY0" fmla="*/ 0 h 0"/>
                <a:gd name="connsiteX1" fmla="*/ 2238375 w 22383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8375">
                  <a:moveTo>
                    <a:pt x="0" y="0"/>
                  </a:moveTo>
                  <a:lnTo>
                    <a:pt x="2238375" y="0"/>
                  </a:lnTo>
                </a:path>
              </a:pathLst>
            </a:custGeom>
            <a:noFill/>
            <a:ln w="57150" cap="rnd" cmpd="sng" algn="ctr">
              <a:solidFill>
                <a:srgbClr val="0072C6"/>
              </a:solidFill>
              <a:prstDash val="sysDot"/>
              <a:headEnd type="triangle" w="med" len="med"/>
              <a:tailEnd type="triangle" w="med" len="me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03">
                <a:defRPr/>
              </a:pPr>
              <a:endParaRPr lang="en-US">
                <a:solidFill>
                  <a:srgbClr val="EFEFEF"/>
                </a:solidFill>
              </a:endParaRPr>
            </a:p>
          </p:txBody>
        </p:sp>
        <p:grpSp>
          <p:nvGrpSpPr>
            <p:cNvPr id="11" name="Group 82"/>
            <p:cNvGrpSpPr/>
            <p:nvPr/>
          </p:nvGrpSpPr>
          <p:grpSpPr>
            <a:xfrm rot="900000">
              <a:off x="4170094" y="1826811"/>
              <a:ext cx="801928" cy="791897"/>
              <a:chOff x="3242937" y="2319398"/>
              <a:chExt cx="796924" cy="786956"/>
            </a:xfrm>
          </p:grpSpPr>
          <p:sp>
            <p:nvSpPr>
              <p:cNvPr id="66" name="Oval 83"/>
              <p:cNvSpPr/>
              <p:nvPr/>
            </p:nvSpPr>
            <p:spPr bwMode="auto">
              <a:xfrm>
                <a:off x="3247921" y="2319398"/>
                <a:ext cx="786956" cy="786956"/>
              </a:xfrm>
              <a:prstGeom prst="ellipse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spc="-50" dirty="0">
                  <a:gradFill>
                    <a:gsLst>
                      <a:gs pos="1250">
                        <a:srgbClr val="EFEFEF"/>
                      </a:gs>
                      <a:gs pos="10417">
                        <a:srgbClr val="EFEFE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" name="Freeform 84"/>
              <p:cNvSpPr>
                <a:spLocks noEditPoints="1"/>
              </p:cNvSpPr>
              <p:nvPr/>
            </p:nvSpPr>
            <p:spPr bwMode="auto">
              <a:xfrm>
                <a:off x="3242937" y="2381026"/>
                <a:ext cx="796924" cy="663700"/>
              </a:xfrm>
              <a:custGeom>
                <a:avLst/>
                <a:gdLst>
                  <a:gd name="T0" fmla="*/ 1019 w 2056"/>
                  <a:gd name="T1" fmla="*/ 1507 h 1713"/>
                  <a:gd name="T2" fmla="*/ 943 w 2056"/>
                  <a:gd name="T3" fmla="*/ 1501 h 1713"/>
                  <a:gd name="T4" fmla="*/ 878 w 2056"/>
                  <a:gd name="T5" fmla="*/ 1489 h 1713"/>
                  <a:gd name="T6" fmla="*/ 819 w 2056"/>
                  <a:gd name="T7" fmla="*/ 1472 h 1713"/>
                  <a:gd name="T8" fmla="*/ 766 w 2056"/>
                  <a:gd name="T9" fmla="*/ 1454 h 1713"/>
                  <a:gd name="T10" fmla="*/ 713 w 2056"/>
                  <a:gd name="T11" fmla="*/ 1430 h 1713"/>
                  <a:gd name="T12" fmla="*/ 566 w 2056"/>
                  <a:gd name="T13" fmla="*/ 1313 h 1713"/>
                  <a:gd name="T14" fmla="*/ 518 w 2056"/>
                  <a:gd name="T15" fmla="*/ 1260 h 1713"/>
                  <a:gd name="T16" fmla="*/ 548 w 2056"/>
                  <a:gd name="T17" fmla="*/ 859 h 1713"/>
                  <a:gd name="T18" fmla="*/ 0 w 2056"/>
                  <a:gd name="T19" fmla="*/ 859 h 1713"/>
                  <a:gd name="T20" fmla="*/ 318 w 2056"/>
                  <a:gd name="T21" fmla="*/ 1342 h 1713"/>
                  <a:gd name="T22" fmla="*/ 353 w 2056"/>
                  <a:gd name="T23" fmla="*/ 1389 h 1713"/>
                  <a:gd name="T24" fmla="*/ 418 w 2056"/>
                  <a:gd name="T25" fmla="*/ 1460 h 1713"/>
                  <a:gd name="T26" fmla="*/ 613 w 2056"/>
                  <a:gd name="T27" fmla="*/ 1607 h 1713"/>
                  <a:gd name="T28" fmla="*/ 683 w 2056"/>
                  <a:gd name="T29" fmla="*/ 1642 h 1713"/>
                  <a:gd name="T30" fmla="*/ 754 w 2056"/>
                  <a:gd name="T31" fmla="*/ 1666 h 1713"/>
                  <a:gd name="T32" fmla="*/ 831 w 2056"/>
                  <a:gd name="T33" fmla="*/ 1690 h 1713"/>
                  <a:gd name="T34" fmla="*/ 878 w 2056"/>
                  <a:gd name="T35" fmla="*/ 1701 h 1713"/>
                  <a:gd name="T36" fmla="*/ 943 w 2056"/>
                  <a:gd name="T37" fmla="*/ 1707 h 1713"/>
                  <a:gd name="T38" fmla="*/ 1520 w 2056"/>
                  <a:gd name="T39" fmla="*/ 1560 h 1713"/>
                  <a:gd name="T40" fmla="*/ 1396 w 2056"/>
                  <a:gd name="T41" fmla="*/ 1389 h 1713"/>
                  <a:gd name="T42" fmla="*/ 1732 w 2056"/>
                  <a:gd name="T43" fmla="*/ 371 h 1713"/>
                  <a:gd name="T44" fmla="*/ 1691 w 2056"/>
                  <a:gd name="T45" fmla="*/ 318 h 1713"/>
                  <a:gd name="T46" fmla="*/ 1367 w 2056"/>
                  <a:gd name="T47" fmla="*/ 70 h 1713"/>
                  <a:gd name="T48" fmla="*/ 1296 w 2056"/>
                  <a:gd name="T49" fmla="*/ 47 h 1713"/>
                  <a:gd name="T50" fmla="*/ 1220 w 2056"/>
                  <a:gd name="T51" fmla="*/ 23 h 1713"/>
                  <a:gd name="T52" fmla="*/ 1172 w 2056"/>
                  <a:gd name="T53" fmla="*/ 11 h 1713"/>
                  <a:gd name="T54" fmla="*/ 1108 w 2056"/>
                  <a:gd name="T55" fmla="*/ 5 h 1713"/>
                  <a:gd name="T56" fmla="*/ 1025 w 2056"/>
                  <a:gd name="T57" fmla="*/ 0 h 1713"/>
                  <a:gd name="T58" fmla="*/ 536 w 2056"/>
                  <a:gd name="T59" fmla="*/ 159 h 1713"/>
                  <a:gd name="T60" fmla="*/ 654 w 2056"/>
                  <a:gd name="T61" fmla="*/ 323 h 1713"/>
                  <a:gd name="T62" fmla="*/ 1090 w 2056"/>
                  <a:gd name="T63" fmla="*/ 212 h 1713"/>
                  <a:gd name="T64" fmla="*/ 1149 w 2056"/>
                  <a:gd name="T65" fmla="*/ 217 h 1713"/>
                  <a:gd name="T66" fmla="*/ 1214 w 2056"/>
                  <a:gd name="T67" fmla="*/ 235 h 1713"/>
                  <a:gd name="T68" fmla="*/ 1278 w 2056"/>
                  <a:gd name="T69" fmla="*/ 259 h 1713"/>
                  <a:gd name="T70" fmla="*/ 1526 w 2056"/>
                  <a:gd name="T71" fmla="*/ 441 h 1713"/>
                  <a:gd name="T72" fmla="*/ 1679 w 2056"/>
                  <a:gd name="T73" fmla="*/ 859 h 1713"/>
                  <a:gd name="T74" fmla="*/ 1779 w 2056"/>
                  <a:gd name="T75" fmla="*/ 1266 h 1713"/>
                  <a:gd name="T76" fmla="*/ 1885 w 2056"/>
                  <a:gd name="T77" fmla="*/ 859 h 1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56" h="1713">
                    <a:moveTo>
                      <a:pt x="1396" y="1389"/>
                    </a:moveTo>
                    <a:cubicBezTo>
                      <a:pt x="1284" y="1472"/>
                      <a:pt x="1155" y="1507"/>
                      <a:pt x="1019" y="1507"/>
                    </a:cubicBezTo>
                    <a:cubicBezTo>
                      <a:pt x="1001" y="1507"/>
                      <a:pt x="984" y="1507"/>
                      <a:pt x="966" y="1507"/>
                    </a:cubicBezTo>
                    <a:cubicBezTo>
                      <a:pt x="960" y="1501"/>
                      <a:pt x="948" y="1501"/>
                      <a:pt x="943" y="1501"/>
                    </a:cubicBezTo>
                    <a:cubicBezTo>
                      <a:pt x="931" y="1501"/>
                      <a:pt x="913" y="1495"/>
                      <a:pt x="901" y="1495"/>
                    </a:cubicBezTo>
                    <a:cubicBezTo>
                      <a:pt x="895" y="1495"/>
                      <a:pt x="884" y="1489"/>
                      <a:pt x="878" y="1489"/>
                    </a:cubicBezTo>
                    <a:cubicBezTo>
                      <a:pt x="866" y="1489"/>
                      <a:pt x="848" y="1483"/>
                      <a:pt x="836" y="1478"/>
                    </a:cubicBezTo>
                    <a:cubicBezTo>
                      <a:pt x="831" y="1478"/>
                      <a:pt x="825" y="1478"/>
                      <a:pt x="819" y="1472"/>
                    </a:cubicBezTo>
                    <a:cubicBezTo>
                      <a:pt x="807" y="1466"/>
                      <a:pt x="789" y="1466"/>
                      <a:pt x="778" y="1460"/>
                    </a:cubicBezTo>
                    <a:cubicBezTo>
                      <a:pt x="772" y="1454"/>
                      <a:pt x="772" y="1454"/>
                      <a:pt x="766" y="1454"/>
                    </a:cubicBezTo>
                    <a:cubicBezTo>
                      <a:pt x="748" y="1448"/>
                      <a:pt x="730" y="1436"/>
                      <a:pt x="719" y="1430"/>
                    </a:cubicBezTo>
                    <a:cubicBezTo>
                      <a:pt x="713" y="1430"/>
                      <a:pt x="713" y="1430"/>
                      <a:pt x="713" y="1430"/>
                    </a:cubicBezTo>
                    <a:cubicBezTo>
                      <a:pt x="660" y="1395"/>
                      <a:pt x="607" y="1360"/>
                      <a:pt x="566" y="1319"/>
                    </a:cubicBezTo>
                    <a:cubicBezTo>
                      <a:pt x="566" y="1313"/>
                      <a:pt x="566" y="1313"/>
                      <a:pt x="566" y="1313"/>
                    </a:cubicBezTo>
                    <a:cubicBezTo>
                      <a:pt x="548" y="1301"/>
                      <a:pt x="536" y="1289"/>
                      <a:pt x="524" y="1271"/>
                    </a:cubicBezTo>
                    <a:cubicBezTo>
                      <a:pt x="524" y="1271"/>
                      <a:pt x="518" y="1266"/>
                      <a:pt x="518" y="1260"/>
                    </a:cubicBezTo>
                    <a:cubicBezTo>
                      <a:pt x="430" y="1154"/>
                      <a:pt x="377" y="1012"/>
                      <a:pt x="377" y="859"/>
                    </a:cubicBezTo>
                    <a:cubicBezTo>
                      <a:pt x="548" y="859"/>
                      <a:pt x="548" y="859"/>
                      <a:pt x="548" y="859"/>
                    </a:cubicBezTo>
                    <a:cubicBezTo>
                      <a:pt x="271" y="447"/>
                      <a:pt x="271" y="447"/>
                      <a:pt x="271" y="447"/>
                    </a:cubicBezTo>
                    <a:cubicBezTo>
                      <a:pt x="0" y="859"/>
                      <a:pt x="0" y="859"/>
                      <a:pt x="0" y="859"/>
                    </a:cubicBezTo>
                    <a:cubicBezTo>
                      <a:pt x="171" y="859"/>
                      <a:pt x="171" y="859"/>
                      <a:pt x="171" y="859"/>
                    </a:cubicBezTo>
                    <a:cubicBezTo>
                      <a:pt x="171" y="1036"/>
                      <a:pt x="224" y="1207"/>
                      <a:pt x="318" y="1342"/>
                    </a:cubicBezTo>
                    <a:cubicBezTo>
                      <a:pt x="324" y="1342"/>
                      <a:pt x="324" y="1348"/>
                      <a:pt x="324" y="1348"/>
                    </a:cubicBezTo>
                    <a:cubicBezTo>
                      <a:pt x="336" y="1360"/>
                      <a:pt x="348" y="1377"/>
                      <a:pt x="353" y="1389"/>
                    </a:cubicBezTo>
                    <a:cubicBezTo>
                      <a:pt x="359" y="1395"/>
                      <a:pt x="365" y="1401"/>
                      <a:pt x="365" y="1401"/>
                    </a:cubicBezTo>
                    <a:cubicBezTo>
                      <a:pt x="383" y="1425"/>
                      <a:pt x="400" y="1442"/>
                      <a:pt x="418" y="1460"/>
                    </a:cubicBezTo>
                    <a:cubicBezTo>
                      <a:pt x="418" y="1460"/>
                      <a:pt x="418" y="1460"/>
                      <a:pt x="424" y="1466"/>
                    </a:cubicBezTo>
                    <a:cubicBezTo>
                      <a:pt x="477" y="1519"/>
                      <a:pt x="542" y="1566"/>
                      <a:pt x="613" y="1607"/>
                    </a:cubicBezTo>
                    <a:cubicBezTo>
                      <a:pt x="613" y="1607"/>
                      <a:pt x="619" y="1607"/>
                      <a:pt x="619" y="1613"/>
                    </a:cubicBezTo>
                    <a:cubicBezTo>
                      <a:pt x="642" y="1619"/>
                      <a:pt x="660" y="1631"/>
                      <a:pt x="683" y="1642"/>
                    </a:cubicBezTo>
                    <a:cubicBezTo>
                      <a:pt x="689" y="1642"/>
                      <a:pt x="689" y="1642"/>
                      <a:pt x="695" y="1648"/>
                    </a:cubicBezTo>
                    <a:cubicBezTo>
                      <a:pt x="713" y="1654"/>
                      <a:pt x="736" y="1660"/>
                      <a:pt x="754" y="1666"/>
                    </a:cubicBezTo>
                    <a:cubicBezTo>
                      <a:pt x="760" y="1672"/>
                      <a:pt x="772" y="1672"/>
                      <a:pt x="778" y="1678"/>
                    </a:cubicBezTo>
                    <a:cubicBezTo>
                      <a:pt x="795" y="1684"/>
                      <a:pt x="813" y="1684"/>
                      <a:pt x="831" y="1690"/>
                    </a:cubicBezTo>
                    <a:cubicBezTo>
                      <a:pt x="842" y="1690"/>
                      <a:pt x="854" y="1695"/>
                      <a:pt x="860" y="1695"/>
                    </a:cubicBezTo>
                    <a:cubicBezTo>
                      <a:pt x="866" y="1695"/>
                      <a:pt x="872" y="1701"/>
                      <a:pt x="878" y="1701"/>
                    </a:cubicBezTo>
                    <a:cubicBezTo>
                      <a:pt x="895" y="1701"/>
                      <a:pt x="907" y="1707"/>
                      <a:pt x="925" y="1707"/>
                    </a:cubicBezTo>
                    <a:cubicBezTo>
                      <a:pt x="931" y="1707"/>
                      <a:pt x="937" y="1707"/>
                      <a:pt x="943" y="1707"/>
                    </a:cubicBezTo>
                    <a:cubicBezTo>
                      <a:pt x="972" y="1713"/>
                      <a:pt x="1001" y="1713"/>
                      <a:pt x="1025" y="1713"/>
                    </a:cubicBezTo>
                    <a:cubicBezTo>
                      <a:pt x="1202" y="1713"/>
                      <a:pt x="1373" y="1660"/>
                      <a:pt x="1520" y="1560"/>
                    </a:cubicBezTo>
                    <a:cubicBezTo>
                      <a:pt x="1561" y="1525"/>
                      <a:pt x="1573" y="1460"/>
                      <a:pt x="1544" y="1413"/>
                    </a:cubicBezTo>
                    <a:cubicBezTo>
                      <a:pt x="1508" y="1366"/>
                      <a:pt x="1443" y="1360"/>
                      <a:pt x="1396" y="1389"/>
                    </a:cubicBezTo>
                    <a:close/>
                    <a:moveTo>
                      <a:pt x="1885" y="859"/>
                    </a:moveTo>
                    <a:cubicBezTo>
                      <a:pt x="1879" y="677"/>
                      <a:pt x="1826" y="512"/>
                      <a:pt x="1732" y="371"/>
                    </a:cubicBezTo>
                    <a:cubicBezTo>
                      <a:pt x="1732" y="371"/>
                      <a:pt x="1726" y="371"/>
                      <a:pt x="1726" y="365"/>
                    </a:cubicBezTo>
                    <a:cubicBezTo>
                      <a:pt x="1714" y="347"/>
                      <a:pt x="1703" y="335"/>
                      <a:pt x="1691" y="318"/>
                    </a:cubicBezTo>
                    <a:cubicBezTo>
                      <a:pt x="1685" y="312"/>
                      <a:pt x="1685" y="312"/>
                      <a:pt x="1685" y="312"/>
                    </a:cubicBezTo>
                    <a:cubicBezTo>
                      <a:pt x="1597" y="206"/>
                      <a:pt x="1490" y="123"/>
                      <a:pt x="1367" y="70"/>
                    </a:cubicBezTo>
                    <a:cubicBezTo>
                      <a:pt x="1361" y="70"/>
                      <a:pt x="1361" y="70"/>
                      <a:pt x="1355" y="64"/>
                    </a:cubicBezTo>
                    <a:cubicBezTo>
                      <a:pt x="1337" y="59"/>
                      <a:pt x="1314" y="53"/>
                      <a:pt x="1296" y="47"/>
                    </a:cubicBezTo>
                    <a:cubicBezTo>
                      <a:pt x="1290" y="41"/>
                      <a:pt x="1278" y="41"/>
                      <a:pt x="1272" y="35"/>
                    </a:cubicBezTo>
                    <a:cubicBezTo>
                      <a:pt x="1255" y="35"/>
                      <a:pt x="1237" y="29"/>
                      <a:pt x="1220" y="23"/>
                    </a:cubicBezTo>
                    <a:cubicBezTo>
                      <a:pt x="1208" y="23"/>
                      <a:pt x="1202" y="17"/>
                      <a:pt x="1190" y="17"/>
                    </a:cubicBezTo>
                    <a:cubicBezTo>
                      <a:pt x="1184" y="17"/>
                      <a:pt x="1178" y="17"/>
                      <a:pt x="1172" y="11"/>
                    </a:cubicBezTo>
                    <a:cubicBezTo>
                      <a:pt x="1161" y="11"/>
                      <a:pt x="1149" y="11"/>
                      <a:pt x="1131" y="11"/>
                    </a:cubicBezTo>
                    <a:cubicBezTo>
                      <a:pt x="1125" y="5"/>
                      <a:pt x="1113" y="5"/>
                      <a:pt x="1108" y="5"/>
                    </a:cubicBezTo>
                    <a:cubicBezTo>
                      <a:pt x="1084" y="5"/>
                      <a:pt x="1060" y="0"/>
                      <a:pt x="1037" y="0"/>
                    </a:cubicBezTo>
                    <a:cubicBezTo>
                      <a:pt x="1031" y="0"/>
                      <a:pt x="1031" y="0"/>
                      <a:pt x="1025" y="0"/>
                    </a:cubicBezTo>
                    <a:cubicBezTo>
                      <a:pt x="1025" y="0"/>
                      <a:pt x="1025" y="0"/>
                      <a:pt x="1025" y="0"/>
                    </a:cubicBezTo>
                    <a:cubicBezTo>
                      <a:pt x="848" y="0"/>
                      <a:pt x="677" y="53"/>
                      <a:pt x="536" y="159"/>
                    </a:cubicBezTo>
                    <a:cubicBezTo>
                      <a:pt x="489" y="188"/>
                      <a:pt x="477" y="253"/>
                      <a:pt x="507" y="300"/>
                    </a:cubicBezTo>
                    <a:cubicBezTo>
                      <a:pt x="542" y="347"/>
                      <a:pt x="607" y="359"/>
                      <a:pt x="654" y="323"/>
                    </a:cubicBezTo>
                    <a:cubicBezTo>
                      <a:pt x="766" y="247"/>
                      <a:pt x="895" y="206"/>
                      <a:pt x="1031" y="206"/>
                    </a:cubicBezTo>
                    <a:cubicBezTo>
                      <a:pt x="1049" y="206"/>
                      <a:pt x="1066" y="206"/>
                      <a:pt x="1090" y="212"/>
                    </a:cubicBezTo>
                    <a:cubicBezTo>
                      <a:pt x="1096" y="212"/>
                      <a:pt x="1102" y="212"/>
                      <a:pt x="1108" y="212"/>
                    </a:cubicBezTo>
                    <a:cubicBezTo>
                      <a:pt x="1119" y="212"/>
                      <a:pt x="1137" y="217"/>
                      <a:pt x="1149" y="217"/>
                    </a:cubicBezTo>
                    <a:cubicBezTo>
                      <a:pt x="1155" y="217"/>
                      <a:pt x="1166" y="223"/>
                      <a:pt x="1172" y="223"/>
                    </a:cubicBezTo>
                    <a:cubicBezTo>
                      <a:pt x="1184" y="229"/>
                      <a:pt x="1202" y="229"/>
                      <a:pt x="1214" y="235"/>
                    </a:cubicBezTo>
                    <a:cubicBezTo>
                      <a:pt x="1220" y="235"/>
                      <a:pt x="1225" y="235"/>
                      <a:pt x="1231" y="241"/>
                    </a:cubicBezTo>
                    <a:cubicBezTo>
                      <a:pt x="1243" y="247"/>
                      <a:pt x="1261" y="253"/>
                      <a:pt x="1278" y="259"/>
                    </a:cubicBezTo>
                    <a:cubicBezTo>
                      <a:pt x="1278" y="259"/>
                      <a:pt x="1278" y="259"/>
                      <a:pt x="1284" y="259"/>
                    </a:cubicBezTo>
                    <a:cubicBezTo>
                      <a:pt x="1379" y="300"/>
                      <a:pt x="1461" y="365"/>
                      <a:pt x="1526" y="441"/>
                    </a:cubicBezTo>
                    <a:cubicBezTo>
                      <a:pt x="1526" y="447"/>
                      <a:pt x="1526" y="447"/>
                      <a:pt x="1526" y="447"/>
                    </a:cubicBezTo>
                    <a:cubicBezTo>
                      <a:pt x="1620" y="559"/>
                      <a:pt x="1679" y="700"/>
                      <a:pt x="1679" y="859"/>
                    </a:cubicBezTo>
                    <a:cubicBezTo>
                      <a:pt x="1502" y="859"/>
                      <a:pt x="1502" y="859"/>
                      <a:pt x="1502" y="859"/>
                    </a:cubicBezTo>
                    <a:cubicBezTo>
                      <a:pt x="1779" y="1266"/>
                      <a:pt x="1779" y="1266"/>
                      <a:pt x="1779" y="1266"/>
                    </a:cubicBezTo>
                    <a:cubicBezTo>
                      <a:pt x="2056" y="859"/>
                      <a:pt x="2056" y="859"/>
                      <a:pt x="2056" y="859"/>
                    </a:cubicBezTo>
                    <a:cubicBezTo>
                      <a:pt x="1885" y="859"/>
                      <a:pt x="1885" y="859"/>
                      <a:pt x="1885" y="859"/>
                    </a:cubicBezTo>
                    <a:cubicBezTo>
                      <a:pt x="1885" y="859"/>
                      <a:pt x="1885" y="859"/>
                      <a:pt x="1885" y="859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03">
                  <a:defRPr/>
                </a:pPr>
                <a:endParaRPr lang="en-US">
                  <a:solidFill>
                    <a:srgbClr val="505050"/>
                  </a:solidFill>
                </a:endParaRPr>
              </a:p>
            </p:txBody>
          </p:sp>
        </p:grpSp>
        <p:grpSp>
          <p:nvGrpSpPr>
            <p:cNvPr id="12" name="Group 85"/>
            <p:cNvGrpSpPr>
              <a:grpSpLocks noChangeAspect="1"/>
            </p:cNvGrpSpPr>
            <p:nvPr/>
          </p:nvGrpSpPr>
          <p:grpSpPr>
            <a:xfrm>
              <a:off x="4880401" y="3965912"/>
              <a:ext cx="2216091" cy="1263392"/>
              <a:chOff x="3063990" y="4892436"/>
              <a:chExt cx="2706624" cy="1543044"/>
            </a:xfrm>
          </p:grpSpPr>
          <p:sp>
            <p:nvSpPr>
              <p:cNvPr id="57" name="Rectangle 86"/>
              <p:cNvSpPr/>
              <p:nvPr/>
            </p:nvSpPr>
            <p:spPr bwMode="auto">
              <a:xfrm>
                <a:off x="3063990" y="4892436"/>
                <a:ext cx="2706624" cy="1543044"/>
              </a:xfrm>
              <a:prstGeom prst="rect">
                <a:avLst/>
              </a:prstGeom>
              <a:noFill/>
              <a:ln w="19050" cap="flat" cmpd="sng" algn="ctr">
                <a:noFill/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spc="-50" dirty="0">
                  <a:gradFill>
                    <a:gsLst>
                      <a:gs pos="1250">
                        <a:srgbClr val="EFEFEF"/>
                      </a:gs>
                      <a:gs pos="10417">
                        <a:srgbClr val="EFEFE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8" name="TextBox 77"/>
              <p:cNvSpPr txBox="1"/>
              <p:nvPr/>
            </p:nvSpPr>
            <p:spPr>
              <a:xfrm>
                <a:off x="3366714" y="6154876"/>
                <a:ext cx="2106932" cy="236819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lang="en-US" sz="1400" spc="-50" dirty="0">
                    <a:solidFill>
                      <a:srgbClr val="002060"/>
                    </a:solidFill>
                  </a:rPr>
                  <a:t>PC</a:t>
                </a:r>
                <a:r>
                  <a:rPr lang="hu-HU" sz="1400" spc="-50" dirty="0" err="1">
                    <a:solidFill>
                      <a:srgbClr val="002060"/>
                    </a:solidFill>
                  </a:rPr>
                  <a:t>-k</a:t>
                </a:r>
                <a:r>
                  <a:rPr lang="hu-HU" sz="1400" spc="-50" dirty="0">
                    <a:solidFill>
                      <a:srgbClr val="002060"/>
                    </a:solidFill>
                  </a:rPr>
                  <a:t> és eszközök</a:t>
                </a:r>
                <a:endParaRPr lang="en-US" sz="1400" spc="-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Freeform 88"/>
              <p:cNvSpPr>
                <a:spLocks noEditPoints="1"/>
              </p:cNvSpPr>
              <p:nvPr/>
            </p:nvSpPr>
            <p:spPr bwMode="auto">
              <a:xfrm>
                <a:off x="3788044" y="5488061"/>
                <a:ext cx="222252" cy="276414"/>
              </a:xfrm>
              <a:custGeom>
                <a:avLst/>
                <a:gdLst>
                  <a:gd name="T0" fmla="*/ 989 w 1986"/>
                  <a:gd name="T1" fmla="*/ 1654 h 2471"/>
                  <a:gd name="T2" fmla="*/ 1084 w 1986"/>
                  <a:gd name="T3" fmla="*/ 1605 h 2471"/>
                  <a:gd name="T4" fmla="*/ 1652 w 1986"/>
                  <a:gd name="T5" fmla="*/ 881 h 2471"/>
                  <a:gd name="T6" fmla="*/ 1652 w 1986"/>
                  <a:gd name="T7" fmla="*/ 1151 h 2471"/>
                  <a:gd name="T8" fmla="*/ 982 w 1986"/>
                  <a:gd name="T9" fmla="*/ 2090 h 2471"/>
                  <a:gd name="T10" fmla="*/ 602 w 1986"/>
                  <a:gd name="T11" fmla="*/ 1824 h 2471"/>
                  <a:gd name="T12" fmla="*/ 334 w 1986"/>
                  <a:gd name="T13" fmla="*/ 1142 h 2471"/>
                  <a:gd name="T14" fmla="*/ 334 w 1986"/>
                  <a:gd name="T15" fmla="*/ 799 h 2471"/>
                  <a:gd name="T16" fmla="*/ 421 w 1986"/>
                  <a:gd name="T17" fmla="*/ 682 h 2471"/>
                  <a:gd name="T18" fmla="*/ 883 w 1986"/>
                  <a:gd name="T19" fmla="*/ 482 h 2471"/>
                  <a:gd name="T20" fmla="*/ 984 w 1986"/>
                  <a:gd name="T21" fmla="*/ 442 h 2471"/>
                  <a:gd name="T22" fmla="*/ 1093 w 1986"/>
                  <a:gd name="T23" fmla="*/ 482 h 2471"/>
                  <a:gd name="T24" fmla="*/ 1495 w 1986"/>
                  <a:gd name="T25" fmla="*/ 668 h 2471"/>
                  <a:gd name="T26" fmla="*/ 1464 w 1986"/>
                  <a:gd name="T27" fmla="*/ 695 h 2471"/>
                  <a:gd name="T28" fmla="*/ 965 w 1986"/>
                  <a:gd name="T29" fmla="*/ 1328 h 2471"/>
                  <a:gd name="T30" fmla="*/ 763 w 1986"/>
                  <a:gd name="T31" fmla="*/ 1129 h 2471"/>
                  <a:gd name="T32" fmla="*/ 575 w 1986"/>
                  <a:gd name="T33" fmla="*/ 1131 h 2471"/>
                  <a:gd name="T34" fmla="*/ 580 w 1986"/>
                  <a:gd name="T35" fmla="*/ 1315 h 2471"/>
                  <a:gd name="T36" fmla="*/ 887 w 1986"/>
                  <a:gd name="T37" fmla="*/ 1616 h 2471"/>
                  <a:gd name="T38" fmla="*/ 978 w 1986"/>
                  <a:gd name="T39" fmla="*/ 1654 h 2471"/>
                  <a:gd name="T40" fmla="*/ 989 w 1986"/>
                  <a:gd name="T41" fmla="*/ 1654 h 2471"/>
                  <a:gd name="T42" fmla="*/ 1862 w 1986"/>
                  <a:gd name="T43" fmla="*/ 434 h 2471"/>
                  <a:gd name="T44" fmla="*/ 1986 w 1986"/>
                  <a:gd name="T45" fmla="*/ 609 h 2471"/>
                  <a:gd name="T46" fmla="*/ 1986 w 1986"/>
                  <a:gd name="T47" fmla="*/ 1116 h 2471"/>
                  <a:gd name="T48" fmla="*/ 978 w 1986"/>
                  <a:gd name="T49" fmla="*/ 2471 h 2471"/>
                  <a:gd name="T50" fmla="*/ 0 w 1986"/>
                  <a:gd name="T51" fmla="*/ 1105 h 2471"/>
                  <a:gd name="T52" fmla="*/ 0 w 1986"/>
                  <a:gd name="T53" fmla="*/ 589 h 2471"/>
                  <a:gd name="T54" fmla="*/ 120 w 1986"/>
                  <a:gd name="T55" fmla="*/ 411 h 2471"/>
                  <a:gd name="T56" fmla="*/ 792 w 1986"/>
                  <a:gd name="T57" fmla="*/ 108 h 2471"/>
                  <a:gd name="T58" fmla="*/ 1175 w 1986"/>
                  <a:gd name="T59" fmla="*/ 108 h 2471"/>
                  <a:gd name="T60" fmla="*/ 1862 w 1986"/>
                  <a:gd name="T61" fmla="*/ 434 h 2471"/>
                  <a:gd name="T62" fmla="*/ 1767 w 1986"/>
                  <a:gd name="T63" fmla="*/ 1153 h 2471"/>
                  <a:gd name="T64" fmla="*/ 1767 w 1986"/>
                  <a:gd name="T65" fmla="*/ 1153 h 2471"/>
                  <a:gd name="T66" fmla="*/ 1767 w 1986"/>
                  <a:gd name="T67" fmla="*/ 812 h 2471"/>
                  <a:gd name="T68" fmla="*/ 1604 w 1986"/>
                  <a:gd name="T69" fmla="*/ 584 h 2471"/>
                  <a:gd name="T70" fmla="*/ 1155 w 1986"/>
                  <a:gd name="T71" fmla="*/ 385 h 2471"/>
                  <a:gd name="T72" fmla="*/ 984 w 1986"/>
                  <a:gd name="T73" fmla="*/ 327 h 2471"/>
                  <a:gd name="T74" fmla="*/ 816 w 1986"/>
                  <a:gd name="T75" fmla="*/ 385 h 2471"/>
                  <a:gd name="T76" fmla="*/ 381 w 1986"/>
                  <a:gd name="T77" fmla="*/ 571 h 2471"/>
                  <a:gd name="T78" fmla="*/ 219 w 1986"/>
                  <a:gd name="T79" fmla="*/ 799 h 2471"/>
                  <a:gd name="T80" fmla="*/ 219 w 1986"/>
                  <a:gd name="T81" fmla="*/ 1142 h 2471"/>
                  <a:gd name="T82" fmla="*/ 516 w 1986"/>
                  <a:gd name="T83" fmla="*/ 1899 h 2471"/>
                  <a:gd name="T84" fmla="*/ 982 w 1986"/>
                  <a:gd name="T85" fmla="*/ 2207 h 2471"/>
                  <a:gd name="T86" fmla="*/ 1767 w 1986"/>
                  <a:gd name="T87" fmla="*/ 1153 h 2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86" h="2471">
                    <a:moveTo>
                      <a:pt x="989" y="1654"/>
                    </a:moveTo>
                    <a:cubicBezTo>
                      <a:pt x="1024" y="1651"/>
                      <a:pt x="1060" y="1636"/>
                      <a:pt x="1084" y="1605"/>
                    </a:cubicBezTo>
                    <a:cubicBezTo>
                      <a:pt x="1084" y="1605"/>
                      <a:pt x="1084" y="1605"/>
                      <a:pt x="1652" y="881"/>
                    </a:cubicBezTo>
                    <a:cubicBezTo>
                      <a:pt x="1652" y="881"/>
                      <a:pt x="1652" y="881"/>
                      <a:pt x="1652" y="1151"/>
                    </a:cubicBezTo>
                    <a:cubicBezTo>
                      <a:pt x="1652" y="1713"/>
                      <a:pt x="1095" y="2090"/>
                      <a:pt x="982" y="2090"/>
                    </a:cubicBezTo>
                    <a:cubicBezTo>
                      <a:pt x="920" y="2090"/>
                      <a:pt x="759" y="2008"/>
                      <a:pt x="602" y="1824"/>
                    </a:cubicBezTo>
                    <a:cubicBezTo>
                      <a:pt x="500" y="1707"/>
                      <a:pt x="334" y="1461"/>
                      <a:pt x="334" y="1142"/>
                    </a:cubicBezTo>
                    <a:cubicBezTo>
                      <a:pt x="334" y="1102"/>
                      <a:pt x="334" y="799"/>
                      <a:pt x="334" y="799"/>
                    </a:cubicBezTo>
                    <a:cubicBezTo>
                      <a:pt x="334" y="752"/>
                      <a:pt x="376" y="697"/>
                      <a:pt x="421" y="682"/>
                    </a:cubicBezTo>
                    <a:cubicBezTo>
                      <a:pt x="432" y="675"/>
                      <a:pt x="770" y="560"/>
                      <a:pt x="883" y="482"/>
                    </a:cubicBezTo>
                    <a:cubicBezTo>
                      <a:pt x="920" y="456"/>
                      <a:pt x="951" y="442"/>
                      <a:pt x="984" y="442"/>
                    </a:cubicBezTo>
                    <a:cubicBezTo>
                      <a:pt x="1018" y="442"/>
                      <a:pt x="1051" y="456"/>
                      <a:pt x="1093" y="482"/>
                    </a:cubicBezTo>
                    <a:cubicBezTo>
                      <a:pt x="1203" y="553"/>
                      <a:pt x="1389" y="628"/>
                      <a:pt x="1495" y="668"/>
                    </a:cubicBezTo>
                    <a:cubicBezTo>
                      <a:pt x="1482" y="675"/>
                      <a:pt x="1471" y="684"/>
                      <a:pt x="1464" y="695"/>
                    </a:cubicBezTo>
                    <a:cubicBezTo>
                      <a:pt x="1464" y="695"/>
                      <a:pt x="1464" y="695"/>
                      <a:pt x="965" y="1328"/>
                    </a:cubicBezTo>
                    <a:cubicBezTo>
                      <a:pt x="965" y="1328"/>
                      <a:pt x="965" y="1328"/>
                      <a:pt x="763" y="1129"/>
                    </a:cubicBezTo>
                    <a:cubicBezTo>
                      <a:pt x="710" y="1080"/>
                      <a:pt x="628" y="1080"/>
                      <a:pt x="575" y="1131"/>
                    </a:cubicBezTo>
                    <a:cubicBezTo>
                      <a:pt x="527" y="1180"/>
                      <a:pt x="527" y="1266"/>
                      <a:pt x="580" y="1315"/>
                    </a:cubicBezTo>
                    <a:cubicBezTo>
                      <a:pt x="580" y="1315"/>
                      <a:pt x="580" y="1315"/>
                      <a:pt x="887" y="1616"/>
                    </a:cubicBezTo>
                    <a:cubicBezTo>
                      <a:pt x="914" y="1640"/>
                      <a:pt x="945" y="1654"/>
                      <a:pt x="978" y="1654"/>
                    </a:cubicBezTo>
                    <a:cubicBezTo>
                      <a:pt x="982" y="1654"/>
                      <a:pt x="984" y="1654"/>
                      <a:pt x="989" y="1654"/>
                    </a:cubicBezTo>
                    <a:close/>
                    <a:moveTo>
                      <a:pt x="1862" y="434"/>
                    </a:moveTo>
                    <a:cubicBezTo>
                      <a:pt x="1931" y="458"/>
                      <a:pt x="1986" y="535"/>
                      <a:pt x="1986" y="609"/>
                    </a:cubicBezTo>
                    <a:cubicBezTo>
                      <a:pt x="1986" y="609"/>
                      <a:pt x="1986" y="1060"/>
                      <a:pt x="1986" y="1116"/>
                    </a:cubicBezTo>
                    <a:cubicBezTo>
                      <a:pt x="1986" y="1913"/>
                      <a:pt x="1188" y="2471"/>
                      <a:pt x="978" y="2471"/>
                    </a:cubicBezTo>
                    <a:cubicBezTo>
                      <a:pt x="715" y="2471"/>
                      <a:pt x="0" y="1884"/>
                      <a:pt x="0" y="1105"/>
                    </a:cubicBezTo>
                    <a:cubicBezTo>
                      <a:pt x="0" y="1047"/>
                      <a:pt x="0" y="589"/>
                      <a:pt x="0" y="589"/>
                    </a:cubicBezTo>
                    <a:cubicBezTo>
                      <a:pt x="0" y="516"/>
                      <a:pt x="56" y="438"/>
                      <a:pt x="120" y="411"/>
                    </a:cubicBezTo>
                    <a:cubicBezTo>
                      <a:pt x="120" y="411"/>
                      <a:pt x="639" y="223"/>
                      <a:pt x="792" y="108"/>
                    </a:cubicBezTo>
                    <a:cubicBezTo>
                      <a:pt x="940" y="0"/>
                      <a:pt x="1064" y="31"/>
                      <a:pt x="1175" y="108"/>
                    </a:cubicBezTo>
                    <a:cubicBezTo>
                      <a:pt x="1422" y="285"/>
                      <a:pt x="1862" y="434"/>
                      <a:pt x="1862" y="434"/>
                    </a:cubicBezTo>
                    <a:close/>
                    <a:moveTo>
                      <a:pt x="1767" y="1153"/>
                    </a:moveTo>
                    <a:cubicBezTo>
                      <a:pt x="1767" y="1153"/>
                      <a:pt x="1767" y="1153"/>
                      <a:pt x="1767" y="1153"/>
                    </a:cubicBezTo>
                    <a:cubicBezTo>
                      <a:pt x="1767" y="812"/>
                      <a:pt x="1767" y="812"/>
                      <a:pt x="1767" y="812"/>
                    </a:cubicBezTo>
                    <a:cubicBezTo>
                      <a:pt x="1767" y="719"/>
                      <a:pt x="1696" y="617"/>
                      <a:pt x="1604" y="584"/>
                    </a:cubicBezTo>
                    <a:cubicBezTo>
                      <a:pt x="1601" y="584"/>
                      <a:pt x="1298" y="478"/>
                      <a:pt x="1155" y="385"/>
                    </a:cubicBezTo>
                    <a:cubicBezTo>
                      <a:pt x="1115" y="361"/>
                      <a:pt x="1057" y="327"/>
                      <a:pt x="984" y="327"/>
                    </a:cubicBezTo>
                    <a:cubicBezTo>
                      <a:pt x="929" y="327"/>
                      <a:pt x="874" y="347"/>
                      <a:pt x="816" y="385"/>
                    </a:cubicBezTo>
                    <a:cubicBezTo>
                      <a:pt x="735" y="445"/>
                      <a:pt x="476" y="540"/>
                      <a:pt x="381" y="571"/>
                    </a:cubicBezTo>
                    <a:cubicBezTo>
                      <a:pt x="290" y="604"/>
                      <a:pt x="219" y="702"/>
                      <a:pt x="219" y="799"/>
                    </a:cubicBezTo>
                    <a:cubicBezTo>
                      <a:pt x="219" y="799"/>
                      <a:pt x="219" y="1105"/>
                      <a:pt x="219" y="1142"/>
                    </a:cubicBezTo>
                    <a:cubicBezTo>
                      <a:pt x="219" y="1499"/>
                      <a:pt x="405" y="1769"/>
                      <a:pt x="516" y="1899"/>
                    </a:cubicBezTo>
                    <a:cubicBezTo>
                      <a:pt x="668" y="2079"/>
                      <a:pt x="861" y="2207"/>
                      <a:pt x="982" y="2207"/>
                    </a:cubicBezTo>
                    <a:cubicBezTo>
                      <a:pt x="1170" y="2207"/>
                      <a:pt x="1767" y="1769"/>
                      <a:pt x="1767" y="1153"/>
                    </a:cubicBezTo>
                    <a:close/>
                  </a:path>
                </a:pathLst>
              </a:custGeom>
              <a:solidFill>
                <a:srgbClr val="505050">
                  <a:lumMod val="20000"/>
                  <a:lumOff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03">
                  <a:defRPr/>
                </a:pPr>
                <a:endParaRPr lang="en-US">
                  <a:solidFill>
                    <a:srgbClr val="505050"/>
                  </a:solidFill>
                </a:endParaRPr>
              </a:p>
            </p:txBody>
          </p:sp>
          <p:sp>
            <p:nvSpPr>
              <p:cNvPr id="60" name="Freeform 89"/>
              <p:cNvSpPr>
                <a:spLocks noEditPoints="1"/>
              </p:cNvSpPr>
              <p:nvPr/>
            </p:nvSpPr>
            <p:spPr bwMode="auto">
              <a:xfrm>
                <a:off x="5257762" y="5551917"/>
                <a:ext cx="162951" cy="202662"/>
              </a:xfrm>
              <a:custGeom>
                <a:avLst/>
                <a:gdLst>
                  <a:gd name="T0" fmla="*/ 989 w 1986"/>
                  <a:gd name="T1" fmla="*/ 1654 h 2471"/>
                  <a:gd name="T2" fmla="*/ 1084 w 1986"/>
                  <a:gd name="T3" fmla="*/ 1605 h 2471"/>
                  <a:gd name="T4" fmla="*/ 1652 w 1986"/>
                  <a:gd name="T5" fmla="*/ 881 h 2471"/>
                  <a:gd name="T6" fmla="*/ 1652 w 1986"/>
                  <a:gd name="T7" fmla="*/ 1151 h 2471"/>
                  <a:gd name="T8" fmla="*/ 982 w 1986"/>
                  <a:gd name="T9" fmla="*/ 2090 h 2471"/>
                  <a:gd name="T10" fmla="*/ 602 w 1986"/>
                  <a:gd name="T11" fmla="*/ 1824 h 2471"/>
                  <a:gd name="T12" fmla="*/ 334 w 1986"/>
                  <a:gd name="T13" fmla="*/ 1142 h 2471"/>
                  <a:gd name="T14" fmla="*/ 334 w 1986"/>
                  <a:gd name="T15" fmla="*/ 799 h 2471"/>
                  <a:gd name="T16" fmla="*/ 421 w 1986"/>
                  <a:gd name="T17" fmla="*/ 682 h 2471"/>
                  <a:gd name="T18" fmla="*/ 883 w 1986"/>
                  <a:gd name="T19" fmla="*/ 482 h 2471"/>
                  <a:gd name="T20" fmla="*/ 984 w 1986"/>
                  <a:gd name="T21" fmla="*/ 442 h 2471"/>
                  <a:gd name="T22" fmla="*/ 1093 w 1986"/>
                  <a:gd name="T23" fmla="*/ 482 h 2471"/>
                  <a:gd name="T24" fmla="*/ 1495 w 1986"/>
                  <a:gd name="T25" fmla="*/ 668 h 2471"/>
                  <a:gd name="T26" fmla="*/ 1464 w 1986"/>
                  <a:gd name="T27" fmla="*/ 695 h 2471"/>
                  <a:gd name="T28" fmla="*/ 965 w 1986"/>
                  <a:gd name="T29" fmla="*/ 1328 h 2471"/>
                  <a:gd name="T30" fmla="*/ 763 w 1986"/>
                  <a:gd name="T31" fmla="*/ 1129 h 2471"/>
                  <a:gd name="T32" fmla="*/ 575 w 1986"/>
                  <a:gd name="T33" fmla="*/ 1131 h 2471"/>
                  <a:gd name="T34" fmla="*/ 580 w 1986"/>
                  <a:gd name="T35" fmla="*/ 1315 h 2471"/>
                  <a:gd name="T36" fmla="*/ 887 w 1986"/>
                  <a:gd name="T37" fmla="*/ 1616 h 2471"/>
                  <a:gd name="T38" fmla="*/ 978 w 1986"/>
                  <a:gd name="T39" fmla="*/ 1654 h 2471"/>
                  <a:gd name="T40" fmla="*/ 989 w 1986"/>
                  <a:gd name="T41" fmla="*/ 1654 h 2471"/>
                  <a:gd name="T42" fmla="*/ 1862 w 1986"/>
                  <a:gd name="T43" fmla="*/ 434 h 2471"/>
                  <a:gd name="T44" fmla="*/ 1986 w 1986"/>
                  <a:gd name="T45" fmla="*/ 609 h 2471"/>
                  <a:gd name="T46" fmla="*/ 1986 w 1986"/>
                  <a:gd name="T47" fmla="*/ 1116 h 2471"/>
                  <a:gd name="T48" fmla="*/ 978 w 1986"/>
                  <a:gd name="T49" fmla="*/ 2471 h 2471"/>
                  <a:gd name="T50" fmla="*/ 0 w 1986"/>
                  <a:gd name="T51" fmla="*/ 1105 h 2471"/>
                  <a:gd name="T52" fmla="*/ 0 w 1986"/>
                  <a:gd name="T53" fmla="*/ 589 h 2471"/>
                  <a:gd name="T54" fmla="*/ 120 w 1986"/>
                  <a:gd name="T55" fmla="*/ 411 h 2471"/>
                  <a:gd name="T56" fmla="*/ 792 w 1986"/>
                  <a:gd name="T57" fmla="*/ 108 h 2471"/>
                  <a:gd name="T58" fmla="*/ 1175 w 1986"/>
                  <a:gd name="T59" fmla="*/ 108 h 2471"/>
                  <a:gd name="T60" fmla="*/ 1862 w 1986"/>
                  <a:gd name="T61" fmla="*/ 434 h 2471"/>
                  <a:gd name="T62" fmla="*/ 1767 w 1986"/>
                  <a:gd name="T63" fmla="*/ 1153 h 2471"/>
                  <a:gd name="T64" fmla="*/ 1767 w 1986"/>
                  <a:gd name="T65" fmla="*/ 1153 h 2471"/>
                  <a:gd name="T66" fmla="*/ 1767 w 1986"/>
                  <a:gd name="T67" fmla="*/ 812 h 2471"/>
                  <a:gd name="T68" fmla="*/ 1604 w 1986"/>
                  <a:gd name="T69" fmla="*/ 584 h 2471"/>
                  <a:gd name="T70" fmla="*/ 1155 w 1986"/>
                  <a:gd name="T71" fmla="*/ 385 h 2471"/>
                  <a:gd name="T72" fmla="*/ 984 w 1986"/>
                  <a:gd name="T73" fmla="*/ 327 h 2471"/>
                  <a:gd name="T74" fmla="*/ 816 w 1986"/>
                  <a:gd name="T75" fmla="*/ 385 h 2471"/>
                  <a:gd name="T76" fmla="*/ 381 w 1986"/>
                  <a:gd name="T77" fmla="*/ 571 h 2471"/>
                  <a:gd name="T78" fmla="*/ 219 w 1986"/>
                  <a:gd name="T79" fmla="*/ 799 h 2471"/>
                  <a:gd name="T80" fmla="*/ 219 w 1986"/>
                  <a:gd name="T81" fmla="*/ 1142 h 2471"/>
                  <a:gd name="T82" fmla="*/ 516 w 1986"/>
                  <a:gd name="T83" fmla="*/ 1899 h 2471"/>
                  <a:gd name="T84" fmla="*/ 982 w 1986"/>
                  <a:gd name="T85" fmla="*/ 2207 h 2471"/>
                  <a:gd name="T86" fmla="*/ 1767 w 1986"/>
                  <a:gd name="T87" fmla="*/ 1153 h 2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86" h="2471">
                    <a:moveTo>
                      <a:pt x="989" y="1654"/>
                    </a:moveTo>
                    <a:cubicBezTo>
                      <a:pt x="1024" y="1651"/>
                      <a:pt x="1060" y="1636"/>
                      <a:pt x="1084" y="1605"/>
                    </a:cubicBezTo>
                    <a:cubicBezTo>
                      <a:pt x="1084" y="1605"/>
                      <a:pt x="1084" y="1605"/>
                      <a:pt x="1652" y="881"/>
                    </a:cubicBezTo>
                    <a:cubicBezTo>
                      <a:pt x="1652" y="881"/>
                      <a:pt x="1652" y="881"/>
                      <a:pt x="1652" y="1151"/>
                    </a:cubicBezTo>
                    <a:cubicBezTo>
                      <a:pt x="1652" y="1713"/>
                      <a:pt x="1095" y="2090"/>
                      <a:pt x="982" y="2090"/>
                    </a:cubicBezTo>
                    <a:cubicBezTo>
                      <a:pt x="920" y="2090"/>
                      <a:pt x="759" y="2008"/>
                      <a:pt x="602" y="1824"/>
                    </a:cubicBezTo>
                    <a:cubicBezTo>
                      <a:pt x="500" y="1707"/>
                      <a:pt x="334" y="1461"/>
                      <a:pt x="334" y="1142"/>
                    </a:cubicBezTo>
                    <a:cubicBezTo>
                      <a:pt x="334" y="1102"/>
                      <a:pt x="334" y="799"/>
                      <a:pt x="334" y="799"/>
                    </a:cubicBezTo>
                    <a:cubicBezTo>
                      <a:pt x="334" y="752"/>
                      <a:pt x="376" y="697"/>
                      <a:pt x="421" y="682"/>
                    </a:cubicBezTo>
                    <a:cubicBezTo>
                      <a:pt x="432" y="675"/>
                      <a:pt x="770" y="560"/>
                      <a:pt x="883" y="482"/>
                    </a:cubicBezTo>
                    <a:cubicBezTo>
                      <a:pt x="920" y="456"/>
                      <a:pt x="951" y="442"/>
                      <a:pt x="984" y="442"/>
                    </a:cubicBezTo>
                    <a:cubicBezTo>
                      <a:pt x="1018" y="442"/>
                      <a:pt x="1051" y="456"/>
                      <a:pt x="1093" y="482"/>
                    </a:cubicBezTo>
                    <a:cubicBezTo>
                      <a:pt x="1203" y="553"/>
                      <a:pt x="1389" y="628"/>
                      <a:pt x="1495" y="668"/>
                    </a:cubicBezTo>
                    <a:cubicBezTo>
                      <a:pt x="1482" y="675"/>
                      <a:pt x="1471" y="684"/>
                      <a:pt x="1464" y="695"/>
                    </a:cubicBezTo>
                    <a:cubicBezTo>
                      <a:pt x="1464" y="695"/>
                      <a:pt x="1464" y="695"/>
                      <a:pt x="965" y="1328"/>
                    </a:cubicBezTo>
                    <a:cubicBezTo>
                      <a:pt x="965" y="1328"/>
                      <a:pt x="965" y="1328"/>
                      <a:pt x="763" y="1129"/>
                    </a:cubicBezTo>
                    <a:cubicBezTo>
                      <a:pt x="710" y="1080"/>
                      <a:pt x="628" y="1080"/>
                      <a:pt x="575" y="1131"/>
                    </a:cubicBezTo>
                    <a:cubicBezTo>
                      <a:pt x="527" y="1180"/>
                      <a:pt x="527" y="1266"/>
                      <a:pt x="580" y="1315"/>
                    </a:cubicBezTo>
                    <a:cubicBezTo>
                      <a:pt x="580" y="1315"/>
                      <a:pt x="580" y="1315"/>
                      <a:pt x="887" y="1616"/>
                    </a:cubicBezTo>
                    <a:cubicBezTo>
                      <a:pt x="914" y="1640"/>
                      <a:pt x="945" y="1654"/>
                      <a:pt x="978" y="1654"/>
                    </a:cubicBezTo>
                    <a:cubicBezTo>
                      <a:pt x="982" y="1654"/>
                      <a:pt x="984" y="1654"/>
                      <a:pt x="989" y="1654"/>
                    </a:cubicBezTo>
                    <a:close/>
                    <a:moveTo>
                      <a:pt x="1862" y="434"/>
                    </a:moveTo>
                    <a:cubicBezTo>
                      <a:pt x="1931" y="458"/>
                      <a:pt x="1986" y="535"/>
                      <a:pt x="1986" y="609"/>
                    </a:cubicBezTo>
                    <a:cubicBezTo>
                      <a:pt x="1986" y="609"/>
                      <a:pt x="1986" y="1060"/>
                      <a:pt x="1986" y="1116"/>
                    </a:cubicBezTo>
                    <a:cubicBezTo>
                      <a:pt x="1986" y="1913"/>
                      <a:pt x="1188" y="2471"/>
                      <a:pt x="978" y="2471"/>
                    </a:cubicBezTo>
                    <a:cubicBezTo>
                      <a:pt x="715" y="2471"/>
                      <a:pt x="0" y="1884"/>
                      <a:pt x="0" y="1105"/>
                    </a:cubicBezTo>
                    <a:cubicBezTo>
                      <a:pt x="0" y="1047"/>
                      <a:pt x="0" y="589"/>
                      <a:pt x="0" y="589"/>
                    </a:cubicBezTo>
                    <a:cubicBezTo>
                      <a:pt x="0" y="516"/>
                      <a:pt x="56" y="438"/>
                      <a:pt x="120" y="411"/>
                    </a:cubicBezTo>
                    <a:cubicBezTo>
                      <a:pt x="120" y="411"/>
                      <a:pt x="639" y="223"/>
                      <a:pt x="792" y="108"/>
                    </a:cubicBezTo>
                    <a:cubicBezTo>
                      <a:pt x="940" y="0"/>
                      <a:pt x="1064" y="31"/>
                      <a:pt x="1175" y="108"/>
                    </a:cubicBezTo>
                    <a:cubicBezTo>
                      <a:pt x="1422" y="285"/>
                      <a:pt x="1862" y="434"/>
                      <a:pt x="1862" y="434"/>
                    </a:cubicBezTo>
                    <a:close/>
                    <a:moveTo>
                      <a:pt x="1767" y="1153"/>
                    </a:moveTo>
                    <a:cubicBezTo>
                      <a:pt x="1767" y="1153"/>
                      <a:pt x="1767" y="1153"/>
                      <a:pt x="1767" y="1153"/>
                    </a:cubicBezTo>
                    <a:cubicBezTo>
                      <a:pt x="1767" y="812"/>
                      <a:pt x="1767" y="812"/>
                      <a:pt x="1767" y="812"/>
                    </a:cubicBezTo>
                    <a:cubicBezTo>
                      <a:pt x="1767" y="719"/>
                      <a:pt x="1696" y="617"/>
                      <a:pt x="1604" y="584"/>
                    </a:cubicBezTo>
                    <a:cubicBezTo>
                      <a:pt x="1601" y="584"/>
                      <a:pt x="1298" y="478"/>
                      <a:pt x="1155" y="385"/>
                    </a:cubicBezTo>
                    <a:cubicBezTo>
                      <a:pt x="1115" y="361"/>
                      <a:pt x="1057" y="327"/>
                      <a:pt x="984" y="327"/>
                    </a:cubicBezTo>
                    <a:cubicBezTo>
                      <a:pt x="929" y="327"/>
                      <a:pt x="874" y="347"/>
                      <a:pt x="816" y="385"/>
                    </a:cubicBezTo>
                    <a:cubicBezTo>
                      <a:pt x="735" y="445"/>
                      <a:pt x="476" y="540"/>
                      <a:pt x="381" y="571"/>
                    </a:cubicBezTo>
                    <a:cubicBezTo>
                      <a:pt x="290" y="604"/>
                      <a:pt x="219" y="702"/>
                      <a:pt x="219" y="799"/>
                    </a:cubicBezTo>
                    <a:cubicBezTo>
                      <a:pt x="219" y="799"/>
                      <a:pt x="219" y="1105"/>
                      <a:pt x="219" y="1142"/>
                    </a:cubicBezTo>
                    <a:cubicBezTo>
                      <a:pt x="219" y="1499"/>
                      <a:pt x="405" y="1769"/>
                      <a:pt x="516" y="1899"/>
                    </a:cubicBezTo>
                    <a:cubicBezTo>
                      <a:pt x="668" y="2079"/>
                      <a:pt x="861" y="2207"/>
                      <a:pt x="982" y="2207"/>
                    </a:cubicBezTo>
                    <a:cubicBezTo>
                      <a:pt x="1170" y="2207"/>
                      <a:pt x="1767" y="1769"/>
                      <a:pt x="1767" y="1153"/>
                    </a:cubicBezTo>
                    <a:close/>
                  </a:path>
                </a:pathLst>
              </a:custGeom>
              <a:solidFill>
                <a:srgbClr val="505050">
                  <a:lumMod val="20000"/>
                  <a:lumOff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03">
                  <a:defRPr/>
                </a:pPr>
                <a:endParaRPr lang="en-US">
                  <a:solidFill>
                    <a:srgbClr val="505050"/>
                  </a:solidFill>
                </a:endParaRPr>
              </a:p>
            </p:txBody>
          </p:sp>
          <p:sp>
            <p:nvSpPr>
              <p:cNvPr id="61" name="Freeform 90"/>
              <p:cNvSpPr>
                <a:spLocks noEditPoints="1"/>
              </p:cNvSpPr>
              <p:nvPr/>
            </p:nvSpPr>
            <p:spPr bwMode="auto">
              <a:xfrm>
                <a:off x="4559011" y="5432884"/>
                <a:ext cx="222252" cy="276414"/>
              </a:xfrm>
              <a:custGeom>
                <a:avLst/>
                <a:gdLst>
                  <a:gd name="T0" fmla="*/ 989 w 1986"/>
                  <a:gd name="T1" fmla="*/ 1654 h 2471"/>
                  <a:gd name="T2" fmla="*/ 1084 w 1986"/>
                  <a:gd name="T3" fmla="*/ 1605 h 2471"/>
                  <a:gd name="T4" fmla="*/ 1652 w 1986"/>
                  <a:gd name="T5" fmla="*/ 881 h 2471"/>
                  <a:gd name="T6" fmla="*/ 1652 w 1986"/>
                  <a:gd name="T7" fmla="*/ 1151 h 2471"/>
                  <a:gd name="T8" fmla="*/ 982 w 1986"/>
                  <a:gd name="T9" fmla="*/ 2090 h 2471"/>
                  <a:gd name="T10" fmla="*/ 602 w 1986"/>
                  <a:gd name="T11" fmla="*/ 1824 h 2471"/>
                  <a:gd name="T12" fmla="*/ 334 w 1986"/>
                  <a:gd name="T13" fmla="*/ 1142 h 2471"/>
                  <a:gd name="T14" fmla="*/ 334 w 1986"/>
                  <a:gd name="T15" fmla="*/ 799 h 2471"/>
                  <a:gd name="T16" fmla="*/ 421 w 1986"/>
                  <a:gd name="T17" fmla="*/ 682 h 2471"/>
                  <a:gd name="T18" fmla="*/ 883 w 1986"/>
                  <a:gd name="T19" fmla="*/ 482 h 2471"/>
                  <a:gd name="T20" fmla="*/ 984 w 1986"/>
                  <a:gd name="T21" fmla="*/ 442 h 2471"/>
                  <a:gd name="T22" fmla="*/ 1093 w 1986"/>
                  <a:gd name="T23" fmla="*/ 482 h 2471"/>
                  <a:gd name="T24" fmla="*/ 1495 w 1986"/>
                  <a:gd name="T25" fmla="*/ 668 h 2471"/>
                  <a:gd name="T26" fmla="*/ 1464 w 1986"/>
                  <a:gd name="T27" fmla="*/ 695 h 2471"/>
                  <a:gd name="T28" fmla="*/ 965 w 1986"/>
                  <a:gd name="T29" fmla="*/ 1328 h 2471"/>
                  <a:gd name="T30" fmla="*/ 763 w 1986"/>
                  <a:gd name="T31" fmla="*/ 1129 h 2471"/>
                  <a:gd name="T32" fmla="*/ 575 w 1986"/>
                  <a:gd name="T33" fmla="*/ 1131 h 2471"/>
                  <a:gd name="T34" fmla="*/ 580 w 1986"/>
                  <a:gd name="T35" fmla="*/ 1315 h 2471"/>
                  <a:gd name="T36" fmla="*/ 887 w 1986"/>
                  <a:gd name="T37" fmla="*/ 1616 h 2471"/>
                  <a:gd name="T38" fmla="*/ 978 w 1986"/>
                  <a:gd name="T39" fmla="*/ 1654 h 2471"/>
                  <a:gd name="T40" fmla="*/ 989 w 1986"/>
                  <a:gd name="T41" fmla="*/ 1654 h 2471"/>
                  <a:gd name="T42" fmla="*/ 1862 w 1986"/>
                  <a:gd name="T43" fmla="*/ 434 h 2471"/>
                  <a:gd name="T44" fmla="*/ 1986 w 1986"/>
                  <a:gd name="T45" fmla="*/ 609 h 2471"/>
                  <a:gd name="T46" fmla="*/ 1986 w 1986"/>
                  <a:gd name="T47" fmla="*/ 1116 h 2471"/>
                  <a:gd name="T48" fmla="*/ 978 w 1986"/>
                  <a:gd name="T49" fmla="*/ 2471 h 2471"/>
                  <a:gd name="T50" fmla="*/ 0 w 1986"/>
                  <a:gd name="T51" fmla="*/ 1105 h 2471"/>
                  <a:gd name="T52" fmla="*/ 0 w 1986"/>
                  <a:gd name="T53" fmla="*/ 589 h 2471"/>
                  <a:gd name="T54" fmla="*/ 120 w 1986"/>
                  <a:gd name="T55" fmla="*/ 411 h 2471"/>
                  <a:gd name="T56" fmla="*/ 792 w 1986"/>
                  <a:gd name="T57" fmla="*/ 108 h 2471"/>
                  <a:gd name="T58" fmla="*/ 1175 w 1986"/>
                  <a:gd name="T59" fmla="*/ 108 h 2471"/>
                  <a:gd name="T60" fmla="*/ 1862 w 1986"/>
                  <a:gd name="T61" fmla="*/ 434 h 2471"/>
                  <a:gd name="T62" fmla="*/ 1767 w 1986"/>
                  <a:gd name="T63" fmla="*/ 1153 h 2471"/>
                  <a:gd name="T64" fmla="*/ 1767 w 1986"/>
                  <a:gd name="T65" fmla="*/ 1153 h 2471"/>
                  <a:gd name="T66" fmla="*/ 1767 w 1986"/>
                  <a:gd name="T67" fmla="*/ 812 h 2471"/>
                  <a:gd name="T68" fmla="*/ 1604 w 1986"/>
                  <a:gd name="T69" fmla="*/ 584 h 2471"/>
                  <a:gd name="T70" fmla="*/ 1155 w 1986"/>
                  <a:gd name="T71" fmla="*/ 385 h 2471"/>
                  <a:gd name="T72" fmla="*/ 984 w 1986"/>
                  <a:gd name="T73" fmla="*/ 327 h 2471"/>
                  <a:gd name="T74" fmla="*/ 816 w 1986"/>
                  <a:gd name="T75" fmla="*/ 385 h 2471"/>
                  <a:gd name="T76" fmla="*/ 381 w 1986"/>
                  <a:gd name="T77" fmla="*/ 571 h 2471"/>
                  <a:gd name="T78" fmla="*/ 219 w 1986"/>
                  <a:gd name="T79" fmla="*/ 799 h 2471"/>
                  <a:gd name="T80" fmla="*/ 219 w 1986"/>
                  <a:gd name="T81" fmla="*/ 1142 h 2471"/>
                  <a:gd name="T82" fmla="*/ 516 w 1986"/>
                  <a:gd name="T83" fmla="*/ 1899 h 2471"/>
                  <a:gd name="T84" fmla="*/ 982 w 1986"/>
                  <a:gd name="T85" fmla="*/ 2207 h 2471"/>
                  <a:gd name="T86" fmla="*/ 1767 w 1986"/>
                  <a:gd name="T87" fmla="*/ 1153 h 2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86" h="2471">
                    <a:moveTo>
                      <a:pt x="989" y="1654"/>
                    </a:moveTo>
                    <a:cubicBezTo>
                      <a:pt x="1024" y="1651"/>
                      <a:pt x="1060" y="1636"/>
                      <a:pt x="1084" y="1605"/>
                    </a:cubicBezTo>
                    <a:cubicBezTo>
                      <a:pt x="1084" y="1605"/>
                      <a:pt x="1084" y="1605"/>
                      <a:pt x="1652" y="881"/>
                    </a:cubicBezTo>
                    <a:cubicBezTo>
                      <a:pt x="1652" y="881"/>
                      <a:pt x="1652" y="881"/>
                      <a:pt x="1652" y="1151"/>
                    </a:cubicBezTo>
                    <a:cubicBezTo>
                      <a:pt x="1652" y="1713"/>
                      <a:pt x="1095" y="2090"/>
                      <a:pt x="982" y="2090"/>
                    </a:cubicBezTo>
                    <a:cubicBezTo>
                      <a:pt x="920" y="2090"/>
                      <a:pt x="759" y="2008"/>
                      <a:pt x="602" y="1824"/>
                    </a:cubicBezTo>
                    <a:cubicBezTo>
                      <a:pt x="500" y="1707"/>
                      <a:pt x="334" y="1461"/>
                      <a:pt x="334" y="1142"/>
                    </a:cubicBezTo>
                    <a:cubicBezTo>
                      <a:pt x="334" y="1102"/>
                      <a:pt x="334" y="799"/>
                      <a:pt x="334" y="799"/>
                    </a:cubicBezTo>
                    <a:cubicBezTo>
                      <a:pt x="334" y="752"/>
                      <a:pt x="376" y="697"/>
                      <a:pt x="421" y="682"/>
                    </a:cubicBezTo>
                    <a:cubicBezTo>
                      <a:pt x="432" y="675"/>
                      <a:pt x="770" y="560"/>
                      <a:pt x="883" y="482"/>
                    </a:cubicBezTo>
                    <a:cubicBezTo>
                      <a:pt x="920" y="456"/>
                      <a:pt x="951" y="442"/>
                      <a:pt x="984" y="442"/>
                    </a:cubicBezTo>
                    <a:cubicBezTo>
                      <a:pt x="1018" y="442"/>
                      <a:pt x="1051" y="456"/>
                      <a:pt x="1093" y="482"/>
                    </a:cubicBezTo>
                    <a:cubicBezTo>
                      <a:pt x="1203" y="553"/>
                      <a:pt x="1389" y="628"/>
                      <a:pt x="1495" y="668"/>
                    </a:cubicBezTo>
                    <a:cubicBezTo>
                      <a:pt x="1482" y="675"/>
                      <a:pt x="1471" y="684"/>
                      <a:pt x="1464" y="695"/>
                    </a:cubicBezTo>
                    <a:cubicBezTo>
                      <a:pt x="1464" y="695"/>
                      <a:pt x="1464" y="695"/>
                      <a:pt x="965" y="1328"/>
                    </a:cubicBezTo>
                    <a:cubicBezTo>
                      <a:pt x="965" y="1328"/>
                      <a:pt x="965" y="1328"/>
                      <a:pt x="763" y="1129"/>
                    </a:cubicBezTo>
                    <a:cubicBezTo>
                      <a:pt x="710" y="1080"/>
                      <a:pt x="628" y="1080"/>
                      <a:pt x="575" y="1131"/>
                    </a:cubicBezTo>
                    <a:cubicBezTo>
                      <a:pt x="527" y="1180"/>
                      <a:pt x="527" y="1266"/>
                      <a:pt x="580" y="1315"/>
                    </a:cubicBezTo>
                    <a:cubicBezTo>
                      <a:pt x="580" y="1315"/>
                      <a:pt x="580" y="1315"/>
                      <a:pt x="887" y="1616"/>
                    </a:cubicBezTo>
                    <a:cubicBezTo>
                      <a:pt x="914" y="1640"/>
                      <a:pt x="945" y="1654"/>
                      <a:pt x="978" y="1654"/>
                    </a:cubicBezTo>
                    <a:cubicBezTo>
                      <a:pt x="982" y="1654"/>
                      <a:pt x="984" y="1654"/>
                      <a:pt x="989" y="1654"/>
                    </a:cubicBezTo>
                    <a:close/>
                    <a:moveTo>
                      <a:pt x="1862" y="434"/>
                    </a:moveTo>
                    <a:cubicBezTo>
                      <a:pt x="1931" y="458"/>
                      <a:pt x="1986" y="535"/>
                      <a:pt x="1986" y="609"/>
                    </a:cubicBezTo>
                    <a:cubicBezTo>
                      <a:pt x="1986" y="609"/>
                      <a:pt x="1986" y="1060"/>
                      <a:pt x="1986" y="1116"/>
                    </a:cubicBezTo>
                    <a:cubicBezTo>
                      <a:pt x="1986" y="1913"/>
                      <a:pt x="1188" y="2471"/>
                      <a:pt x="978" y="2471"/>
                    </a:cubicBezTo>
                    <a:cubicBezTo>
                      <a:pt x="715" y="2471"/>
                      <a:pt x="0" y="1884"/>
                      <a:pt x="0" y="1105"/>
                    </a:cubicBezTo>
                    <a:cubicBezTo>
                      <a:pt x="0" y="1047"/>
                      <a:pt x="0" y="589"/>
                      <a:pt x="0" y="589"/>
                    </a:cubicBezTo>
                    <a:cubicBezTo>
                      <a:pt x="0" y="516"/>
                      <a:pt x="56" y="438"/>
                      <a:pt x="120" y="411"/>
                    </a:cubicBezTo>
                    <a:cubicBezTo>
                      <a:pt x="120" y="411"/>
                      <a:pt x="639" y="223"/>
                      <a:pt x="792" y="108"/>
                    </a:cubicBezTo>
                    <a:cubicBezTo>
                      <a:pt x="940" y="0"/>
                      <a:pt x="1064" y="31"/>
                      <a:pt x="1175" y="108"/>
                    </a:cubicBezTo>
                    <a:cubicBezTo>
                      <a:pt x="1422" y="285"/>
                      <a:pt x="1862" y="434"/>
                      <a:pt x="1862" y="434"/>
                    </a:cubicBezTo>
                    <a:close/>
                    <a:moveTo>
                      <a:pt x="1767" y="1153"/>
                    </a:moveTo>
                    <a:cubicBezTo>
                      <a:pt x="1767" y="1153"/>
                      <a:pt x="1767" y="1153"/>
                      <a:pt x="1767" y="1153"/>
                    </a:cubicBezTo>
                    <a:cubicBezTo>
                      <a:pt x="1767" y="812"/>
                      <a:pt x="1767" y="812"/>
                      <a:pt x="1767" y="812"/>
                    </a:cubicBezTo>
                    <a:cubicBezTo>
                      <a:pt x="1767" y="719"/>
                      <a:pt x="1696" y="617"/>
                      <a:pt x="1604" y="584"/>
                    </a:cubicBezTo>
                    <a:cubicBezTo>
                      <a:pt x="1601" y="584"/>
                      <a:pt x="1298" y="478"/>
                      <a:pt x="1155" y="385"/>
                    </a:cubicBezTo>
                    <a:cubicBezTo>
                      <a:pt x="1115" y="361"/>
                      <a:pt x="1057" y="327"/>
                      <a:pt x="984" y="327"/>
                    </a:cubicBezTo>
                    <a:cubicBezTo>
                      <a:pt x="929" y="327"/>
                      <a:pt x="874" y="347"/>
                      <a:pt x="816" y="385"/>
                    </a:cubicBezTo>
                    <a:cubicBezTo>
                      <a:pt x="735" y="445"/>
                      <a:pt x="476" y="540"/>
                      <a:pt x="381" y="571"/>
                    </a:cubicBezTo>
                    <a:cubicBezTo>
                      <a:pt x="290" y="604"/>
                      <a:pt x="219" y="702"/>
                      <a:pt x="219" y="799"/>
                    </a:cubicBezTo>
                    <a:cubicBezTo>
                      <a:pt x="219" y="799"/>
                      <a:pt x="219" y="1105"/>
                      <a:pt x="219" y="1142"/>
                    </a:cubicBezTo>
                    <a:cubicBezTo>
                      <a:pt x="219" y="1499"/>
                      <a:pt x="405" y="1769"/>
                      <a:pt x="516" y="1899"/>
                    </a:cubicBezTo>
                    <a:cubicBezTo>
                      <a:pt x="668" y="2079"/>
                      <a:pt x="861" y="2207"/>
                      <a:pt x="982" y="2207"/>
                    </a:cubicBezTo>
                    <a:cubicBezTo>
                      <a:pt x="1170" y="2207"/>
                      <a:pt x="1767" y="1769"/>
                      <a:pt x="1767" y="1153"/>
                    </a:cubicBezTo>
                    <a:close/>
                  </a:path>
                </a:pathLst>
              </a:custGeom>
              <a:solidFill>
                <a:srgbClr val="505050">
                  <a:lumMod val="20000"/>
                  <a:lumOff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03">
                  <a:defRPr/>
                </a:pPr>
                <a:endParaRPr lang="en-US">
                  <a:solidFill>
                    <a:srgbClr val="505050"/>
                  </a:solidFill>
                </a:endParaRPr>
              </a:p>
            </p:txBody>
          </p:sp>
          <p:pic>
            <p:nvPicPr>
              <p:cNvPr id="62" name="Picture 9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947" b="8924"/>
              <a:stretch/>
            </p:blipFill>
            <p:spPr>
              <a:xfrm>
                <a:off x="4315866" y="5335070"/>
                <a:ext cx="704088" cy="502920"/>
              </a:xfrm>
              <a:prstGeom prst="rect">
                <a:avLst/>
              </a:prstGeom>
            </p:spPr>
          </p:pic>
          <p:pic>
            <p:nvPicPr>
              <p:cNvPr id="63" name="Picture 9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" r="59168" b="8924"/>
              <a:stretch/>
            </p:blipFill>
            <p:spPr>
              <a:xfrm>
                <a:off x="5222104" y="5466632"/>
                <a:ext cx="228600" cy="392115"/>
              </a:xfrm>
              <a:prstGeom prst="rect">
                <a:avLst/>
              </a:prstGeom>
            </p:spPr>
          </p:pic>
          <p:pic>
            <p:nvPicPr>
              <p:cNvPr id="64" name="Picture 9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53472" b="8924"/>
              <a:stretch/>
            </p:blipFill>
            <p:spPr>
              <a:xfrm>
                <a:off x="3716019" y="5331840"/>
                <a:ext cx="402472" cy="605833"/>
              </a:xfrm>
              <a:prstGeom prst="rect">
                <a:avLst/>
              </a:prstGeom>
            </p:spPr>
          </p:pic>
          <p:sp>
            <p:nvSpPr>
              <p:cNvPr id="65" name="Freeform 94"/>
              <p:cNvSpPr>
                <a:spLocks noEditPoints="1"/>
              </p:cNvSpPr>
              <p:nvPr/>
            </p:nvSpPr>
            <p:spPr bwMode="black">
              <a:xfrm>
                <a:off x="3360958" y="5289026"/>
                <a:ext cx="2112688" cy="667362"/>
              </a:xfrm>
              <a:custGeom>
                <a:avLst/>
                <a:gdLst>
                  <a:gd name="T0" fmla="*/ 1781 w 1985"/>
                  <a:gd name="T1" fmla="*/ 576 h 627"/>
                  <a:gd name="T2" fmla="*/ 1781 w 1985"/>
                  <a:gd name="T3" fmla="*/ 576 h 627"/>
                  <a:gd name="T4" fmla="*/ 1781 w 1985"/>
                  <a:gd name="T5" fmla="*/ 576 h 627"/>
                  <a:gd name="T6" fmla="*/ 1781 w 1985"/>
                  <a:gd name="T7" fmla="*/ 576 h 627"/>
                  <a:gd name="T8" fmla="*/ 1781 w 1985"/>
                  <a:gd name="T9" fmla="*/ 576 h 627"/>
                  <a:gd name="T10" fmla="*/ 1781 w 1985"/>
                  <a:gd name="T11" fmla="*/ 576 h 627"/>
                  <a:gd name="T12" fmla="*/ 1745 w 1985"/>
                  <a:gd name="T13" fmla="*/ 627 h 627"/>
                  <a:gd name="T14" fmla="*/ 1787 w 1985"/>
                  <a:gd name="T15" fmla="*/ 590 h 627"/>
                  <a:gd name="T16" fmla="*/ 1788 w 1985"/>
                  <a:gd name="T17" fmla="*/ 581 h 627"/>
                  <a:gd name="T18" fmla="*/ 1846 w 1985"/>
                  <a:gd name="T19" fmla="*/ 575 h 627"/>
                  <a:gd name="T20" fmla="*/ 1846 w 1985"/>
                  <a:gd name="T21" fmla="*/ 575 h 627"/>
                  <a:gd name="T22" fmla="*/ 1853 w 1985"/>
                  <a:gd name="T23" fmla="*/ 575 h 627"/>
                  <a:gd name="T24" fmla="*/ 1855 w 1985"/>
                  <a:gd name="T25" fmla="*/ 575 h 627"/>
                  <a:gd name="T26" fmla="*/ 1854 w 1985"/>
                  <a:gd name="T27" fmla="*/ 584 h 627"/>
                  <a:gd name="T28" fmla="*/ 1856 w 1985"/>
                  <a:gd name="T29" fmla="*/ 574 h 627"/>
                  <a:gd name="T30" fmla="*/ 1862 w 1985"/>
                  <a:gd name="T31" fmla="*/ 572 h 627"/>
                  <a:gd name="T32" fmla="*/ 1867 w 1985"/>
                  <a:gd name="T33" fmla="*/ 581 h 627"/>
                  <a:gd name="T34" fmla="*/ 1867 w 1985"/>
                  <a:gd name="T35" fmla="*/ 581 h 627"/>
                  <a:gd name="T36" fmla="*/ 1858 w 1985"/>
                  <a:gd name="T37" fmla="*/ 582 h 627"/>
                  <a:gd name="T38" fmla="*/ 1856 w 1985"/>
                  <a:gd name="T39" fmla="*/ 574 h 627"/>
                  <a:gd name="T40" fmla="*/ 1855 w 1985"/>
                  <a:gd name="T41" fmla="*/ 593 h 627"/>
                  <a:gd name="T42" fmla="*/ 1849 w 1985"/>
                  <a:gd name="T43" fmla="*/ 585 h 627"/>
                  <a:gd name="T44" fmla="*/ 1850 w 1985"/>
                  <a:gd name="T45" fmla="*/ 585 h 627"/>
                  <a:gd name="T46" fmla="*/ 1858 w 1985"/>
                  <a:gd name="T47" fmla="*/ 583 h 627"/>
                  <a:gd name="T48" fmla="*/ 1860 w 1985"/>
                  <a:gd name="T49" fmla="*/ 592 h 627"/>
                  <a:gd name="T50" fmla="*/ 1867 w 1985"/>
                  <a:gd name="T51" fmla="*/ 590 h 627"/>
                  <a:gd name="T52" fmla="*/ 1861 w 1985"/>
                  <a:gd name="T53" fmla="*/ 591 h 627"/>
                  <a:gd name="T54" fmla="*/ 1859 w 1985"/>
                  <a:gd name="T55" fmla="*/ 583 h 627"/>
                  <a:gd name="T56" fmla="*/ 1867 w 1985"/>
                  <a:gd name="T57" fmla="*/ 582 h 627"/>
                  <a:gd name="T58" fmla="*/ 1931 w 1985"/>
                  <a:gd name="T59" fmla="*/ 589 h 627"/>
                  <a:gd name="T60" fmla="*/ 1931 w 1985"/>
                  <a:gd name="T61" fmla="*/ 575 h 627"/>
                  <a:gd name="T62" fmla="*/ 1752 w 1985"/>
                  <a:gd name="T63" fmla="*/ 522 h 627"/>
                  <a:gd name="T64" fmla="*/ 1776 w 1985"/>
                  <a:gd name="T65" fmla="*/ 581 h 627"/>
                  <a:gd name="T66" fmla="*/ 1776 w 1985"/>
                  <a:gd name="T67" fmla="*/ 581 h 627"/>
                  <a:gd name="T68" fmla="*/ 1776 w 1985"/>
                  <a:gd name="T69" fmla="*/ 581 h 627"/>
                  <a:gd name="T70" fmla="*/ 1776 w 1985"/>
                  <a:gd name="T71" fmla="*/ 581 h 627"/>
                  <a:gd name="T72" fmla="*/ 1776 w 1985"/>
                  <a:gd name="T73" fmla="*/ 581 h 627"/>
                  <a:gd name="T74" fmla="*/ 1583 w 1985"/>
                  <a:gd name="T75" fmla="*/ 59 h 627"/>
                  <a:gd name="T76" fmla="*/ 803 w 1985"/>
                  <a:gd name="T77" fmla="*/ 570 h 627"/>
                  <a:gd name="T78" fmla="*/ 1288 w 1985"/>
                  <a:gd name="T79" fmla="*/ 580 h 627"/>
                  <a:gd name="T80" fmla="*/ 1275 w 1985"/>
                  <a:gd name="T81" fmla="*/ 540 h 627"/>
                  <a:gd name="T82" fmla="*/ 902 w 1985"/>
                  <a:gd name="T83" fmla="*/ 482 h 627"/>
                  <a:gd name="T84" fmla="*/ 1557 w 1985"/>
                  <a:gd name="T85" fmla="*/ 482 h 627"/>
                  <a:gd name="T86" fmla="*/ 292 w 1985"/>
                  <a:gd name="T87" fmla="*/ 16 h 627"/>
                  <a:gd name="T88" fmla="*/ 708 w 1985"/>
                  <a:gd name="T89" fmla="*/ 627 h 627"/>
                  <a:gd name="T90" fmla="*/ 292 w 1985"/>
                  <a:gd name="T91" fmla="*/ 479 h 627"/>
                  <a:gd name="T92" fmla="*/ 670 w 1985"/>
                  <a:gd name="T93" fmla="*/ 585 h 627"/>
                  <a:gd name="T94" fmla="*/ 333 w 1985"/>
                  <a:gd name="T95" fmla="*/ 57 h 627"/>
                  <a:gd name="T96" fmla="*/ 238 w 1985"/>
                  <a:gd name="T97" fmla="*/ 546 h 627"/>
                  <a:gd name="T98" fmla="*/ 247 w 1985"/>
                  <a:gd name="T99" fmla="*/ 480 h 627"/>
                  <a:gd name="T100" fmla="*/ 307 w 1985"/>
                  <a:gd name="T101" fmla="*/ 362 h 627"/>
                  <a:gd name="T102" fmla="*/ 205 w 1985"/>
                  <a:gd name="T103" fmla="*/ 339 h 627"/>
                  <a:gd name="T104" fmla="*/ 86 w 1985"/>
                  <a:gd name="T105" fmla="*/ 368 h 627"/>
                  <a:gd name="T106" fmla="*/ 95 w 1985"/>
                  <a:gd name="T107" fmla="*/ 58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85" h="627"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968" y="133"/>
                    </a:moveTo>
                    <a:cubicBezTo>
                      <a:pt x="1745" y="133"/>
                      <a:pt x="1745" y="133"/>
                      <a:pt x="1745" y="133"/>
                    </a:cubicBezTo>
                    <a:cubicBezTo>
                      <a:pt x="1735" y="133"/>
                      <a:pt x="1728" y="140"/>
                      <a:pt x="1728" y="150"/>
                    </a:cubicBezTo>
                    <a:cubicBezTo>
                      <a:pt x="1728" y="610"/>
                      <a:pt x="1728" y="610"/>
                      <a:pt x="1728" y="610"/>
                    </a:cubicBezTo>
                    <a:cubicBezTo>
                      <a:pt x="1728" y="619"/>
                      <a:pt x="1735" y="627"/>
                      <a:pt x="1745" y="627"/>
                    </a:cubicBezTo>
                    <a:cubicBezTo>
                      <a:pt x="1968" y="627"/>
                      <a:pt x="1968" y="627"/>
                      <a:pt x="1968" y="627"/>
                    </a:cubicBezTo>
                    <a:cubicBezTo>
                      <a:pt x="1978" y="627"/>
                      <a:pt x="1985" y="619"/>
                      <a:pt x="1985" y="610"/>
                    </a:cubicBezTo>
                    <a:cubicBezTo>
                      <a:pt x="1985" y="150"/>
                      <a:pt x="1985" y="150"/>
                      <a:pt x="1985" y="150"/>
                    </a:cubicBezTo>
                    <a:cubicBezTo>
                      <a:pt x="1985" y="140"/>
                      <a:pt x="1978" y="133"/>
                      <a:pt x="1968" y="133"/>
                    </a:cubicBezTo>
                    <a:close/>
                    <a:moveTo>
                      <a:pt x="1787" y="590"/>
                    </a:moveTo>
                    <a:cubicBezTo>
                      <a:pt x="1784" y="586"/>
                      <a:pt x="1784" y="586"/>
                      <a:pt x="1784" y="586"/>
                    </a:cubicBezTo>
                    <a:cubicBezTo>
                      <a:pt x="1783" y="587"/>
                      <a:pt x="1782" y="587"/>
                      <a:pt x="1781" y="587"/>
                    </a:cubicBezTo>
                    <a:cubicBezTo>
                      <a:pt x="1777" y="587"/>
                      <a:pt x="1774" y="584"/>
                      <a:pt x="1774" y="581"/>
                    </a:cubicBezTo>
                    <a:cubicBezTo>
                      <a:pt x="1774" y="577"/>
                      <a:pt x="1777" y="574"/>
                      <a:pt x="1781" y="574"/>
                    </a:cubicBezTo>
                    <a:cubicBezTo>
                      <a:pt x="1785" y="574"/>
                      <a:pt x="1788" y="577"/>
                      <a:pt x="1788" y="581"/>
                    </a:cubicBezTo>
                    <a:cubicBezTo>
                      <a:pt x="1788" y="582"/>
                      <a:pt x="1787" y="584"/>
                      <a:pt x="1786" y="585"/>
                    </a:cubicBezTo>
                    <a:cubicBezTo>
                      <a:pt x="1788" y="589"/>
                      <a:pt x="1788" y="589"/>
                      <a:pt x="1788" y="589"/>
                    </a:cubicBezTo>
                    <a:lnTo>
                      <a:pt x="1787" y="590"/>
                    </a:lnTo>
                    <a:close/>
                    <a:moveTo>
                      <a:pt x="1848" y="583"/>
                    </a:moveTo>
                    <a:cubicBezTo>
                      <a:pt x="1846" y="575"/>
                      <a:pt x="1846" y="575"/>
                      <a:pt x="1846" y="575"/>
                    </a:cubicBezTo>
                    <a:cubicBezTo>
                      <a:pt x="1846" y="575"/>
                      <a:pt x="1846" y="575"/>
                      <a:pt x="1846" y="575"/>
                    </a:cubicBezTo>
                    <a:cubicBezTo>
                      <a:pt x="1846" y="575"/>
                      <a:pt x="1846" y="575"/>
                      <a:pt x="1846" y="575"/>
                    </a:cubicBezTo>
                    <a:cubicBezTo>
                      <a:pt x="1846" y="575"/>
                      <a:pt x="1846" y="575"/>
                      <a:pt x="1846" y="575"/>
                    </a:cubicBezTo>
                    <a:cubicBezTo>
                      <a:pt x="1846" y="575"/>
                      <a:pt x="1846" y="575"/>
                      <a:pt x="1846" y="575"/>
                    </a:cubicBezTo>
                    <a:cubicBezTo>
                      <a:pt x="1846" y="575"/>
                      <a:pt x="1846" y="575"/>
                      <a:pt x="1846" y="575"/>
                    </a:cubicBezTo>
                    <a:cubicBezTo>
                      <a:pt x="1847" y="575"/>
                      <a:pt x="1847" y="575"/>
                      <a:pt x="1848" y="575"/>
                    </a:cubicBezTo>
                    <a:cubicBezTo>
                      <a:pt x="1848" y="576"/>
                      <a:pt x="1849" y="576"/>
                      <a:pt x="1849" y="576"/>
                    </a:cubicBezTo>
                    <a:cubicBezTo>
                      <a:pt x="1850" y="576"/>
                      <a:pt x="1850" y="576"/>
                      <a:pt x="1850" y="576"/>
                    </a:cubicBezTo>
                    <a:cubicBezTo>
                      <a:pt x="1851" y="576"/>
                      <a:pt x="1851" y="576"/>
                      <a:pt x="1852" y="576"/>
                    </a:cubicBezTo>
                    <a:cubicBezTo>
                      <a:pt x="1852" y="576"/>
                      <a:pt x="1853" y="576"/>
                      <a:pt x="1853" y="575"/>
                    </a:cubicBezTo>
                    <a:cubicBezTo>
                      <a:pt x="1854" y="575"/>
                      <a:pt x="1854" y="575"/>
                      <a:pt x="1855" y="574"/>
                    </a:cubicBezTo>
                    <a:cubicBezTo>
                      <a:pt x="1855" y="574"/>
                      <a:pt x="1855" y="574"/>
                      <a:pt x="1855" y="574"/>
                    </a:cubicBezTo>
                    <a:cubicBezTo>
                      <a:pt x="1855" y="574"/>
                      <a:pt x="1855" y="574"/>
                      <a:pt x="1855" y="574"/>
                    </a:cubicBezTo>
                    <a:cubicBezTo>
                      <a:pt x="1855" y="575"/>
                      <a:pt x="1855" y="575"/>
                      <a:pt x="1855" y="575"/>
                    </a:cubicBezTo>
                    <a:cubicBezTo>
                      <a:pt x="1855" y="575"/>
                      <a:pt x="1855" y="575"/>
                      <a:pt x="1855" y="575"/>
                    </a:cubicBezTo>
                    <a:cubicBezTo>
                      <a:pt x="1857" y="582"/>
                      <a:pt x="1857" y="582"/>
                      <a:pt x="1857" y="582"/>
                    </a:cubicBezTo>
                    <a:cubicBezTo>
                      <a:pt x="1857" y="582"/>
                      <a:pt x="1857" y="582"/>
                      <a:pt x="1857" y="582"/>
                    </a:cubicBezTo>
                    <a:cubicBezTo>
                      <a:pt x="1857" y="582"/>
                      <a:pt x="1857" y="582"/>
                      <a:pt x="1857" y="582"/>
                    </a:cubicBezTo>
                    <a:cubicBezTo>
                      <a:pt x="1857" y="583"/>
                      <a:pt x="1857" y="583"/>
                      <a:pt x="1857" y="583"/>
                    </a:cubicBezTo>
                    <a:cubicBezTo>
                      <a:pt x="1856" y="583"/>
                      <a:pt x="1855" y="584"/>
                      <a:pt x="1854" y="584"/>
                    </a:cubicBezTo>
                    <a:cubicBezTo>
                      <a:pt x="1854" y="584"/>
                      <a:pt x="1853" y="584"/>
                      <a:pt x="1853" y="584"/>
                    </a:cubicBezTo>
                    <a:cubicBezTo>
                      <a:pt x="1852" y="584"/>
                      <a:pt x="1852" y="584"/>
                      <a:pt x="1851" y="584"/>
                    </a:cubicBezTo>
                    <a:cubicBezTo>
                      <a:pt x="1850" y="584"/>
                      <a:pt x="1849" y="583"/>
                      <a:pt x="1848" y="583"/>
                    </a:cubicBezTo>
                    <a:cubicBezTo>
                      <a:pt x="1848" y="583"/>
                      <a:pt x="1848" y="583"/>
                      <a:pt x="1848" y="583"/>
                    </a:cubicBezTo>
                    <a:close/>
                    <a:moveTo>
                      <a:pt x="1856" y="574"/>
                    </a:moveTo>
                    <a:cubicBezTo>
                      <a:pt x="1856" y="574"/>
                      <a:pt x="1856" y="574"/>
                      <a:pt x="1856" y="574"/>
                    </a:cubicBezTo>
                    <a:cubicBezTo>
                      <a:pt x="1856" y="574"/>
                      <a:pt x="1856" y="574"/>
                      <a:pt x="1856" y="574"/>
                    </a:cubicBezTo>
                    <a:cubicBezTo>
                      <a:pt x="1856" y="573"/>
                      <a:pt x="1857" y="573"/>
                      <a:pt x="1857" y="573"/>
                    </a:cubicBezTo>
                    <a:cubicBezTo>
                      <a:pt x="1858" y="572"/>
                      <a:pt x="1859" y="572"/>
                      <a:pt x="1860" y="572"/>
                    </a:cubicBezTo>
                    <a:cubicBezTo>
                      <a:pt x="1861" y="572"/>
                      <a:pt x="1862" y="572"/>
                      <a:pt x="1862" y="572"/>
                    </a:cubicBezTo>
                    <a:cubicBezTo>
                      <a:pt x="1863" y="572"/>
                      <a:pt x="1864" y="573"/>
                      <a:pt x="1865" y="573"/>
                    </a:cubicBezTo>
                    <a:cubicBezTo>
                      <a:pt x="1865" y="573"/>
                      <a:pt x="1865" y="573"/>
                      <a:pt x="1865" y="573"/>
                    </a:cubicBezTo>
                    <a:cubicBezTo>
                      <a:pt x="1865" y="574"/>
                      <a:pt x="1865" y="574"/>
                      <a:pt x="1865" y="574"/>
                    </a:cubicBezTo>
                    <a:cubicBezTo>
                      <a:pt x="1867" y="581"/>
                      <a:pt x="1867" y="581"/>
                      <a:pt x="1867" y="581"/>
                    </a:cubicBezTo>
                    <a:cubicBezTo>
                      <a:pt x="1867" y="581"/>
                      <a:pt x="1867" y="581"/>
                      <a:pt x="1867" y="581"/>
                    </a:cubicBezTo>
                    <a:cubicBezTo>
                      <a:pt x="1867" y="581"/>
                      <a:pt x="1867" y="581"/>
                      <a:pt x="1867" y="581"/>
                    </a:cubicBezTo>
                    <a:cubicBezTo>
                      <a:pt x="1867" y="581"/>
                      <a:pt x="1867" y="581"/>
                      <a:pt x="1867" y="581"/>
                    </a:cubicBezTo>
                    <a:cubicBezTo>
                      <a:pt x="1867" y="581"/>
                      <a:pt x="1867" y="581"/>
                      <a:pt x="1867" y="581"/>
                    </a:cubicBezTo>
                    <a:cubicBezTo>
                      <a:pt x="1867" y="581"/>
                      <a:pt x="1867" y="581"/>
                      <a:pt x="1867" y="581"/>
                    </a:cubicBezTo>
                    <a:cubicBezTo>
                      <a:pt x="1867" y="581"/>
                      <a:pt x="1867" y="581"/>
                      <a:pt x="1867" y="581"/>
                    </a:cubicBezTo>
                    <a:cubicBezTo>
                      <a:pt x="1865" y="580"/>
                      <a:pt x="1863" y="580"/>
                      <a:pt x="1862" y="580"/>
                    </a:cubicBezTo>
                    <a:cubicBezTo>
                      <a:pt x="1861" y="580"/>
                      <a:pt x="1861" y="580"/>
                      <a:pt x="1860" y="581"/>
                    </a:cubicBezTo>
                    <a:cubicBezTo>
                      <a:pt x="1860" y="581"/>
                      <a:pt x="1859" y="581"/>
                      <a:pt x="1859" y="582"/>
                    </a:cubicBezTo>
                    <a:cubicBezTo>
                      <a:pt x="1859" y="582"/>
                      <a:pt x="1859" y="582"/>
                      <a:pt x="1858" y="582"/>
                    </a:cubicBezTo>
                    <a:cubicBezTo>
                      <a:pt x="1858" y="582"/>
                      <a:pt x="1858" y="582"/>
                      <a:pt x="1858" y="582"/>
                    </a:cubicBezTo>
                    <a:cubicBezTo>
                      <a:pt x="1858" y="581"/>
                      <a:pt x="1858" y="581"/>
                      <a:pt x="1858" y="581"/>
                    </a:cubicBezTo>
                    <a:cubicBezTo>
                      <a:pt x="1857" y="577"/>
                      <a:pt x="1857" y="577"/>
                      <a:pt x="1857" y="577"/>
                    </a:cubicBezTo>
                    <a:cubicBezTo>
                      <a:pt x="1856" y="574"/>
                      <a:pt x="1856" y="574"/>
                      <a:pt x="1856" y="574"/>
                    </a:cubicBezTo>
                    <a:cubicBezTo>
                      <a:pt x="1856" y="574"/>
                      <a:pt x="1856" y="574"/>
                      <a:pt x="1856" y="574"/>
                    </a:cubicBezTo>
                    <a:cubicBezTo>
                      <a:pt x="1856" y="574"/>
                      <a:pt x="1856" y="574"/>
                      <a:pt x="1856" y="574"/>
                    </a:cubicBezTo>
                    <a:close/>
                    <a:moveTo>
                      <a:pt x="1860" y="592"/>
                    </a:moveTo>
                    <a:cubicBezTo>
                      <a:pt x="1859" y="592"/>
                      <a:pt x="1859" y="592"/>
                      <a:pt x="1858" y="592"/>
                    </a:cubicBezTo>
                    <a:cubicBezTo>
                      <a:pt x="1858" y="593"/>
                      <a:pt x="1858" y="593"/>
                      <a:pt x="1857" y="593"/>
                    </a:cubicBezTo>
                    <a:cubicBezTo>
                      <a:pt x="1857" y="593"/>
                      <a:pt x="1857" y="593"/>
                      <a:pt x="1856" y="593"/>
                    </a:cubicBezTo>
                    <a:cubicBezTo>
                      <a:pt x="1856" y="593"/>
                      <a:pt x="1856" y="593"/>
                      <a:pt x="1855" y="593"/>
                    </a:cubicBezTo>
                    <a:cubicBezTo>
                      <a:pt x="1855" y="593"/>
                      <a:pt x="1854" y="593"/>
                      <a:pt x="1854" y="593"/>
                    </a:cubicBezTo>
                    <a:cubicBezTo>
                      <a:pt x="1853" y="593"/>
                      <a:pt x="1853" y="593"/>
                      <a:pt x="1852" y="593"/>
                    </a:cubicBezTo>
                    <a:cubicBezTo>
                      <a:pt x="1852" y="593"/>
                      <a:pt x="1851" y="592"/>
                      <a:pt x="1851" y="592"/>
                    </a:cubicBezTo>
                    <a:cubicBezTo>
                      <a:pt x="1851" y="592"/>
                      <a:pt x="1851" y="592"/>
                      <a:pt x="1851" y="592"/>
                    </a:cubicBezTo>
                    <a:cubicBezTo>
                      <a:pt x="1849" y="585"/>
                      <a:pt x="1849" y="585"/>
                      <a:pt x="1849" y="585"/>
                    </a:cubicBezTo>
                    <a:cubicBezTo>
                      <a:pt x="1849" y="584"/>
                      <a:pt x="1849" y="584"/>
                      <a:pt x="1849" y="584"/>
                    </a:cubicBezTo>
                    <a:cubicBezTo>
                      <a:pt x="1849" y="584"/>
                      <a:pt x="1849" y="584"/>
                      <a:pt x="1849" y="584"/>
                    </a:cubicBezTo>
                    <a:cubicBezTo>
                      <a:pt x="1849" y="584"/>
                      <a:pt x="1849" y="584"/>
                      <a:pt x="1849" y="584"/>
                    </a:cubicBezTo>
                    <a:cubicBezTo>
                      <a:pt x="1849" y="584"/>
                      <a:pt x="1849" y="584"/>
                      <a:pt x="1849" y="584"/>
                    </a:cubicBezTo>
                    <a:cubicBezTo>
                      <a:pt x="1849" y="584"/>
                      <a:pt x="1850" y="585"/>
                      <a:pt x="1850" y="585"/>
                    </a:cubicBezTo>
                    <a:cubicBezTo>
                      <a:pt x="1851" y="585"/>
                      <a:pt x="1851" y="585"/>
                      <a:pt x="1852" y="585"/>
                    </a:cubicBezTo>
                    <a:cubicBezTo>
                      <a:pt x="1853" y="585"/>
                      <a:pt x="1853" y="585"/>
                      <a:pt x="1854" y="585"/>
                    </a:cubicBezTo>
                    <a:cubicBezTo>
                      <a:pt x="1855" y="585"/>
                      <a:pt x="1855" y="585"/>
                      <a:pt x="1856" y="584"/>
                    </a:cubicBezTo>
                    <a:cubicBezTo>
                      <a:pt x="1856" y="584"/>
                      <a:pt x="1857" y="584"/>
                      <a:pt x="1858" y="584"/>
                    </a:cubicBezTo>
                    <a:cubicBezTo>
                      <a:pt x="1858" y="583"/>
                      <a:pt x="1858" y="583"/>
                      <a:pt x="1858" y="583"/>
                    </a:cubicBezTo>
                    <a:cubicBezTo>
                      <a:pt x="1858" y="583"/>
                      <a:pt x="1858" y="584"/>
                      <a:pt x="1858" y="584"/>
                    </a:cubicBezTo>
                    <a:cubicBezTo>
                      <a:pt x="1858" y="584"/>
                      <a:pt x="1858" y="584"/>
                      <a:pt x="1858" y="584"/>
                    </a:cubicBezTo>
                    <a:cubicBezTo>
                      <a:pt x="1858" y="584"/>
                      <a:pt x="1858" y="584"/>
                      <a:pt x="1858" y="584"/>
                    </a:cubicBezTo>
                    <a:cubicBezTo>
                      <a:pt x="1860" y="591"/>
                      <a:pt x="1860" y="591"/>
                      <a:pt x="1860" y="591"/>
                    </a:cubicBezTo>
                    <a:cubicBezTo>
                      <a:pt x="1860" y="591"/>
                      <a:pt x="1860" y="592"/>
                      <a:pt x="1860" y="592"/>
                    </a:cubicBezTo>
                    <a:close/>
                    <a:moveTo>
                      <a:pt x="1870" y="590"/>
                    </a:moveTo>
                    <a:cubicBezTo>
                      <a:pt x="1869" y="590"/>
                      <a:pt x="1869" y="590"/>
                      <a:pt x="1869" y="590"/>
                    </a:cubicBezTo>
                    <a:cubicBezTo>
                      <a:pt x="1869" y="590"/>
                      <a:pt x="1869" y="590"/>
                      <a:pt x="1869" y="590"/>
                    </a:cubicBezTo>
                    <a:cubicBezTo>
                      <a:pt x="1869" y="590"/>
                      <a:pt x="1869" y="590"/>
                      <a:pt x="1869" y="590"/>
                    </a:cubicBezTo>
                    <a:cubicBezTo>
                      <a:pt x="1869" y="590"/>
                      <a:pt x="1868" y="590"/>
                      <a:pt x="1867" y="590"/>
                    </a:cubicBezTo>
                    <a:cubicBezTo>
                      <a:pt x="1866" y="589"/>
                      <a:pt x="1866" y="589"/>
                      <a:pt x="1865" y="589"/>
                    </a:cubicBezTo>
                    <a:cubicBezTo>
                      <a:pt x="1865" y="589"/>
                      <a:pt x="1864" y="589"/>
                      <a:pt x="1864" y="590"/>
                    </a:cubicBezTo>
                    <a:cubicBezTo>
                      <a:pt x="1863" y="590"/>
                      <a:pt x="1863" y="590"/>
                      <a:pt x="1863" y="590"/>
                    </a:cubicBezTo>
                    <a:cubicBezTo>
                      <a:pt x="1862" y="590"/>
                      <a:pt x="1862" y="591"/>
                      <a:pt x="1861" y="591"/>
                    </a:cubicBezTo>
                    <a:cubicBezTo>
                      <a:pt x="1861" y="591"/>
                      <a:pt x="1861" y="591"/>
                      <a:pt x="1861" y="591"/>
                    </a:cubicBezTo>
                    <a:cubicBezTo>
                      <a:pt x="1861" y="591"/>
                      <a:pt x="1861" y="591"/>
                      <a:pt x="1861" y="591"/>
                    </a:cubicBezTo>
                    <a:cubicBezTo>
                      <a:pt x="1861" y="591"/>
                      <a:pt x="1861" y="591"/>
                      <a:pt x="1861" y="591"/>
                    </a:cubicBezTo>
                    <a:cubicBezTo>
                      <a:pt x="1861" y="591"/>
                      <a:pt x="1859" y="583"/>
                      <a:pt x="1859" y="583"/>
                    </a:cubicBezTo>
                    <a:cubicBezTo>
                      <a:pt x="1859" y="583"/>
                      <a:pt x="1859" y="583"/>
                      <a:pt x="1859" y="583"/>
                    </a:cubicBezTo>
                    <a:cubicBezTo>
                      <a:pt x="1859" y="583"/>
                      <a:pt x="1859" y="583"/>
                      <a:pt x="1859" y="583"/>
                    </a:cubicBezTo>
                    <a:cubicBezTo>
                      <a:pt x="1860" y="582"/>
                      <a:pt x="1861" y="582"/>
                      <a:pt x="1862" y="581"/>
                    </a:cubicBezTo>
                    <a:cubicBezTo>
                      <a:pt x="1862" y="581"/>
                      <a:pt x="1863" y="581"/>
                      <a:pt x="1863" y="581"/>
                    </a:cubicBezTo>
                    <a:cubicBezTo>
                      <a:pt x="1864" y="581"/>
                      <a:pt x="1864" y="581"/>
                      <a:pt x="1864" y="581"/>
                    </a:cubicBezTo>
                    <a:cubicBezTo>
                      <a:pt x="1865" y="581"/>
                      <a:pt x="1865" y="582"/>
                      <a:pt x="1866" y="582"/>
                    </a:cubicBezTo>
                    <a:cubicBezTo>
                      <a:pt x="1866" y="582"/>
                      <a:pt x="1867" y="582"/>
                      <a:pt x="1867" y="582"/>
                    </a:cubicBezTo>
                    <a:cubicBezTo>
                      <a:pt x="1867" y="582"/>
                      <a:pt x="1867" y="582"/>
                      <a:pt x="1867" y="582"/>
                    </a:cubicBezTo>
                    <a:cubicBezTo>
                      <a:pt x="1870" y="590"/>
                      <a:pt x="1870" y="590"/>
                      <a:pt x="1870" y="590"/>
                    </a:cubicBezTo>
                    <a:cubicBezTo>
                      <a:pt x="1870" y="590"/>
                      <a:pt x="1870" y="590"/>
                      <a:pt x="1870" y="590"/>
                    </a:cubicBezTo>
                    <a:close/>
                    <a:moveTo>
                      <a:pt x="1934" y="589"/>
                    </a:moveTo>
                    <a:cubicBezTo>
                      <a:pt x="1931" y="589"/>
                      <a:pt x="1931" y="589"/>
                      <a:pt x="1931" y="589"/>
                    </a:cubicBezTo>
                    <a:cubicBezTo>
                      <a:pt x="1937" y="583"/>
                      <a:pt x="1937" y="583"/>
                      <a:pt x="1937" y="583"/>
                    </a:cubicBezTo>
                    <a:cubicBezTo>
                      <a:pt x="1926" y="583"/>
                      <a:pt x="1926" y="583"/>
                      <a:pt x="1926" y="583"/>
                    </a:cubicBezTo>
                    <a:cubicBezTo>
                      <a:pt x="1926" y="581"/>
                      <a:pt x="1926" y="581"/>
                      <a:pt x="1926" y="581"/>
                    </a:cubicBezTo>
                    <a:cubicBezTo>
                      <a:pt x="1937" y="581"/>
                      <a:pt x="1937" y="581"/>
                      <a:pt x="1937" y="581"/>
                    </a:cubicBezTo>
                    <a:cubicBezTo>
                      <a:pt x="1931" y="575"/>
                      <a:pt x="1931" y="575"/>
                      <a:pt x="1931" y="575"/>
                    </a:cubicBezTo>
                    <a:cubicBezTo>
                      <a:pt x="1934" y="575"/>
                      <a:pt x="1934" y="575"/>
                      <a:pt x="1934" y="575"/>
                    </a:cubicBezTo>
                    <a:cubicBezTo>
                      <a:pt x="1941" y="582"/>
                      <a:pt x="1941" y="582"/>
                      <a:pt x="1941" y="582"/>
                    </a:cubicBezTo>
                    <a:lnTo>
                      <a:pt x="1934" y="589"/>
                    </a:lnTo>
                    <a:close/>
                    <a:moveTo>
                      <a:pt x="1962" y="522"/>
                    </a:moveTo>
                    <a:cubicBezTo>
                      <a:pt x="1752" y="522"/>
                      <a:pt x="1752" y="522"/>
                      <a:pt x="1752" y="522"/>
                    </a:cubicBezTo>
                    <a:cubicBezTo>
                      <a:pt x="1752" y="173"/>
                      <a:pt x="1752" y="173"/>
                      <a:pt x="1752" y="173"/>
                    </a:cubicBezTo>
                    <a:cubicBezTo>
                      <a:pt x="1962" y="173"/>
                      <a:pt x="1962" y="173"/>
                      <a:pt x="1962" y="173"/>
                    </a:cubicBezTo>
                    <a:lnTo>
                      <a:pt x="1962" y="522"/>
                    </a:ln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781" y="576"/>
                    </a:moveTo>
                    <a:cubicBezTo>
                      <a:pt x="1778" y="576"/>
                      <a:pt x="1776" y="578"/>
                      <a:pt x="1776" y="581"/>
                    </a:cubicBezTo>
                    <a:cubicBezTo>
                      <a:pt x="1776" y="583"/>
                      <a:pt x="1778" y="586"/>
                      <a:pt x="1781" y="586"/>
                    </a:cubicBezTo>
                    <a:cubicBezTo>
                      <a:pt x="1784" y="586"/>
                      <a:pt x="1786" y="583"/>
                      <a:pt x="1786" y="581"/>
                    </a:cubicBezTo>
                    <a:cubicBezTo>
                      <a:pt x="1786" y="578"/>
                      <a:pt x="1784" y="576"/>
                      <a:pt x="1781" y="576"/>
                    </a:cubicBezTo>
                    <a:close/>
                    <a:moveTo>
                      <a:pt x="1583" y="482"/>
                    </a:moveTo>
                    <a:cubicBezTo>
                      <a:pt x="1583" y="59"/>
                      <a:pt x="1583" y="59"/>
                      <a:pt x="1583" y="59"/>
                    </a:cubicBezTo>
                    <a:cubicBezTo>
                      <a:pt x="1583" y="39"/>
                      <a:pt x="1566" y="23"/>
                      <a:pt x="1546" y="23"/>
                    </a:cubicBezTo>
                    <a:cubicBezTo>
                      <a:pt x="910" y="23"/>
                      <a:pt x="910" y="23"/>
                      <a:pt x="910" y="23"/>
                    </a:cubicBezTo>
                    <a:cubicBezTo>
                      <a:pt x="890" y="23"/>
                      <a:pt x="874" y="39"/>
                      <a:pt x="874" y="59"/>
                    </a:cubicBezTo>
                    <a:cubicBezTo>
                      <a:pt x="874" y="482"/>
                      <a:pt x="874" y="482"/>
                      <a:pt x="874" y="482"/>
                    </a:cubicBezTo>
                    <a:cubicBezTo>
                      <a:pt x="803" y="570"/>
                      <a:pt x="803" y="570"/>
                      <a:pt x="803" y="570"/>
                    </a:cubicBezTo>
                    <a:cubicBezTo>
                      <a:pt x="803" y="594"/>
                      <a:pt x="823" y="614"/>
                      <a:pt x="847" y="614"/>
                    </a:cubicBezTo>
                    <a:cubicBezTo>
                      <a:pt x="1609" y="614"/>
                      <a:pt x="1609" y="614"/>
                      <a:pt x="1609" y="614"/>
                    </a:cubicBezTo>
                    <a:cubicBezTo>
                      <a:pt x="1633" y="614"/>
                      <a:pt x="1654" y="594"/>
                      <a:pt x="1654" y="570"/>
                    </a:cubicBezTo>
                    <a:lnTo>
                      <a:pt x="1583" y="482"/>
                    </a:lnTo>
                    <a:close/>
                    <a:moveTo>
                      <a:pt x="1288" y="580"/>
                    </a:moveTo>
                    <a:cubicBezTo>
                      <a:pt x="1156" y="580"/>
                      <a:pt x="1156" y="580"/>
                      <a:pt x="1156" y="580"/>
                    </a:cubicBezTo>
                    <a:cubicBezTo>
                      <a:pt x="1148" y="580"/>
                      <a:pt x="1142" y="577"/>
                      <a:pt x="1142" y="573"/>
                    </a:cubicBezTo>
                    <a:cubicBezTo>
                      <a:pt x="1158" y="545"/>
                      <a:pt x="1158" y="545"/>
                      <a:pt x="1158" y="545"/>
                    </a:cubicBezTo>
                    <a:cubicBezTo>
                      <a:pt x="1158" y="542"/>
                      <a:pt x="1163" y="540"/>
                      <a:pt x="1169" y="540"/>
                    </a:cubicBezTo>
                    <a:cubicBezTo>
                      <a:pt x="1275" y="540"/>
                      <a:pt x="1275" y="540"/>
                      <a:pt x="1275" y="540"/>
                    </a:cubicBezTo>
                    <a:cubicBezTo>
                      <a:pt x="1280" y="540"/>
                      <a:pt x="1285" y="542"/>
                      <a:pt x="1285" y="545"/>
                    </a:cubicBezTo>
                    <a:cubicBezTo>
                      <a:pt x="1301" y="573"/>
                      <a:pt x="1301" y="573"/>
                      <a:pt x="1301" y="573"/>
                    </a:cubicBezTo>
                    <a:cubicBezTo>
                      <a:pt x="1301" y="577"/>
                      <a:pt x="1295" y="580"/>
                      <a:pt x="1288" y="580"/>
                    </a:cubicBezTo>
                    <a:close/>
                    <a:moveTo>
                      <a:pt x="1557" y="482"/>
                    </a:moveTo>
                    <a:cubicBezTo>
                      <a:pt x="902" y="482"/>
                      <a:pt x="902" y="482"/>
                      <a:pt x="902" y="482"/>
                    </a:cubicBezTo>
                    <a:cubicBezTo>
                      <a:pt x="902" y="65"/>
                      <a:pt x="902" y="65"/>
                      <a:pt x="902" y="65"/>
                    </a:cubicBezTo>
                    <a:cubicBezTo>
                      <a:pt x="902" y="55"/>
                      <a:pt x="910" y="47"/>
                      <a:pt x="921" y="47"/>
                    </a:cubicBezTo>
                    <a:cubicBezTo>
                      <a:pt x="1539" y="47"/>
                      <a:pt x="1539" y="47"/>
                      <a:pt x="1539" y="47"/>
                    </a:cubicBezTo>
                    <a:cubicBezTo>
                      <a:pt x="1549" y="47"/>
                      <a:pt x="1557" y="55"/>
                      <a:pt x="1557" y="65"/>
                    </a:cubicBezTo>
                    <a:lnTo>
                      <a:pt x="1557" y="482"/>
                    </a:lnTo>
                    <a:close/>
                    <a:moveTo>
                      <a:pt x="333" y="57"/>
                    </a:moveTo>
                    <a:cubicBezTo>
                      <a:pt x="333" y="57"/>
                      <a:pt x="333" y="57"/>
                      <a:pt x="333" y="57"/>
                    </a:cubicBezTo>
                    <a:cubicBezTo>
                      <a:pt x="333" y="327"/>
                      <a:pt x="333" y="327"/>
                      <a:pt x="333" y="327"/>
                    </a:cubicBezTo>
                    <a:cubicBezTo>
                      <a:pt x="333" y="327"/>
                      <a:pt x="333" y="327"/>
                      <a:pt x="292" y="363"/>
                    </a:cubicBezTo>
                    <a:cubicBezTo>
                      <a:pt x="292" y="363"/>
                      <a:pt x="292" y="363"/>
                      <a:pt x="292" y="16"/>
                    </a:cubicBezTo>
                    <a:cubicBezTo>
                      <a:pt x="292" y="6"/>
                      <a:pt x="298" y="0"/>
                      <a:pt x="308" y="0"/>
                    </a:cubicBezTo>
                    <a:cubicBezTo>
                      <a:pt x="308" y="0"/>
                      <a:pt x="308" y="0"/>
                      <a:pt x="708" y="0"/>
                    </a:cubicBezTo>
                    <a:cubicBezTo>
                      <a:pt x="717" y="0"/>
                      <a:pt x="725" y="6"/>
                      <a:pt x="725" y="16"/>
                    </a:cubicBezTo>
                    <a:cubicBezTo>
                      <a:pt x="725" y="16"/>
                      <a:pt x="725" y="16"/>
                      <a:pt x="725" y="611"/>
                    </a:cubicBezTo>
                    <a:cubicBezTo>
                      <a:pt x="725" y="621"/>
                      <a:pt x="717" y="627"/>
                      <a:pt x="708" y="627"/>
                    </a:cubicBezTo>
                    <a:cubicBezTo>
                      <a:pt x="708" y="627"/>
                      <a:pt x="708" y="627"/>
                      <a:pt x="308" y="627"/>
                    </a:cubicBezTo>
                    <a:cubicBezTo>
                      <a:pt x="298" y="627"/>
                      <a:pt x="292" y="621"/>
                      <a:pt x="292" y="611"/>
                    </a:cubicBezTo>
                    <a:cubicBezTo>
                      <a:pt x="292" y="611"/>
                      <a:pt x="292" y="593"/>
                      <a:pt x="292" y="536"/>
                    </a:cubicBezTo>
                    <a:cubicBezTo>
                      <a:pt x="292" y="527"/>
                      <a:pt x="292" y="517"/>
                      <a:pt x="292" y="506"/>
                    </a:cubicBezTo>
                    <a:cubicBezTo>
                      <a:pt x="292" y="498"/>
                      <a:pt x="292" y="489"/>
                      <a:pt x="292" y="479"/>
                    </a:cubicBezTo>
                    <a:cubicBezTo>
                      <a:pt x="292" y="474"/>
                      <a:pt x="292" y="468"/>
                      <a:pt x="292" y="461"/>
                    </a:cubicBezTo>
                    <a:cubicBezTo>
                      <a:pt x="292" y="461"/>
                      <a:pt x="292" y="461"/>
                      <a:pt x="333" y="424"/>
                    </a:cubicBezTo>
                    <a:cubicBezTo>
                      <a:pt x="333" y="424"/>
                      <a:pt x="333" y="457"/>
                      <a:pt x="333" y="570"/>
                    </a:cubicBezTo>
                    <a:cubicBezTo>
                      <a:pt x="333" y="578"/>
                      <a:pt x="339" y="585"/>
                      <a:pt x="345" y="585"/>
                    </a:cubicBezTo>
                    <a:cubicBezTo>
                      <a:pt x="345" y="585"/>
                      <a:pt x="345" y="585"/>
                      <a:pt x="670" y="585"/>
                    </a:cubicBezTo>
                    <a:cubicBezTo>
                      <a:pt x="677" y="585"/>
                      <a:pt x="683" y="578"/>
                      <a:pt x="683" y="570"/>
                    </a:cubicBezTo>
                    <a:cubicBezTo>
                      <a:pt x="683" y="570"/>
                      <a:pt x="683" y="570"/>
                      <a:pt x="683" y="57"/>
                    </a:cubicBezTo>
                    <a:cubicBezTo>
                      <a:pt x="683" y="49"/>
                      <a:pt x="677" y="42"/>
                      <a:pt x="670" y="42"/>
                    </a:cubicBezTo>
                    <a:cubicBezTo>
                      <a:pt x="670" y="42"/>
                      <a:pt x="670" y="42"/>
                      <a:pt x="345" y="42"/>
                    </a:cubicBezTo>
                    <a:cubicBezTo>
                      <a:pt x="339" y="42"/>
                      <a:pt x="333" y="49"/>
                      <a:pt x="333" y="57"/>
                    </a:cubicBezTo>
                    <a:close/>
                    <a:moveTo>
                      <a:pt x="95" y="587"/>
                    </a:moveTo>
                    <a:cubicBezTo>
                      <a:pt x="103" y="579"/>
                      <a:pt x="121" y="567"/>
                      <a:pt x="132" y="565"/>
                    </a:cubicBezTo>
                    <a:cubicBezTo>
                      <a:pt x="146" y="562"/>
                      <a:pt x="160" y="562"/>
                      <a:pt x="175" y="562"/>
                    </a:cubicBezTo>
                    <a:cubicBezTo>
                      <a:pt x="188" y="561"/>
                      <a:pt x="200" y="555"/>
                      <a:pt x="214" y="552"/>
                    </a:cubicBezTo>
                    <a:cubicBezTo>
                      <a:pt x="225" y="548"/>
                      <a:pt x="230" y="548"/>
                      <a:pt x="238" y="546"/>
                    </a:cubicBezTo>
                    <a:cubicBezTo>
                      <a:pt x="256" y="543"/>
                      <a:pt x="254" y="543"/>
                      <a:pt x="262" y="541"/>
                    </a:cubicBezTo>
                    <a:cubicBezTo>
                      <a:pt x="272" y="539"/>
                      <a:pt x="284" y="531"/>
                      <a:pt x="286" y="520"/>
                    </a:cubicBezTo>
                    <a:cubicBezTo>
                      <a:pt x="288" y="509"/>
                      <a:pt x="277" y="496"/>
                      <a:pt x="266" y="497"/>
                    </a:cubicBezTo>
                    <a:cubicBezTo>
                      <a:pt x="241" y="499"/>
                      <a:pt x="237" y="504"/>
                      <a:pt x="215" y="505"/>
                    </a:cubicBezTo>
                    <a:cubicBezTo>
                      <a:pt x="228" y="494"/>
                      <a:pt x="234" y="492"/>
                      <a:pt x="247" y="480"/>
                    </a:cubicBezTo>
                    <a:cubicBezTo>
                      <a:pt x="261" y="468"/>
                      <a:pt x="271" y="460"/>
                      <a:pt x="284" y="448"/>
                    </a:cubicBezTo>
                    <a:cubicBezTo>
                      <a:pt x="298" y="436"/>
                      <a:pt x="310" y="426"/>
                      <a:pt x="326" y="412"/>
                    </a:cubicBezTo>
                    <a:cubicBezTo>
                      <a:pt x="338" y="401"/>
                      <a:pt x="354" y="388"/>
                      <a:pt x="361" y="373"/>
                    </a:cubicBezTo>
                    <a:cubicBezTo>
                      <a:pt x="373" y="349"/>
                      <a:pt x="364" y="336"/>
                      <a:pt x="347" y="338"/>
                    </a:cubicBezTo>
                    <a:cubicBezTo>
                      <a:pt x="333" y="339"/>
                      <a:pt x="318" y="353"/>
                      <a:pt x="307" y="362"/>
                    </a:cubicBezTo>
                    <a:cubicBezTo>
                      <a:pt x="278" y="387"/>
                      <a:pt x="248" y="411"/>
                      <a:pt x="219" y="436"/>
                    </a:cubicBezTo>
                    <a:cubicBezTo>
                      <a:pt x="230" y="426"/>
                      <a:pt x="240" y="416"/>
                      <a:pt x="252" y="405"/>
                    </a:cubicBezTo>
                    <a:cubicBezTo>
                      <a:pt x="265" y="393"/>
                      <a:pt x="267" y="381"/>
                      <a:pt x="259" y="372"/>
                    </a:cubicBezTo>
                    <a:cubicBezTo>
                      <a:pt x="235" y="344"/>
                      <a:pt x="212" y="380"/>
                      <a:pt x="184" y="398"/>
                    </a:cubicBezTo>
                    <a:cubicBezTo>
                      <a:pt x="217" y="370"/>
                      <a:pt x="228" y="355"/>
                      <a:pt x="205" y="339"/>
                    </a:cubicBezTo>
                    <a:cubicBezTo>
                      <a:pt x="186" y="326"/>
                      <a:pt x="162" y="364"/>
                      <a:pt x="146" y="374"/>
                    </a:cubicBezTo>
                    <a:cubicBezTo>
                      <a:pt x="152" y="367"/>
                      <a:pt x="162" y="359"/>
                      <a:pt x="168" y="353"/>
                    </a:cubicBezTo>
                    <a:cubicBezTo>
                      <a:pt x="173" y="348"/>
                      <a:pt x="180" y="340"/>
                      <a:pt x="175" y="332"/>
                    </a:cubicBezTo>
                    <a:cubicBezTo>
                      <a:pt x="160" y="308"/>
                      <a:pt x="146" y="322"/>
                      <a:pt x="135" y="331"/>
                    </a:cubicBezTo>
                    <a:cubicBezTo>
                      <a:pt x="118" y="342"/>
                      <a:pt x="102" y="355"/>
                      <a:pt x="86" y="368"/>
                    </a:cubicBezTo>
                    <a:cubicBezTo>
                      <a:pt x="72" y="381"/>
                      <a:pt x="54" y="392"/>
                      <a:pt x="49" y="410"/>
                    </a:cubicBezTo>
                    <a:cubicBezTo>
                      <a:pt x="45" y="423"/>
                      <a:pt x="45" y="435"/>
                      <a:pt x="36" y="446"/>
                    </a:cubicBezTo>
                    <a:cubicBezTo>
                      <a:pt x="27" y="456"/>
                      <a:pt x="10" y="469"/>
                      <a:pt x="0" y="478"/>
                    </a:cubicBezTo>
                    <a:cubicBezTo>
                      <a:pt x="7" y="486"/>
                      <a:pt x="15" y="495"/>
                      <a:pt x="23" y="504"/>
                    </a:cubicBezTo>
                    <a:cubicBezTo>
                      <a:pt x="33" y="516"/>
                      <a:pt x="85" y="575"/>
                      <a:pt x="95" y="58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03">
                  <a:defRPr/>
                </a:pPr>
                <a:endParaRPr lang="en-US">
                  <a:solidFill>
                    <a:srgbClr val="505050"/>
                  </a:solidFill>
                </a:endParaRPr>
              </a:p>
            </p:txBody>
          </p:sp>
        </p:grpSp>
        <p:sp>
          <p:nvSpPr>
            <p:cNvPr id="13" name="Freeform 95"/>
            <p:cNvSpPr/>
            <p:nvPr/>
          </p:nvSpPr>
          <p:spPr bwMode="auto">
            <a:xfrm flipH="1">
              <a:off x="9058193" y="1836272"/>
              <a:ext cx="182966" cy="1973728"/>
            </a:xfrm>
            <a:custGeom>
              <a:avLst/>
              <a:gdLst>
                <a:gd name="connsiteX0" fmla="*/ 38100 w 180975"/>
                <a:gd name="connsiteY0" fmla="*/ 0 h 1666875"/>
                <a:gd name="connsiteX1" fmla="*/ 180975 w 180975"/>
                <a:gd name="connsiteY1" fmla="*/ 0 h 1666875"/>
                <a:gd name="connsiteX2" fmla="*/ 180975 w 180975"/>
                <a:gd name="connsiteY2" fmla="*/ 1666875 h 1666875"/>
                <a:gd name="connsiteX3" fmla="*/ 0 w 180975"/>
                <a:gd name="connsiteY3" fmla="*/ 1666875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666875">
                  <a:moveTo>
                    <a:pt x="38100" y="0"/>
                  </a:moveTo>
                  <a:lnTo>
                    <a:pt x="180975" y="0"/>
                  </a:lnTo>
                  <a:lnTo>
                    <a:pt x="180975" y="1666875"/>
                  </a:lnTo>
                  <a:lnTo>
                    <a:pt x="0" y="1666875"/>
                  </a:lnTo>
                </a:path>
              </a:pathLst>
            </a:custGeom>
            <a:noFill/>
            <a:ln w="22225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03">
                <a:defRPr/>
              </a:pPr>
              <a:endParaRPr lang="en-US">
                <a:solidFill>
                  <a:srgbClr val="EFEFEF"/>
                </a:solidFill>
              </a:endParaRPr>
            </a:p>
          </p:txBody>
        </p:sp>
        <p:sp>
          <p:nvSpPr>
            <p:cNvPr id="14" name="Freeform 96"/>
            <p:cNvSpPr/>
            <p:nvPr/>
          </p:nvSpPr>
          <p:spPr bwMode="auto">
            <a:xfrm flipH="1" flipV="1">
              <a:off x="6647391" y="2222758"/>
              <a:ext cx="2277117" cy="83818"/>
            </a:xfrm>
            <a:custGeom>
              <a:avLst/>
              <a:gdLst>
                <a:gd name="connsiteX0" fmla="*/ 0 w 2238375"/>
                <a:gd name="connsiteY0" fmla="*/ 0 h 0"/>
                <a:gd name="connsiteX1" fmla="*/ 2238375 w 22383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8375">
                  <a:moveTo>
                    <a:pt x="0" y="0"/>
                  </a:moveTo>
                  <a:lnTo>
                    <a:pt x="2238375" y="0"/>
                  </a:lnTo>
                </a:path>
              </a:pathLst>
            </a:custGeom>
            <a:noFill/>
            <a:ln w="57150" cap="rnd" cmpd="sng" algn="ctr">
              <a:solidFill>
                <a:srgbClr val="0072C6"/>
              </a:solidFill>
              <a:prstDash val="sysDot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03">
                <a:defRPr/>
              </a:pPr>
              <a:endParaRPr lang="en-US">
                <a:solidFill>
                  <a:srgbClr val="EFEFEF"/>
                </a:solidFill>
              </a:endParaRPr>
            </a:p>
          </p:txBody>
        </p:sp>
        <p:sp>
          <p:nvSpPr>
            <p:cNvPr id="15" name="Freeform 97"/>
            <p:cNvSpPr/>
            <p:nvPr/>
          </p:nvSpPr>
          <p:spPr bwMode="auto">
            <a:xfrm flipH="1" flipV="1">
              <a:off x="6400801" y="2031620"/>
              <a:ext cx="2561889" cy="45719"/>
            </a:xfrm>
            <a:custGeom>
              <a:avLst/>
              <a:gdLst>
                <a:gd name="connsiteX0" fmla="*/ 0 w 2238375"/>
                <a:gd name="connsiteY0" fmla="*/ 0 h 0"/>
                <a:gd name="connsiteX1" fmla="*/ 2238375 w 22383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8375">
                  <a:moveTo>
                    <a:pt x="0" y="0"/>
                  </a:moveTo>
                  <a:lnTo>
                    <a:pt x="2238375" y="0"/>
                  </a:lnTo>
                </a:path>
              </a:pathLst>
            </a:custGeom>
            <a:noFill/>
            <a:ln w="57150" cap="rnd" cmpd="sng" algn="ctr">
              <a:solidFill>
                <a:srgbClr val="0072C6"/>
              </a:solidFill>
              <a:prstDash val="sysDot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03">
                <a:defRPr/>
              </a:pPr>
              <a:endParaRPr lang="en-US">
                <a:solidFill>
                  <a:srgbClr val="EFEFEF"/>
                </a:solidFill>
              </a:endParaRPr>
            </a:p>
          </p:txBody>
        </p:sp>
        <p:grpSp>
          <p:nvGrpSpPr>
            <p:cNvPr id="16" name="Group 98"/>
            <p:cNvGrpSpPr/>
            <p:nvPr/>
          </p:nvGrpSpPr>
          <p:grpSpPr>
            <a:xfrm>
              <a:off x="9336663" y="714241"/>
              <a:ext cx="2598472" cy="3896089"/>
              <a:chOff x="9174813" y="1235154"/>
              <a:chExt cx="2598472" cy="3896089"/>
            </a:xfrm>
          </p:grpSpPr>
          <p:sp>
            <p:nvSpPr>
              <p:cNvPr id="36" name="Freeform 100"/>
              <p:cNvSpPr>
                <a:spLocks noChangeAspect="1"/>
              </p:cNvSpPr>
              <p:nvPr/>
            </p:nvSpPr>
            <p:spPr bwMode="black">
              <a:xfrm>
                <a:off x="9174813" y="1235154"/>
                <a:ext cx="2598472" cy="143543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chemeClr val="bg2">
                    <a:lumMod val="9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03">
                  <a:defRPr/>
                </a:pPr>
                <a:endParaRPr lang="en-US" sz="1400">
                  <a:solidFill>
                    <a:srgbClr val="505050"/>
                  </a:solidFill>
                </a:endParaRPr>
              </a:p>
            </p:txBody>
          </p:sp>
          <p:sp>
            <p:nvSpPr>
              <p:cNvPr id="37" name="TextBox 66"/>
              <p:cNvSpPr txBox="1"/>
              <p:nvPr/>
            </p:nvSpPr>
            <p:spPr>
              <a:xfrm>
                <a:off x="9407750" y="2702551"/>
                <a:ext cx="1885342" cy="193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lang="en-US" sz="1400" spc="-50" dirty="0">
                    <a:solidFill>
                      <a:srgbClr val="002060"/>
                    </a:solidFill>
                  </a:rPr>
                  <a:t>SaaS</a:t>
                </a:r>
              </a:p>
            </p:txBody>
          </p:sp>
          <p:sp>
            <p:nvSpPr>
              <p:cNvPr id="38" name="TextBox 70"/>
              <p:cNvSpPr txBox="1"/>
              <p:nvPr/>
            </p:nvSpPr>
            <p:spPr>
              <a:xfrm>
                <a:off x="9296954" y="4743445"/>
                <a:ext cx="2248853" cy="387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lang="en-US" sz="1400" spc="-50" dirty="0">
                    <a:solidFill>
                      <a:srgbClr val="002060"/>
                    </a:solidFill>
                  </a:rPr>
                  <a:t>Azure App Service </a:t>
                </a:r>
                <a:r>
                  <a:rPr lang="hu-HU" sz="1400" spc="-50" dirty="0">
                    <a:solidFill>
                      <a:srgbClr val="002060"/>
                    </a:solidFill>
                  </a:rPr>
                  <a:t>és</a:t>
                </a:r>
                <a:r>
                  <a:rPr lang="en-US" sz="1400" spc="-50" dirty="0">
                    <a:solidFill>
                      <a:srgbClr val="002060"/>
                    </a:solidFill>
                  </a:rPr>
                  <a:t> </a:t>
                </a:r>
                <a:r>
                  <a:rPr lang="hu-HU" sz="1400" spc="-50" dirty="0">
                    <a:solidFill>
                      <a:srgbClr val="002060"/>
                    </a:solidFill>
                  </a:rPr>
                  <a:t/>
                </a:r>
                <a:br>
                  <a:rPr lang="hu-HU" sz="1400" spc="-50" dirty="0">
                    <a:solidFill>
                      <a:srgbClr val="002060"/>
                    </a:solidFill>
                  </a:rPr>
                </a:br>
                <a:r>
                  <a:rPr lang="hu-HU" sz="1400" spc="-50" dirty="0">
                    <a:solidFill>
                      <a:srgbClr val="002060"/>
                    </a:solidFill>
                  </a:rPr>
                  <a:t>nem felhő alapú szolgáltatások</a:t>
                </a:r>
                <a:endParaRPr lang="en-US" sz="1400" spc="-5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104"/>
              <p:cNvSpPr>
                <a:spLocks noChangeAspect="1"/>
              </p:cNvSpPr>
              <p:nvPr/>
            </p:nvSpPr>
            <p:spPr bwMode="black">
              <a:xfrm>
                <a:off x="9174813" y="3178567"/>
                <a:ext cx="2598472" cy="1435432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chemeClr val="bg2">
                    <a:lumMod val="9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503">
                  <a:defRPr/>
                </a:pPr>
                <a:endParaRPr lang="en-US" sz="1400">
                  <a:solidFill>
                    <a:srgbClr val="505050"/>
                  </a:solidFill>
                </a:endParaRPr>
              </a:p>
            </p:txBody>
          </p:sp>
          <p:sp>
            <p:nvSpPr>
              <p:cNvPr id="40" name="TextBox 146"/>
              <p:cNvSpPr txBox="1"/>
              <p:nvPr/>
            </p:nvSpPr>
            <p:spPr>
              <a:xfrm>
                <a:off x="9450055" y="4223198"/>
                <a:ext cx="1195386" cy="25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43038">
                  <a:lnSpc>
                    <a:spcPct val="80000"/>
                  </a:lnSpc>
                  <a:buSzPct val="80000"/>
                  <a:defRPr/>
                </a:pPr>
                <a:r>
                  <a:rPr lang="hu-HU" sz="1050" dirty="0">
                    <a:gradFill>
                      <a:gsLst>
                        <a:gs pos="11250">
                          <a:srgbClr val="EFEFEF">
                            <a:lumMod val="50000"/>
                          </a:srgbClr>
                        </a:gs>
                        <a:gs pos="34000">
                          <a:srgbClr val="EFEFEF">
                            <a:lumMod val="50000"/>
                          </a:srgbClr>
                        </a:gs>
                      </a:gsLst>
                      <a:lin ang="5400000" scaled="0"/>
                    </a:gradFill>
                  </a:rPr>
                  <a:t>Saját</a:t>
                </a:r>
                <a:r>
                  <a:rPr lang="en-US" sz="1050" dirty="0">
                    <a:gradFill>
                      <a:gsLst>
                        <a:gs pos="11250">
                          <a:srgbClr val="EFEFEF">
                            <a:lumMod val="50000"/>
                          </a:srgbClr>
                        </a:gs>
                        <a:gs pos="34000">
                          <a:srgbClr val="EFEFEF">
                            <a:lumMod val="50000"/>
                          </a:srgbClr>
                        </a:gs>
                      </a:gsLst>
                      <a:lin ang="5400000" scaled="0"/>
                    </a:gradFill>
                  </a:rPr>
                  <a:t> </a:t>
                </a:r>
                <a:br>
                  <a:rPr lang="en-US" sz="1050" dirty="0">
                    <a:gradFill>
                      <a:gsLst>
                        <a:gs pos="11250">
                          <a:srgbClr val="EFEFEF">
                            <a:lumMod val="50000"/>
                          </a:srgbClr>
                        </a:gs>
                        <a:gs pos="34000">
                          <a:srgbClr val="EFEFEF">
                            <a:lumMod val="50000"/>
                          </a:srgbClr>
                        </a:gs>
                      </a:gsLst>
                      <a:lin ang="5400000" scaled="0"/>
                    </a:gradFill>
                  </a:rPr>
                </a:br>
                <a:r>
                  <a:rPr lang="en-US" sz="1050" dirty="0">
                    <a:gradFill>
                      <a:gsLst>
                        <a:gs pos="11250">
                          <a:srgbClr val="EFEFEF">
                            <a:lumMod val="50000"/>
                          </a:srgbClr>
                        </a:gs>
                        <a:gs pos="34000">
                          <a:srgbClr val="EFEFEF">
                            <a:lumMod val="50000"/>
                          </a:srgbClr>
                        </a:gs>
                      </a:gsLst>
                      <a:lin ang="5400000" scaled="0"/>
                    </a:gradFill>
                  </a:rPr>
                  <a:t>LOB app</a:t>
                </a:r>
                <a:r>
                  <a:rPr lang="hu-HU" sz="1050" dirty="0" err="1">
                    <a:gradFill>
                      <a:gsLst>
                        <a:gs pos="11250">
                          <a:srgbClr val="EFEFEF">
                            <a:lumMod val="50000"/>
                          </a:srgbClr>
                        </a:gs>
                        <a:gs pos="34000">
                          <a:srgbClr val="EFEFEF">
                            <a:lumMod val="50000"/>
                          </a:srgbClr>
                        </a:gs>
                      </a:gsLst>
                      <a:lin ang="5400000" scaled="0"/>
                    </a:gradFill>
                  </a:rPr>
                  <a:t>-ok</a:t>
                </a:r>
                <a:endParaRPr lang="en-US" sz="1050" dirty="0">
                  <a:gradFill>
                    <a:gsLst>
                      <a:gs pos="11250">
                        <a:srgbClr val="EFEFEF">
                          <a:lumMod val="50000"/>
                        </a:srgbClr>
                      </a:gs>
                      <a:gs pos="34000">
                        <a:srgbClr val="EFEFEF">
                          <a:lumMod val="50000"/>
                        </a:srgb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1" name="Rectangle 106"/>
              <p:cNvSpPr/>
              <p:nvPr/>
            </p:nvSpPr>
            <p:spPr bwMode="auto">
              <a:xfrm>
                <a:off x="9601293" y="3888550"/>
                <a:ext cx="845289" cy="629457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2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spc="-50" dirty="0">
                  <a:gradFill>
                    <a:gsLst>
                      <a:gs pos="1250">
                        <a:srgbClr val="EFEFEF"/>
                      </a:gs>
                      <a:gs pos="10417">
                        <a:srgbClr val="EFEFE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42" name="Picture 123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rgbClr val="0072C6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295" y="1562589"/>
                <a:ext cx="1110009" cy="384504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3" name="Group 108"/>
              <p:cNvGrpSpPr/>
              <p:nvPr/>
            </p:nvGrpSpPr>
            <p:grpSpPr>
              <a:xfrm>
                <a:off x="9666829" y="3928967"/>
                <a:ext cx="717510" cy="308948"/>
                <a:chOff x="3096005" y="909698"/>
                <a:chExt cx="6564589" cy="2826597"/>
              </a:xfrm>
            </p:grpSpPr>
            <p:pic>
              <p:nvPicPr>
                <p:cNvPr id="52" name="Picture 117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475" b="67991"/>
                <a:stretch/>
              </p:blipFill>
              <p:spPr>
                <a:xfrm>
                  <a:off x="3096005" y="975535"/>
                  <a:ext cx="3972212" cy="121286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  <p:pic>
              <p:nvPicPr>
                <p:cNvPr id="53" name="Picture 118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186" b="1715"/>
                <a:stretch/>
              </p:blipFill>
              <p:spPr>
                <a:xfrm>
                  <a:off x="3096005" y="2181010"/>
                  <a:ext cx="3972212" cy="1235323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  <p:pic>
              <p:nvPicPr>
                <p:cNvPr id="54" name="Picture 119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903" t="32009" b="32814"/>
                <a:stretch/>
              </p:blipFill>
              <p:spPr>
                <a:xfrm>
                  <a:off x="7068217" y="909698"/>
                  <a:ext cx="2592377" cy="28265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  <p:sp>
              <p:nvSpPr>
                <p:cNvPr id="55" name="Rectangle 120"/>
                <p:cNvSpPr/>
                <p:nvPr/>
              </p:nvSpPr>
              <p:spPr bwMode="auto">
                <a:xfrm>
                  <a:off x="7564694" y="1703145"/>
                  <a:ext cx="2041371" cy="1677772"/>
                </a:xfrm>
                <a:prstGeom prst="rect">
                  <a:avLst/>
                </a:prstGeom>
                <a:solidFill>
                  <a:srgbClr val="FFFFFF"/>
                </a:solidFill>
                <a:ln w="10795" cap="flat" cmpd="sng" algn="ctr">
                  <a:solidFill>
                    <a:schemeClr val="bg2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09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spc="-50" dirty="0">
                    <a:gradFill>
                      <a:gsLst>
                        <a:gs pos="1250">
                          <a:srgbClr val="EFEFEF"/>
                        </a:gs>
                        <a:gs pos="10417">
                          <a:srgbClr val="EFEFE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6" name="Freeform 121"/>
                <p:cNvSpPr>
                  <a:spLocks noEditPoints="1"/>
                </p:cNvSpPr>
                <p:nvPr/>
              </p:nvSpPr>
              <p:spPr bwMode="auto">
                <a:xfrm>
                  <a:off x="7710110" y="1628351"/>
                  <a:ext cx="1389295" cy="1389291"/>
                </a:xfrm>
                <a:custGeom>
                  <a:avLst/>
                  <a:gdLst>
                    <a:gd name="T0" fmla="*/ 306 w 865"/>
                    <a:gd name="T1" fmla="*/ 521 h 865"/>
                    <a:gd name="T2" fmla="*/ 269 w 865"/>
                    <a:gd name="T3" fmla="*/ 550 h 865"/>
                    <a:gd name="T4" fmla="*/ 90 w 865"/>
                    <a:gd name="T5" fmla="*/ 689 h 865"/>
                    <a:gd name="T6" fmla="*/ 82 w 865"/>
                    <a:gd name="T7" fmla="*/ 690 h 865"/>
                    <a:gd name="T8" fmla="*/ 4 w 865"/>
                    <a:gd name="T9" fmla="*/ 651 h 865"/>
                    <a:gd name="T10" fmla="*/ 0 w 865"/>
                    <a:gd name="T11" fmla="*/ 644 h 865"/>
                    <a:gd name="T12" fmla="*/ 0 w 865"/>
                    <a:gd name="T13" fmla="*/ 221 h 865"/>
                    <a:gd name="T14" fmla="*/ 4 w 865"/>
                    <a:gd name="T15" fmla="*/ 214 h 865"/>
                    <a:gd name="T16" fmla="*/ 82 w 865"/>
                    <a:gd name="T17" fmla="*/ 175 h 865"/>
                    <a:gd name="T18" fmla="*/ 90 w 865"/>
                    <a:gd name="T19" fmla="*/ 176 h 865"/>
                    <a:gd name="T20" fmla="*/ 302 w 865"/>
                    <a:gd name="T21" fmla="*/ 340 h 865"/>
                    <a:gd name="T22" fmla="*/ 306 w 865"/>
                    <a:gd name="T23" fmla="*/ 343 h 865"/>
                    <a:gd name="T24" fmla="*/ 310 w 865"/>
                    <a:gd name="T25" fmla="*/ 339 h 865"/>
                    <a:gd name="T26" fmla="*/ 644 w 865"/>
                    <a:gd name="T27" fmla="*/ 4 h 865"/>
                    <a:gd name="T28" fmla="*/ 653 w 865"/>
                    <a:gd name="T29" fmla="*/ 2 h 865"/>
                    <a:gd name="T30" fmla="*/ 861 w 865"/>
                    <a:gd name="T31" fmla="*/ 85 h 865"/>
                    <a:gd name="T32" fmla="*/ 865 w 865"/>
                    <a:gd name="T33" fmla="*/ 91 h 865"/>
                    <a:gd name="T34" fmla="*/ 865 w 865"/>
                    <a:gd name="T35" fmla="*/ 774 h 865"/>
                    <a:gd name="T36" fmla="*/ 861 w 865"/>
                    <a:gd name="T37" fmla="*/ 780 h 865"/>
                    <a:gd name="T38" fmla="*/ 652 w 865"/>
                    <a:gd name="T39" fmla="*/ 864 h 865"/>
                    <a:gd name="T40" fmla="*/ 644 w 865"/>
                    <a:gd name="T41" fmla="*/ 861 h 865"/>
                    <a:gd name="T42" fmla="*/ 310 w 865"/>
                    <a:gd name="T43" fmla="*/ 526 h 865"/>
                    <a:gd name="T44" fmla="*/ 306 w 865"/>
                    <a:gd name="T45" fmla="*/ 521 h 865"/>
                    <a:gd name="T46" fmla="*/ 420 w 865"/>
                    <a:gd name="T47" fmla="*/ 432 h 865"/>
                    <a:gd name="T48" fmla="*/ 648 w 865"/>
                    <a:gd name="T49" fmla="*/ 610 h 865"/>
                    <a:gd name="T50" fmla="*/ 648 w 865"/>
                    <a:gd name="T51" fmla="*/ 255 h 865"/>
                    <a:gd name="T52" fmla="*/ 420 w 865"/>
                    <a:gd name="T53" fmla="*/ 432 h 865"/>
                    <a:gd name="T54" fmla="*/ 87 w 865"/>
                    <a:gd name="T55" fmla="*/ 560 h 865"/>
                    <a:gd name="T56" fmla="*/ 214 w 865"/>
                    <a:gd name="T57" fmla="*/ 432 h 865"/>
                    <a:gd name="T58" fmla="*/ 87 w 865"/>
                    <a:gd name="T59" fmla="*/ 305 h 865"/>
                    <a:gd name="T60" fmla="*/ 87 w 865"/>
                    <a:gd name="T61" fmla="*/ 560 h 8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65" h="865">
                      <a:moveTo>
                        <a:pt x="306" y="521"/>
                      </a:moveTo>
                      <a:cubicBezTo>
                        <a:pt x="293" y="531"/>
                        <a:pt x="281" y="540"/>
                        <a:pt x="269" y="550"/>
                      </a:cubicBezTo>
                      <a:cubicBezTo>
                        <a:pt x="210" y="596"/>
                        <a:pt x="150" y="642"/>
                        <a:pt x="90" y="689"/>
                      </a:cubicBezTo>
                      <a:cubicBezTo>
                        <a:pt x="87" y="691"/>
                        <a:pt x="85" y="692"/>
                        <a:pt x="82" y="690"/>
                      </a:cubicBezTo>
                      <a:cubicBezTo>
                        <a:pt x="56" y="677"/>
                        <a:pt x="30" y="664"/>
                        <a:pt x="4" y="651"/>
                      </a:cubicBezTo>
                      <a:cubicBezTo>
                        <a:pt x="1" y="649"/>
                        <a:pt x="0" y="647"/>
                        <a:pt x="0" y="644"/>
                      </a:cubicBezTo>
                      <a:cubicBezTo>
                        <a:pt x="0" y="503"/>
                        <a:pt x="0" y="362"/>
                        <a:pt x="0" y="221"/>
                      </a:cubicBezTo>
                      <a:cubicBezTo>
                        <a:pt x="0" y="217"/>
                        <a:pt x="1" y="216"/>
                        <a:pt x="4" y="214"/>
                      </a:cubicBezTo>
                      <a:cubicBezTo>
                        <a:pt x="30" y="201"/>
                        <a:pt x="56" y="188"/>
                        <a:pt x="82" y="175"/>
                      </a:cubicBezTo>
                      <a:cubicBezTo>
                        <a:pt x="85" y="173"/>
                        <a:pt x="88" y="174"/>
                        <a:pt x="90" y="176"/>
                      </a:cubicBezTo>
                      <a:cubicBezTo>
                        <a:pt x="161" y="231"/>
                        <a:pt x="231" y="286"/>
                        <a:pt x="302" y="340"/>
                      </a:cubicBezTo>
                      <a:cubicBezTo>
                        <a:pt x="303" y="341"/>
                        <a:pt x="304" y="342"/>
                        <a:pt x="306" y="343"/>
                      </a:cubicBezTo>
                      <a:cubicBezTo>
                        <a:pt x="307" y="342"/>
                        <a:pt x="308" y="340"/>
                        <a:pt x="310" y="339"/>
                      </a:cubicBezTo>
                      <a:cubicBezTo>
                        <a:pt x="421" y="227"/>
                        <a:pt x="533" y="115"/>
                        <a:pt x="644" y="4"/>
                      </a:cubicBezTo>
                      <a:cubicBezTo>
                        <a:pt x="647" y="1"/>
                        <a:pt x="650" y="0"/>
                        <a:pt x="653" y="2"/>
                      </a:cubicBezTo>
                      <a:cubicBezTo>
                        <a:pt x="722" y="30"/>
                        <a:pt x="792" y="57"/>
                        <a:pt x="861" y="85"/>
                      </a:cubicBezTo>
                      <a:cubicBezTo>
                        <a:pt x="864" y="86"/>
                        <a:pt x="865" y="88"/>
                        <a:pt x="865" y="91"/>
                      </a:cubicBezTo>
                      <a:cubicBezTo>
                        <a:pt x="864" y="319"/>
                        <a:pt x="864" y="546"/>
                        <a:pt x="865" y="774"/>
                      </a:cubicBezTo>
                      <a:cubicBezTo>
                        <a:pt x="865" y="778"/>
                        <a:pt x="864" y="779"/>
                        <a:pt x="861" y="780"/>
                      </a:cubicBezTo>
                      <a:cubicBezTo>
                        <a:pt x="791" y="808"/>
                        <a:pt x="721" y="836"/>
                        <a:pt x="652" y="864"/>
                      </a:cubicBezTo>
                      <a:cubicBezTo>
                        <a:pt x="648" y="865"/>
                        <a:pt x="647" y="863"/>
                        <a:pt x="644" y="861"/>
                      </a:cubicBezTo>
                      <a:cubicBezTo>
                        <a:pt x="533" y="750"/>
                        <a:pt x="421" y="638"/>
                        <a:pt x="310" y="526"/>
                      </a:cubicBezTo>
                      <a:cubicBezTo>
                        <a:pt x="308" y="525"/>
                        <a:pt x="307" y="523"/>
                        <a:pt x="306" y="521"/>
                      </a:cubicBezTo>
                      <a:close/>
                      <a:moveTo>
                        <a:pt x="420" y="432"/>
                      </a:moveTo>
                      <a:cubicBezTo>
                        <a:pt x="496" y="492"/>
                        <a:pt x="572" y="551"/>
                        <a:pt x="648" y="610"/>
                      </a:cubicBezTo>
                      <a:cubicBezTo>
                        <a:pt x="648" y="491"/>
                        <a:pt x="648" y="374"/>
                        <a:pt x="648" y="255"/>
                      </a:cubicBezTo>
                      <a:cubicBezTo>
                        <a:pt x="572" y="314"/>
                        <a:pt x="496" y="373"/>
                        <a:pt x="420" y="432"/>
                      </a:cubicBezTo>
                      <a:close/>
                      <a:moveTo>
                        <a:pt x="87" y="560"/>
                      </a:moveTo>
                      <a:cubicBezTo>
                        <a:pt x="130" y="517"/>
                        <a:pt x="172" y="474"/>
                        <a:pt x="214" y="432"/>
                      </a:cubicBezTo>
                      <a:cubicBezTo>
                        <a:pt x="172" y="390"/>
                        <a:pt x="129" y="348"/>
                        <a:pt x="87" y="305"/>
                      </a:cubicBezTo>
                      <a:cubicBezTo>
                        <a:pt x="87" y="390"/>
                        <a:pt x="87" y="475"/>
                        <a:pt x="87" y="560"/>
                      </a:cubicBezTo>
                      <a:close/>
                    </a:path>
                  </a:pathLst>
                </a:custGeom>
                <a:solidFill>
                  <a:srgbClr val="2C9AC7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solidFill>
                      <a:srgbClr val="505050"/>
                    </a:solidFill>
                  </a:endParaRPr>
                </a:p>
              </p:txBody>
            </p:sp>
          </p:grpSp>
          <p:sp>
            <p:nvSpPr>
              <p:cNvPr id="44" name="TextBox 71"/>
              <p:cNvSpPr txBox="1"/>
              <p:nvPr/>
            </p:nvSpPr>
            <p:spPr>
              <a:xfrm>
                <a:off x="10350422" y="4223198"/>
                <a:ext cx="1195386" cy="25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43038">
                  <a:lnSpc>
                    <a:spcPct val="80000"/>
                  </a:lnSpc>
                  <a:buSzPct val="80000"/>
                  <a:defRPr/>
                </a:pPr>
                <a:r>
                  <a:rPr lang="en-US" sz="1050" dirty="0">
                    <a:gradFill>
                      <a:gsLst>
                        <a:gs pos="11250">
                          <a:srgbClr val="EFEFEF">
                            <a:lumMod val="50000"/>
                          </a:srgbClr>
                        </a:gs>
                        <a:gs pos="34000">
                          <a:srgbClr val="EFEFEF">
                            <a:lumMod val="50000"/>
                          </a:srgbClr>
                        </a:gs>
                      </a:gsLst>
                      <a:lin ang="5400000" scaled="0"/>
                    </a:gradFill>
                  </a:rPr>
                  <a:t>ISV/CSV</a:t>
                </a:r>
                <a:br>
                  <a:rPr lang="en-US" sz="1050" dirty="0">
                    <a:gradFill>
                      <a:gsLst>
                        <a:gs pos="11250">
                          <a:srgbClr val="EFEFEF">
                            <a:lumMod val="50000"/>
                          </a:srgbClr>
                        </a:gs>
                        <a:gs pos="34000">
                          <a:srgbClr val="EFEFEF">
                            <a:lumMod val="50000"/>
                          </a:srgbClr>
                        </a:gs>
                      </a:gsLst>
                      <a:lin ang="5400000" scaled="0"/>
                    </a:gradFill>
                  </a:rPr>
                </a:br>
                <a:r>
                  <a:rPr lang="en-US" sz="1050" dirty="0">
                    <a:gradFill>
                      <a:gsLst>
                        <a:gs pos="11250">
                          <a:srgbClr val="EFEFEF">
                            <a:lumMod val="50000"/>
                          </a:srgbClr>
                        </a:gs>
                        <a:gs pos="34000">
                          <a:srgbClr val="EFEFEF">
                            <a:lumMod val="50000"/>
                          </a:srgbClr>
                        </a:gs>
                      </a:gsLst>
                      <a:lin ang="5400000" scaled="0"/>
                    </a:gradFill>
                  </a:rPr>
                  <a:t>apps</a:t>
                </a:r>
              </a:p>
            </p:txBody>
          </p:sp>
          <p:sp>
            <p:nvSpPr>
              <p:cNvPr id="45" name="Rectangle 110"/>
              <p:cNvSpPr/>
              <p:nvPr/>
            </p:nvSpPr>
            <p:spPr bwMode="auto">
              <a:xfrm>
                <a:off x="10501660" y="3888550"/>
                <a:ext cx="845289" cy="629457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2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spc="-50" dirty="0">
                  <a:gradFill>
                    <a:gsLst>
                      <a:gs pos="1250">
                        <a:srgbClr val="EFEFEF"/>
                      </a:gs>
                      <a:gs pos="10417">
                        <a:srgbClr val="EFEFEF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46" name="Group 111"/>
              <p:cNvGrpSpPr/>
              <p:nvPr/>
            </p:nvGrpSpPr>
            <p:grpSpPr>
              <a:xfrm>
                <a:off x="10567196" y="3913360"/>
                <a:ext cx="712748" cy="299972"/>
                <a:chOff x="3096005" y="766908"/>
                <a:chExt cx="6521021" cy="2744475"/>
              </a:xfrm>
            </p:grpSpPr>
            <p:pic>
              <p:nvPicPr>
                <p:cNvPr id="47" name="Picture 112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475" b="67991"/>
                <a:stretch/>
              </p:blipFill>
              <p:spPr>
                <a:xfrm>
                  <a:off x="3096005" y="975535"/>
                  <a:ext cx="3972212" cy="121286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  <p:pic>
              <p:nvPicPr>
                <p:cNvPr id="48" name="Picture 113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186" b="1715"/>
                <a:stretch/>
              </p:blipFill>
              <p:spPr>
                <a:xfrm>
                  <a:off x="3096005" y="2181010"/>
                  <a:ext cx="3972212" cy="1235323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  <p:pic>
              <p:nvPicPr>
                <p:cNvPr id="49" name="Picture 114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903" t="32009" b="32814"/>
                <a:stretch/>
              </p:blipFill>
              <p:spPr>
                <a:xfrm>
                  <a:off x="7099964" y="766908"/>
                  <a:ext cx="2517062" cy="2744475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  <p:sp>
              <p:nvSpPr>
                <p:cNvPr id="50" name="Rectangle 115"/>
                <p:cNvSpPr/>
                <p:nvPr/>
              </p:nvSpPr>
              <p:spPr bwMode="auto">
                <a:xfrm>
                  <a:off x="7572142" y="1488626"/>
                  <a:ext cx="1747483" cy="1671651"/>
                </a:xfrm>
                <a:prstGeom prst="rect">
                  <a:avLst/>
                </a:prstGeom>
                <a:solidFill>
                  <a:srgbClr val="FFFFFF"/>
                </a:solidFill>
                <a:ln w="10795" cap="flat" cmpd="sng" algn="ctr">
                  <a:solidFill>
                    <a:schemeClr val="bg2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09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spc="-50" dirty="0">
                    <a:gradFill>
                      <a:gsLst>
                        <a:gs pos="1250">
                          <a:srgbClr val="EFEFEF"/>
                        </a:gs>
                        <a:gs pos="10417">
                          <a:srgbClr val="EFEFE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1" name="Freeform 116"/>
                <p:cNvSpPr>
                  <a:spLocks noEditPoints="1"/>
                </p:cNvSpPr>
                <p:nvPr/>
              </p:nvSpPr>
              <p:spPr bwMode="auto">
                <a:xfrm>
                  <a:off x="7667814" y="1606137"/>
                  <a:ext cx="1372177" cy="1372173"/>
                </a:xfrm>
                <a:custGeom>
                  <a:avLst/>
                  <a:gdLst>
                    <a:gd name="T0" fmla="*/ 306 w 865"/>
                    <a:gd name="T1" fmla="*/ 521 h 865"/>
                    <a:gd name="T2" fmla="*/ 269 w 865"/>
                    <a:gd name="T3" fmla="*/ 550 h 865"/>
                    <a:gd name="T4" fmla="*/ 90 w 865"/>
                    <a:gd name="T5" fmla="*/ 689 h 865"/>
                    <a:gd name="T6" fmla="*/ 82 w 865"/>
                    <a:gd name="T7" fmla="*/ 690 h 865"/>
                    <a:gd name="T8" fmla="*/ 4 w 865"/>
                    <a:gd name="T9" fmla="*/ 651 h 865"/>
                    <a:gd name="T10" fmla="*/ 0 w 865"/>
                    <a:gd name="T11" fmla="*/ 644 h 865"/>
                    <a:gd name="T12" fmla="*/ 0 w 865"/>
                    <a:gd name="T13" fmla="*/ 221 h 865"/>
                    <a:gd name="T14" fmla="*/ 4 w 865"/>
                    <a:gd name="T15" fmla="*/ 214 h 865"/>
                    <a:gd name="T16" fmla="*/ 82 w 865"/>
                    <a:gd name="T17" fmla="*/ 175 h 865"/>
                    <a:gd name="T18" fmla="*/ 90 w 865"/>
                    <a:gd name="T19" fmla="*/ 176 h 865"/>
                    <a:gd name="T20" fmla="*/ 302 w 865"/>
                    <a:gd name="T21" fmla="*/ 340 h 865"/>
                    <a:gd name="T22" fmla="*/ 306 w 865"/>
                    <a:gd name="T23" fmla="*/ 343 h 865"/>
                    <a:gd name="T24" fmla="*/ 310 w 865"/>
                    <a:gd name="T25" fmla="*/ 339 h 865"/>
                    <a:gd name="T26" fmla="*/ 644 w 865"/>
                    <a:gd name="T27" fmla="*/ 4 h 865"/>
                    <a:gd name="T28" fmla="*/ 653 w 865"/>
                    <a:gd name="T29" fmla="*/ 2 h 865"/>
                    <a:gd name="T30" fmla="*/ 861 w 865"/>
                    <a:gd name="T31" fmla="*/ 85 h 865"/>
                    <a:gd name="T32" fmla="*/ 865 w 865"/>
                    <a:gd name="T33" fmla="*/ 91 h 865"/>
                    <a:gd name="T34" fmla="*/ 865 w 865"/>
                    <a:gd name="T35" fmla="*/ 774 h 865"/>
                    <a:gd name="T36" fmla="*/ 861 w 865"/>
                    <a:gd name="T37" fmla="*/ 780 h 865"/>
                    <a:gd name="T38" fmla="*/ 652 w 865"/>
                    <a:gd name="T39" fmla="*/ 864 h 865"/>
                    <a:gd name="T40" fmla="*/ 644 w 865"/>
                    <a:gd name="T41" fmla="*/ 861 h 865"/>
                    <a:gd name="T42" fmla="*/ 310 w 865"/>
                    <a:gd name="T43" fmla="*/ 526 h 865"/>
                    <a:gd name="T44" fmla="*/ 306 w 865"/>
                    <a:gd name="T45" fmla="*/ 521 h 865"/>
                    <a:gd name="T46" fmla="*/ 420 w 865"/>
                    <a:gd name="T47" fmla="*/ 432 h 865"/>
                    <a:gd name="T48" fmla="*/ 648 w 865"/>
                    <a:gd name="T49" fmla="*/ 610 h 865"/>
                    <a:gd name="T50" fmla="*/ 648 w 865"/>
                    <a:gd name="T51" fmla="*/ 255 h 865"/>
                    <a:gd name="T52" fmla="*/ 420 w 865"/>
                    <a:gd name="T53" fmla="*/ 432 h 865"/>
                    <a:gd name="T54" fmla="*/ 87 w 865"/>
                    <a:gd name="T55" fmla="*/ 560 h 865"/>
                    <a:gd name="T56" fmla="*/ 214 w 865"/>
                    <a:gd name="T57" fmla="*/ 432 h 865"/>
                    <a:gd name="T58" fmla="*/ 87 w 865"/>
                    <a:gd name="T59" fmla="*/ 305 h 865"/>
                    <a:gd name="T60" fmla="*/ 87 w 865"/>
                    <a:gd name="T61" fmla="*/ 560 h 8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65" h="865">
                      <a:moveTo>
                        <a:pt x="306" y="521"/>
                      </a:moveTo>
                      <a:cubicBezTo>
                        <a:pt x="293" y="531"/>
                        <a:pt x="281" y="540"/>
                        <a:pt x="269" y="550"/>
                      </a:cubicBezTo>
                      <a:cubicBezTo>
                        <a:pt x="210" y="596"/>
                        <a:pt x="150" y="642"/>
                        <a:pt x="90" y="689"/>
                      </a:cubicBezTo>
                      <a:cubicBezTo>
                        <a:pt x="87" y="691"/>
                        <a:pt x="85" y="692"/>
                        <a:pt x="82" y="690"/>
                      </a:cubicBezTo>
                      <a:cubicBezTo>
                        <a:pt x="56" y="677"/>
                        <a:pt x="30" y="664"/>
                        <a:pt x="4" y="651"/>
                      </a:cubicBezTo>
                      <a:cubicBezTo>
                        <a:pt x="1" y="649"/>
                        <a:pt x="0" y="647"/>
                        <a:pt x="0" y="644"/>
                      </a:cubicBezTo>
                      <a:cubicBezTo>
                        <a:pt x="0" y="503"/>
                        <a:pt x="0" y="362"/>
                        <a:pt x="0" y="221"/>
                      </a:cubicBezTo>
                      <a:cubicBezTo>
                        <a:pt x="0" y="217"/>
                        <a:pt x="1" y="216"/>
                        <a:pt x="4" y="214"/>
                      </a:cubicBezTo>
                      <a:cubicBezTo>
                        <a:pt x="30" y="201"/>
                        <a:pt x="56" y="188"/>
                        <a:pt x="82" y="175"/>
                      </a:cubicBezTo>
                      <a:cubicBezTo>
                        <a:pt x="85" y="173"/>
                        <a:pt x="88" y="174"/>
                        <a:pt x="90" y="176"/>
                      </a:cubicBezTo>
                      <a:cubicBezTo>
                        <a:pt x="161" y="231"/>
                        <a:pt x="231" y="286"/>
                        <a:pt x="302" y="340"/>
                      </a:cubicBezTo>
                      <a:cubicBezTo>
                        <a:pt x="303" y="341"/>
                        <a:pt x="304" y="342"/>
                        <a:pt x="306" y="343"/>
                      </a:cubicBezTo>
                      <a:cubicBezTo>
                        <a:pt x="307" y="342"/>
                        <a:pt x="308" y="340"/>
                        <a:pt x="310" y="339"/>
                      </a:cubicBezTo>
                      <a:cubicBezTo>
                        <a:pt x="421" y="227"/>
                        <a:pt x="533" y="115"/>
                        <a:pt x="644" y="4"/>
                      </a:cubicBezTo>
                      <a:cubicBezTo>
                        <a:pt x="647" y="1"/>
                        <a:pt x="650" y="0"/>
                        <a:pt x="653" y="2"/>
                      </a:cubicBezTo>
                      <a:cubicBezTo>
                        <a:pt x="722" y="30"/>
                        <a:pt x="792" y="57"/>
                        <a:pt x="861" y="85"/>
                      </a:cubicBezTo>
                      <a:cubicBezTo>
                        <a:pt x="864" y="86"/>
                        <a:pt x="865" y="88"/>
                        <a:pt x="865" y="91"/>
                      </a:cubicBezTo>
                      <a:cubicBezTo>
                        <a:pt x="864" y="319"/>
                        <a:pt x="864" y="546"/>
                        <a:pt x="865" y="774"/>
                      </a:cubicBezTo>
                      <a:cubicBezTo>
                        <a:pt x="865" y="778"/>
                        <a:pt x="864" y="779"/>
                        <a:pt x="861" y="780"/>
                      </a:cubicBezTo>
                      <a:cubicBezTo>
                        <a:pt x="791" y="808"/>
                        <a:pt x="721" y="836"/>
                        <a:pt x="652" y="864"/>
                      </a:cubicBezTo>
                      <a:cubicBezTo>
                        <a:pt x="648" y="865"/>
                        <a:pt x="647" y="863"/>
                        <a:pt x="644" y="861"/>
                      </a:cubicBezTo>
                      <a:cubicBezTo>
                        <a:pt x="533" y="750"/>
                        <a:pt x="421" y="638"/>
                        <a:pt x="310" y="526"/>
                      </a:cubicBezTo>
                      <a:cubicBezTo>
                        <a:pt x="308" y="525"/>
                        <a:pt x="307" y="523"/>
                        <a:pt x="306" y="521"/>
                      </a:cubicBezTo>
                      <a:close/>
                      <a:moveTo>
                        <a:pt x="420" y="432"/>
                      </a:moveTo>
                      <a:cubicBezTo>
                        <a:pt x="496" y="492"/>
                        <a:pt x="572" y="551"/>
                        <a:pt x="648" y="610"/>
                      </a:cubicBezTo>
                      <a:cubicBezTo>
                        <a:pt x="648" y="491"/>
                        <a:pt x="648" y="374"/>
                        <a:pt x="648" y="255"/>
                      </a:cubicBezTo>
                      <a:cubicBezTo>
                        <a:pt x="572" y="314"/>
                        <a:pt x="496" y="373"/>
                        <a:pt x="420" y="432"/>
                      </a:cubicBezTo>
                      <a:close/>
                      <a:moveTo>
                        <a:pt x="87" y="560"/>
                      </a:moveTo>
                      <a:cubicBezTo>
                        <a:pt x="130" y="517"/>
                        <a:pt x="172" y="474"/>
                        <a:pt x="214" y="432"/>
                      </a:cubicBezTo>
                      <a:cubicBezTo>
                        <a:pt x="172" y="390"/>
                        <a:pt x="129" y="348"/>
                        <a:pt x="87" y="305"/>
                      </a:cubicBezTo>
                      <a:cubicBezTo>
                        <a:pt x="87" y="390"/>
                        <a:pt x="87" y="475"/>
                        <a:pt x="87" y="560"/>
                      </a:cubicBezTo>
                      <a:close/>
                    </a:path>
                  </a:pathLst>
                </a:custGeom>
                <a:solidFill>
                  <a:srgbClr val="2C9AC7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solidFill>
                      <a:srgbClr val="505050"/>
                    </a:solidFill>
                  </a:endParaRPr>
                </a:p>
              </p:txBody>
            </p:sp>
          </p:grpSp>
        </p:grpSp>
        <p:grpSp>
          <p:nvGrpSpPr>
            <p:cNvPr id="17" name="Group 125"/>
            <p:cNvGrpSpPr/>
            <p:nvPr/>
          </p:nvGrpSpPr>
          <p:grpSpPr>
            <a:xfrm>
              <a:off x="5157452" y="1520073"/>
              <a:ext cx="1742644" cy="1638834"/>
              <a:chOff x="4872551" y="2534458"/>
              <a:chExt cx="1742644" cy="1638834"/>
            </a:xfrm>
          </p:grpSpPr>
          <p:sp>
            <p:nvSpPr>
              <p:cNvPr id="31" name="Rectangle 126"/>
              <p:cNvSpPr/>
              <p:nvPr/>
            </p:nvSpPr>
            <p:spPr>
              <a:xfrm>
                <a:off x="4872551" y="3927071"/>
                <a:ext cx="1436292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18538" fontAlgn="base">
                  <a:spcAft>
                    <a:spcPct val="0"/>
                  </a:spcAft>
                  <a:defRPr/>
                </a:pPr>
                <a:r>
                  <a:rPr lang="en-US" sz="160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Segoe"/>
                  </a:rPr>
                  <a:t>Active Directory</a:t>
                </a:r>
              </a:p>
            </p:txBody>
          </p:sp>
          <p:grpSp>
            <p:nvGrpSpPr>
              <p:cNvPr id="32" name="Group 127"/>
              <p:cNvGrpSpPr/>
              <p:nvPr/>
            </p:nvGrpSpPr>
            <p:grpSpPr>
              <a:xfrm>
                <a:off x="5085223" y="2534458"/>
                <a:ext cx="1350118" cy="1163895"/>
                <a:chOff x="5148777" y="2688135"/>
                <a:chExt cx="1350118" cy="1163895"/>
              </a:xfrm>
            </p:grpSpPr>
            <p:sp>
              <p:nvSpPr>
                <p:cNvPr id="34" name="Isosceles Triangle 129"/>
                <p:cNvSpPr/>
                <p:nvPr/>
              </p:nvSpPr>
              <p:spPr bwMode="auto">
                <a:xfrm>
                  <a:off x="5148777" y="2688135"/>
                  <a:ext cx="1350118" cy="1163895"/>
                </a:xfrm>
                <a:prstGeom prst="triangle">
                  <a:avLst/>
                </a:prstGeom>
                <a:solidFill>
                  <a:srgbClr val="0072C6"/>
                </a:solidFill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09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spc="-50" dirty="0">
                    <a:gradFill>
                      <a:gsLst>
                        <a:gs pos="1250">
                          <a:srgbClr val="EFEFEF"/>
                        </a:gs>
                        <a:gs pos="10417">
                          <a:srgbClr val="EFEFEF"/>
                        </a:gs>
                      </a:gsLst>
                      <a:lin ang="5400000" scaled="0"/>
                    </a:gradFill>
                  </a:endParaRPr>
                </a:p>
              </p:txBody>
            </p:sp>
            <p:pic>
              <p:nvPicPr>
                <p:cNvPr id="35" name="Picture 130" descr="Windows Azure Active Directory"/>
                <p:cNvPicPr/>
                <p:nvPr/>
              </p:nvPicPr>
              <p:blipFill>
                <a:blip r:embed="rId10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6115" y="2977056"/>
                  <a:ext cx="863508" cy="86350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3" name="Freeform 128"/>
              <p:cNvSpPr>
                <a:spLocks noEditPoints="1"/>
              </p:cNvSpPr>
              <p:nvPr/>
            </p:nvSpPr>
            <p:spPr bwMode="auto">
              <a:xfrm>
                <a:off x="4889638" y="3717056"/>
                <a:ext cx="1725557" cy="224596"/>
              </a:xfrm>
              <a:custGeom>
                <a:avLst/>
                <a:gdLst>
                  <a:gd name="T0" fmla="*/ 0 w 1840"/>
                  <a:gd name="T1" fmla="*/ 20 h 237"/>
                  <a:gd name="T2" fmla="*/ 103 w 1840"/>
                  <a:gd name="T3" fmla="*/ 183 h 237"/>
                  <a:gd name="T4" fmla="*/ 179 w 1840"/>
                  <a:gd name="T5" fmla="*/ 19 h 237"/>
                  <a:gd name="T6" fmla="*/ 182 w 1840"/>
                  <a:gd name="T7" fmla="*/ 54 h 237"/>
                  <a:gd name="T8" fmla="*/ 95 w 1840"/>
                  <a:gd name="T9" fmla="*/ 218 h 237"/>
                  <a:gd name="T10" fmla="*/ 1088 w 1840"/>
                  <a:gd name="T11" fmla="*/ 77 h 237"/>
                  <a:gd name="T12" fmla="*/ 1029 w 1840"/>
                  <a:gd name="T13" fmla="*/ 46 h 237"/>
                  <a:gd name="T14" fmla="*/ 973 w 1840"/>
                  <a:gd name="T15" fmla="*/ 41 h 237"/>
                  <a:gd name="T16" fmla="*/ 1007 w 1840"/>
                  <a:gd name="T17" fmla="*/ 7 h 237"/>
                  <a:gd name="T18" fmla="*/ 923 w 1840"/>
                  <a:gd name="T19" fmla="*/ 77 h 237"/>
                  <a:gd name="T20" fmla="*/ 971 w 1840"/>
                  <a:gd name="T21" fmla="*/ 221 h 237"/>
                  <a:gd name="T22" fmla="*/ 1029 w 1840"/>
                  <a:gd name="T23" fmla="*/ 189 h 237"/>
                  <a:gd name="T24" fmla="*/ 1088 w 1840"/>
                  <a:gd name="T25" fmla="*/ 200 h 237"/>
                  <a:gd name="T26" fmla="*/ 1052 w 1840"/>
                  <a:gd name="T27" fmla="*/ 97 h 237"/>
                  <a:gd name="T28" fmla="*/ 1479 w 1840"/>
                  <a:gd name="T29" fmla="*/ 183 h 237"/>
                  <a:gd name="T30" fmla="*/ 1574 w 1840"/>
                  <a:gd name="T31" fmla="*/ 221 h 237"/>
                  <a:gd name="T32" fmla="*/ 1574 w 1840"/>
                  <a:gd name="T33" fmla="*/ 83 h 237"/>
                  <a:gd name="T34" fmla="*/ 1501 w 1840"/>
                  <a:gd name="T35" fmla="*/ 162 h 237"/>
                  <a:gd name="T36" fmla="*/ 1478 w 1840"/>
                  <a:gd name="T37" fmla="*/ 81 h 237"/>
                  <a:gd name="T38" fmla="*/ 1458 w 1840"/>
                  <a:gd name="T39" fmla="*/ 221 h 237"/>
                  <a:gd name="T40" fmla="*/ 1457 w 1840"/>
                  <a:gd name="T41" fmla="*/ 88 h 237"/>
                  <a:gd name="T42" fmla="*/ 1425 w 1840"/>
                  <a:gd name="T43" fmla="*/ 97 h 237"/>
                  <a:gd name="T44" fmla="*/ 692 w 1840"/>
                  <a:gd name="T45" fmla="*/ 81 h 237"/>
                  <a:gd name="T46" fmla="*/ 735 w 1840"/>
                  <a:gd name="T47" fmla="*/ 190 h 237"/>
                  <a:gd name="T48" fmla="*/ 671 w 1840"/>
                  <a:gd name="T49" fmla="*/ 214 h 237"/>
                  <a:gd name="T50" fmla="*/ 742 w 1840"/>
                  <a:gd name="T51" fmla="*/ 151 h 237"/>
                  <a:gd name="T52" fmla="*/ 716 w 1840"/>
                  <a:gd name="T53" fmla="*/ 94 h 237"/>
                  <a:gd name="T54" fmla="*/ 403 w 1840"/>
                  <a:gd name="T55" fmla="*/ 79 h 237"/>
                  <a:gd name="T56" fmla="*/ 403 w 1840"/>
                  <a:gd name="T57" fmla="*/ 217 h 237"/>
                  <a:gd name="T58" fmla="*/ 326 w 1840"/>
                  <a:gd name="T59" fmla="*/ 174 h 237"/>
                  <a:gd name="T60" fmla="*/ 407 w 1840"/>
                  <a:gd name="T61" fmla="*/ 85 h 237"/>
                  <a:gd name="T62" fmla="*/ 457 w 1840"/>
                  <a:gd name="T63" fmla="*/ 149 h 237"/>
                  <a:gd name="T64" fmla="*/ 509 w 1840"/>
                  <a:gd name="T65" fmla="*/ 80 h 237"/>
                  <a:gd name="T66" fmla="*/ 457 w 1840"/>
                  <a:gd name="T67" fmla="*/ 105 h 237"/>
                  <a:gd name="T68" fmla="*/ 1712 w 1840"/>
                  <a:gd name="T69" fmla="*/ 81 h 237"/>
                  <a:gd name="T70" fmla="*/ 1659 w 1840"/>
                  <a:gd name="T71" fmla="*/ 104 h 237"/>
                  <a:gd name="T72" fmla="*/ 1660 w 1840"/>
                  <a:gd name="T73" fmla="*/ 221 h 237"/>
                  <a:gd name="T74" fmla="*/ 1692 w 1840"/>
                  <a:gd name="T75" fmla="*/ 96 h 237"/>
                  <a:gd name="T76" fmla="*/ 270 w 1840"/>
                  <a:gd name="T77" fmla="*/ 221 h 237"/>
                  <a:gd name="T78" fmla="*/ 260 w 1840"/>
                  <a:gd name="T79" fmla="*/ 11 h 237"/>
                  <a:gd name="T80" fmla="*/ 260 w 1840"/>
                  <a:gd name="T81" fmla="*/ 11 h 237"/>
                  <a:gd name="T82" fmla="*/ 1284 w 1840"/>
                  <a:gd name="T83" fmla="*/ 169 h 237"/>
                  <a:gd name="T84" fmla="*/ 1178 w 1840"/>
                  <a:gd name="T85" fmla="*/ 217 h 237"/>
                  <a:gd name="T86" fmla="*/ 1226 w 1840"/>
                  <a:gd name="T87" fmla="*/ 24 h 237"/>
                  <a:gd name="T88" fmla="*/ 1329 w 1840"/>
                  <a:gd name="T89" fmla="*/ 218 h 237"/>
                  <a:gd name="T90" fmla="*/ 1205 w 1840"/>
                  <a:gd name="T91" fmla="*/ 143 h 237"/>
                  <a:gd name="T92" fmla="*/ 1826 w 1840"/>
                  <a:gd name="T93" fmla="*/ 213 h 237"/>
                  <a:gd name="T94" fmla="*/ 1801 w 1840"/>
                  <a:gd name="T95" fmla="*/ 77 h 237"/>
                  <a:gd name="T96" fmla="*/ 1790 w 1840"/>
                  <a:gd name="T97" fmla="*/ 205 h 237"/>
                  <a:gd name="T98" fmla="*/ 1816 w 1840"/>
                  <a:gd name="T99" fmla="*/ 135 h 237"/>
                  <a:gd name="T100" fmla="*/ 653 w 1840"/>
                  <a:gd name="T101" fmla="*/ 147 h 237"/>
                  <a:gd name="T102" fmla="*/ 516 w 1840"/>
                  <a:gd name="T103" fmla="*/ 119 h 237"/>
                  <a:gd name="T104" fmla="*/ 653 w 1840"/>
                  <a:gd name="T105" fmla="*/ 147 h 237"/>
                  <a:gd name="T106" fmla="*/ 539 w 1840"/>
                  <a:gd name="T107" fmla="*/ 126 h 237"/>
                  <a:gd name="T108" fmla="*/ 630 w 1840"/>
                  <a:gd name="T109" fmla="*/ 151 h 237"/>
                  <a:gd name="T110" fmla="*/ 777 w 1840"/>
                  <a:gd name="T111" fmla="*/ 173 h 237"/>
                  <a:gd name="T112" fmla="*/ 916 w 1840"/>
                  <a:gd name="T113" fmla="*/ 135 h 237"/>
                  <a:gd name="T114" fmla="*/ 810 w 1840"/>
                  <a:gd name="T115" fmla="*/ 110 h 237"/>
                  <a:gd name="T116" fmla="*/ 889 w 1840"/>
                  <a:gd name="T117" fmla="*/ 17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0" h="237">
                    <a:moveTo>
                      <a:pt x="22" y="51"/>
                    </a:moveTo>
                    <a:cubicBezTo>
                      <a:pt x="22" y="108"/>
                      <a:pt x="22" y="164"/>
                      <a:pt x="22" y="221"/>
                    </a:cubicBezTo>
                    <a:cubicBezTo>
                      <a:pt x="15" y="221"/>
                      <a:pt x="8" y="221"/>
                      <a:pt x="0" y="221"/>
                    </a:cubicBezTo>
                    <a:cubicBezTo>
                      <a:pt x="0" y="154"/>
                      <a:pt x="0" y="87"/>
                      <a:pt x="0" y="20"/>
                    </a:cubicBezTo>
                    <a:cubicBezTo>
                      <a:pt x="10" y="20"/>
                      <a:pt x="20" y="19"/>
                      <a:pt x="29" y="20"/>
                    </a:cubicBezTo>
                    <a:cubicBezTo>
                      <a:pt x="30" y="20"/>
                      <a:pt x="32" y="22"/>
                      <a:pt x="33" y="23"/>
                    </a:cubicBezTo>
                    <a:cubicBezTo>
                      <a:pt x="48" y="57"/>
                      <a:pt x="63" y="91"/>
                      <a:pt x="78" y="126"/>
                    </a:cubicBezTo>
                    <a:cubicBezTo>
                      <a:pt x="86" y="145"/>
                      <a:pt x="94" y="164"/>
                      <a:pt x="103" y="183"/>
                    </a:cubicBezTo>
                    <a:cubicBezTo>
                      <a:pt x="103" y="183"/>
                      <a:pt x="103" y="183"/>
                      <a:pt x="104" y="182"/>
                    </a:cubicBezTo>
                    <a:cubicBezTo>
                      <a:pt x="124" y="136"/>
                      <a:pt x="145" y="89"/>
                      <a:pt x="166" y="42"/>
                    </a:cubicBezTo>
                    <a:cubicBezTo>
                      <a:pt x="168" y="36"/>
                      <a:pt x="171" y="29"/>
                      <a:pt x="174" y="23"/>
                    </a:cubicBezTo>
                    <a:cubicBezTo>
                      <a:pt x="175" y="20"/>
                      <a:pt x="176" y="19"/>
                      <a:pt x="179" y="19"/>
                    </a:cubicBezTo>
                    <a:cubicBezTo>
                      <a:pt x="188" y="20"/>
                      <a:pt x="197" y="19"/>
                      <a:pt x="205" y="19"/>
                    </a:cubicBezTo>
                    <a:cubicBezTo>
                      <a:pt x="205" y="87"/>
                      <a:pt x="205" y="154"/>
                      <a:pt x="205" y="221"/>
                    </a:cubicBezTo>
                    <a:cubicBezTo>
                      <a:pt x="198" y="221"/>
                      <a:pt x="190" y="221"/>
                      <a:pt x="182" y="221"/>
                    </a:cubicBezTo>
                    <a:cubicBezTo>
                      <a:pt x="182" y="164"/>
                      <a:pt x="182" y="107"/>
                      <a:pt x="182" y="54"/>
                    </a:cubicBezTo>
                    <a:cubicBezTo>
                      <a:pt x="164" y="97"/>
                      <a:pt x="143" y="143"/>
                      <a:pt x="123" y="189"/>
                    </a:cubicBezTo>
                    <a:cubicBezTo>
                      <a:pt x="119" y="199"/>
                      <a:pt x="114" y="208"/>
                      <a:pt x="110" y="218"/>
                    </a:cubicBezTo>
                    <a:cubicBezTo>
                      <a:pt x="109" y="222"/>
                      <a:pt x="105" y="221"/>
                      <a:pt x="102" y="221"/>
                    </a:cubicBezTo>
                    <a:cubicBezTo>
                      <a:pt x="99" y="222"/>
                      <a:pt x="97" y="222"/>
                      <a:pt x="95" y="218"/>
                    </a:cubicBezTo>
                    <a:cubicBezTo>
                      <a:pt x="73" y="168"/>
                      <a:pt x="50" y="118"/>
                      <a:pt x="28" y="68"/>
                    </a:cubicBezTo>
                    <a:cubicBezTo>
                      <a:pt x="26" y="63"/>
                      <a:pt x="24" y="57"/>
                      <a:pt x="22" y="51"/>
                    </a:cubicBezTo>
                    <a:close/>
                    <a:moveTo>
                      <a:pt x="1088" y="97"/>
                    </a:moveTo>
                    <a:cubicBezTo>
                      <a:pt x="1088" y="90"/>
                      <a:pt x="1088" y="84"/>
                      <a:pt x="1088" y="77"/>
                    </a:cubicBezTo>
                    <a:cubicBezTo>
                      <a:pt x="1076" y="77"/>
                      <a:pt x="1064" y="77"/>
                      <a:pt x="1052" y="77"/>
                    </a:cubicBezTo>
                    <a:cubicBezTo>
                      <a:pt x="1052" y="63"/>
                      <a:pt x="1052" y="49"/>
                      <a:pt x="1052" y="35"/>
                    </a:cubicBezTo>
                    <a:cubicBezTo>
                      <a:pt x="1045" y="37"/>
                      <a:pt x="1039" y="39"/>
                      <a:pt x="1032" y="41"/>
                    </a:cubicBezTo>
                    <a:cubicBezTo>
                      <a:pt x="1029" y="42"/>
                      <a:pt x="1029" y="43"/>
                      <a:pt x="1029" y="46"/>
                    </a:cubicBezTo>
                    <a:cubicBezTo>
                      <a:pt x="1029" y="52"/>
                      <a:pt x="1029" y="59"/>
                      <a:pt x="1029" y="65"/>
                    </a:cubicBezTo>
                    <a:cubicBezTo>
                      <a:pt x="1029" y="69"/>
                      <a:pt x="1029" y="73"/>
                      <a:pt x="1029" y="77"/>
                    </a:cubicBezTo>
                    <a:cubicBezTo>
                      <a:pt x="1009" y="77"/>
                      <a:pt x="990" y="77"/>
                      <a:pt x="970" y="77"/>
                    </a:cubicBezTo>
                    <a:cubicBezTo>
                      <a:pt x="971" y="65"/>
                      <a:pt x="971" y="53"/>
                      <a:pt x="973" y="41"/>
                    </a:cubicBezTo>
                    <a:cubicBezTo>
                      <a:pt x="975" y="30"/>
                      <a:pt x="983" y="25"/>
                      <a:pt x="994" y="25"/>
                    </a:cubicBezTo>
                    <a:cubicBezTo>
                      <a:pt x="999" y="25"/>
                      <a:pt x="1005" y="26"/>
                      <a:pt x="1010" y="27"/>
                    </a:cubicBezTo>
                    <a:cubicBezTo>
                      <a:pt x="1010" y="22"/>
                      <a:pt x="1010" y="15"/>
                      <a:pt x="1010" y="9"/>
                    </a:cubicBezTo>
                    <a:cubicBezTo>
                      <a:pt x="1010" y="8"/>
                      <a:pt x="1009" y="7"/>
                      <a:pt x="1007" y="7"/>
                    </a:cubicBezTo>
                    <a:cubicBezTo>
                      <a:pt x="982" y="0"/>
                      <a:pt x="957" y="11"/>
                      <a:pt x="950" y="38"/>
                    </a:cubicBezTo>
                    <a:cubicBezTo>
                      <a:pt x="948" y="46"/>
                      <a:pt x="948" y="54"/>
                      <a:pt x="948" y="62"/>
                    </a:cubicBezTo>
                    <a:cubicBezTo>
                      <a:pt x="947" y="67"/>
                      <a:pt x="947" y="72"/>
                      <a:pt x="947" y="77"/>
                    </a:cubicBezTo>
                    <a:cubicBezTo>
                      <a:pt x="939" y="77"/>
                      <a:pt x="931" y="77"/>
                      <a:pt x="923" y="77"/>
                    </a:cubicBezTo>
                    <a:cubicBezTo>
                      <a:pt x="923" y="84"/>
                      <a:pt x="923" y="90"/>
                      <a:pt x="923" y="97"/>
                    </a:cubicBezTo>
                    <a:cubicBezTo>
                      <a:pt x="932" y="97"/>
                      <a:pt x="939" y="97"/>
                      <a:pt x="948" y="97"/>
                    </a:cubicBezTo>
                    <a:cubicBezTo>
                      <a:pt x="948" y="139"/>
                      <a:pt x="948" y="180"/>
                      <a:pt x="948" y="221"/>
                    </a:cubicBezTo>
                    <a:cubicBezTo>
                      <a:pt x="956" y="221"/>
                      <a:pt x="963" y="221"/>
                      <a:pt x="971" y="221"/>
                    </a:cubicBezTo>
                    <a:cubicBezTo>
                      <a:pt x="971" y="180"/>
                      <a:pt x="971" y="139"/>
                      <a:pt x="971" y="97"/>
                    </a:cubicBezTo>
                    <a:cubicBezTo>
                      <a:pt x="990" y="97"/>
                      <a:pt x="1009" y="97"/>
                      <a:pt x="1029" y="97"/>
                    </a:cubicBezTo>
                    <a:cubicBezTo>
                      <a:pt x="1029" y="99"/>
                      <a:pt x="1029" y="101"/>
                      <a:pt x="1029" y="103"/>
                    </a:cubicBezTo>
                    <a:cubicBezTo>
                      <a:pt x="1029" y="132"/>
                      <a:pt x="1029" y="160"/>
                      <a:pt x="1029" y="189"/>
                    </a:cubicBezTo>
                    <a:cubicBezTo>
                      <a:pt x="1029" y="198"/>
                      <a:pt x="1032" y="207"/>
                      <a:pt x="1039" y="214"/>
                    </a:cubicBezTo>
                    <a:cubicBezTo>
                      <a:pt x="1048" y="225"/>
                      <a:pt x="1074" y="228"/>
                      <a:pt x="1086" y="221"/>
                    </a:cubicBezTo>
                    <a:cubicBezTo>
                      <a:pt x="1087" y="220"/>
                      <a:pt x="1088" y="219"/>
                      <a:pt x="1088" y="218"/>
                    </a:cubicBezTo>
                    <a:cubicBezTo>
                      <a:pt x="1089" y="212"/>
                      <a:pt x="1088" y="207"/>
                      <a:pt x="1088" y="200"/>
                    </a:cubicBezTo>
                    <a:cubicBezTo>
                      <a:pt x="1087" y="201"/>
                      <a:pt x="1086" y="202"/>
                      <a:pt x="1085" y="202"/>
                    </a:cubicBezTo>
                    <a:cubicBezTo>
                      <a:pt x="1068" y="210"/>
                      <a:pt x="1054" y="202"/>
                      <a:pt x="1052" y="185"/>
                    </a:cubicBezTo>
                    <a:cubicBezTo>
                      <a:pt x="1052" y="180"/>
                      <a:pt x="1052" y="175"/>
                      <a:pt x="1052" y="170"/>
                    </a:cubicBezTo>
                    <a:cubicBezTo>
                      <a:pt x="1052" y="146"/>
                      <a:pt x="1052" y="122"/>
                      <a:pt x="1052" y="97"/>
                    </a:cubicBezTo>
                    <a:cubicBezTo>
                      <a:pt x="1064" y="97"/>
                      <a:pt x="1076" y="97"/>
                      <a:pt x="1088" y="97"/>
                    </a:cubicBezTo>
                    <a:close/>
                    <a:moveTo>
                      <a:pt x="1478" y="81"/>
                    </a:moveTo>
                    <a:cubicBezTo>
                      <a:pt x="1478" y="108"/>
                      <a:pt x="1477" y="135"/>
                      <a:pt x="1478" y="162"/>
                    </a:cubicBezTo>
                    <a:cubicBezTo>
                      <a:pt x="1478" y="169"/>
                      <a:pt x="1478" y="176"/>
                      <a:pt x="1479" y="183"/>
                    </a:cubicBezTo>
                    <a:cubicBezTo>
                      <a:pt x="1483" y="202"/>
                      <a:pt x="1491" y="217"/>
                      <a:pt x="1510" y="222"/>
                    </a:cubicBezTo>
                    <a:cubicBezTo>
                      <a:pt x="1530" y="228"/>
                      <a:pt x="1550" y="227"/>
                      <a:pt x="1566" y="210"/>
                    </a:cubicBezTo>
                    <a:cubicBezTo>
                      <a:pt x="1569" y="207"/>
                      <a:pt x="1571" y="204"/>
                      <a:pt x="1574" y="199"/>
                    </a:cubicBezTo>
                    <a:cubicBezTo>
                      <a:pt x="1574" y="207"/>
                      <a:pt x="1574" y="214"/>
                      <a:pt x="1574" y="221"/>
                    </a:cubicBezTo>
                    <a:cubicBezTo>
                      <a:pt x="1582" y="221"/>
                      <a:pt x="1590" y="221"/>
                      <a:pt x="1597" y="221"/>
                    </a:cubicBezTo>
                    <a:cubicBezTo>
                      <a:pt x="1597" y="173"/>
                      <a:pt x="1597" y="125"/>
                      <a:pt x="1597" y="77"/>
                    </a:cubicBezTo>
                    <a:cubicBezTo>
                      <a:pt x="1589" y="77"/>
                      <a:pt x="1582" y="77"/>
                      <a:pt x="1574" y="77"/>
                    </a:cubicBezTo>
                    <a:cubicBezTo>
                      <a:pt x="1574" y="80"/>
                      <a:pt x="1574" y="81"/>
                      <a:pt x="1574" y="83"/>
                    </a:cubicBezTo>
                    <a:cubicBezTo>
                      <a:pt x="1574" y="109"/>
                      <a:pt x="1574" y="136"/>
                      <a:pt x="1574" y="162"/>
                    </a:cubicBezTo>
                    <a:cubicBezTo>
                      <a:pt x="1574" y="175"/>
                      <a:pt x="1570" y="187"/>
                      <a:pt x="1560" y="196"/>
                    </a:cubicBezTo>
                    <a:cubicBezTo>
                      <a:pt x="1541" y="214"/>
                      <a:pt x="1510" y="205"/>
                      <a:pt x="1504" y="180"/>
                    </a:cubicBezTo>
                    <a:cubicBezTo>
                      <a:pt x="1502" y="174"/>
                      <a:pt x="1501" y="168"/>
                      <a:pt x="1501" y="162"/>
                    </a:cubicBezTo>
                    <a:cubicBezTo>
                      <a:pt x="1501" y="136"/>
                      <a:pt x="1501" y="109"/>
                      <a:pt x="1501" y="83"/>
                    </a:cubicBezTo>
                    <a:cubicBezTo>
                      <a:pt x="1501" y="81"/>
                      <a:pt x="1501" y="79"/>
                      <a:pt x="1501" y="77"/>
                    </a:cubicBezTo>
                    <a:cubicBezTo>
                      <a:pt x="1493" y="77"/>
                      <a:pt x="1486" y="77"/>
                      <a:pt x="1478" y="77"/>
                    </a:cubicBezTo>
                    <a:cubicBezTo>
                      <a:pt x="1478" y="79"/>
                      <a:pt x="1478" y="80"/>
                      <a:pt x="1478" y="81"/>
                    </a:cubicBezTo>
                    <a:close/>
                    <a:moveTo>
                      <a:pt x="1421" y="103"/>
                    </a:moveTo>
                    <a:cubicBezTo>
                      <a:pt x="1395" y="139"/>
                      <a:pt x="1369" y="174"/>
                      <a:pt x="1343" y="210"/>
                    </a:cubicBezTo>
                    <a:cubicBezTo>
                      <a:pt x="1340" y="214"/>
                      <a:pt x="1339" y="217"/>
                      <a:pt x="1340" y="221"/>
                    </a:cubicBezTo>
                    <a:cubicBezTo>
                      <a:pt x="1380" y="221"/>
                      <a:pt x="1419" y="221"/>
                      <a:pt x="1458" y="221"/>
                    </a:cubicBezTo>
                    <a:cubicBezTo>
                      <a:pt x="1458" y="214"/>
                      <a:pt x="1458" y="208"/>
                      <a:pt x="1458" y="201"/>
                    </a:cubicBezTo>
                    <a:cubicBezTo>
                      <a:pt x="1430" y="201"/>
                      <a:pt x="1403" y="201"/>
                      <a:pt x="1375" y="201"/>
                    </a:cubicBezTo>
                    <a:cubicBezTo>
                      <a:pt x="1376" y="199"/>
                      <a:pt x="1377" y="198"/>
                      <a:pt x="1378" y="196"/>
                    </a:cubicBezTo>
                    <a:cubicBezTo>
                      <a:pt x="1404" y="160"/>
                      <a:pt x="1430" y="124"/>
                      <a:pt x="1457" y="88"/>
                    </a:cubicBezTo>
                    <a:cubicBezTo>
                      <a:pt x="1459" y="85"/>
                      <a:pt x="1460" y="81"/>
                      <a:pt x="1459" y="77"/>
                    </a:cubicBezTo>
                    <a:cubicBezTo>
                      <a:pt x="1422" y="77"/>
                      <a:pt x="1385" y="77"/>
                      <a:pt x="1348" y="77"/>
                    </a:cubicBezTo>
                    <a:cubicBezTo>
                      <a:pt x="1348" y="84"/>
                      <a:pt x="1348" y="90"/>
                      <a:pt x="1348" y="97"/>
                    </a:cubicBezTo>
                    <a:cubicBezTo>
                      <a:pt x="1374" y="97"/>
                      <a:pt x="1399" y="97"/>
                      <a:pt x="1425" y="97"/>
                    </a:cubicBezTo>
                    <a:cubicBezTo>
                      <a:pt x="1423" y="100"/>
                      <a:pt x="1422" y="101"/>
                      <a:pt x="1421" y="103"/>
                    </a:cubicBezTo>
                    <a:close/>
                    <a:moveTo>
                      <a:pt x="753" y="83"/>
                    </a:moveTo>
                    <a:cubicBezTo>
                      <a:pt x="753" y="81"/>
                      <a:pt x="752" y="80"/>
                      <a:pt x="750" y="79"/>
                    </a:cubicBezTo>
                    <a:cubicBezTo>
                      <a:pt x="731" y="72"/>
                      <a:pt x="711" y="71"/>
                      <a:pt x="692" y="81"/>
                    </a:cubicBezTo>
                    <a:cubicBezTo>
                      <a:pt x="665" y="96"/>
                      <a:pt x="664" y="136"/>
                      <a:pt x="691" y="150"/>
                    </a:cubicBezTo>
                    <a:cubicBezTo>
                      <a:pt x="696" y="153"/>
                      <a:pt x="701" y="155"/>
                      <a:pt x="706" y="158"/>
                    </a:cubicBezTo>
                    <a:cubicBezTo>
                      <a:pt x="714" y="162"/>
                      <a:pt x="721" y="166"/>
                      <a:pt x="728" y="170"/>
                    </a:cubicBezTo>
                    <a:cubicBezTo>
                      <a:pt x="735" y="174"/>
                      <a:pt x="737" y="181"/>
                      <a:pt x="735" y="190"/>
                    </a:cubicBezTo>
                    <a:cubicBezTo>
                      <a:pt x="734" y="197"/>
                      <a:pt x="729" y="202"/>
                      <a:pt x="722" y="203"/>
                    </a:cubicBezTo>
                    <a:cubicBezTo>
                      <a:pt x="705" y="207"/>
                      <a:pt x="690" y="204"/>
                      <a:pt x="677" y="195"/>
                    </a:cubicBezTo>
                    <a:cubicBezTo>
                      <a:pt x="675" y="194"/>
                      <a:pt x="673" y="193"/>
                      <a:pt x="671" y="191"/>
                    </a:cubicBezTo>
                    <a:cubicBezTo>
                      <a:pt x="671" y="199"/>
                      <a:pt x="671" y="207"/>
                      <a:pt x="671" y="214"/>
                    </a:cubicBezTo>
                    <a:cubicBezTo>
                      <a:pt x="671" y="215"/>
                      <a:pt x="673" y="217"/>
                      <a:pt x="674" y="218"/>
                    </a:cubicBezTo>
                    <a:cubicBezTo>
                      <a:pt x="683" y="222"/>
                      <a:pt x="692" y="224"/>
                      <a:pt x="702" y="225"/>
                    </a:cubicBezTo>
                    <a:cubicBezTo>
                      <a:pt x="715" y="225"/>
                      <a:pt x="728" y="224"/>
                      <a:pt x="740" y="217"/>
                    </a:cubicBezTo>
                    <a:cubicBezTo>
                      <a:pt x="765" y="203"/>
                      <a:pt x="767" y="166"/>
                      <a:pt x="742" y="151"/>
                    </a:cubicBezTo>
                    <a:cubicBezTo>
                      <a:pt x="736" y="147"/>
                      <a:pt x="729" y="144"/>
                      <a:pt x="722" y="140"/>
                    </a:cubicBezTo>
                    <a:cubicBezTo>
                      <a:pt x="716" y="137"/>
                      <a:pt x="710" y="135"/>
                      <a:pt x="704" y="131"/>
                    </a:cubicBezTo>
                    <a:cubicBezTo>
                      <a:pt x="697" y="126"/>
                      <a:pt x="694" y="118"/>
                      <a:pt x="696" y="109"/>
                    </a:cubicBezTo>
                    <a:cubicBezTo>
                      <a:pt x="698" y="101"/>
                      <a:pt x="706" y="95"/>
                      <a:pt x="716" y="94"/>
                    </a:cubicBezTo>
                    <a:cubicBezTo>
                      <a:pt x="729" y="93"/>
                      <a:pt x="741" y="96"/>
                      <a:pt x="753" y="104"/>
                    </a:cubicBezTo>
                    <a:cubicBezTo>
                      <a:pt x="753" y="96"/>
                      <a:pt x="753" y="89"/>
                      <a:pt x="753" y="83"/>
                    </a:cubicBezTo>
                    <a:close/>
                    <a:moveTo>
                      <a:pt x="407" y="85"/>
                    </a:moveTo>
                    <a:cubicBezTo>
                      <a:pt x="407" y="82"/>
                      <a:pt x="406" y="80"/>
                      <a:pt x="403" y="79"/>
                    </a:cubicBezTo>
                    <a:cubicBezTo>
                      <a:pt x="392" y="75"/>
                      <a:pt x="381" y="73"/>
                      <a:pt x="369" y="74"/>
                    </a:cubicBezTo>
                    <a:cubicBezTo>
                      <a:pt x="342" y="75"/>
                      <a:pt x="320" y="87"/>
                      <a:pt x="307" y="112"/>
                    </a:cubicBezTo>
                    <a:cubicBezTo>
                      <a:pt x="300" y="126"/>
                      <a:pt x="298" y="141"/>
                      <a:pt x="299" y="157"/>
                    </a:cubicBezTo>
                    <a:cubicBezTo>
                      <a:pt x="302" y="221"/>
                      <a:pt x="362" y="237"/>
                      <a:pt x="403" y="217"/>
                    </a:cubicBezTo>
                    <a:cubicBezTo>
                      <a:pt x="405" y="216"/>
                      <a:pt x="406" y="215"/>
                      <a:pt x="406" y="214"/>
                    </a:cubicBezTo>
                    <a:cubicBezTo>
                      <a:pt x="407" y="207"/>
                      <a:pt x="406" y="200"/>
                      <a:pt x="406" y="193"/>
                    </a:cubicBezTo>
                    <a:cubicBezTo>
                      <a:pt x="401" y="196"/>
                      <a:pt x="397" y="199"/>
                      <a:pt x="392" y="201"/>
                    </a:cubicBezTo>
                    <a:cubicBezTo>
                      <a:pt x="364" y="212"/>
                      <a:pt x="335" y="200"/>
                      <a:pt x="326" y="174"/>
                    </a:cubicBezTo>
                    <a:cubicBezTo>
                      <a:pt x="321" y="161"/>
                      <a:pt x="321" y="148"/>
                      <a:pt x="324" y="136"/>
                    </a:cubicBezTo>
                    <a:cubicBezTo>
                      <a:pt x="329" y="106"/>
                      <a:pt x="355" y="89"/>
                      <a:pt x="384" y="95"/>
                    </a:cubicBezTo>
                    <a:cubicBezTo>
                      <a:pt x="392" y="97"/>
                      <a:pt x="399" y="101"/>
                      <a:pt x="407" y="104"/>
                    </a:cubicBezTo>
                    <a:cubicBezTo>
                      <a:pt x="407" y="98"/>
                      <a:pt x="407" y="91"/>
                      <a:pt x="407" y="85"/>
                    </a:cubicBezTo>
                    <a:close/>
                    <a:moveTo>
                      <a:pt x="434" y="221"/>
                    </a:moveTo>
                    <a:cubicBezTo>
                      <a:pt x="441" y="221"/>
                      <a:pt x="449" y="221"/>
                      <a:pt x="457" y="221"/>
                    </a:cubicBezTo>
                    <a:cubicBezTo>
                      <a:pt x="457" y="219"/>
                      <a:pt x="457" y="217"/>
                      <a:pt x="457" y="216"/>
                    </a:cubicBezTo>
                    <a:cubicBezTo>
                      <a:pt x="457" y="194"/>
                      <a:pt x="457" y="171"/>
                      <a:pt x="457" y="149"/>
                    </a:cubicBezTo>
                    <a:cubicBezTo>
                      <a:pt x="457" y="135"/>
                      <a:pt x="459" y="122"/>
                      <a:pt x="467" y="110"/>
                    </a:cubicBezTo>
                    <a:cubicBezTo>
                      <a:pt x="473" y="101"/>
                      <a:pt x="480" y="96"/>
                      <a:pt x="491" y="96"/>
                    </a:cubicBezTo>
                    <a:cubicBezTo>
                      <a:pt x="497" y="96"/>
                      <a:pt x="503" y="98"/>
                      <a:pt x="509" y="99"/>
                    </a:cubicBezTo>
                    <a:cubicBezTo>
                      <a:pt x="509" y="93"/>
                      <a:pt x="509" y="87"/>
                      <a:pt x="509" y="80"/>
                    </a:cubicBezTo>
                    <a:cubicBezTo>
                      <a:pt x="509" y="77"/>
                      <a:pt x="508" y="76"/>
                      <a:pt x="505" y="75"/>
                    </a:cubicBezTo>
                    <a:cubicBezTo>
                      <a:pt x="486" y="72"/>
                      <a:pt x="470" y="80"/>
                      <a:pt x="461" y="97"/>
                    </a:cubicBezTo>
                    <a:cubicBezTo>
                      <a:pt x="460" y="100"/>
                      <a:pt x="459" y="102"/>
                      <a:pt x="457" y="105"/>
                    </a:cubicBezTo>
                    <a:cubicBezTo>
                      <a:pt x="457" y="105"/>
                      <a:pt x="457" y="105"/>
                      <a:pt x="457" y="105"/>
                    </a:cubicBezTo>
                    <a:cubicBezTo>
                      <a:pt x="457" y="96"/>
                      <a:pt x="457" y="87"/>
                      <a:pt x="457" y="77"/>
                    </a:cubicBezTo>
                    <a:cubicBezTo>
                      <a:pt x="449" y="77"/>
                      <a:pt x="442" y="77"/>
                      <a:pt x="434" y="77"/>
                    </a:cubicBezTo>
                    <a:cubicBezTo>
                      <a:pt x="434" y="125"/>
                      <a:pt x="434" y="173"/>
                      <a:pt x="434" y="221"/>
                    </a:cubicBezTo>
                    <a:close/>
                    <a:moveTo>
                      <a:pt x="1712" y="81"/>
                    </a:moveTo>
                    <a:cubicBezTo>
                      <a:pt x="1712" y="77"/>
                      <a:pt x="1711" y="76"/>
                      <a:pt x="1707" y="75"/>
                    </a:cubicBezTo>
                    <a:cubicBezTo>
                      <a:pt x="1688" y="72"/>
                      <a:pt x="1671" y="81"/>
                      <a:pt x="1663" y="100"/>
                    </a:cubicBezTo>
                    <a:cubicBezTo>
                      <a:pt x="1662" y="101"/>
                      <a:pt x="1661" y="103"/>
                      <a:pt x="1660" y="104"/>
                    </a:cubicBezTo>
                    <a:cubicBezTo>
                      <a:pt x="1660" y="104"/>
                      <a:pt x="1660" y="104"/>
                      <a:pt x="1659" y="104"/>
                    </a:cubicBezTo>
                    <a:cubicBezTo>
                      <a:pt x="1659" y="95"/>
                      <a:pt x="1659" y="86"/>
                      <a:pt x="1659" y="77"/>
                    </a:cubicBezTo>
                    <a:cubicBezTo>
                      <a:pt x="1652" y="77"/>
                      <a:pt x="1644" y="77"/>
                      <a:pt x="1637" y="77"/>
                    </a:cubicBezTo>
                    <a:cubicBezTo>
                      <a:pt x="1637" y="125"/>
                      <a:pt x="1637" y="173"/>
                      <a:pt x="1637" y="221"/>
                    </a:cubicBezTo>
                    <a:cubicBezTo>
                      <a:pt x="1644" y="221"/>
                      <a:pt x="1652" y="221"/>
                      <a:pt x="1660" y="221"/>
                    </a:cubicBezTo>
                    <a:cubicBezTo>
                      <a:pt x="1660" y="219"/>
                      <a:pt x="1660" y="217"/>
                      <a:pt x="1660" y="216"/>
                    </a:cubicBezTo>
                    <a:cubicBezTo>
                      <a:pt x="1660" y="192"/>
                      <a:pt x="1660" y="169"/>
                      <a:pt x="1660" y="146"/>
                    </a:cubicBezTo>
                    <a:cubicBezTo>
                      <a:pt x="1660" y="136"/>
                      <a:pt x="1661" y="126"/>
                      <a:pt x="1666" y="117"/>
                    </a:cubicBezTo>
                    <a:cubicBezTo>
                      <a:pt x="1671" y="105"/>
                      <a:pt x="1679" y="97"/>
                      <a:pt x="1692" y="96"/>
                    </a:cubicBezTo>
                    <a:cubicBezTo>
                      <a:pt x="1699" y="96"/>
                      <a:pt x="1705" y="98"/>
                      <a:pt x="1712" y="99"/>
                    </a:cubicBezTo>
                    <a:cubicBezTo>
                      <a:pt x="1712" y="94"/>
                      <a:pt x="1711" y="87"/>
                      <a:pt x="1712" y="81"/>
                    </a:cubicBezTo>
                    <a:close/>
                    <a:moveTo>
                      <a:pt x="248" y="221"/>
                    </a:moveTo>
                    <a:cubicBezTo>
                      <a:pt x="255" y="221"/>
                      <a:pt x="263" y="221"/>
                      <a:pt x="270" y="221"/>
                    </a:cubicBezTo>
                    <a:cubicBezTo>
                      <a:pt x="270" y="173"/>
                      <a:pt x="270" y="125"/>
                      <a:pt x="270" y="77"/>
                    </a:cubicBezTo>
                    <a:cubicBezTo>
                      <a:pt x="263" y="77"/>
                      <a:pt x="255" y="77"/>
                      <a:pt x="248" y="77"/>
                    </a:cubicBezTo>
                    <a:cubicBezTo>
                      <a:pt x="248" y="125"/>
                      <a:pt x="248" y="173"/>
                      <a:pt x="248" y="221"/>
                    </a:cubicBezTo>
                    <a:close/>
                    <a:moveTo>
                      <a:pt x="260" y="11"/>
                    </a:moveTo>
                    <a:cubicBezTo>
                      <a:pt x="251" y="10"/>
                      <a:pt x="244" y="17"/>
                      <a:pt x="244" y="26"/>
                    </a:cubicBezTo>
                    <a:cubicBezTo>
                      <a:pt x="244" y="34"/>
                      <a:pt x="250" y="41"/>
                      <a:pt x="259" y="41"/>
                    </a:cubicBezTo>
                    <a:cubicBezTo>
                      <a:pt x="268" y="41"/>
                      <a:pt x="274" y="34"/>
                      <a:pt x="275" y="26"/>
                    </a:cubicBezTo>
                    <a:cubicBezTo>
                      <a:pt x="275" y="17"/>
                      <a:pt x="268" y="11"/>
                      <a:pt x="260" y="11"/>
                    </a:cubicBezTo>
                    <a:close/>
                    <a:moveTo>
                      <a:pt x="1330" y="221"/>
                    </a:moveTo>
                    <a:cubicBezTo>
                      <a:pt x="1321" y="221"/>
                      <a:pt x="1313" y="222"/>
                      <a:pt x="1305" y="221"/>
                    </a:cubicBezTo>
                    <a:cubicBezTo>
                      <a:pt x="1304" y="221"/>
                      <a:pt x="1303" y="219"/>
                      <a:pt x="1302" y="217"/>
                    </a:cubicBezTo>
                    <a:cubicBezTo>
                      <a:pt x="1296" y="201"/>
                      <a:pt x="1290" y="185"/>
                      <a:pt x="1284" y="169"/>
                    </a:cubicBezTo>
                    <a:cubicBezTo>
                      <a:pt x="1283" y="166"/>
                      <a:pt x="1281" y="165"/>
                      <a:pt x="1278" y="165"/>
                    </a:cubicBezTo>
                    <a:cubicBezTo>
                      <a:pt x="1252" y="165"/>
                      <a:pt x="1227" y="165"/>
                      <a:pt x="1201" y="165"/>
                    </a:cubicBezTo>
                    <a:cubicBezTo>
                      <a:pt x="1198" y="165"/>
                      <a:pt x="1196" y="166"/>
                      <a:pt x="1195" y="169"/>
                    </a:cubicBezTo>
                    <a:cubicBezTo>
                      <a:pt x="1190" y="185"/>
                      <a:pt x="1184" y="201"/>
                      <a:pt x="1178" y="217"/>
                    </a:cubicBezTo>
                    <a:cubicBezTo>
                      <a:pt x="1177" y="220"/>
                      <a:pt x="1176" y="222"/>
                      <a:pt x="1173" y="221"/>
                    </a:cubicBezTo>
                    <a:cubicBezTo>
                      <a:pt x="1165" y="221"/>
                      <a:pt x="1158" y="221"/>
                      <a:pt x="1151" y="221"/>
                    </a:cubicBezTo>
                    <a:cubicBezTo>
                      <a:pt x="1151" y="219"/>
                      <a:pt x="1152" y="218"/>
                      <a:pt x="1152" y="216"/>
                    </a:cubicBezTo>
                    <a:cubicBezTo>
                      <a:pt x="1177" y="152"/>
                      <a:pt x="1201" y="88"/>
                      <a:pt x="1226" y="24"/>
                    </a:cubicBezTo>
                    <a:cubicBezTo>
                      <a:pt x="1227" y="21"/>
                      <a:pt x="1228" y="19"/>
                      <a:pt x="1232" y="19"/>
                    </a:cubicBezTo>
                    <a:cubicBezTo>
                      <a:pt x="1237" y="20"/>
                      <a:pt x="1243" y="20"/>
                      <a:pt x="1249" y="19"/>
                    </a:cubicBezTo>
                    <a:cubicBezTo>
                      <a:pt x="1251" y="19"/>
                      <a:pt x="1253" y="20"/>
                      <a:pt x="1254" y="23"/>
                    </a:cubicBezTo>
                    <a:cubicBezTo>
                      <a:pt x="1279" y="88"/>
                      <a:pt x="1304" y="153"/>
                      <a:pt x="1329" y="218"/>
                    </a:cubicBezTo>
                    <a:cubicBezTo>
                      <a:pt x="1329" y="219"/>
                      <a:pt x="1329" y="220"/>
                      <a:pt x="1330" y="221"/>
                    </a:cubicBezTo>
                    <a:close/>
                    <a:moveTo>
                      <a:pt x="1274" y="143"/>
                    </a:moveTo>
                    <a:cubicBezTo>
                      <a:pt x="1262" y="111"/>
                      <a:pt x="1251" y="79"/>
                      <a:pt x="1239" y="48"/>
                    </a:cubicBezTo>
                    <a:cubicBezTo>
                      <a:pt x="1228" y="79"/>
                      <a:pt x="1217" y="111"/>
                      <a:pt x="1205" y="143"/>
                    </a:cubicBezTo>
                    <a:cubicBezTo>
                      <a:pt x="1228" y="143"/>
                      <a:pt x="1251" y="143"/>
                      <a:pt x="1274" y="143"/>
                    </a:cubicBezTo>
                    <a:close/>
                    <a:moveTo>
                      <a:pt x="1830" y="190"/>
                    </a:moveTo>
                    <a:cubicBezTo>
                      <a:pt x="1830" y="196"/>
                      <a:pt x="1830" y="203"/>
                      <a:pt x="1830" y="209"/>
                    </a:cubicBezTo>
                    <a:cubicBezTo>
                      <a:pt x="1829" y="211"/>
                      <a:pt x="1828" y="212"/>
                      <a:pt x="1826" y="213"/>
                    </a:cubicBezTo>
                    <a:cubicBezTo>
                      <a:pt x="1810" y="223"/>
                      <a:pt x="1793" y="226"/>
                      <a:pt x="1774" y="225"/>
                    </a:cubicBezTo>
                    <a:cubicBezTo>
                      <a:pt x="1739" y="223"/>
                      <a:pt x="1718" y="199"/>
                      <a:pt x="1715" y="164"/>
                    </a:cubicBezTo>
                    <a:cubicBezTo>
                      <a:pt x="1713" y="144"/>
                      <a:pt x="1715" y="124"/>
                      <a:pt x="1725" y="106"/>
                    </a:cubicBezTo>
                    <a:cubicBezTo>
                      <a:pt x="1740" y="79"/>
                      <a:pt x="1771" y="67"/>
                      <a:pt x="1801" y="77"/>
                    </a:cubicBezTo>
                    <a:cubicBezTo>
                      <a:pt x="1824" y="84"/>
                      <a:pt x="1834" y="102"/>
                      <a:pt x="1838" y="124"/>
                    </a:cubicBezTo>
                    <a:cubicBezTo>
                      <a:pt x="1840" y="134"/>
                      <a:pt x="1840" y="144"/>
                      <a:pt x="1840" y="155"/>
                    </a:cubicBezTo>
                    <a:cubicBezTo>
                      <a:pt x="1806" y="155"/>
                      <a:pt x="1772" y="155"/>
                      <a:pt x="1739" y="155"/>
                    </a:cubicBezTo>
                    <a:cubicBezTo>
                      <a:pt x="1738" y="183"/>
                      <a:pt x="1754" y="208"/>
                      <a:pt x="1790" y="205"/>
                    </a:cubicBezTo>
                    <a:cubicBezTo>
                      <a:pt x="1797" y="204"/>
                      <a:pt x="1804" y="202"/>
                      <a:pt x="1811" y="200"/>
                    </a:cubicBezTo>
                    <a:cubicBezTo>
                      <a:pt x="1817" y="198"/>
                      <a:pt x="1823" y="194"/>
                      <a:pt x="1830" y="190"/>
                    </a:cubicBezTo>
                    <a:close/>
                    <a:moveTo>
                      <a:pt x="1739" y="135"/>
                    </a:moveTo>
                    <a:cubicBezTo>
                      <a:pt x="1764" y="135"/>
                      <a:pt x="1790" y="135"/>
                      <a:pt x="1816" y="135"/>
                    </a:cubicBezTo>
                    <a:cubicBezTo>
                      <a:pt x="1816" y="132"/>
                      <a:pt x="1816" y="129"/>
                      <a:pt x="1815" y="127"/>
                    </a:cubicBezTo>
                    <a:cubicBezTo>
                      <a:pt x="1814" y="111"/>
                      <a:pt x="1804" y="98"/>
                      <a:pt x="1791" y="95"/>
                    </a:cubicBezTo>
                    <a:cubicBezTo>
                      <a:pt x="1766" y="88"/>
                      <a:pt x="1739" y="109"/>
                      <a:pt x="1739" y="135"/>
                    </a:cubicBezTo>
                    <a:close/>
                    <a:moveTo>
                      <a:pt x="653" y="147"/>
                    </a:moveTo>
                    <a:cubicBezTo>
                      <a:pt x="653" y="167"/>
                      <a:pt x="649" y="185"/>
                      <a:pt x="637" y="200"/>
                    </a:cubicBezTo>
                    <a:cubicBezTo>
                      <a:pt x="621" y="220"/>
                      <a:pt x="600" y="226"/>
                      <a:pt x="576" y="225"/>
                    </a:cubicBezTo>
                    <a:cubicBezTo>
                      <a:pt x="537" y="223"/>
                      <a:pt x="513" y="193"/>
                      <a:pt x="511" y="158"/>
                    </a:cubicBezTo>
                    <a:cubicBezTo>
                      <a:pt x="511" y="145"/>
                      <a:pt x="512" y="132"/>
                      <a:pt x="516" y="119"/>
                    </a:cubicBezTo>
                    <a:cubicBezTo>
                      <a:pt x="525" y="91"/>
                      <a:pt x="549" y="75"/>
                      <a:pt x="580" y="74"/>
                    </a:cubicBezTo>
                    <a:cubicBezTo>
                      <a:pt x="598" y="73"/>
                      <a:pt x="615" y="76"/>
                      <a:pt x="629" y="88"/>
                    </a:cubicBezTo>
                    <a:cubicBezTo>
                      <a:pt x="644" y="101"/>
                      <a:pt x="651" y="118"/>
                      <a:pt x="653" y="138"/>
                    </a:cubicBezTo>
                    <a:cubicBezTo>
                      <a:pt x="653" y="141"/>
                      <a:pt x="653" y="145"/>
                      <a:pt x="653" y="147"/>
                    </a:cubicBezTo>
                    <a:close/>
                    <a:moveTo>
                      <a:pt x="630" y="151"/>
                    </a:moveTo>
                    <a:cubicBezTo>
                      <a:pt x="629" y="144"/>
                      <a:pt x="629" y="138"/>
                      <a:pt x="628" y="132"/>
                    </a:cubicBezTo>
                    <a:cubicBezTo>
                      <a:pt x="624" y="110"/>
                      <a:pt x="609" y="95"/>
                      <a:pt x="589" y="94"/>
                    </a:cubicBezTo>
                    <a:cubicBezTo>
                      <a:pt x="563" y="92"/>
                      <a:pt x="546" y="103"/>
                      <a:pt x="539" y="126"/>
                    </a:cubicBezTo>
                    <a:cubicBezTo>
                      <a:pt x="535" y="137"/>
                      <a:pt x="534" y="149"/>
                      <a:pt x="536" y="162"/>
                    </a:cubicBezTo>
                    <a:cubicBezTo>
                      <a:pt x="539" y="186"/>
                      <a:pt x="554" y="202"/>
                      <a:pt x="578" y="205"/>
                    </a:cubicBezTo>
                    <a:cubicBezTo>
                      <a:pt x="602" y="207"/>
                      <a:pt x="620" y="196"/>
                      <a:pt x="626" y="173"/>
                    </a:cubicBezTo>
                    <a:cubicBezTo>
                      <a:pt x="628" y="166"/>
                      <a:pt x="629" y="158"/>
                      <a:pt x="630" y="151"/>
                    </a:cubicBezTo>
                    <a:close/>
                    <a:moveTo>
                      <a:pt x="917" y="146"/>
                    </a:moveTo>
                    <a:cubicBezTo>
                      <a:pt x="917" y="161"/>
                      <a:pt x="915" y="176"/>
                      <a:pt x="908" y="189"/>
                    </a:cubicBezTo>
                    <a:cubicBezTo>
                      <a:pt x="894" y="215"/>
                      <a:pt x="871" y="226"/>
                      <a:pt x="842" y="225"/>
                    </a:cubicBezTo>
                    <a:cubicBezTo>
                      <a:pt x="809" y="224"/>
                      <a:pt x="784" y="205"/>
                      <a:pt x="777" y="173"/>
                    </a:cubicBezTo>
                    <a:cubicBezTo>
                      <a:pt x="773" y="155"/>
                      <a:pt x="773" y="136"/>
                      <a:pt x="780" y="118"/>
                    </a:cubicBezTo>
                    <a:cubicBezTo>
                      <a:pt x="786" y="100"/>
                      <a:pt x="798" y="87"/>
                      <a:pt x="816" y="79"/>
                    </a:cubicBezTo>
                    <a:cubicBezTo>
                      <a:pt x="830" y="74"/>
                      <a:pt x="844" y="73"/>
                      <a:pt x="858" y="74"/>
                    </a:cubicBezTo>
                    <a:cubicBezTo>
                      <a:pt x="893" y="78"/>
                      <a:pt x="912" y="103"/>
                      <a:pt x="916" y="135"/>
                    </a:cubicBezTo>
                    <a:cubicBezTo>
                      <a:pt x="916" y="139"/>
                      <a:pt x="916" y="142"/>
                      <a:pt x="917" y="146"/>
                    </a:cubicBezTo>
                    <a:close/>
                    <a:moveTo>
                      <a:pt x="890" y="126"/>
                    </a:moveTo>
                    <a:cubicBezTo>
                      <a:pt x="885" y="110"/>
                      <a:pt x="875" y="98"/>
                      <a:pt x="858" y="95"/>
                    </a:cubicBezTo>
                    <a:cubicBezTo>
                      <a:pt x="839" y="91"/>
                      <a:pt x="822" y="94"/>
                      <a:pt x="810" y="110"/>
                    </a:cubicBezTo>
                    <a:cubicBezTo>
                      <a:pt x="801" y="122"/>
                      <a:pt x="798" y="135"/>
                      <a:pt x="799" y="150"/>
                    </a:cubicBezTo>
                    <a:cubicBezTo>
                      <a:pt x="799" y="153"/>
                      <a:pt x="799" y="156"/>
                      <a:pt x="799" y="158"/>
                    </a:cubicBezTo>
                    <a:cubicBezTo>
                      <a:pt x="800" y="185"/>
                      <a:pt x="816" y="202"/>
                      <a:pt x="842" y="205"/>
                    </a:cubicBezTo>
                    <a:cubicBezTo>
                      <a:pt x="865" y="207"/>
                      <a:pt x="883" y="197"/>
                      <a:pt x="889" y="174"/>
                    </a:cubicBezTo>
                    <a:cubicBezTo>
                      <a:pt x="894" y="158"/>
                      <a:pt x="894" y="142"/>
                      <a:pt x="890" y="12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srgbClr val="505050"/>
                  </a:solidFill>
                </a:endParaRPr>
              </a:p>
            </p:txBody>
          </p:sp>
        </p:grpSp>
        <p:sp>
          <p:nvSpPr>
            <p:cNvPr id="18" name="Freeform 131"/>
            <p:cNvSpPr/>
            <p:nvPr/>
          </p:nvSpPr>
          <p:spPr bwMode="auto">
            <a:xfrm>
              <a:off x="6172200" y="3392446"/>
              <a:ext cx="0" cy="800100"/>
            </a:xfrm>
            <a:custGeom>
              <a:avLst/>
              <a:gdLst>
                <a:gd name="connsiteX0" fmla="*/ 0 w 0"/>
                <a:gd name="connsiteY0" fmla="*/ 800100 h 800100"/>
                <a:gd name="connsiteX1" fmla="*/ 0 w 0"/>
                <a:gd name="connsiteY1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00100">
                  <a:moveTo>
                    <a:pt x="0" y="800100"/>
                  </a:moveTo>
                  <a:lnTo>
                    <a:pt x="0" y="0"/>
                  </a:lnTo>
                </a:path>
              </a:pathLst>
            </a:custGeom>
            <a:noFill/>
            <a:ln w="57150" cap="rnd" cmpd="sng" algn="ctr">
              <a:solidFill>
                <a:srgbClr val="0072C6"/>
              </a:solidFill>
              <a:prstDash val="sysDot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03">
                <a:defRPr/>
              </a:pPr>
              <a:endParaRPr lang="en-US">
                <a:solidFill>
                  <a:srgbClr val="EFEFEF"/>
                </a:solidFill>
              </a:endParaRPr>
            </a:p>
          </p:txBody>
        </p:sp>
        <p:grpSp>
          <p:nvGrpSpPr>
            <p:cNvPr id="19" name="Group 144"/>
            <p:cNvGrpSpPr/>
            <p:nvPr/>
          </p:nvGrpSpPr>
          <p:grpSpPr>
            <a:xfrm>
              <a:off x="397645" y="1547244"/>
              <a:ext cx="2444879" cy="1720268"/>
              <a:chOff x="272314" y="1276938"/>
              <a:chExt cx="2444879" cy="1720268"/>
            </a:xfrm>
            <a:solidFill>
              <a:schemeClr val="bg1"/>
            </a:solidFill>
          </p:grpSpPr>
          <p:grpSp>
            <p:nvGrpSpPr>
              <p:cNvPr id="25" name="Group 145"/>
              <p:cNvGrpSpPr/>
              <p:nvPr/>
            </p:nvGrpSpPr>
            <p:grpSpPr>
              <a:xfrm>
                <a:off x="272314" y="1276938"/>
                <a:ext cx="2444879" cy="1720268"/>
                <a:chOff x="218065" y="2298702"/>
                <a:chExt cx="2444879" cy="1720268"/>
              </a:xfrm>
              <a:grpFill/>
            </p:grpSpPr>
            <p:sp>
              <p:nvSpPr>
                <p:cNvPr id="27" name="Rectangle 147"/>
                <p:cNvSpPr/>
                <p:nvPr/>
              </p:nvSpPr>
              <p:spPr bwMode="auto">
                <a:xfrm>
                  <a:off x="218065" y="2298702"/>
                  <a:ext cx="2444879" cy="1720268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rgbClr val="008272"/>
                  </a:solidFill>
                  <a:prstDash val="dash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099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spc="-50" dirty="0">
                    <a:gradFill>
                      <a:gsLst>
                        <a:gs pos="1250">
                          <a:srgbClr val="EFEFEF"/>
                        </a:gs>
                        <a:gs pos="10417">
                          <a:srgbClr val="EFEFEF"/>
                        </a:gs>
                      </a:gsLst>
                      <a:lin ang="5400000" scaled="0"/>
                    </a:gradFill>
                  </a:endParaRPr>
                </a:p>
              </p:txBody>
            </p:sp>
            <p:grpSp>
              <p:nvGrpSpPr>
                <p:cNvPr id="28" name="Group 148"/>
                <p:cNvGrpSpPr/>
                <p:nvPr/>
              </p:nvGrpSpPr>
              <p:grpSpPr>
                <a:xfrm>
                  <a:off x="591042" y="2587730"/>
                  <a:ext cx="1698924" cy="1264672"/>
                  <a:chOff x="888578" y="2805236"/>
                  <a:chExt cx="1698924" cy="1264672"/>
                </a:xfrm>
                <a:grpFill/>
              </p:grpSpPr>
              <p:sp>
                <p:nvSpPr>
                  <p:cNvPr id="29" name="Rectangle 149"/>
                  <p:cNvSpPr/>
                  <p:nvPr/>
                </p:nvSpPr>
                <p:spPr>
                  <a:xfrm>
                    <a:off x="888578" y="3876009"/>
                    <a:ext cx="1698924" cy="1938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lIns="0" tIns="0" rIns="0" bIns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099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SzPct val="80000"/>
                      <a:defRPr/>
                    </a:pPr>
                    <a:r>
                      <a:rPr lang="en-US" sz="1400" spc="-50" dirty="0">
                        <a:solidFill>
                          <a:srgbClr val="00188F"/>
                        </a:solidFill>
                      </a:rPr>
                      <a:t>Active Directory</a:t>
                    </a:r>
                  </a:p>
                </p:txBody>
              </p:sp>
              <p:pic>
                <p:nvPicPr>
                  <p:cNvPr id="30" name="Picture 150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89474" y="2805236"/>
                    <a:ext cx="1043885" cy="690730"/>
                  </a:xfrm>
                  <a:prstGeom prst="rect">
                    <a:avLst/>
                  </a:prstGeom>
                  <a:grpFill/>
                </p:spPr>
              </p:pic>
            </p:grpSp>
          </p:grpSp>
          <p:pic>
            <p:nvPicPr>
              <p:cNvPr id="26" name="Picture 14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311" y="2256696"/>
                <a:ext cx="1701437" cy="399929"/>
              </a:xfrm>
              <a:prstGeom prst="rect">
                <a:avLst/>
              </a:prstGeom>
              <a:grpFill/>
            </p:spPr>
          </p:pic>
        </p:grpSp>
        <p:pic>
          <p:nvPicPr>
            <p:cNvPr id="20" name="Picture 152" descr="C:\Users\Jaspal Mann\AppData\Roaming\Skype\My Skype Received Files\sl.pn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753675" y="1555070"/>
              <a:ext cx="463940" cy="320540"/>
            </a:xfrm>
            <a:prstGeom prst="rect">
              <a:avLst/>
            </a:prstGeom>
            <a:noFill/>
          </p:spPr>
        </p:pic>
        <p:pic>
          <p:nvPicPr>
            <p:cNvPr id="21" name="Picture 6" descr="SAP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0232" y="1583977"/>
              <a:ext cx="474477" cy="237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3306" y="1522252"/>
              <a:ext cx="296977" cy="296977"/>
            </a:xfrm>
            <a:prstGeom prst="rect">
              <a:avLst/>
            </a:prstGeom>
          </p:spPr>
        </p:pic>
        <p:pic>
          <p:nvPicPr>
            <p:cNvPr id="23" name="Picture 103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089" y="2785146"/>
              <a:ext cx="482367" cy="482367"/>
            </a:xfrm>
            <a:prstGeom prst="rect">
              <a:avLst/>
            </a:prstGeom>
          </p:spPr>
        </p:pic>
        <p:sp>
          <p:nvSpPr>
            <p:cNvPr id="24" name="TextBox 1037"/>
            <p:cNvSpPr txBox="1"/>
            <p:nvPr/>
          </p:nvSpPr>
          <p:spPr>
            <a:xfrm>
              <a:off x="976773" y="3858469"/>
              <a:ext cx="3376374" cy="849463"/>
            </a:xfrm>
            <a:prstGeom prst="rect">
              <a:avLst/>
            </a:prstGeom>
            <a:solidFill>
              <a:srgbClr val="0075CC"/>
            </a:solidFill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hu-HU" sz="2000" dirty="0">
                  <a:solidFill>
                    <a:srgbClr val="FFFFFF"/>
                  </a:solidFill>
                </a:rPr>
                <a:t>Identitások szinkronizálása</a:t>
              </a:r>
              <a:br>
                <a:rPr lang="hu-HU" sz="2000" dirty="0">
                  <a:solidFill>
                    <a:srgbClr val="FFFFFF"/>
                  </a:solidFill>
                </a:rPr>
              </a:br>
              <a:r>
                <a:rPr lang="hu-HU" sz="2000" dirty="0">
                  <a:solidFill>
                    <a:srgbClr val="FFFFFF"/>
                  </a:solidFill>
                </a:rPr>
                <a:t>és megszilárdítása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453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52583"/>
          </a:xfrm>
        </p:spPr>
        <p:txBody>
          <a:bodyPr/>
          <a:lstStyle/>
          <a:p>
            <a:r>
              <a:rPr lang="hu-HU" dirty="0"/>
              <a:t>Felhasználók (</a:t>
            </a:r>
            <a:r>
              <a:rPr lang="hu-HU" dirty="0" err="1"/>
              <a:t>user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Csoportokban lehet benne</a:t>
            </a:r>
          </a:p>
          <a:p>
            <a:pPr lvl="1"/>
            <a:r>
              <a:rPr lang="hu-HU" dirty="0" err="1"/>
              <a:t>Claim</a:t>
            </a:r>
            <a:r>
              <a:rPr lang="hu-HU" dirty="0"/>
              <a:t> alapú jogosultságkezelés</a:t>
            </a:r>
          </a:p>
          <a:p>
            <a:r>
              <a:rPr lang="hu-HU" dirty="0"/>
              <a:t>Csoportok (</a:t>
            </a:r>
            <a:r>
              <a:rPr lang="hu-HU" dirty="0" err="1"/>
              <a:t>group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Logikai szervezése a felhasználóknak</a:t>
            </a:r>
          </a:p>
          <a:p>
            <a:r>
              <a:rPr lang="hu-HU" dirty="0"/>
              <a:t>Alkalmazások (</a:t>
            </a:r>
            <a:r>
              <a:rPr lang="hu-HU" dirty="0" err="1"/>
              <a:t>application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Hitelesített alkalmazások, melyek hozzáférhetnek a címtárhoz</a:t>
            </a:r>
          </a:p>
          <a:p>
            <a:r>
              <a:rPr lang="hu-HU" dirty="0"/>
              <a:t>Tartományok (</a:t>
            </a:r>
            <a:r>
              <a:rPr lang="hu-HU" dirty="0" err="1"/>
              <a:t>domain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Felhasználói fiókok bejelentkezési azonosítójának @ utáni része</a:t>
            </a:r>
          </a:p>
          <a:p>
            <a:pPr lvl="1"/>
            <a:r>
              <a:rPr lang="hu-HU" dirty="0"/>
              <a:t>Alapértelmezett: &lt;</a:t>
            </a:r>
            <a:r>
              <a:rPr lang="hu-HU" dirty="0" err="1"/>
              <a:t>user</a:t>
            </a:r>
            <a:r>
              <a:rPr lang="hu-HU" dirty="0"/>
              <a:t>&gt;@&lt;</a:t>
            </a:r>
            <a:r>
              <a:rPr lang="hu-HU" dirty="0" err="1"/>
              <a:t>organization</a:t>
            </a:r>
            <a:r>
              <a:rPr lang="hu-HU" dirty="0"/>
              <a:t>&gt;.onmicrosoft.com</a:t>
            </a:r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Entitások</a:t>
            </a:r>
          </a:p>
        </p:txBody>
      </p:sp>
    </p:spTree>
    <p:extLst>
      <p:ext uri="{BB962C8B-B14F-4D97-AF65-F5344CB8AC3E}">
        <p14:creationId xmlns:p14="http://schemas.microsoft.com/office/powerpoint/2010/main" val="3593790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4963429"/>
          </a:xfrm>
        </p:spPr>
        <p:txBody>
          <a:bodyPr>
            <a:normAutofit/>
          </a:bodyPr>
          <a:lstStyle/>
          <a:p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Student</a:t>
            </a:r>
            <a:r>
              <a:rPr lang="hu-HU" dirty="0"/>
              <a:t> Account</a:t>
            </a:r>
          </a:p>
          <a:p>
            <a:pPr lvl="1"/>
            <a:r>
              <a:rPr lang="hu-HU" dirty="0"/>
              <a:t>Régen Organization Account</a:t>
            </a:r>
          </a:p>
          <a:p>
            <a:r>
              <a:rPr lang="hu-HU" dirty="0"/>
              <a:t>Az adott szervezet tulajdona</a:t>
            </a:r>
          </a:p>
          <a:p>
            <a:r>
              <a:rPr lang="hu-HU" dirty="0"/>
              <a:t>Felhasználónév tipikusan</a:t>
            </a:r>
          </a:p>
          <a:p>
            <a:pPr lvl="1"/>
            <a:r>
              <a:rPr lang="hu-HU" dirty="0"/>
              <a:t>&lt;</a:t>
            </a:r>
            <a:r>
              <a:rPr lang="hu-HU" dirty="0" err="1"/>
              <a:t>someuser</a:t>
            </a:r>
            <a:r>
              <a:rPr lang="hu-HU" dirty="0"/>
              <a:t>&gt;@&lt;</a:t>
            </a:r>
            <a:r>
              <a:rPr lang="hu-HU" dirty="0" err="1"/>
              <a:t>someorg</a:t>
            </a:r>
            <a:r>
              <a:rPr lang="hu-HU" dirty="0"/>
              <a:t>&gt;.onmicrosoft.com</a:t>
            </a:r>
          </a:p>
          <a:p>
            <a:pPr lvl="1"/>
            <a:r>
              <a:rPr lang="hu-HU" dirty="0"/>
              <a:t>Testre </a:t>
            </a:r>
            <a:r>
              <a:rPr lang="hu-HU" dirty="0" smtClean="0"/>
              <a:t>szabható</a:t>
            </a:r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Szervezeti címtár felhasználók</a:t>
            </a:r>
          </a:p>
        </p:txBody>
      </p:sp>
    </p:spTree>
    <p:extLst>
      <p:ext uri="{BB962C8B-B14F-4D97-AF65-F5344CB8AC3E}">
        <p14:creationId xmlns:p14="http://schemas.microsoft.com/office/powerpoint/2010/main" val="1802060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07120"/>
          </a:xfrm>
        </p:spPr>
        <p:txBody>
          <a:bodyPr>
            <a:normAutofit/>
          </a:bodyPr>
          <a:lstStyle/>
          <a:p>
            <a:r>
              <a:rPr lang="hu-HU" dirty="0"/>
              <a:t>Felhasználókat vehetünk fel másik </a:t>
            </a:r>
            <a:r>
              <a:rPr lang="hu-HU" dirty="0" err="1"/>
              <a:t>Azure</a:t>
            </a:r>
            <a:r>
              <a:rPr lang="hu-HU" dirty="0"/>
              <a:t> AD-</a:t>
            </a:r>
            <a:r>
              <a:rPr lang="hu-HU" dirty="0" err="1"/>
              <a:t>ból</a:t>
            </a:r>
            <a:r>
              <a:rPr lang="hu-HU" dirty="0"/>
              <a:t> is</a:t>
            </a:r>
          </a:p>
          <a:p>
            <a:pPr lvl="1"/>
            <a:r>
              <a:rPr lang="hu-HU" dirty="0" err="1"/>
              <a:t>External</a:t>
            </a:r>
            <a:r>
              <a:rPr lang="hu-HU" dirty="0"/>
              <a:t> </a:t>
            </a:r>
            <a:r>
              <a:rPr lang="hu-HU" dirty="0" err="1"/>
              <a:t>User</a:t>
            </a:r>
            <a:endParaRPr lang="hu-HU" dirty="0"/>
          </a:p>
          <a:p>
            <a:r>
              <a:rPr lang="hu-HU" dirty="0"/>
              <a:t>A külső felhasználó hozzáférhet a mi rendszereinkhez is</a:t>
            </a:r>
          </a:p>
          <a:p>
            <a:r>
              <a:rPr lang="hu-HU" dirty="0"/>
              <a:t>Az identitás menedzselése a tulajdonos címtár jogköre</a:t>
            </a:r>
          </a:p>
          <a:p>
            <a:pPr lvl="1"/>
            <a:r>
              <a:rPr lang="hu-HU" dirty="0"/>
              <a:t>Profil, jelszó előírások, stb.</a:t>
            </a:r>
          </a:p>
          <a:p>
            <a:r>
              <a:rPr lang="hu-HU" dirty="0"/>
              <a:t>Az </a:t>
            </a:r>
            <a:r>
              <a:rPr lang="hu-HU" dirty="0" err="1"/>
              <a:t>authentikáció</a:t>
            </a:r>
            <a:r>
              <a:rPr lang="hu-HU" dirty="0"/>
              <a:t> továbbra is a tulajdonos címtár feladata</a:t>
            </a:r>
          </a:p>
          <a:p>
            <a:pPr lvl="1"/>
            <a:r>
              <a:rPr lang="hu-HU" dirty="0"/>
              <a:t>Ha a tulajdonos </a:t>
            </a:r>
            <a:r>
              <a:rPr lang="hu-HU" dirty="0" err="1"/>
              <a:t>directory</a:t>
            </a:r>
            <a:r>
              <a:rPr lang="hu-HU" dirty="0"/>
              <a:t> deaktiválja/</a:t>
            </a:r>
            <a:r>
              <a:rPr lang="hu-HU" dirty="0" err="1"/>
              <a:t>törli</a:t>
            </a:r>
            <a:r>
              <a:rPr lang="hu-HU" dirty="0"/>
              <a:t> a felhasználót, akkor a mi rendszereinkbe sem tud bejelentkezni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Külső címtár felhasználók</a:t>
            </a:r>
          </a:p>
        </p:txBody>
      </p:sp>
    </p:spTree>
    <p:extLst>
      <p:ext uri="{BB962C8B-B14F-4D97-AF65-F5344CB8AC3E}">
        <p14:creationId xmlns:p14="http://schemas.microsoft.com/office/powerpoint/2010/main" val="1640557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60489"/>
          </a:xfrm>
        </p:spPr>
        <p:txBody>
          <a:bodyPr/>
          <a:lstStyle/>
          <a:p>
            <a:r>
              <a:rPr lang="hu-HU" dirty="0"/>
              <a:t>A címtárhoz Microsoft fiókok is </a:t>
            </a:r>
            <a:r>
              <a:rPr lang="hu-HU" dirty="0" smtClean="0"/>
              <a:t>hozzá </a:t>
            </a:r>
            <a:r>
              <a:rPr lang="hu-HU" dirty="0" err="1" smtClean="0"/>
              <a:t>adhatóak</a:t>
            </a:r>
            <a:endParaRPr lang="hu-HU" dirty="0"/>
          </a:p>
          <a:p>
            <a:r>
              <a:rPr lang="hu-HU" dirty="0"/>
              <a:t>A fiók a felhasználó személyes tulajdona</a:t>
            </a:r>
          </a:p>
          <a:p>
            <a:r>
              <a:rPr lang="hu-HU" dirty="0"/>
              <a:t>Nem törlődik a címtárból való eltávolítás után</a:t>
            </a:r>
          </a:p>
          <a:p>
            <a:r>
              <a:rPr lang="hu-HU" dirty="0"/>
              <a:t>Felfogható egy külső felhasználóként is</a:t>
            </a:r>
          </a:p>
          <a:p>
            <a:r>
              <a:rPr lang="hu-HU" dirty="0"/>
              <a:t>Tipikusan egy „</a:t>
            </a:r>
            <a:r>
              <a:rPr lang="hu-HU" dirty="0" err="1"/>
              <a:t>freelancer</a:t>
            </a:r>
            <a:r>
              <a:rPr lang="hu-HU" dirty="0"/>
              <a:t>” szituációban használatos</a:t>
            </a:r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Account</a:t>
            </a:r>
          </a:p>
        </p:txBody>
      </p:sp>
    </p:spTree>
    <p:extLst>
      <p:ext uri="{BB962C8B-B14F-4D97-AF65-F5344CB8AC3E}">
        <p14:creationId xmlns:p14="http://schemas.microsoft.com/office/powerpoint/2010/main" val="189875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6492"/>
          </a:xfrm>
        </p:spPr>
        <p:txBody>
          <a:bodyPr>
            <a:normAutofit/>
          </a:bodyPr>
          <a:lstStyle/>
          <a:p>
            <a:r>
              <a:rPr lang="hu-HU" dirty="0" err="1"/>
              <a:t>on-premise</a:t>
            </a:r>
            <a:r>
              <a:rPr lang="hu-HU" dirty="0"/>
              <a:t> Windows Server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</a:t>
            </a:r>
            <a:r>
              <a:rPr lang="hu-HU" dirty="0" err="1"/>
              <a:t>szinkronizációja</a:t>
            </a:r>
            <a:r>
              <a:rPr lang="hu-HU" dirty="0"/>
              <a:t> (AAD </a:t>
            </a:r>
            <a:r>
              <a:rPr lang="hu-HU" dirty="0" err="1"/>
              <a:t>Sync</a:t>
            </a:r>
            <a:r>
              <a:rPr lang="hu-HU" dirty="0"/>
              <a:t>)</a:t>
            </a:r>
          </a:p>
          <a:p>
            <a:r>
              <a:rPr lang="hu-HU" dirty="0"/>
              <a:t>Manuálisan az </a:t>
            </a:r>
            <a:r>
              <a:rPr lang="hu-HU" dirty="0" err="1"/>
              <a:t>Azure</a:t>
            </a:r>
            <a:r>
              <a:rPr lang="hu-HU" dirty="0"/>
              <a:t> menedzsment portálon</a:t>
            </a:r>
          </a:p>
          <a:p>
            <a:r>
              <a:rPr lang="hu-HU" dirty="0"/>
              <a:t>PowerShell scriptekkel</a:t>
            </a:r>
          </a:p>
          <a:p>
            <a:r>
              <a:rPr lang="hu-HU" dirty="0"/>
              <a:t>Programozottan az </a:t>
            </a:r>
            <a:r>
              <a:rPr lang="hu-HU" dirty="0" err="1"/>
              <a:t>Azure</a:t>
            </a:r>
            <a:r>
              <a:rPr lang="hu-HU" dirty="0"/>
              <a:t> AD </a:t>
            </a:r>
            <a:r>
              <a:rPr lang="hu-HU" dirty="0" err="1"/>
              <a:t>Graph</a:t>
            </a:r>
            <a:r>
              <a:rPr lang="hu-HU" dirty="0"/>
              <a:t> API-n keresztül</a:t>
            </a:r>
          </a:p>
          <a:p>
            <a:pPr lvl="1"/>
            <a:r>
              <a:rPr lang="hu-HU" dirty="0"/>
              <a:t>Vagy az egységesített Microsoft </a:t>
            </a:r>
            <a:r>
              <a:rPr lang="hu-HU" dirty="0" err="1"/>
              <a:t>Graph</a:t>
            </a:r>
            <a:r>
              <a:rPr lang="hu-HU" dirty="0"/>
              <a:t> API-n keresztül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Fiókok adminisztrációja</a:t>
            </a:r>
          </a:p>
        </p:txBody>
      </p:sp>
    </p:spTree>
    <p:extLst>
      <p:ext uri="{BB962C8B-B14F-4D97-AF65-F5344CB8AC3E}">
        <p14:creationId xmlns:p14="http://schemas.microsoft.com/office/powerpoint/2010/main" val="3879414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 helye 10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452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WS-</a:t>
            </a:r>
            <a:r>
              <a:rPr lang="hu-HU" dirty="0" err="1"/>
              <a:t>Federation</a:t>
            </a:r>
            <a:endParaRPr lang="hu-HU" dirty="0"/>
          </a:p>
          <a:p>
            <a:pPr lvl="1"/>
            <a:r>
              <a:rPr lang="hu-HU" dirty="0"/>
              <a:t>Szolgáltatás orientált WS-* szabvány</a:t>
            </a:r>
          </a:p>
          <a:p>
            <a:pPr lvl="1"/>
            <a:r>
              <a:rPr lang="hu-HU" dirty="0"/>
              <a:t>Vállalati környezetben még széles körben elterjedt</a:t>
            </a:r>
          </a:p>
          <a:p>
            <a:pPr lvl="1"/>
            <a:r>
              <a:rPr lang="hu-HU" dirty="0"/>
              <a:t>SAML formátumú </a:t>
            </a:r>
            <a:r>
              <a:rPr lang="hu-HU" dirty="0" err="1"/>
              <a:t>token</a:t>
            </a:r>
            <a:endParaRPr lang="hu-HU" dirty="0"/>
          </a:p>
          <a:p>
            <a:r>
              <a:rPr lang="hu-HU" dirty="0"/>
              <a:t>SAMP-P</a:t>
            </a:r>
          </a:p>
          <a:p>
            <a:pPr lvl="1"/>
            <a:r>
              <a:rPr lang="hu-HU" dirty="0"/>
              <a:t>WS-</a:t>
            </a:r>
            <a:r>
              <a:rPr lang="hu-HU" dirty="0" err="1"/>
              <a:t>Federation</a:t>
            </a:r>
            <a:r>
              <a:rPr lang="hu-HU" dirty="0"/>
              <a:t>-</a:t>
            </a:r>
            <a:r>
              <a:rPr lang="hu-HU" dirty="0" err="1"/>
              <a:t>höz</a:t>
            </a:r>
            <a:r>
              <a:rPr lang="hu-HU" dirty="0"/>
              <a:t> hasonló </a:t>
            </a:r>
            <a:r>
              <a:rPr lang="hu-HU" dirty="0" err="1"/>
              <a:t>federált</a:t>
            </a:r>
            <a:r>
              <a:rPr lang="hu-HU" dirty="0"/>
              <a:t> </a:t>
            </a:r>
            <a:r>
              <a:rPr lang="hu-HU" dirty="0" err="1"/>
              <a:t>authentikációs</a:t>
            </a:r>
            <a:r>
              <a:rPr lang="hu-HU" dirty="0"/>
              <a:t> protokoll</a:t>
            </a:r>
          </a:p>
          <a:p>
            <a:r>
              <a:rPr lang="hu-HU" dirty="0" err="1"/>
              <a:t>OAuth</a:t>
            </a:r>
            <a:r>
              <a:rPr lang="hu-HU" dirty="0"/>
              <a:t> 2.0</a:t>
            </a:r>
          </a:p>
          <a:p>
            <a:pPr lvl="1"/>
            <a:r>
              <a:rPr lang="hu-HU" dirty="0"/>
              <a:t>Széles körben elterjedt, webes </a:t>
            </a:r>
            <a:r>
              <a:rPr lang="hu-HU" dirty="0" err="1"/>
              <a:t>authentikációs</a:t>
            </a:r>
            <a:r>
              <a:rPr lang="hu-HU" dirty="0"/>
              <a:t> protokoll szabvány (RFC 6749 stb.)</a:t>
            </a:r>
          </a:p>
          <a:p>
            <a:pPr lvl="1"/>
            <a:r>
              <a:rPr lang="hu-HU" dirty="0"/>
              <a:t>JSON Web </a:t>
            </a:r>
            <a:r>
              <a:rPr lang="hu-HU" dirty="0" err="1"/>
              <a:t>Token</a:t>
            </a:r>
            <a:r>
              <a:rPr lang="hu-HU" dirty="0"/>
              <a:t> (JWT)</a:t>
            </a:r>
          </a:p>
          <a:p>
            <a:pPr lvl="1"/>
            <a:r>
              <a:rPr lang="hu-HU" dirty="0"/>
              <a:t>Az első kettőhöz képest egyszerűbb implementálni</a:t>
            </a:r>
          </a:p>
          <a:p>
            <a:r>
              <a:rPr lang="hu-HU" dirty="0" err="1"/>
              <a:t>OpenID</a:t>
            </a:r>
            <a:r>
              <a:rPr lang="hu-HU" dirty="0"/>
              <a:t> </a:t>
            </a:r>
            <a:r>
              <a:rPr lang="hu-HU" dirty="0" err="1"/>
              <a:t>Connect</a:t>
            </a:r>
            <a:endParaRPr lang="hu-HU" dirty="0"/>
          </a:p>
          <a:p>
            <a:pPr lvl="1"/>
            <a:r>
              <a:rPr lang="hu-HU" dirty="0"/>
              <a:t>Az </a:t>
            </a:r>
            <a:r>
              <a:rPr lang="hu-HU" dirty="0" err="1"/>
              <a:t>OAuth</a:t>
            </a:r>
            <a:r>
              <a:rPr lang="hu-HU" dirty="0"/>
              <a:t> 2.0-ra épülő protokoll</a:t>
            </a:r>
          </a:p>
          <a:p>
            <a:pPr lvl="1"/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Támogatott </a:t>
            </a:r>
            <a:r>
              <a:rPr lang="hu-HU" dirty="0" err="1"/>
              <a:t>authentikációs</a:t>
            </a:r>
            <a:r>
              <a:rPr lang="hu-HU" dirty="0"/>
              <a:t> protokollok</a:t>
            </a:r>
          </a:p>
        </p:txBody>
      </p:sp>
    </p:spTree>
    <p:extLst>
      <p:ext uri="{BB962C8B-B14F-4D97-AF65-F5344CB8AC3E}">
        <p14:creationId xmlns:p14="http://schemas.microsoft.com/office/powerpoint/2010/main" val="988268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OAuth</a:t>
            </a:r>
            <a:r>
              <a:rPr lang="hu-HU" dirty="0"/>
              <a:t> 2.0 bejelentkezési folyamat</a:t>
            </a:r>
          </a:p>
        </p:txBody>
      </p:sp>
      <p:pic>
        <p:nvPicPr>
          <p:cNvPr id="1026" name="Picture 2" descr="Authorization Code Flow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47" y="1391399"/>
            <a:ext cx="820102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432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44935"/>
          </a:xfrm>
        </p:spPr>
        <p:txBody>
          <a:bodyPr/>
          <a:lstStyle/>
          <a:p>
            <a:r>
              <a:rPr lang="hu-HU" dirty="0"/>
              <a:t>Szolgáltatás végfelhasználók </a:t>
            </a:r>
            <a:r>
              <a:rPr lang="hu-HU" dirty="0" err="1"/>
              <a:t>authentikációjának</a:t>
            </a:r>
            <a:r>
              <a:rPr lang="hu-HU" dirty="0"/>
              <a:t> kezelésére</a:t>
            </a:r>
          </a:p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infrastruktúrájára épül</a:t>
            </a:r>
          </a:p>
          <a:p>
            <a:r>
              <a:rPr lang="hu-HU" dirty="0"/>
              <a:t>Magas biztonság és rendelkezésre állás</a:t>
            </a:r>
          </a:p>
          <a:p>
            <a:r>
              <a:rPr lang="hu-HU" dirty="0"/>
              <a:t>Felhasználónév/jelszó és közösségi bejelentkezés támogatása</a:t>
            </a:r>
          </a:p>
          <a:p>
            <a:r>
              <a:rPr lang="hu-HU" dirty="0"/>
              <a:t>Több faktorok bejelentkezés</a:t>
            </a:r>
          </a:p>
          <a:p>
            <a:r>
              <a:rPr lang="hu-HU" dirty="0" smtClean="0"/>
              <a:t>Testre szabható </a:t>
            </a:r>
            <a:r>
              <a:rPr lang="hu-HU" dirty="0"/>
              <a:t>felhasználói élmény</a:t>
            </a:r>
          </a:p>
          <a:p>
            <a:pPr lvl="1"/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Business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Customer</a:t>
            </a:r>
            <a:r>
              <a:rPr lang="hu-HU" dirty="0"/>
              <a:t> (B2C)</a:t>
            </a:r>
          </a:p>
        </p:txBody>
      </p:sp>
    </p:spTree>
    <p:extLst>
      <p:ext uri="{BB962C8B-B14F-4D97-AF65-F5344CB8AC3E}">
        <p14:creationId xmlns:p14="http://schemas.microsoft.com/office/powerpoint/2010/main" val="1309518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72434"/>
          </a:xfrm>
        </p:spPr>
        <p:txBody>
          <a:bodyPr vert="horz" wrap="square" lIns="146304" tIns="91440" rIns="146304" bIns="91440" rtlCol="0" anchor="t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hu-HU" b="1" dirty="0"/>
              <a:t>Fejlesztőknek</a:t>
            </a:r>
            <a:r>
              <a:rPr lang="hu-HU" dirty="0"/>
              <a:t>: </a:t>
            </a:r>
            <a:endParaRPr lang="hu-HU" dirty="0" smtClean="0"/>
          </a:p>
          <a:p>
            <a:pPr lvl="1">
              <a:lnSpc>
                <a:spcPct val="110000"/>
              </a:lnSpc>
            </a:pPr>
            <a:r>
              <a:rPr lang="hu-HU" dirty="0" smtClean="0"/>
              <a:t>hibák azonosítása, szűk </a:t>
            </a:r>
            <a:r>
              <a:rPr lang="hu-HU" dirty="0"/>
              <a:t>keresztmetszet felderítése</a:t>
            </a:r>
          </a:p>
          <a:p>
            <a:pPr>
              <a:lnSpc>
                <a:spcPct val="110000"/>
              </a:lnSpc>
            </a:pPr>
            <a:r>
              <a:rPr lang="hu-HU" b="1" dirty="0"/>
              <a:t>Tesztelőknek</a:t>
            </a:r>
            <a:r>
              <a:rPr lang="hu-HU" dirty="0"/>
              <a:t>: </a:t>
            </a:r>
            <a:endParaRPr lang="hu-HU" dirty="0" smtClean="0"/>
          </a:p>
          <a:p>
            <a:pPr lvl="1">
              <a:lnSpc>
                <a:spcPct val="110000"/>
              </a:lnSpc>
            </a:pPr>
            <a:r>
              <a:rPr lang="hu-HU" dirty="0" smtClean="0"/>
              <a:t>mit </a:t>
            </a:r>
            <a:r>
              <a:rPr lang="hu-HU" dirty="0"/>
              <a:t>nem teszteltünk elég jól?</a:t>
            </a:r>
          </a:p>
          <a:p>
            <a:pPr>
              <a:lnSpc>
                <a:spcPct val="110000"/>
              </a:lnSpc>
            </a:pPr>
            <a:r>
              <a:rPr lang="hu-HU" b="1" dirty="0"/>
              <a:t>UX szakembereknek</a:t>
            </a:r>
            <a:r>
              <a:rPr lang="hu-HU" dirty="0"/>
              <a:t>: </a:t>
            </a:r>
            <a:endParaRPr lang="hu-HU" dirty="0" smtClean="0"/>
          </a:p>
          <a:p>
            <a:pPr lvl="1">
              <a:lnSpc>
                <a:spcPct val="110000"/>
              </a:lnSpc>
            </a:pPr>
            <a:r>
              <a:rPr lang="hu-HU" dirty="0" smtClean="0"/>
              <a:t>hogyan </a:t>
            </a:r>
            <a:r>
              <a:rPr lang="hu-HU" dirty="0"/>
              <a:t>használják az alkalmazást a felhasználók?</a:t>
            </a:r>
          </a:p>
          <a:p>
            <a:pPr>
              <a:lnSpc>
                <a:spcPct val="110000"/>
              </a:lnSpc>
            </a:pPr>
            <a:r>
              <a:rPr lang="hu-HU" b="1" dirty="0"/>
              <a:t>Üzemeltetőknek</a:t>
            </a:r>
            <a:r>
              <a:rPr lang="hu-HU" dirty="0"/>
              <a:t>: </a:t>
            </a:r>
            <a:endParaRPr lang="hu-HU" dirty="0" smtClean="0"/>
          </a:p>
          <a:p>
            <a:pPr lvl="1">
              <a:lnSpc>
                <a:spcPct val="110000"/>
              </a:lnSpc>
            </a:pPr>
            <a:r>
              <a:rPr lang="hu-HU" dirty="0" smtClean="0"/>
              <a:t>terhelés </a:t>
            </a:r>
            <a:r>
              <a:rPr lang="hu-HU" dirty="0"/>
              <a:t>becslése</a:t>
            </a:r>
          </a:p>
          <a:p>
            <a:pPr>
              <a:lnSpc>
                <a:spcPct val="110000"/>
              </a:lnSpc>
            </a:pPr>
            <a:r>
              <a:rPr lang="hu-HU" b="1" dirty="0"/>
              <a:t>Support részlegnek</a:t>
            </a:r>
            <a:r>
              <a:rPr lang="hu-HU" dirty="0"/>
              <a:t>: </a:t>
            </a:r>
            <a:endParaRPr lang="hu-HU" dirty="0" smtClean="0"/>
          </a:p>
          <a:p>
            <a:pPr lvl="1">
              <a:lnSpc>
                <a:spcPct val="110000"/>
              </a:lnSpc>
            </a:pPr>
            <a:r>
              <a:rPr lang="hu-HU" dirty="0" smtClean="0"/>
              <a:t>felkészülni </a:t>
            </a:r>
            <a:r>
              <a:rPr lang="hu-HU" dirty="0"/>
              <a:t>a problémás részek segítségnyújtásához</a:t>
            </a:r>
          </a:p>
          <a:p>
            <a:pPr>
              <a:lnSpc>
                <a:spcPct val="110000"/>
              </a:lnSpc>
            </a:pPr>
            <a:r>
              <a:rPr lang="hu-HU" b="1" dirty="0"/>
              <a:t>Üzleti döntéshozóknak</a:t>
            </a:r>
            <a:r>
              <a:rPr lang="hu-HU" dirty="0"/>
              <a:t>:  </a:t>
            </a:r>
            <a:endParaRPr lang="hu-HU" dirty="0" smtClean="0"/>
          </a:p>
          <a:p>
            <a:pPr lvl="1">
              <a:lnSpc>
                <a:spcPct val="110000"/>
              </a:lnSpc>
            </a:pPr>
            <a:r>
              <a:rPr lang="hu-HU" dirty="0" smtClean="0"/>
              <a:t>„$$$”, </a:t>
            </a:r>
            <a:r>
              <a:rPr lang="hu-HU" dirty="0"/>
              <a:t>mi hoz profitnövekedést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Kinek mérünk?</a:t>
            </a:r>
          </a:p>
        </p:txBody>
      </p:sp>
      <p:pic>
        <p:nvPicPr>
          <p:cNvPr id="2050" name="Picture 2" descr="https://upload.wikimedia.org/wikipedia/commons/thumb/3/34/User-unknown.svg/418px-User-unknow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49" y="1489394"/>
            <a:ext cx="39814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62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4402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Külön </a:t>
            </a:r>
            <a:r>
              <a:rPr lang="hu-HU" dirty="0" err="1"/>
              <a:t>Azure</a:t>
            </a:r>
            <a:r>
              <a:rPr lang="hu-HU" dirty="0"/>
              <a:t> AD </a:t>
            </a:r>
            <a:r>
              <a:rPr lang="hu-HU" dirty="0" err="1"/>
              <a:t>tenant</a:t>
            </a:r>
            <a:r>
              <a:rPr lang="hu-HU" dirty="0"/>
              <a:t> típus</a:t>
            </a:r>
          </a:p>
          <a:p>
            <a:r>
              <a:rPr lang="hu-HU" dirty="0"/>
              <a:t>Szűkített AD funkcionalitás</a:t>
            </a:r>
          </a:p>
          <a:p>
            <a:r>
              <a:rPr lang="hu-HU" dirty="0" err="1"/>
              <a:t>OAuth</a:t>
            </a:r>
            <a:r>
              <a:rPr lang="hu-HU" dirty="0"/>
              <a:t> 2.0 és </a:t>
            </a:r>
            <a:r>
              <a:rPr lang="hu-HU" dirty="0" err="1"/>
              <a:t>OpenID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támogatott</a:t>
            </a:r>
          </a:p>
          <a:p>
            <a:r>
              <a:rPr lang="hu-HU" dirty="0"/>
              <a:t>A regisztrációs/bejelentkezési oldal tartalma és megjelenése is teljesen testre szabható</a:t>
            </a:r>
          </a:p>
          <a:p>
            <a:r>
              <a:rPr lang="hu-HU" dirty="0"/>
              <a:t>Árazás </a:t>
            </a:r>
            <a:r>
              <a:rPr lang="hu-HU" dirty="0" err="1"/>
              <a:t>Pay</a:t>
            </a:r>
            <a:r>
              <a:rPr lang="hu-HU" dirty="0"/>
              <a:t>-</a:t>
            </a:r>
            <a:r>
              <a:rPr lang="hu-HU" dirty="0" err="1"/>
              <a:t>as</a:t>
            </a:r>
            <a:r>
              <a:rPr lang="hu-HU" dirty="0"/>
              <a:t>-</a:t>
            </a:r>
            <a:r>
              <a:rPr lang="hu-HU" dirty="0" err="1"/>
              <a:t>you</a:t>
            </a:r>
            <a:r>
              <a:rPr lang="hu-HU" dirty="0"/>
              <a:t>-go</a:t>
            </a:r>
          </a:p>
          <a:p>
            <a:pPr lvl="1"/>
            <a:r>
              <a:rPr lang="hu-HU" dirty="0"/>
              <a:t>Tárolt felhasználók száma</a:t>
            </a:r>
          </a:p>
          <a:p>
            <a:pPr lvl="1"/>
            <a:r>
              <a:rPr lang="hu-HU" dirty="0"/>
              <a:t>Hitelesítések száma</a:t>
            </a:r>
          </a:p>
          <a:p>
            <a:pPr lvl="1"/>
            <a:r>
              <a:rPr lang="hu-HU" dirty="0"/>
              <a:t>Többfaktoros bejelentkezés támogatása</a:t>
            </a:r>
          </a:p>
          <a:p>
            <a:r>
              <a:rPr lang="hu-HU" dirty="0"/>
              <a:t>Előre elkészített SDK-k</a:t>
            </a: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AD B2C</a:t>
            </a:r>
          </a:p>
        </p:txBody>
      </p:sp>
    </p:spTree>
    <p:extLst>
      <p:ext uri="{BB962C8B-B14F-4D97-AF65-F5344CB8AC3E}">
        <p14:creationId xmlns:p14="http://schemas.microsoft.com/office/powerpoint/2010/main" val="326555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63874"/>
          </a:xfrm>
        </p:spPr>
        <p:txBody>
          <a:bodyPr>
            <a:normAutofit/>
          </a:bodyPr>
          <a:lstStyle/>
          <a:p>
            <a:r>
              <a:rPr lang="hu-HU" dirty="0"/>
              <a:t>Naplózás fájlba vagy adatbázisba</a:t>
            </a:r>
          </a:p>
          <a:p>
            <a:r>
              <a:rPr lang="hu-HU" dirty="0"/>
              <a:t>Nehéz és sok fejlesztést igényel</a:t>
            </a:r>
          </a:p>
          <a:p>
            <a:r>
              <a:rPr lang="hu-HU" dirty="0"/>
              <a:t>Feldolgozásuk körülményes, néha nem is támogatják a közvetlen riportok </a:t>
            </a:r>
            <a:r>
              <a:rPr lang="hu-HU" dirty="0" smtClean="0"/>
              <a:t>generálását</a:t>
            </a:r>
          </a:p>
          <a:p>
            <a:r>
              <a:rPr lang="hu-HU" dirty="0" smtClean="0"/>
              <a:t>Mobil eszközök esetén a naplót még el is kell juttatni valahogy a fejlesztőkhöz</a:t>
            </a:r>
          </a:p>
          <a:p>
            <a:r>
              <a:rPr lang="hu-HU" dirty="0" smtClean="0"/>
              <a:t>Felhő alkalmazások esetén a naplók több virtuális gépen elosztva léteznek</a:t>
            </a:r>
            <a:endParaRPr lang="hu-HU" dirty="0"/>
          </a:p>
          <a:p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Hagyományos megoldások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2242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071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Insights</a:t>
            </a:r>
            <a:endParaRPr lang="hu-HU" dirty="0"/>
          </a:p>
          <a:p>
            <a:pPr lvl="1">
              <a:lnSpc>
                <a:spcPct val="110000"/>
              </a:lnSpc>
            </a:pPr>
            <a:r>
              <a:rPr lang="hu-HU" dirty="0"/>
              <a:t>Részletes alkalmazás telemetria </a:t>
            </a:r>
            <a:r>
              <a:rPr lang="hu-HU" dirty="0" smtClean="0"/>
              <a:t>szerveroldalon</a:t>
            </a:r>
            <a:r>
              <a:rPr lang="hu-HU" dirty="0"/>
              <a:t>, 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Inkább fejlesztőknek</a:t>
            </a:r>
          </a:p>
          <a:p>
            <a:pPr>
              <a:lnSpc>
                <a:spcPct val="110000"/>
              </a:lnSpc>
            </a:pPr>
            <a:r>
              <a:rPr lang="hu-HU" dirty="0" err="1"/>
              <a:t>HockeyApp</a:t>
            </a:r>
            <a:endParaRPr lang="hu-HU" dirty="0"/>
          </a:p>
          <a:p>
            <a:pPr lvl="1">
              <a:lnSpc>
                <a:spcPct val="110000"/>
              </a:lnSpc>
            </a:pPr>
            <a:r>
              <a:rPr lang="hu-HU" dirty="0"/>
              <a:t>Mobil alkalmazások béta terjesztése, tesztelése, visszajelzés, hibariportok </a:t>
            </a:r>
          </a:p>
          <a:p>
            <a:pPr>
              <a:lnSpc>
                <a:spcPct val="110000"/>
              </a:lnSpc>
            </a:pPr>
            <a:r>
              <a:rPr lang="hu-HU" dirty="0"/>
              <a:t>Mobile </a:t>
            </a:r>
            <a:r>
              <a:rPr lang="hu-HU" dirty="0" err="1" smtClean="0"/>
              <a:t>Engagement</a:t>
            </a:r>
            <a:endParaRPr lang="hu-HU" dirty="0"/>
          </a:p>
          <a:p>
            <a:pPr lvl="1">
              <a:lnSpc>
                <a:spcPct val="110000"/>
              </a:lnSpc>
            </a:pPr>
            <a:r>
              <a:rPr lang="hu-HU" dirty="0"/>
              <a:t>Részletes alkalmazás telemetria (</a:t>
            </a:r>
            <a:r>
              <a:rPr lang="hu-HU" dirty="0" smtClean="0"/>
              <a:t>mobil-)kliens </a:t>
            </a:r>
            <a:r>
              <a:rPr lang="hu-HU" dirty="0"/>
              <a:t>oldalon, 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Szegmentált </a:t>
            </a:r>
            <a:r>
              <a:rPr lang="hu-HU" dirty="0" smtClean="0"/>
              <a:t>interakciók</a:t>
            </a:r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lehetőségek</a:t>
            </a:r>
          </a:p>
        </p:txBody>
      </p:sp>
    </p:spTree>
    <p:extLst>
      <p:ext uri="{BB962C8B-B14F-4D97-AF65-F5344CB8AC3E}">
        <p14:creationId xmlns:p14="http://schemas.microsoft.com/office/powerpoint/2010/main" val="311778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sz="quarter" idx="12"/>
          </p:nvPr>
        </p:nvSpPr>
        <p:spPr>
          <a:xfrm>
            <a:off x="374748" y="3873501"/>
            <a:ext cx="6748632" cy="727700"/>
          </a:xfrm>
        </p:spPr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Insights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Alkalmazás telemetria</a:t>
            </a:r>
          </a:p>
        </p:txBody>
      </p:sp>
    </p:spTree>
    <p:extLst>
      <p:ext uri="{BB962C8B-B14F-4D97-AF65-F5344CB8AC3E}">
        <p14:creationId xmlns:p14="http://schemas.microsoft.com/office/powerpoint/2010/main" val="4204097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icrosoft tananyag">
      <a:dk1>
        <a:srgbClr val="0078E1"/>
      </a:dk1>
      <a:lt1>
        <a:srgbClr val="FFFFFF"/>
      </a:lt1>
      <a:dk2>
        <a:srgbClr val="0078E1"/>
      </a:dk2>
      <a:lt2>
        <a:srgbClr val="FFFFFF"/>
      </a:lt2>
      <a:accent1>
        <a:srgbClr val="4F4651"/>
      </a:accent1>
      <a:accent2>
        <a:srgbClr val="629DD1"/>
      </a:accent2>
      <a:accent3>
        <a:srgbClr val="003C6C"/>
      </a:accent3>
      <a:accent4>
        <a:srgbClr val="7F8FA9"/>
      </a:accent4>
      <a:accent5>
        <a:srgbClr val="107C10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.potx" id="{4977ACAC-262E-428F-B2B5-F9AD02AFA5D4}" vid="{424674A7-235D-4F60-B609-DCDE12235BCE}"/>
    </a:ext>
  </a:extLst>
</a:theme>
</file>

<file path=ppt/theme/theme2.xml><?xml version="1.0" encoding="utf-8"?>
<a:theme xmlns:a="http://schemas.openxmlformats.org/drawingml/2006/main" name="Cím diák">
  <a:themeElements>
    <a:clrScheme name="Microsoft tananyag">
      <a:dk1>
        <a:srgbClr val="0078E1"/>
      </a:dk1>
      <a:lt1>
        <a:srgbClr val="FFFFFF"/>
      </a:lt1>
      <a:dk2>
        <a:srgbClr val="0078E1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53581EA1847CCB40AAA5607113422F65" ma:contentTypeVersion="6" ma:contentTypeDescription="Új dokumentum létrehozása." ma:contentTypeScope="" ma:versionID="e707ad0bf912b0977086219d55fea53d">
  <xsd:schema xmlns:xsd="http://www.w3.org/2001/XMLSchema" xmlns:xs="http://www.w3.org/2001/XMLSchema" xmlns:p="http://schemas.microsoft.com/office/2006/metadata/properties" xmlns:ns2="24f5f1ea-89e2-489c-943a-db0b82179cc7" xmlns:ns3="d8d0fcf7-9369-4a12-b420-8b0bd58d8ea4" targetNamespace="http://schemas.microsoft.com/office/2006/metadata/properties" ma:root="true" ma:fieldsID="187cacf66d0734edcf7574fc61cf576c" ns2:_="" ns3:_="">
    <xsd:import namespace="24f5f1ea-89e2-489c-943a-db0b82179cc7"/>
    <xsd:import namespace="d8d0fcf7-9369-4a12-b420-8b0bd58d8e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5f1ea-89e2-489c-943a-db0b82179c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Utoljára megosztva felhasználók szerint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Utoljára megosztva időpontok szerin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0fcf7-9369-4a12-b420-8b0bd58d8e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B5BBFA-F209-4DB8-8130-0560AEEA33A7}"/>
</file>

<file path=customXml/itemProps2.xml><?xml version="1.0" encoding="utf-8"?>
<ds:datastoreItem xmlns:ds="http://schemas.openxmlformats.org/officeDocument/2006/customXml" ds:itemID="{9650FFFF-4C43-4091-92A4-42212B5B7212}">
  <ds:schemaRefs>
    <ds:schemaRef ds:uri="http://schemas.openxmlformats.org/package/2006/metadata/core-properties"/>
    <ds:schemaRef ds:uri="8e1ec9f0-dab9-457a-8152-2c84045392d8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7A870F-6503-4245-BAFB-99317218B1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3342</Words>
  <Application>Microsoft Office PowerPoint</Application>
  <PresentationFormat>Szélesvásznú</PresentationFormat>
  <Paragraphs>530</Paragraphs>
  <Slides>60</Slides>
  <Notes>43</Notes>
  <HiddenSlides>2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2</vt:i4>
      </vt:variant>
      <vt:variant>
        <vt:lpstr>Diacímek</vt:lpstr>
      </vt:variant>
      <vt:variant>
        <vt:i4>60</vt:i4>
      </vt:variant>
    </vt:vector>
  </HeadingPairs>
  <TitlesOfParts>
    <vt:vector size="72" baseType="lpstr">
      <vt:lpstr>Arial</vt:lpstr>
      <vt:lpstr>Avenir LT Pro 45 Book</vt:lpstr>
      <vt:lpstr>Calibri</vt:lpstr>
      <vt:lpstr>Calibri Light</vt:lpstr>
      <vt:lpstr>Consolas</vt:lpstr>
      <vt:lpstr>Segoe</vt:lpstr>
      <vt:lpstr>Segoe UI</vt:lpstr>
      <vt:lpstr>Segoe UI Black</vt:lpstr>
      <vt:lpstr>Segoe UI Light</vt:lpstr>
      <vt:lpstr>Wingdings</vt:lpstr>
      <vt:lpstr>WHITE TEMPLATE</vt:lpstr>
      <vt:lpstr>Cím diák</vt:lpstr>
      <vt:lpstr>Fejlesztői szolgáltatások</vt:lpstr>
      <vt:lpstr>PowerPoint-bemutató</vt:lpstr>
      <vt:lpstr>Alkalmazás telemetria </vt:lpstr>
      <vt:lpstr>Alkalmazás telemetria</vt:lpstr>
      <vt:lpstr>Mit is kell mérni?</vt:lpstr>
      <vt:lpstr>Kinek mérünk?</vt:lpstr>
      <vt:lpstr>Hagyományos megoldások</vt:lpstr>
      <vt:lpstr>Azure lehetőségek</vt:lpstr>
      <vt:lpstr>PowerPoint-bemutató</vt:lpstr>
      <vt:lpstr>Application Insights - áttekintés</vt:lpstr>
      <vt:lpstr>Application Insights</vt:lpstr>
      <vt:lpstr>Támogatott platformok</vt:lpstr>
      <vt:lpstr>Konfiguráció</vt:lpstr>
      <vt:lpstr>Teljes körű alkalmazás állapot áttekintés</vt:lpstr>
      <vt:lpstr>Mérőszámok </vt:lpstr>
      <vt:lpstr>Kapcsolódó külső szolgáltatások monitorozása </vt:lpstr>
      <vt:lpstr>Saját események </vt:lpstr>
      <vt:lpstr>Analitikák vizsgálata</vt:lpstr>
      <vt:lpstr>Riasztás</vt:lpstr>
      <vt:lpstr>Proaktív detekció</vt:lpstr>
      <vt:lpstr>Proaktív detekció</vt:lpstr>
      <vt:lpstr>Adatok exportálása</vt:lpstr>
      <vt:lpstr>Jogosultságkezelés</vt:lpstr>
      <vt:lpstr>Árak</vt:lpstr>
      <vt:lpstr>PowerPoint-bemutató</vt:lpstr>
      <vt:lpstr>Mobile Engagement </vt:lpstr>
      <vt:lpstr>Tipikus felhasználás</vt:lpstr>
      <vt:lpstr>Célok</vt:lpstr>
      <vt:lpstr>Hogyan?</vt:lpstr>
      <vt:lpstr>Célok</vt:lpstr>
      <vt:lpstr>Eszközök</vt:lpstr>
      <vt:lpstr>Analitika</vt:lpstr>
      <vt:lpstr>Személyessé tétel</vt:lpstr>
      <vt:lpstr>Integráció</vt:lpstr>
      <vt:lpstr>Menedzsment portál</vt:lpstr>
      <vt:lpstr>PowerPoint-bemutató</vt:lpstr>
      <vt:lpstr>HockeyApp</vt:lpstr>
      <vt:lpstr>Támogatott platformok - SDK</vt:lpstr>
      <vt:lpstr>Béta verzió terjesztése </vt:lpstr>
      <vt:lpstr>Hiba riportok </vt:lpstr>
      <vt:lpstr>Feedback</vt:lpstr>
      <vt:lpstr>Teszt lefedettség </vt:lpstr>
      <vt:lpstr>Csapat, és integráció </vt:lpstr>
      <vt:lpstr>Árak</vt:lpstr>
      <vt:lpstr>Identity as a Service </vt:lpstr>
      <vt:lpstr>PowerPoint-bemutató</vt:lpstr>
      <vt:lpstr>Mi az a címtár szolgáltatás?</vt:lpstr>
      <vt:lpstr>Mi az a címtár szolgáltatás?</vt:lpstr>
      <vt:lpstr>Azure Active Directory</vt:lpstr>
      <vt:lpstr>Mik a célok?</vt:lpstr>
      <vt:lpstr>Egyszerűsített architektúra </vt:lpstr>
      <vt:lpstr>Entitások</vt:lpstr>
      <vt:lpstr>Szervezeti címtár felhasználók</vt:lpstr>
      <vt:lpstr>Külső címtár felhasználók</vt:lpstr>
      <vt:lpstr>Microsoft Account</vt:lpstr>
      <vt:lpstr>Fiókok adminisztrációja</vt:lpstr>
      <vt:lpstr>Támogatott authentikációs protokollok</vt:lpstr>
      <vt:lpstr>OAuth 2.0 bejelentkezési folyamat</vt:lpstr>
      <vt:lpstr>Azure Active Directory Business to Customer (B2C)</vt:lpstr>
      <vt:lpstr>Azure AD B2C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Bence Kővári</dc:creator>
  <cp:lastModifiedBy>Bence Kővári</cp:lastModifiedBy>
  <cp:revision>148</cp:revision>
  <dcterms:created xsi:type="dcterms:W3CDTF">2016-02-25T09:31:21Z</dcterms:created>
  <dcterms:modified xsi:type="dcterms:W3CDTF">2016-08-16T22:36:37Z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0x01010053581EA1847CCB40AAA5607113422F65</vt:lpwstr>
  </property>
</Properties>
</file>