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62" r:id="rId5"/>
  </p:sldMasterIdLst>
  <p:notesMasterIdLst>
    <p:notesMasterId r:id="rId95"/>
  </p:notesMasterIdLst>
  <p:sldIdLst>
    <p:sldId id="268" r:id="rId6"/>
    <p:sldId id="356" r:id="rId7"/>
    <p:sldId id="269" r:id="rId8"/>
    <p:sldId id="360"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358" r:id="rId24"/>
    <p:sldId id="359"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15" r:id="rId43"/>
    <p:sldId id="303" r:id="rId44"/>
    <p:sldId id="304" r:id="rId45"/>
    <p:sldId id="308" r:id="rId46"/>
    <p:sldId id="309" r:id="rId47"/>
    <p:sldId id="306" r:id="rId48"/>
    <p:sldId id="307" r:id="rId49"/>
    <p:sldId id="311" r:id="rId50"/>
    <p:sldId id="310" r:id="rId51"/>
    <p:sldId id="312" r:id="rId52"/>
    <p:sldId id="313" r:id="rId53"/>
    <p:sldId id="314" r:id="rId54"/>
    <p:sldId id="316" r:id="rId55"/>
    <p:sldId id="317" r:id="rId56"/>
    <p:sldId id="318" r:id="rId57"/>
    <p:sldId id="319" r:id="rId58"/>
    <p:sldId id="320" r:id="rId59"/>
    <p:sldId id="321" r:id="rId60"/>
    <p:sldId id="322" r:id="rId61"/>
    <p:sldId id="323" r:id="rId62"/>
    <p:sldId id="334" r:id="rId63"/>
    <p:sldId id="335" r:id="rId64"/>
    <p:sldId id="336" r:id="rId65"/>
    <p:sldId id="337" r:id="rId66"/>
    <p:sldId id="339" r:id="rId67"/>
    <p:sldId id="338" r:id="rId68"/>
    <p:sldId id="357" r:id="rId69"/>
    <p:sldId id="341" r:id="rId70"/>
    <p:sldId id="342" r:id="rId71"/>
    <p:sldId id="343" r:id="rId72"/>
    <p:sldId id="324" r:id="rId73"/>
    <p:sldId id="325" r:id="rId74"/>
    <p:sldId id="326" r:id="rId75"/>
    <p:sldId id="327" r:id="rId76"/>
    <p:sldId id="328" r:id="rId77"/>
    <p:sldId id="329" r:id="rId78"/>
    <p:sldId id="330" r:id="rId79"/>
    <p:sldId id="331" r:id="rId80"/>
    <p:sldId id="332" r:id="rId81"/>
    <p:sldId id="333" r:id="rId82"/>
    <p:sldId id="344" r:id="rId83"/>
    <p:sldId id="345" r:id="rId84"/>
    <p:sldId id="346" r:id="rId85"/>
    <p:sldId id="347" r:id="rId86"/>
    <p:sldId id="348" r:id="rId87"/>
    <p:sldId id="349" r:id="rId88"/>
    <p:sldId id="350" r:id="rId89"/>
    <p:sldId id="352" r:id="rId90"/>
    <p:sldId id="351" r:id="rId91"/>
    <p:sldId id="353" r:id="rId92"/>
    <p:sldId id="354" r:id="rId93"/>
    <p:sldId id="355"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ce Kővári" initials="BK" lastIdx="12" clrIdx="0">
    <p:extLst>
      <p:ext uri="{19B8F6BF-5375-455C-9EA6-DF929625EA0E}">
        <p15:presenceInfo xmlns:p15="http://schemas.microsoft.com/office/powerpoint/2012/main" userId="Bence Kővári" providerId="None"/>
      </p:ext>
    </p:extLst>
  </p:cmAuthor>
  <p:cmAuthor id="2" name="Attila Érsek" initials="AÉ" lastIdx="8" clrIdx="1">
    <p:extLst>
      <p:ext uri="{19B8F6BF-5375-455C-9EA6-DF929625EA0E}">
        <p15:presenceInfo xmlns:p15="http://schemas.microsoft.com/office/powerpoint/2012/main" userId="S0033FFF9666B027@LIVE.COM" providerId="AD"/>
      </p:ext>
    </p:extLst>
  </p:cmAuthor>
  <p:cmAuthor id="3" name="Gábor Simon" initials="GS" lastIdx="6" clrIdx="2">
    <p:extLst>
      <p:ext uri="{19B8F6BF-5375-455C-9EA6-DF929625EA0E}">
        <p15:presenceInfo xmlns:p15="http://schemas.microsoft.com/office/powerpoint/2012/main" userId="Gábor Simon" providerId="None"/>
      </p:ext>
    </p:extLst>
  </p:cmAuthor>
  <p:cmAuthor id="4" name="Kővári Bence" initials="KB" lastIdx="3" clrIdx="3">
    <p:extLst>
      <p:ext uri="{19B8F6BF-5375-455C-9EA6-DF929625EA0E}">
        <p15:presenceInfo xmlns:p15="http://schemas.microsoft.com/office/powerpoint/2012/main" userId="5be86d7ee7dc60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E1"/>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80" autoAdjust="0"/>
    <p:restoredTop sz="70329" autoAdjust="0"/>
  </p:normalViewPr>
  <p:slideViewPr>
    <p:cSldViewPr snapToGrid="0">
      <p:cViewPr varScale="1">
        <p:scale>
          <a:sx n="81" d="100"/>
          <a:sy n="81" d="100"/>
        </p:scale>
        <p:origin x="11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notesMaster" Target="notesMasters/notesMaster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AF915-D872-467E-B06B-AA030D28EC54}" type="datetimeFigureOut">
              <a:rPr lang="hu-HU" smtClean="0"/>
              <a:t>2016. 08. 17.</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96648-83FB-4750-98C9-599F63A059EB}" type="slidenum">
              <a:rPr lang="hu-HU" smtClean="0"/>
              <a:t>‹#›</a:t>
            </a:fld>
            <a:endParaRPr lang="hu-HU"/>
          </a:p>
        </p:txBody>
      </p:sp>
    </p:spTree>
    <p:extLst>
      <p:ext uri="{BB962C8B-B14F-4D97-AF65-F5344CB8AC3E}">
        <p14:creationId xmlns:p14="http://schemas.microsoft.com/office/powerpoint/2010/main" val="1701654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Ismételjük át a</a:t>
            </a:r>
            <a:r>
              <a:rPr lang="hu-HU" baseline="0" dirty="0" smtClean="0"/>
              <a:t> </a:t>
            </a:r>
            <a:r>
              <a:rPr lang="hu-HU" baseline="0" dirty="0" err="1" smtClean="0"/>
              <a:t>virtualizáció</a:t>
            </a:r>
            <a:r>
              <a:rPr lang="hu-HU" baseline="0" dirty="0" smtClean="0"/>
              <a:t> alapfogalmait. Részletes támpontok itt: https://en.wikipedia.org/wiki/Virtualization </a:t>
            </a:r>
          </a:p>
          <a:p>
            <a:r>
              <a:rPr lang="hu-HU" baseline="0" dirty="0" smtClean="0"/>
              <a:t>A cél, hogy felvezessük a konténerek iránti </a:t>
            </a:r>
            <a:r>
              <a:rPr lang="hu-HU" baseline="0" dirty="0" err="1" smtClean="0"/>
              <a:t>igényet</a:t>
            </a:r>
            <a:r>
              <a:rPr lang="hu-HU" baseline="0" dirty="0" smtClean="0"/>
              <a:t> és megmagyarázzuk, hogyan segíthetnek a konténerek. </a:t>
            </a:r>
            <a:r>
              <a:rPr lang="hu-HU" baseline="0" dirty="0" smtClean="0">
                <a:sym typeface="Wingdings" panose="05000000000000000000" pitchFamily="2" charset="2"/>
              </a:rPr>
              <a:t> azáltal, hogy közös fizikai erőforrásokat használunk és az operációs rendszer osztja meg (és választja szét) a konténerek közt őket, elkerüljük az erőforrásigényes hardver-emulációt és szoftver-redundanciát…. </a:t>
            </a:r>
          </a:p>
          <a:p>
            <a:endParaRPr lang="hu-HU" baseline="0" dirty="0" smtClean="0">
              <a:sym typeface="Wingdings" panose="05000000000000000000" pitchFamily="2" charset="2"/>
            </a:endParaRPr>
          </a:p>
          <a:p>
            <a:r>
              <a:rPr lang="hu-HU" baseline="0" dirty="0" smtClean="0">
                <a:sym typeface="Wingdings" panose="05000000000000000000" pitchFamily="2" charset="2"/>
              </a:rPr>
              <a:t>Később kifejtjük azt is, hogy az új modell hogyan segítheti a telepítést, üzemeltetést…</a:t>
            </a:r>
            <a:endParaRPr lang="hu-HU" baseline="0" dirty="0" smtClean="0"/>
          </a:p>
          <a:p>
            <a:endParaRPr lang="hu-HU" baseline="0" dirty="0" smtClean="0"/>
          </a:p>
          <a:p>
            <a:endParaRPr lang="hu-HU" baseline="0" dirty="0" smtClean="0"/>
          </a:p>
          <a:p>
            <a:endParaRPr lang="hu-HU" dirty="0" smtClean="0"/>
          </a:p>
          <a:p>
            <a:endParaRPr lang="hu-HU" dirty="0" smtClean="0"/>
          </a:p>
          <a:p>
            <a:r>
              <a:rPr lang="hu-HU" dirty="0" smtClean="0"/>
              <a:t>Kép:</a:t>
            </a:r>
          </a:p>
          <a:p>
            <a:r>
              <a:rPr lang="hu-HU" dirty="0" smtClean="0"/>
              <a:t>https://pixabay.com/en/server-web-network-computer-567943/</a:t>
            </a:r>
          </a:p>
          <a:p>
            <a:endParaRPr lang="hu-HU" dirty="0"/>
          </a:p>
        </p:txBody>
      </p:sp>
      <p:sp>
        <p:nvSpPr>
          <p:cNvPr id="4" name="Dia számának helye 3"/>
          <p:cNvSpPr>
            <a:spLocks noGrp="1"/>
          </p:cNvSpPr>
          <p:nvPr>
            <p:ph type="sldNum" sz="quarter" idx="10"/>
          </p:nvPr>
        </p:nvSpPr>
        <p:spPr/>
        <p:txBody>
          <a:bodyPr/>
          <a:lstStyle/>
          <a:p>
            <a:fld id="{F6D689B1-50DD-4B0F-A133-04AA1A7DDA1A}" type="slidenum">
              <a:rPr lang="hu-HU" smtClean="0"/>
              <a:t>4</a:t>
            </a:fld>
            <a:endParaRPr lang="hu-HU"/>
          </a:p>
        </p:txBody>
      </p:sp>
    </p:spTree>
    <p:extLst>
      <p:ext uri="{BB962C8B-B14F-4D97-AF65-F5344CB8AC3E}">
        <p14:creationId xmlns:p14="http://schemas.microsoft.com/office/powerpoint/2010/main" val="3004627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1" indent="0" algn="l" defTabSz="914274" rtl="0" eaLnBrk="1" fontAlgn="auto" latinLnBrk="0" hangingPunct="1">
              <a:lnSpc>
                <a:spcPct val="90000"/>
              </a:lnSpc>
              <a:spcBef>
                <a:spcPts val="0"/>
              </a:spcBef>
              <a:spcAft>
                <a:spcPts val="333"/>
              </a:spcAft>
              <a:buClrTx/>
              <a:buSzTx/>
              <a:buFontTx/>
              <a:buNone/>
              <a:tabLst/>
              <a:defRPr/>
            </a:pPr>
            <a:r>
              <a:rPr lang="hu-HU" sz="2400" dirty="0" err="1"/>
              <a:t>Registry</a:t>
            </a:r>
            <a:r>
              <a:rPr lang="hu-HU" sz="2400" dirty="0"/>
              <a:t>: </a:t>
            </a:r>
            <a:r>
              <a:rPr lang="hu-HU" sz="2400" dirty="0" err="1"/>
              <a:t>Docker</a:t>
            </a:r>
            <a:r>
              <a:rPr lang="hu-HU" sz="2400" dirty="0"/>
              <a:t> </a:t>
            </a:r>
            <a:r>
              <a:rPr lang="hu-HU" sz="2400" dirty="0" err="1"/>
              <a:t>Hub</a:t>
            </a:r>
            <a:endParaRPr lang="hu-HU" sz="2400" dirty="0"/>
          </a:p>
          <a:p>
            <a:pPr marL="0" marR="0" lvl="1" indent="0" algn="l" defTabSz="914274" rtl="0" eaLnBrk="1" fontAlgn="auto" latinLnBrk="0" hangingPunct="1">
              <a:lnSpc>
                <a:spcPct val="90000"/>
              </a:lnSpc>
              <a:spcBef>
                <a:spcPts val="0"/>
              </a:spcBef>
              <a:spcAft>
                <a:spcPts val="333"/>
              </a:spcAft>
              <a:buClrTx/>
              <a:buSzTx/>
              <a:buFontTx/>
              <a:buNone/>
              <a:tabLst/>
              <a:defRPr/>
            </a:pPr>
            <a:r>
              <a:rPr lang="hu-HU" sz="2400" dirty="0"/>
              <a:t>3-as hoz:</a:t>
            </a:r>
            <a:r>
              <a:rPr lang="hu-HU" sz="2400" baseline="0" dirty="0"/>
              <a:t> ekkor írunk a írható-olvasható rétegbe</a:t>
            </a:r>
            <a:r>
              <a:rPr lang="hu-HU" sz="2400" baseline="0" dirty="0" smtClean="0"/>
              <a:t>.</a:t>
            </a:r>
          </a:p>
          <a:p>
            <a:pPr marL="0" marR="0" lvl="1" indent="0" algn="l" defTabSz="914274" rtl="0" eaLnBrk="1" fontAlgn="auto" latinLnBrk="0" hangingPunct="1">
              <a:lnSpc>
                <a:spcPct val="90000"/>
              </a:lnSpc>
              <a:spcBef>
                <a:spcPts val="0"/>
              </a:spcBef>
              <a:spcAft>
                <a:spcPts val="333"/>
              </a:spcAft>
              <a:buClrTx/>
              <a:buSzTx/>
              <a:buFontTx/>
              <a:buNone/>
              <a:tabLst/>
              <a:defRPr/>
            </a:pPr>
            <a:endParaRPr lang="hu-HU" sz="2400" baseline="0" dirty="0" smtClean="0"/>
          </a:p>
          <a:p>
            <a:pPr marL="0" marR="0" lvl="1" indent="0" algn="l" defTabSz="914274" rtl="0" eaLnBrk="1" fontAlgn="auto" latinLnBrk="0" hangingPunct="1">
              <a:lnSpc>
                <a:spcPct val="90000"/>
              </a:lnSpc>
              <a:spcBef>
                <a:spcPts val="0"/>
              </a:spcBef>
              <a:spcAft>
                <a:spcPts val="333"/>
              </a:spcAft>
              <a:buClrTx/>
              <a:buSzTx/>
              <a:buFontTx/>
              <a:buNone/>
              <a:tabLst/>
              <a:defRPr/>
            </a:pPr>
            <a:r>
              <a:rPr lang="hu-HU" sz="2400" baseline="0" dirty="0" smtClean="0"/>
              <a:t>A könnyebb megértés érdekében érdemes itt röviden </a:t>
            </a:r>
            <a:r>
              <a:rPr lang="hu-HU" sz="2400" baseline="0" dirty="0" err="1" smtClean="0"/>
              <a:t>demózni</a:t>
            </a:r>
            <a:r>
              <a:rPr lang="hu-HU" sz="2400" baseline="0" dirty="0" smtClean="0"/>
              <a:t> a folyamatot. Ennek lépéseit a </a:t>
            </a:r>
            <a:r>
              <a:rPr lang="hu-HU" sz="2400" baseline="0" dirty="0" err="1" smtClean="0"/>
              <a:t>laborútmtató</a:t>
            </a:r>
            <a:r>
              <a:rPr lang="hu-HU" sz="2400" baseline="0" dirty="0" smtClean="0"/>
              <a:t> ismerteti</a:t>
            </a:r>
          </a:p>
          <a:p>
            <a:pPr marL="0" marR="0" lvl="1" indent="0" algn="l" defTabSz="914274" rtl="0" eaLnBrk="1" fontAlgn="auto" latinLnBrk="0" hangingPunct="1">
              <a:lnSpc>
                <a:spcPct val="90000"/>
              </a:lnSpc>
              <a:spcBef>
                <a:spcPts val="0"/>
              </a:spcBef>
              <a:spcAft>
                <a:spcPts val="333"/>
              </a:spcAft>
              <a:buClrTx/>
              <a:buSzTx/>
              <a:buFontTx/>
              <a:buNone/>
              <a:tabLst/>
              <a:defRPr/>
            </a:pPr>
            <a:endParaRPr lang="hu-HU" sz="2400" baseline="0" dirty="0" smtClean="0"/>
          </a:p>
          <a:p>
            <a:pPr marL="0" marR="0" lvl="1" indent="0" algn="l" defTabSz="914274" rtl="0" eaLnBrk="1" fontAlgn="auto" latinLnBrk="0" hangingPunct="1">
              <a:lnSpc>
                <a:spcPct val="90000"/>
              </a:lnSpc>
              <a:spcBef>
                <a:spcPts val="0"/>
              </a:spcBef>
              <a:spcAft>
                <a:spcPts val="333"/>
              </a:spcAft>
              <a:buClrTx/>
              <a:buSzTx/>
              <a:buFontTx/>
              <a:buNone/>
              <a:tabLst/>
              <a:defRPr/>
            </a:pPr>
            <a:endParaRPr lang="hu-HU" sz="2400" baseline="0" dirty="0" smtClean="0"/>
          </a:p>
          <a:p>
            <a:pPr marL="0" marR="0" lvl="1" indent="0" algn="l" defTabSz="914274" rtl="0" eaLnBrk="1" fontAlgn="auto" latinLnBrk="0" hangingPunct="1">
              <a:lnSpc>
                <a:spcPct val="90000"/>
              </a:lnSpc>
              <a:spcBef>
                <a:spcPts val="0"/>
              </a:spcBef>
              <a:spcAft>
                <a:spcPts val="333"/>
              </a:spcAft>
              <a:buClrTx/>
              <a:buSzTx/>
              <a:buFontTx/>
              <a:buNone/>
              <a:tabLst/>
              <a:defRPr/>
            </a:pPr>
            <a:r>
              <a:rPr lang="hu-HU" sz="2400" dirty="0" smtClean="0"/>
              <a:t>https://channel9.msdn.com/Events/Visual-Studio/Connect-event-2015/915?ocid=player</a:t>
            </a:r>
          </a:p>
          <a:p>
            <a:pPr marL="0" marR="0" lvl="1" indent="0" algn="l" defTabSz="914274" rtl="0" eaLnBrk="1" fontAlgn="auto" latinLnBrk="0" hangingPunct="1">
              <a:lnSpc>
                <a:spcPct val="90000"/>
              </a:lnSpc>
              <a:spcBef>
                <a:spcPts val="0"/>
              </a:spcBef>
              <a:spcAft>
                <a:spcPts val="333"/>
              </a:spcAft>
              <a:buClrTx/>
              <a:buSzTx/>
              <a:buFontTx/>
              <a:buNone/>
              <a:tabLst/>
              <a:defRPr/>
            </a:pPr>
            <a:endParaRPr lang="hu-HU" sz="2400" dirty="0"/>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8/17/2016 12:48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660415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1" indent="0" algn="l" defTabSz="914274" rtl="0" eaLnBrk="1" fontAlgn="auto" latinLnBrk="0" hangingPunct="1">
              <a:lnSpc>
                <a:spcPct val="90000"/>
              </a:lnSpc>
              <a:spcBef>
                <a:spcPts val="0"/>
              </a:spcBef>
              <a:spcAft>
                <a:spcPts val="333"/>
              </a:spcAft>
              <a:buClrTx/>
              <a:buSzTx/>
              <a:buFontTx/>
              <a:buNone/>
              <a:tabLst/>
              <a:defRPr/>
            </a:pPr>
            <a:endParaRPr lang="hu-HU" sz="2400" dirty="0"/>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8/17/2016 12:48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818437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Skálázás: egy elosztott megoldás több konténerből állhat (pl.</a:t>
            </a:r>
            <a:r>
              <a:rPr lang="hu-HU" baseline="0" dirty="0"/>
              <a:t> web, backend</a:t>
            </a:r>
            <a:r>
              <a:rPr lang="hu-HU" dirty="0"/>
              <a:t>),</a:t>
            </a:r>
            <a:r>
              <a:rPr lang="hu-HU" baseline="0" dirty="0"/>
              <a:t> a különböző komponensek esetén beállítható, hogy melyik szolgáltatásból hány példányra van szükség.</a:t>
            </a:r>
            <a:endParaRPr lang="hu-HU" dirty="0"/>
          </a:p>
        </p:txBody>
      </p:sp>
      <p:sp>
        <p:nvSpPr>
          <p:cNvPr id="4" name="Dia számának helye 3"/>
          <p:cNvSpPr>
            <a:spLocks noGrp="1"/>
          </p:cNvSpPr>
          <p:nvPr>
            <p:ph type="sldNum" sz="quarter" idx="10"/>
          </p:nvPr>
        </p:nvSpPr>
        <p:spPr/>
        <p:txBody>
          <a:bodyPr/>
          <a:lstStyle/>
          <a:p>
            <a:fld id="{24796648-83FB-4750-98C9-599F63A059EB}" type="slidenum">
              <a:rPr lang="hu-HU" smtClean="0"/>
              <a:t>15</a:t>
            </a:fld>
            <a:endParaRPr lang="hu-HU"/>
          </a:p>
        </p:txBody>
      </p:sp>
    </p:spTree>
    <p:extLst>
      <p:ext uri="{BB962C8B-B14F-4D97-AF65-F5344CB8AC3E}">
        <p14:creationId xmlns:p14="http://schemas.microsoft.com/office/powerpoint/2010/main" val="3218529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a:t>Docker</a:t>
            </a:r>
            <a:r>
              <a:rPr lang="hu-HU" dirty="0"/>
              <a:t> </a:t>
            </a:r>
            <a:r>
              <a:rPr lang="hu-HU" dirty="0" err="1"/>
              <a:t>engine</a:t>
            </a:r>
            <a:r>
              <a:rPr lang="hu-HU" dirty="0"/>
              <a:t> – </a:t>
            </a:r>
            <a:r>
              <a:rPr lang="hu-HU" dirty="0" err="1"/>
              <a:t>container</a:t>
            </a:r>
            <a:r>
              <a:rPr lang="hu-HU" dirty="0"/>
              <a:t> </a:t>
            </a:r>
            <a:r>
              <a:rPr lang="hu-HU" dirty="0" err="1"/>
              <a:t>daemon</a:t>
            </a:r>
            <a:r>
              <a:rPr lang="hu-HU" baseline="0" dirty="0"/>
              <a:t> + parancssori eszközök</a:t>
            </a:r>
            <a:endParaRPr lang="hu-HU" dirty="0"/>
          </a:p>
          <a:p>
            <a:r>
              <a:rPr lang="hu-HU" dirty="0" err="1"/>
              <a:t>Docker</a:t>
            </a:r>
            <a:r>
              <a:rPr lang="hu-HU" dirty="0"/>
              <a:t> </a:t>
            </a:r>
            <a:r>
              <a:rPr lang="hu-HU" dirty="0" err="1"/>
              <a:t>Registry</a:t>
            </a:r>
            <a:r>
              <a:rPr lang="hu-HU" dirty="0"/>
              <a:t> –</a:t>
            </a:r>
            <a:r>
              <a:rPr lang="hu-HU" baseline="0" dirty="0"/>
              <a:t> </a:t>
            </a:r>
            <a:r>
              <a:rPr lang="hu-HU" baseline="0" dirty="0" err="1"/>
              <a:t>on-premise</a:t>
            </a:r>
            <a:r>
              <a:rPr lang="hu-HU" baseline="0" dirty="0"/>
              <a:t> futtatásra alkalmas szerveralkalmazás</a:t>
            </a:r>
          </a:p>
          <a:p>
            <a:r>
              <a:rPr lang="hu-HU" dirty="0" err="1"/>
              <a:t>Docker</a:t>
            </a:r>
            <a:r>
              <a:rPr lang="hu-HU" dirty="0"/>
              <a:t> </a:t>
            </a:r>
            <a:r>
              <a:rPr lang="hu-HU" dirty="0" err="1"/>
              <a:t>Hub</a:t>
            </a:r>
            <a:r>
              <a:rPr lang="hu-HU" dirty="0"/>
              <a:t> – publikus, központi </a:t>
            </a:r>
            <a:r>
              <a:rPr lang="hu-HU" dirty="0" err="1"/>
              <a:t>registry</a:t>
            </a:r>
            <a:endParaRPr lang="hu-HU" dirty="0"/>
          </a:p>
          <a:p>
            <a:r>
              <a:rPr lang="hu-HU" dirty="0" err="1"/>
              <a:t>SaaS</a:t>
            </a:r>
            <a:r>
              <a:rPr lang="hu-HU" dirty="0"/>
              <a:t> szolgáltatás – </a:t>
            </a:r>
            <a:r>
              <a:rPr lang="hu-HU" dirty="0" err="1"/>
              <a:t>docker</a:t>
            </a:r>
            <a:r>
              <a:rPr lang="hu-HU" dirty="0"/>
              <a:t> konténerek menedzselése, futtatása</a:t>
            </a:r>
          </a:p>
          <a:p>
            <a:r>
              <a:rPr lang="hu-HU" dirty="0" err="1"/>
              <a:t>Docker</a:t>
            </a:r>
            <a:r>
              <a:rPr lang="hu-HU" dirty="0"/>
              <a:t> </a:t>
            </a:r>
            <a:r>
              <a:rPr lang="hu-HU" dirty="0" err="1"/>
              <a:t>Trusted</a:t>
            </a:r>
            <a:r>
              <a:rPr lang="hu-HU" dirty="0"/>
              <a:t> </a:t>
            </a:r>
            <a:r>
              <a:rPr lang="hu-HU" dirty="0" err="1"/>
              <a:t>Registry</a:t>
            </a:r>
            <a:endParaRPr lang="hu-HU" dirty="0"/>
          </a:p>
          <a:p>
            <a:pPr marL="0" marR="0" indent="0" algn="l" defTabSz="914274" rtl="0" eaLnBrk="1" fontAlgn="auto" latinLnBrk="0" hangingPunct="1">
              <a:lnSpc>
                <a:spcPct val="90000"/>
              </a:lnSpc>
              <a:spcBef>
                <a:spcPts val="0"/>
              </a:spcBef>
              <a:spcAft>
                <a:spcPts val="333"/>
              </a:spcAft>
              <a:buClrTx/>
              <a:buSzTx/>
              <a:buFontTx/>
              <a:buNone/>
              <a:tabLst/>
              <a:defRPr/>
            </a:pPr>
            <a:r>
              <a:rPr lang="hu-HU" dirty="0"/>
              <a:t>Nem teljes lista.</a:t>
            </a:r>
          </a:p>
          <a:p>
            <a:endParaRPr lang="hu-HU" dirty="0"/>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8/17/2016 12:48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68453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Bal oldalon:</a:t>
            </a:r>
            <a:r>
              <a:rPr lang="hu-HU" baseline="0" dirty="0"/>
              <a:t> kliens eszközök, ezek segítségével vezéreljük a </a:t>
            </a:r>
            <a:r>
              <a:rPr lang="hu-HU" baseline="0" dirty="0" err="1"/>
              <a:t>docker</a:t>
            </a:r>
            <a:r>
              <a:rPr lang="hu-HU" baseline="0" dirty="0"/>
              <a:t> </a:t>
            </a:r>
            <a:r>
              <a:rPr lang="hu-HU" baseline="0" dirty="0" err="1"/>
              <a:t>daemon</a:t>
            </a:r>
            <a:r>
              <a:rPr lang="hu-HU" baseline="0" dirty="0"/>
              <a:t>-t, nem kell feltétlenül a DOCKER_HOST gépen lennie (</a:t>
            </a:r>
            <a:r>
              <a:rPr lang="hu-HU" baseline="0" dirty="0" err="1"/>
              <a:t>socket</a:t>
            </a:r>
            <a:r>
              <a:rPr lang="hu-HU" baseline="0" dirty="0"/>
              <a:t>-en, REST API-n is folyhat a kommunikáció)</a:t>
            </a:r>
          </a:p>
          <a:p>
            <a:r>
              <a:rPr lang="hu-HU" baseline="0" dirty="0"/>
              <a:t>Középen: a </a:t>
            </a:r>
            <a:r>
              <a:rPr lang="hu-HU" baseline="0" dirty="0" err="1"/>
              <a:t>deamon</a:t>
            </a:r>
            <a:r>
              <a:rPr lang="hu-HU" baseline="0" dirty="0"/>
              <a:t> kezeli a képeket és a futó példányokat</a:t>
            </a:r>
          </a:p>
          <a:p>
            <a:r>
              <a:rPr lang="hu-HU" baseline="0" dirty="0"/>
              <a:t>Jobbra: a </a:t>
            </a:r>
            <a:r>
              <a:rPr lang="hu-HU" baseline="0" dirty="0" err="1"/>
              <a:t>registry-ből</a:t>
            </a:r>
            <a:r>
              <a:rPr lang="hu-HU" baseline="0" dirty="0"/>
              <a:t> lemezképeket tud letölteni a </a:t>
            </a:r>
            <a:r>
              <a:rPr lang="hu-HU" baseline="0" dirty="0" err="1"/>
              <a:t>daemon</a:t>
            </a:r>
            <a:endParaRPr lang="hu-HU" baseline="0" dirty="0"/>
          </a:p>
          <a:p>
            <a:endParaRPr lang="hu-HU" dirty="0"/>
          </a:p>
          <a:p>
            <a:endParaRPr lang="hu-HU" dirty="0"/>
          </a:p>
          <a:p>
            <a:r>
              <a:rPr lang="hu-HU" dirty="0"/>
              <a:t>Forrás: https://docs.docker.com/engine/understanding-docker/</a:t>
            </a:r>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8/17/2016 12:48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1109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https://www.docker.com/products/docker-engine</a:t>
            </a:r>
          </a:p>
          <a:p>
            <a:r>
              <a:rPr lang="hu-HU" dirty="0"/>
              <a:t>ismétlés</a:t>
            </a:r>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8/17/2016 12:48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838164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Hogyan éri el az </a:t>
            </a:r>
            <a:r>
              <a:rPr lang="hu-HU" dirty="0" err="1"/>
              <a:t>Engine</a:t>
            </a:r>
            <a:r>
              <a:rPr lang="hu-HU" dirty="0"/>
              <a:t>, hogy a konténer </a:t>
            </a:r>
            <a:r>
              <a:rPr lang="hu-HU" dirty="0" err="1"/>
              <a:t>különbejáratú</a:t>
            </a:r>
            <a:r>
              <a:rPr lang="hu-HU" dirty="0"/>
              <a:t> kernelt lásson?</a:t>
            </a:r>
          </a:p>
          <a:p>
            <a:r>
              <a:rPr lang="hu-HU" dirty="0" err="1"/>
              <a:t>second</a:t>
            </a:r>
            <a:r>
              <a:rPr lang="hu-HU" dirty="0"/>
              <a:t> </a:t>
            </a:r>
            <a:r>
              <a:rPr lang="hu-HU" dirty="0" err="1"/>
              <a:t>chroot</a:t>
            </a:r>
            <a:r>
              <a:rPr lang="hu-HU" dirty="0"/>
              <a:t> : </a:t>
            </a:r>
            <a:r>
              <a:rPr lang="hu-HU" dirty="0" err="1"/>
              <a:t>chroot-on</a:t>
            </a:r>
            <a:r>
              <a:rPr lang="hu-HU" dirty="0"/>
              <a:t> belül újabb </a:t>
            </a:r>
            <a:r>
              <a:rPr lang="hu-HU" dirty="0" err="1"/>
              <a:t>chroot</a:t>
            </a:r>
            <a:endParaRPr lang="hu-HU" dirty="0"/>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8/17/2016 12:48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910777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a:t>OpenVZ</a:t>
            </a:r>
            <a:r>
              <a:rPr lang="hu-HU" dirty="0"/>
              <a:t> – virtuális</a:t>
            </a:r>
            <a:r>
              <a:rPr lang="hu-HU" baseline="0" dirty="0"/>
              <a:t> gép szolgáltatók is használják („legolcsóbb” </a:t>
            </a:r>
            <a:r>
              <a:rPr lang="hu-HU" baseline="0" dirty="0" err="1"/>
              <a:t>virtualizáció</a:t>
            </a:r>
            <a:r>
              <a:rPr lang="hu-HU" baseline="0" dirty="0"/>
              <a:t>), módosított kernel kell hozzá</a:t>
            </a:r>
          </a:p>
          <a:p>
            <a:r>
              <a:rPr lang="hu-HU" dirty="0" err="1"/>
              <a:t>Process</a:t>
            </a:r>
            <a:r>
              <a:rPr lang="hu-HU" dirty="0"/>
              <a:t> </a:t>
            </a:r>
            <a:r>
              <a:rPr lang="hu-HU" dirty="0" err="1"/>
              <a:t>Containers</a:t>
            </a:r>
            <a:r>
              <a:rPr lang="hu-HU" dirty="0"/>
              <a:t> =&gt; </a:t>
            </a:r>
            <a:r>
              <a:rPr lang="hu-HU" dirty="0" err="1"/>
              <a:t>Control</a:t>
            </a:r>
            <a:r>
              <a:rPr lang="hu-HU" dirty="0"/>
              <a:t> </a:t>
            </a:r>
            <a:r>
              <a:rPr lang="hu-HU" dirty="0" err="1"/>
              <a:t>Groups</a:t>
            </a:r>
            <a:r>
              <a:rPr lang="hu-HU" dirty="0"/>
              <a:t> átnevezés.</a:t>
            </a:r>
            <a:r>
              <a:rPr lang="hu-HU"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hu-HU" baseline="0" dirty="0"/>
              <a:t>LXC – nem kellett hozzá patche-</a:t>
            </a:r>
            <a:r>
              <a:rPr lang="hu-HU" baseline="0" dirty="0" err="1"/>
              <a:t>lni</a:t>
            </a:r>
            <a:r>
              <a:rPr lang="hu-HU" baseline="0" dirty="0"/>
              <a:t> a kernelt</a:t>
            </a:r>
          </a:p>
          <a:p>
            <a:r>
              <a:rPr lang="hu-HU" baseline="0" dirty="0"/>
              <a:t>A </a:t>
            </a:r>
            <a:r>
              <a:rPr lang="hu-HU" baseline="0" dirty="0" err="1"/>
              <a:t>Docker</a:t>
            </a:r>
            <a:r>
              <a:rPr lang="hu-HU" baseline="0" dirty="0"/>
              <a:t> kezdte fejleszteni a </a:t>
            </a:r>
            <a:r>
              <a:rPr lang="hu-HU" baseline="0" dirty="0" err="1"/>
              <a:t>libcontainer</a:t>
            </a:r>
            <a:r>
              <a:rPr lang="hu-HU" baseline="0" dirty="0"/>
              <a:t>-t, majd létrejött az Open </a:t>
            </a:r>
            <a:r>
              <a:rPr lang="hu-HU" baseline="0" dirty="0" err="1"/>
              <a:t>Container</a:t>
            </a:r>
            <a:r>
              <a:rPr lang="hu-HU" baseline="0" dirty="0"/>
              <a:t> </a:t>
            </a:r>
            <a:r>
              <a:rPr lang="hu-HU" baseline="0" dirty="0" err="1"/>
              <a:t>Initiative</a:t>
            </a:r>
            <a:r>
              <a:rPr lang="hu-HU" baseline="0" dirty="0"/>
              <a:t> ernyőszervezet, ez gondozza jelenleg</a:t>
            </a:r>
          </a:p>
          <a:p>
            <a:r>
              <a:rPr lang="hu-HU" dirty="0"/>
              <a:t>Nem teljes történet,</a:t>
            </a:r>
            <a:r>
              <a:rPr lang="hu-HU" baseline="0" dirty="0"/>
              <a:t> bővebben: https://dzone.com/articles/evolution-of-linux-containers-future</a:t>
            </a:r>
            <a:endParaRPr lang="hu-HU" dirty="0"/>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8/17/2016 12:48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687546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a:p>
            <a:r>
              <a:rPr lang="hu-HU" dirty="0"/>
              <a:t>Különböző alacsonyabb szintű </a:t>
            </a:r>
            <a:r>
              <a:rPr lang="hu-HU" dirty="0" err="1"/>
              <a:t>konténervirtualizáció</a:t>
            </a:r>
            <a:r>
              <a:rPr lang="hu-HU" baseline="0" dirty="0"/>
              <a:t> technológiákon keresztül, </a:t>
            </a:r>
            <a:r>
              <a:rPr lang="hu-HU" baseline="0" dirty="0" err="1"/>
              <a:t>userland</a:t>
            </a:r>
            <a:r>
              <a:rPr lang="hu-HU" baseline="0" dirty="0"/>
              <a:t> csomagokkal, pl. </a:t>
            </a:r>
            <a:r>
              <a:rPr lang="hu-HU" baseline="0" dirty="0" err="1"/>
              <a:t>libvirt</a:t>
            </a:r>
            <a:r>
              <a:rPr lang="hu-HU" baseline="0" dirty="0"/>
              <a:t>, </a:t>
            </a:r>
            <a:r>
              <a:rPr lang="hu-HU" baseline="0" dirty="0" err="1"/>
              <a:t>lxc</a:t>
            </a:r>
            <a:r>
              <a:rPr lang="hu-HU" baseline="0" dirty="0"/>
              <a:t>, </a:t>
            </a:r>
            <a:r>
              <a:rPr lang="hu-HU" baseline="0" dirty="0" err="1"/>
              <a:t>systemd-nspawn</a:t>
            </a:r>
            <a:endParaRPr lang="hu-HU" baseline="0" dirty="0"/>
          </a:p>
          <a:p>
            <a:r>
              <a:rPr lang="hu-HU" dirty="0"/>
              <a:t>A legújabb</a:t>
            </a:r>
            <a:r>
              <a:rPr lang="hu-HU" baseline="0" dirty="0"/>
              <a:t> az </a:t>
            </a:r>
            <a:r>
              <a:rPr lang="hu-HU" baseline="0" dirty="0" err="1"/>
              <a:t>opencontainer</a:t>
            </a:r>
            <a:r>
              <a:rPr lang="hu-HU" baseline="0" dirty="0"/>
              <a:t> szervezet irányítása alatt fejlesztett </a:t>
            </a:r>
            <a:r>
              <a:rPr lang="hu-HU" baseline="0" dirty="0" err="1"/>
              <a:t>libcontainer</a:t>
            </a:r>
            <a:r>
              <a:rPr lang="hu-HU" baseline="0" dirty="0"/>
              <a:t> (Go nyelvű) – ehhez nem kell más </a:t>
            </a:r>
            <a:r>
              <a:rPr lang="hu-HU" baseline="0" dirty="0" err="1"/>
              <a:t>userland</a:t>
            </a:r>
            <a:r>
              <a:rPr lang="hu-HU" baseline="0" dirty="0"/>
              <a:t> csomag, közvetlenül éri el a kernel szolgáltatásait</a:t>
            </a:r>
          </a:p>
          <a:p>
            <a:r>
              <a:rPr lang="hu-HU" baseline="0" dirty="0"/>
              <a:t>Néhány a </a:t>
            </a:r>
            <a:r>
              <a:rPr lang="hu-HU" baseline="0" dirty="0" err="1"/>
              <a:t>virtualizációt</a:t>
            </a:r>
            <a:r>
              <a:rPr lang="hu-HU" baseline="0" dirty="0"/>
              <a:t> támogató kernel </a:t>
            </a:r>
            <a:r>
              <a:rPr lang="hu-HU" baseline="0" dirty="0" err="1"/>
              <a:t>modulo</a:t>
            </a:r>
            <a:r>
              <a:rPr lang="hu-HU" baseline="0" dirty="0"/>
              <a:t> közül:</a:t>
            </a:r>
          </a:p>
          <a:p>
            <a:r>
              <a:rPr lang="hu-HU" baseline="0" dirty="0" err="1"/>
              <a:t>Cgroups</a:t>
            </a:r>
            <a:r>
              <a:rPr lang="hu-HU" baseline="0" dirty="0"/>
              <a:t> – erőforrás korlátok</a:t>
            </a:r>
          </a:p>
          <a:p>
            <a:r>
              <a:rPr lang="hu-HU" baseline="0" dirty="0" err="1"/>
              <a:t>Namespaces</a:t>
            </a:r>
            <a:r>
              <a:rPr lang="hu-HU" baseline="0" dirty="0"/>
              <a:t> – hozzáférés korlátozás (pl. hálózati hozzáférés)</a:t>
            </a:r>
          </a:p>
          <a:p>
            <a:r>
              <a:rPr lang="hu-HU" baseline="0" dirty="0"/>
              <a:t>Netfilter – hálózati forgalom szűrése</a:t>
            </a:r>
          </a:p>
          <a:p>
            <a:r>
              <a:rPr lang="hu-HU" baseline="0" dirty="0" err="1"/>
              <a:t>Selinux</a:t>
            </a:r>
            <a:r>
              <a:rPr lang="hu-HU" baseline="0" dirty="0"/>
              <a:t> – hozzáférés szabályozás</a:t>
            </a:r>
            <a:endParaRPr lang="hu-HU" dirty="0"/>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8/17/2016 12:48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595020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Ez a dia már volt, csak most a </a:t>
            </a:r>
            <a:r>
              <a:rPr lang="hu-HU" dirty="0" err="1"/>
              <a:t>docker</a:t>
            </a:r>
            <a:r>
              <a:rPr lang="hu-HU" dirty="0"/>
              <a:t> parancsok is rajta vannak.</a:t>
            </a:r>
          </a:p>
          <a:p>
            <a:r>
              <a:rPr lang="hu-HU" dirty="0"/>
              <a:t>A telepítést úgy érdemes megoldani,</a:t>
            </a:r>
            <a:r>
              <a:rPr lang="hu-HU" baseline="0" dirty="0"/>
              <a:t> hogy parancssort (pl. </a:t>
            </a:r>
            <a:r>
              <a:rPr lang="hu-HU" baseline="0" dirty="0" err="1"/>
              <a:t>bash</a:t>
            </a:r>
            <a:r>
              <a:rPr lang="hu-HU" baseline="0" dirty="0"/>
              <a:t>) indítunk</a:t>
            </a:r>
            <a:endParaRPr lang="hu-HU" dirty="0"/>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8/17/2016 12:48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735046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Először</a:t>
            </a:r>
            <a:r>
              <a:rPr lang="hu-HU" baseline="0" dirty="0"/>
              <a:t> a klasszikus virtuális környezetről érdemes beszélni, majd átvezetni a konténeres világba: a </a:t>
            </a:r>
            <a:r>
              <a:rPr lang="hu-HU" baseline="0" dirty="0" err="1"/>
              <a:t>Docker</a:t>
            </a:r>
            <a:r>
              <a:rPr lang="hu-HU" baseline="0" dirty="0"/>
              <a:t> </a:t>
            </a:r>
            <a:r>
              <a:rPr lang="hu-HU" baseline="0" dirty="0" err="1"/>
              <a:t>daemon</a:t>
            </a:r>
            <a:r>
              <a:rPr lang="hu-HU" baseline="0" dirty="0"/>
              <a:t> feladata, hogy az egyes </a:t>
            </a:r>
            <a:r>
              <a:rPr lang="hu-HU" baseline="0" dirty="0" err="1"/>
              <a:t>appoknak</a:t>
            </a:r>
            <a:r>
              <a:rPr lang="hu-HU" baseline="0" dirty="0"/>
              <a:t> </a:t>
            </a:r>
            <a:r>
              <a:rPr lang="hu-HU" baseline="0" dirty="0" err="1"/>
              <a:t>különbejáratú</a:t>
            </a:r>
            <a:r>
              <a:rPr lang="hu-HU" baseline="0" dirty="0"/>
              <a:t> </a:t>
            </a:r>
            <a:r>
              <a:rPr lang="hu-HU" baseline="0" dirty="0" err="1"/>
              <a:t>hoszt</a:t>
            </a:r>
            <a:r>
              <a:rPr lang="hu-HU" baseline="0" dirty="0"/>
              <a:t> kernelt mutasson. Sőt, ha két </a:t>
            </a:r>
            <a:r>
              <a:rPr lang="hu-HU" baseline="0" dirty="0" err="1"/>
              <a:t>app</a:t>
            </a:r>
            <a:r>
              <a:rPr lang="hu-HU" baseline="0" dirty="0"/>
              <a:t> közös </a:t>
            </a:r>
            <a:r>
              <a:rPr lang="hu-HU" baseline="0" dirty="0" err="1"/>
              <a:t>lib-eket</a:t>
            </a:r>
            <a:r>
              <a:rPr lang="hu-HU" baseline="0" dirty="0"/>
              <a:t> használ, akkor azokat is meg lehet osztani (csak egy </a:t>
            </a:r>
            <a:r>
              <a:rPr lang="hu-HU" baseline="0" dirty="0" err="1"/>
              <a:t>tárolódik</a:t>
            </a:r>
            <a:r>
              <a:rPr lang="hu-HU" baseline="0" dirty="0"/>
              <a:t> – ezt a konténer </a:t>
            </a:r>
            <a:r>
              <a:rPr lang="hu-HU" baseline="0" dirty="0" err="1"/>
              <a:t>egymásraépüléssel</a:t>
            </a:r>
            <a:r>
              <a:rPr lang="hu-HU" baseline="0" dirty="0"/>
              <a:t> éri el – majd csak később lesz róla szó)</a:t>
            </a:r>
          </a:p>
          <a:p>
            <a:endParaRPr lang="hu-H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hu-HU" dirty="0"/>
              <a:t>Forrás: https://mva.microsoft.com/en-US/training-courses/exploring-microservices-in-docker-and-microsoft-azure-11796?l=nRWGGqmEB_8104984382</a:t>
            </a:r>
          </a:p>
          <a:p>
            <a:endParaRPr lang="hu-HU" dirty="0"/>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8/17/2016 12:48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59429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1" indent="0" algn="l" defTabSz="914274" rtl="0" eaLnBrk="1" fontAlgn="auto" latinLnBrk="0" hangingPunct="1">
              <a:lnSpc>
                <a:spcPct val="90000"/>
              </a:lnSpc>
              <a:spcBef>
                <a:spcPts val="0"/>
              </a:spcBef>
              <a:spcAft>
                <a:spcPts val="333"/>
              </a:spcAft>
              <a:buClrTx/>
              <a:buSzTx/>
              <a:buFontTx/>
              <a:buNone/>
              <a:tabLst/>
              <a:defRPr/>
            </a:pPr>
            <a:r>
              <a:rPr lang="hu-HU" sz="2400" dirty="0"/>
              <a:t>Ez a dia már volt, csak most már a </a:t>
            </a:r>
            <a:r>
              <a:rPr lang="hu-HU" sz="2400" dirty="0" err="1"/>
              <a:t>docker</a:t>
            </a:r>
            <a:r>
              <a:rPr lang="hu-HU" sz="2400" dirty="0"/>
              <a:t> parancsok is rajta vannak.</a:t>
            </a:r>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8/17/2016 12:48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549577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hu-HU" sz="2400" dirty="0"/>
              <a:t>Ez a dia már volt, csak most már a </a:t>
            </a:r>
            <a:r>
              <a:rPr lang="hu-HU" sz="2400" dirty="0" err="1"/>
              <a:t>docker</a:t>
            </a:r>
            <a:r>
              <a:rPr lang="hu-HU" sz="2400" dirty="0"/>
              <a:t> parancsok is rajta vannak.</a:t>
            </a:r>
          </a:p>
        </p:txBody>
      </p:sp>
      <p:sp>
        <p:nvSpPr>
          <p:cNvPr id="4" name="Dia számának helye 3"/>
          <p:cNvSpPr>
            <a:spLocks noGrp="1"/>
          </p:cNvSpPr>
          <p:nvPr>
            <p:ph type="sldNum" sz="quarter" idx="10"/>
          </p:nvPr>
        </p:nvSpPr>
        <p:spPr/>
        <p:txBody>
          <a:bodyPr/>
          <a:lstStyle/>
          <a:p>
            <a:fld id="{24796648-83FB-4750-98C9-599F63A059EB}" type="slidenum">
              <a:rPr lang="hu-HU" smtClean="0"/>
              <a:t>24</a:t>
            </a:fld>
            <a:endParaRPr lang="hu-HU"/>
          </a:p>
        </p:txBody>
      </p:sp>
    </p:spTree>
    <p:extLst>
      <p:ext uri="{BB962C8B-B14F-4D97-AF65-F5344CB8AC3E}">
        <p14:creationId xmlns:p14="http://schemas.microsoft.com/office/powerpoint/2010/main" val="1069852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Itt egyéb, fontosabb</a:t>
            </a:r>
            <a:r>
              <a:rPr lang="hu-HU" baseline="0" dirty="0"/>
              <a:t> pl. lekérdező parancsok vannak. Érdemes rámutatni, hogy a konvenció, hogy az alap </a:t>
            </a:r>
            <a:r>
              <a:rPr lang="hu-HU" baseline="0" dirty="0" err="1"/>
              <a:t>linuxos</a:t>
            </a:r>
            <a:r>
              <a:rPr lang="hu-HU" baseline="0" dirty="0"/>
              <a:t> parancs elé </a:t>
            </a:r>
            <a:r>
              <a:rPr lang="hu-HU" baseline="0" dirty="0" err="1"/>
              <a:t>docker</a:t>
            </a:r>
            <a:r>
              <a:rPr lang="hu-HU" baseline="0" dirty="0"/>
              <a:t>-t írunk.</a:t>
            </a:r>
            <a:endParaRPr lang="hu-HU" dirty="0"/>
          </a:p>
          <a:p>
            <a:r>
              <a:rPr lang="hu-HU" dirty="0"/>
              <a:t>Nem teljes lista.</a:t>
            </a:r>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8/17/2016 12:48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790473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3 különböző lehetőség</a:t>
            </a:r>
            <a:r>
              <a:rPr lang="hu-HU" baseline="0" dirty="0"/>
              <a:t> van, ha </a:t>
            </a:r>
            <a:r>
              <a:rPr lang="hu-HU" baseline="0" dirty="0" err="1"/>
              <a:t>windows-os</a:t>
            </a:r>
            <a:r>
              <a:rPr lang="hu-HU" baseline="0" dirty="0"/>
              <a:t> konténertechnológiát akarunk használni, ezeket nézzük meg mindjárt részeletesen is.</a:t>
            </a:r>
            <a:endParaRPr lang="hu-HU" dirty="0"/>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8/17/2016 12:48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1065049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probléma, hogy a </a:t>
            </a:r>
            <a:r>
              <a:rPr lang="hu-HU" dirty="0" err="1"/>
              <a:t>docker</a:t>
            </a:r>
            <a:r>
              <a:rPr lang="hu-HU" dirty="0"/>
              <a:t> </a:t>
            </a:r>
            <a:r>
              <a:rPr lang="hu-HU" dirty="0" err="1"/>
              <a:t>daemon</a:t>
            </a:r>
            <a:r>
              <a:rPr lang="hu-HU" dirty="0"/>
              <a:t> nem</a:t>
            </a:r>
            <a:r>
              <a:rPr lang="hu-HU" baseline="0" dirty="0"/>
              <a:t> fut </a:t>
            </a:r>
            <a:r>
              <a:rPr lang="hu-HU" baseline="0" dirty="0" err="1"/>
              <a:t>windows-on</a:t>
            </a:r>
            <a:r>
              <a:rPr lang="hu-HU" baseline="0" dirty="0"/>
              <a:t>, ezért előbb egy </a:t>
            </a:r>
            <a:r>
              <a:rPr lang="hu-HU" baseline="0" dirty="0" err="1"/>
              <a:t>linux</a:t>
            </a:r>
            <a:r>
              <a:rPr lang="hu-HU" baseline="0" dirty="0"/>
              <a:t> környezetet kell </a:t>
            </a:r>
            <a:r>
              <a:rPr lang="hu-HU" baseline="0" dirty="0" err="1"/>
              <a:t>virtualizálnunk</a:t>
            </a:r>
            <a:r>
              <a:rPr lang="hu-HU" baseline="0" dirty="0"/>
              <a:t>, klasszikus </a:t>
            </a:r>
            <a:r>
              <a:rPr lang="hu-HU" baseline="0" dirty="0" err="1"/>
              <a:t>virtualizációs</a:t>
            </a:r>
            <a:r>
              <a:rPr lang="hu-HU" baseline="0" dirty="0"/>
              <a:t> eszközökkel (pl. </a:t>
            </a:r>
            <a:r>
              <a:rPr lang="hu-HU" baseline="0" dirty="0" err="1"/>
              <a:t>VirtualBox</a:t>
            </a:r>
            <a:r>
              <a:rPr lang="hu-HU" baseline="0" dirty="0"/>
              <a:t>). A </a:t>
            </a:r>
            <a:r>
              <a:rPr lang="hu-HU" baseline="0" dirty="0" err="1"/>
              <a:t>docker</a:t>
            </a:r>
            <a:r>
              <a:rPr lang="hu-HU" baseline="0" dirty="0"/>
              <a:t> kliens eszközök futnak </a:t>
            </a:r>
            <a:r>
              <a:rPr lang="hu-HU" baseline="0" dirty="0" err="1"/>
              <a:t>windows-on</a:t>
            </a:r>
            <a:r>
              <a:rPr lang="hu-HU" baseline="0" dirty="0"/>
              <a:t>, tudnak kommunikálni a virtuális gépben futó </a:t>
            </a:r>
            <a:r>
              <a:rPr lang="hu-HU" baseline="0" dirty="0" err="1"/>
              <a:t>docker</a:t>
            </a:r>
            <a:r>
              <a:rPr lang="hu-HU" baseline="0" dirty="0"/>
              <a:t> </a:t>
            </a:r>
            <a:r>
              <a:rPr lang="hu-HU" baseline="0" dirty="0" err="1"/>
              <a:t>daemon-nal</a:t>
            </a:r>
            <a:r>
              <a:rPr lang="hu-HU" baseline="0" dirty="0"/>
              <a:t>.</a:t>
            </a:r>
            <a:endParaRPr lang="hu-HU" dirty="0"/>
          </a:p>
          <a:p>
            <a:endParaRPr lang="hu-HU" dirty="0"/>
          </a:p>
          <a:p>
            <a:r>
              <a:rPr lang="hu-HU" dirty="0" err="1"/>
              <a:t>Docker</a:t>
            </a:r>
            <a:r>
              <a:rPr lang="hu-HU" dirty="0"/>
              <a:t>-</a:t>
            </a:r>
            <a:r>
              <a:rPr lang="hu-HU" dirty="0" err="1"/>
              <a:t>On</a:t>
            </a:r>
            <a:r>
              <a:rPr lang="hu-HU" dirty="0"/>
              <a:t>-Windows</a:t>
            </a:r>
          </a:p>
          <a:p>
            <a:r>
              <a:rPr lang="hu-HU" dirty="0"/>
              <a:t>https://docs.docker.com/engine/installation/windows</a:t>
            </a:r>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8/17/2016 12:48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510663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Windows</a:t>
            </a:r>
            <a:r>
              <a:rPr lang="hu-HU" baseline="0" dirty="0"/>
              <a:t> Server 2016-ban:</a:t>
            </a:r>
          </a:p>
          <a:p>
            <a:r>
              <a:rPr lang="hu-HU" baseline="0" dirty="0"/>
              <a:t> - a bal oldalon, sima </a:t>
            </a:r>
            <a:r>
              <a:rPr lang="hu-HU" baseline="0" dirty="0" err="1"/>
              <a:t>windows</a:t>
            </a:r>
            <a:r>
              <a:rPr lang="hu-HU" baseline="0" dirty="0"/>
              <a:t> </a:t>
            </a:r>
            <a:r>
              <a:rPr lang="hu-HU" baseline="0" dirty="0" err="1"/>
              <a:t>processzek</a:t>
            </a:r>
            <a:r>
              <a:rPr lang="hu-HU" baseline="0" dirty="0"/>
              <a:t> (nincs </a:t>
            </a:r>
            <a:r>
              <a:rPr lang="hu-HU" baseline="0" dirty="0" err="1"/>
              <a:t>konténerizáció</a:t>
            </a:r>
            <a:r>
              <a:rPr lang="hu-HU" baseline="0" dirty="0"/>
              <a:t>)</a:t>
            </a:r>
          </a:p>
          <a:p>
            <a:r>
              <a:rPr lang="hu-HU" baseline="0" dirty="0"/>
              <a:t> - középen: Windows Server </a:t>
            </a:r>
            <a:r>
              <a:rPr lang="hu-HU" baseline="0" dirty="0" err="1"/>
              <a:t>Container</a:t>
            </a:r>
            <a:r>
              <a:rPr lang="hu-HU" baseline="0" dirty="0"/>
              <a:t> – ez egy az egyben a </a:t>
            </a:r>
            <a:r>
              <a:rPr lang="hu-HU" baseline="0" dirty="0" err="1"/>
              <a:t>linuxosnak</a:t>
            </a:r>
            <a:r>
              <a:rPr lang="hu-HU" baseline="0" dirty="0"/>
              <a:t> megfelelő, nem kell semmilyen extra réteg</a:t>
            </a:r>
          </a:p>
          <a:p>
            <a:pPr marL="171450" indent="-171450">
              <a:buFontTx/>
              <a:buChar char="-"/>
            </a:pPr>
            <a:r>
              <a:rPr lang="hu-HU" baseline="0" dirty="0"/>
              <a:t>jobb oldalon: egy vékony extra </a:t>
            </a:r>
            <a:r>
              <a:rPr lang="hu-HU" baseline="0" dirty="0" err="1"/>
              <a:t>virtualizációs</a:t>
            </a:r>
            <a:r>
              <a:rPr lang="hu-HU" baseline="0" dirty="0"/>
              <a:t> réteg kerül be (vékonyabb, mint a </a:t>
            </a:r>
            <a:r>
              <a:rPr lang="hu-HU" baseline="0" dirty="0" err="1"/>
              <a:t>DoW</a:t>
            </a:r>
            <a:r>
              <a:rPr lang="hu-HU" baseline="0" dirty="0"/>
              <a:t>), mely néhány extra szolgáltatást nyújt (lásd. köv. dia)</a:t>
            </a:r>
          </a:p>
          <a:p>
            <a:pPr marL="171450" indent="-171450">
              <a:buFontTx/>
              <a:buChar char="-"/>
            </a:pPr>
            <a:endParaRPr lang="hu-HU" baseline="0" dirty="0"/>
          </a:p>
          <a:p>
            <a:pPr marL="0" indent="0">
              <a:buFontTx/>
              <a:buNone/>
            </a:pPr>
            <a:r>
              <a:rPr lang="hu-HU" baseline="0" dirty="0"/>
              <a:t>Forrás: https://azure.microsoft.com/en-us/blog/microsoft-unveils-new-container-technologies-for-the-next-generation-cloud/</a:t>
            </a:r>
            <a:endParaRPr lang="hu-HU" dirty="0"/>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8/17/2016 12:48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41385894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https://techstronghold.com/blogs/containers/difference-between-windows-server-containers-and-hyper-v-containers</a:t>
            </a:r>
          </a:p>
          <a:p>
            <a:r>
              <a:rPr lang="hu-HU" dirty="0"/>
              <a:t>Igazából nem két külön technológia, csak két</a:t>
            </a:r>
            <a:r>
              <a:rPr lang="hu-HU" baseline="0" dirty="0"/>
              <a:t> különböző mód (</a:t>
            </a:r>
            <a:r>
              <a:rPr lang="hu-HU" baseline="0" dirty="0" err="1"/>
              <a:t>flag</a:t>
            </a:r>
            <a:r>
              <a:rPr lang="hu-HU" baseline="0" dirty="0"/>
              <a:t>).</a:t>
            </a:r>
          </a:p>
          <a:p>
            <a:r>
              <a:rPr lang="hu-HU" baseline="0" dirty="0"/>
              <a:t>A </a:t>
            </a:r>
            <a:r>
              <a:rPr lang="hu-HU" baseline="0" dirty="0" err="1"/>
              <a:t>Hyper</a:t>
            </a:r>
            <a:r>
              <a:rPr lang="hu-HU" baseline="0" dirty="0"/>
              <a:t>-V extra izolációt jelent (kernel szintű izolációt), ami </a:t>
            </a:r>
            <a:r>
              <a:rPr lang="hu-HU" baseline="0" dirty="0" err="1"/>
              <a:t>shared</a:t>
            </a:r>
            <a:r>
              <a:rPr lang="hu-HU" baseline="0" dirty="0"/>
              <a:t> </a:t>
            </a:r>
            <a:r>
              <a:rPr lang="hu-HU" baseline="0" dirty="0" err="1"/>
              <a:t>hosting</a:t>
            </a:r>
            <a:r>
              <a:rPr lang="hu-HU" baseline="0" dirty="0"/>
              <a:t> szolgáltatások megvalósításánál jöhet jól.</a:t>
            </a:r>
          </a:p>
          <a:p>
            <a:r>
              <a:rPr lang="hu-HU" baseline="0" dirty="0"/>
              <a:t>Forrás: https://view.officeapps.live.com/op/view.aspx?src=http%3a%2f%2fvideo.ch9.ms%2fsessions%2fbuild%2f2015%2f2-704.pptx</a:t>
            </a:r>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8/17/2016 12:48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4056718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Oszlopok: konténer</a:t>
            </a:r>
            <a:r>
              <a:rPr lang="hu-HU" baseline="0" dirty="0"/>
              <a:t> rétegek – konténer technológiai lehetőségek – management opciók</a:t>
            </a:r>
          </a:p>
          <a:p>
            <a:r>
              <a:rPr lang="hu-HU" baseline="0" dirty="0"/>
              <a:t>Ugyanazon </a:t>
            </a:r>
            <a:r>
              <a:rPr lang="hu-HU" baseline="0" dirty="0" err="1"/>
              <a:t>docker</a:t>
            </a:r>
            <a:r>
              <a:rPr lang="hu-HU" baseline="0" dirty="0"/>
              <a:t> parancsokat használhatjuk, mint a </a:t>
            </a:r>
            <a:r>
              <a:rPr lang="hu-HU" baseline="0" dirty="0" err="1"/>
              <a:t>linuxos</a:t>
            </a:r>
            <a:r>
              <a:rPr lang="hu-HU" baseline="0" dirty="0"/>
              <a:t> változatban, de megvannak a </a:t>
            </a:r>
            <a:r>
              <a:rPr lang="hu-HU" baseline="0" dirty="0" err="1"/>
              <a:t>powershell</a:t>
            </a:r>
            <a:r>
              <a:rPr lang="hu-HU" baseline="0" dirty="0"/>
              <a:t>-es megfelelők is.</a:t>
            </a:r>
          </a:p>
          <a:p>
            <a:endParaRPr lang="hu-HU" baseline="0" dirty="0"/>
          </a:p>
          <a:p>
            <a:r>
              <a:rPr lang="hu-HU" baseline="0" dirty="0"/>
              <a:t>Forrás: http://drsalbertspijkers.blogspot.hu/2015/08/microsoft-announced-new-container.html</a:t>
            </a:r>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8/17/2016 12:48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8643572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https://www.pluralsight.com/blog/it-ops/microsoft-nano-server-announced</a:t>
            </a:r>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8/17/2016 12:48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5076309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https://blogs.technet.microsoft.com/windowsserver/2015/04/08/microsoft-announces-nano-server-for-modern-apps-and-cloud/</a:t>
            </a:r>
          </a:p>
          <a:p>
            <a:endParaRPr lang="hu-HU" dirty="0"/>
          </a:p>
          <a:p>
            <a:r>
              <a:rPr lang="hu-HU" dirty="0"/>
              <a:t>„</a:t>
            </a:r>
            <a:r>
              <a:rPr lang="en-US" dirty="0"/>
              <a:t>It is designed for fewer patch and update events, faster restarts, better resource utilization and tighter security. </a:t>
            </a:r>
            <a:r>
              <a:rPr lang="hu-HU" dirty="0"/>
              <a:t>”</a:t>
            </a:r>
          </a:p>
          <a:p>
            <a:endParaRPr lang="hu-HU" dirty="0"/>
          </a:p>
          <a:p>
            <a:r>
              <a:rPr lang="hu-HU" dirty="0"/>
              <a:t>„</a:t>
            </a:r>
            <a:r>
              <a:rPr lang="en-US" dirty="0"/>
              <a:t>To achieve these benefits, we removed the GUI stack, 32 bit support (WOW64), MSI and a number of default Server Core components. There is no local logon or Remote Desktop support. All management is performed remotely via WMI and PowerShell. We are also adding Windows Server Roles and Features using Features on Demand and DISM.</a:t>
            </a:r>
            <a:r>
              <a:rPr lang="hu-HU" dirty="0"/>
              <a:t>”</a:t>
            </a:r>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8/17/2016 12:48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587203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1" indent="0" algn="l" defTabSz="914274" rtl="0" eaLnBrk="1" fontAlgn="auto" latinLnBrk="0" hangingPunct="1">
              <a:lnSpc>
                <a:spcPct val="90000"/>
              </a:lnSpc>
              <a:spcBef>
                <a:spcPts val="0"/>
              </a:spcBef>
              <a:spcAft>
                <a:spcPts val="333"/>
              </a:spcAft>
              <a:buClrTx/>
              <a:buSzTx/>
              <a:buFontTx/>
              <a:buNone/>
              <a:tabLst/>
              <a:defRPr/>
            </a:pPr>
            <a:r>
              <a:rPr lang="hu-HU" sz="2400" dirty="0"/>
              <a:t>http://blog.smartbear.com/web-monitoring/why-containers-instead-of-hypervisors/</a:t>
            </a:r>
          </a:p>
          <a:p>
            <a:pPr marL="0" marR="0" lvl="1" indent="0" algn="l" defTabSz="914274" rtl="0" eaLnBrk="1" fontAlgn="auto" latinLnBrk="0" hangingPunct="1">
              <a:lnSpc>
                <a:spcPct val="90000"/>
              </a:lnSpc>
              <a:spcBef>
                <a:spcPts val="0"/>
              </a:spcBef>
              <a:spcAft>
                <a:spcPts val="333"/>
              </a:spcAft>
              <a:buClrTx/>
              <a:buSzTx/>
              <a:buFontTx/>
              <a:buNone/>
              <a:tabLst/>
              <a:defRPr/>
            </a:pPr>
            <a:r>
              <a:rPr lang="hu-HU" sz="2400" dirty="0"/>
              <a:t>Biztonság: </a:t>
            </a:r>
          </a:p>
          <a:p>
            <a:pPr marL="0" marR="0" lvl="1" indent="0" algn="l" defTabSz="914274" rtl="0" eaLnBrk="1" fontAlgn="auto" latinLnBrk="0" hangingPunct="1">
              <a:lnSpc>
                <a:spcPct val="90000"/>
              </a:lnSpc>
              <a:spcBef>
                <a:spcPts val="0"/>
              </a:spcBef>
              <a:spcAft>
                <a:spcPts val="333"/>
              </a:spcAft>
              <a:buClrTx/>
              <a:buSzTx/>
              <a:buFontTx/>
              <a:buNone/>
              <a:tabLst/>
              <a:defRPr/>
            </a:pPr>
            <a:r>
              <a:rPr lang="hu-HU" sz="2400" dirty="0"/>
              <a:t>http://www.slideshare.net/PhilEstes/tokyo-openstack-summit-2015-unraveling-docker-security</a:t>
            </a:r>
          </a:p>
          <a:p>
            <a:pPr marL="0" marR="0" lvl="1" indent="0" algn="l" defTabSz="914274" rtl="0" eaLnBrk="1" fontAlgn="auto" latinLnBrk="0" hangingPunct="1">
              <a:lnSpc>
                <a:spcPct val="90000"/>
              </a:lnSpc>
              <a:spcBef>
                <a:spcPts val="0"/>
              </a:spcBef>
              <a:spcAft>
                <a:spcPts val="333"/>
              </a:spcAft>
              <a:buClrTx/>
              <a:buSzTx/>
              <a:buFontTx/>
              <a:buNone/>
              <a:tabLst/>
              <a:defRPr/>
            </a:pPr>
            <a:r>
              <a:rPr lang="hu-HU" sz="2400" dirty="0"/>
              <a:t>https://integratedcode.us/2016/02/05/docker-1-10-security-userns/</a:t>
            </a:r>
          </a:p>
          <a:p>
            <a:pPr marL="0" marR="0" lvl="1" indent="0" algn="l" defTabSz="914274" rtl="0" eaLnBrk="1" fontAlgn="auto" latinLnBrk="0" hangingPunct="1">
              <a:lnSpc>
                <a:spcPct val="90000"/>
              </a:lnSpc>
              <a:spcBef>
                <a:spcPts val="0"/>
              </a:spcBef>
              <a:spcAft>
                <a:spcPts val="333"/>
              </a:spcAft>
              <a:buClrTx/>
              <a:buSzTx/>
              <a:buFontTx/>
              <a:buNone/>
              <a:tabLst/>
              <a:defRPr/>
            </a:pPr>
            <a:endParaRPr lang="hu-HU" sz="2400" dirty="0"/>
          </a:p>
          <a:p>
            <a:pPr marL="0" marR="0" lvl="1" indent="0" algn="l" defTabSz="914274" rtl="0" eaLnBrk="1" fontAlgn="auto" latinLnBrk="0" hangingPunct="1">
              <a:lnSpc>
                <a:spcPct val="90000"/>
              </a:lnSpc>
              <a:spcBef>
                <a:spcPts val="0"/>
              </a:spcBef>
              <a:spcAft>
                <a:spcPts val="333"/>
              </a:spcAft>
              <a:buClrTx/>
              <a:buSzTx/>
              <a:buFontTx/>
              <a:buNone/>
              <a:tabLst/>
              <a:defRPr/>
            </a:pPr>
            <a:r>
              <a:rPr lang="hu-HU" sz="2400" dirty="0"/>
              <a:t>kiforratlan eszközök</a:t>
            </a:r>
            <a:r>
              <a:rPr lang="hu-HU" sz="900" dirty="0"/>
              <a:t>höz:</a:t>
            </a:r>
            <a:r>
              <a:rPr lang="hu-HU" sz="900" baseline="0" dirty="0"/>
              <a:t> a </a:t>
            </a:r>
            <a:r>
              <a:rPr lang="hu-HU" sz="900" baseline="0" dirty="0" err="1"/>
              <a:t>WinServer</a:t>
            </a:r>
            <a:r>
              <a:rPr lang="hu-HU" sz="900" baseline="0" dirty="0"/>
              <a:t> konténer RTM 2016 Q3-ban fog megjelenni, a nagyszámú (</a:t>
            </a:r>
            <a:r>
              <a:rPr lang="hu-HU" sz="900" baseline="0" dirty="0" err="1"/>
              <a:t>production</a:t>
            </a:r>
            <a:r>
              <a:rPr lang="hu-HU" sz="900" baseline="0" dirty="0"/>
              <a:t> </a:t>
            </a:r>
            <a:r>
              <a:rPr lang="hu-HU" sz="900" baseline="0" dirty="0" err="1"/>
              <a:t>scale</a:t>
            </a:r>
            <a:r>
              <a:rPr lang="hu-HU" sz="900" baseline="0" dirty="0"/>
              <a:t>) </a:t>
            </a:r>
            <a:r>
              <a:rPr lang="hu-HU" sz="900" baseline="0" dirty="0" err="1"/>
              <a:t>deployment-ek</a:t>
            </a:r>
            <a:r>
              <a:rPr lang="hu-HU" sz="900" baseline="0" dirty="0"/>
              <a:t> menedzseléséhez van pár eszköz, mostanában kezdenek </a:t>
            </a:r>
            <a:r>
              <a:rPr lang="hu-HU" sz="900" baseline="0" dirty="0" err="1"/>
              <a:t>kiforrani</a:t>
            </a:r>
            <a:r>
              <a:rPr lang="hu-HU" sz="900" baseline="0" dirty="0"/>
              <a:t> (lásd majd később )</a:t>
            </a:r>
            <a:endParaRPr lang="hu-HU" sz="2400" dirty="0"/>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8/17/2016 12:48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9317322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Forrás: https://www.thomasmaurer.ch/2016/02/manage-nano-server-and-windows-server-from-azure-using-remote-server-management-tools/</a:t>
            </a:r>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8/17/2016 12:48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40755553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Konténercsoportokat létrehozhatunk úgy is, hogy mi magunk VM-</a:t>
            </a:r>
            <a:r>
              <a:rPr lang="hu-HU" dirty="0" err="1"/>
              <a:t>ekből</a:t>
            </a:r>
            <a:r>
              <a:rPr lang="hu-HU" dirty="0"/>
              <a:t> összeállítjuk a</a:t>
            </a:r>
            <a:r>
              <a:rPr lang="hu-HU" baseline="0" dirty="0"/>
              <a:t> klasztert, bizonyos gépekre feltesszük a klasztermenedzsment eszközöket és ezekkel üzemeltetünk.</a:t>
            </a:r>
          </a:p>
          <a:p>
            <a:r>
              <a:rPr lang="hu-HU" baseline="0" dirty="0"/>
              <a:t>Az ACS ezt egy </a:t>
            </a:r>
            <a:r>
              <a:rPr lang="hu-HU" baseline="0" dirty="0" err="1"/>
              <a:t>medzselt</a:t>
            </a:r>
            <a:r>
              <a:rPr lang="hu-HU" baseline="0" dirty="0"/>
              <a:t> szolgáltatásként nyújtja.</a:t>
            </a:r>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8/17/2016 12:48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823643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sz="1200" kern="1200" baseline="0" dirty="0">
                <a:solidFill>
                  <a:schemeClr val="tx1"/>
                </a:solidFill>
                <a:latin typeface="+mn-lt"/>
                <a:ea typeface="+mn-ea"/>
                <a:cs typeface="+mn-cs"/>
              </a:rPr>
              <a:t>Optimalizált tárolóüzemeltetési szolgáltatás – igen, ez a hivatalos magyar terminológia</a:t>
            </a:r>
          </a:p>
          <a:p>
            <a:r>
              <a:rPr lang="hu-HU" dirty="0"/>
              <a:t>A</a:t>
            </a:r>
            <a:r>
              <a:rPr lang="hu-HU" baseline="0" dirty="0"/>
              <a:t> felsorolt eszközök nem mind hasonló feladatot látnak el, menedzselik a konténer </a:t>
            </a:r>
            <a:r>
              <a:rPr lang="hu-HU" baseline="0" dirty="0" err="1"/>
              <a:t>hosztokból</a:t>
            </a:r>
            <a:r>
              <a:rPr lang="hu-HU" baseline="0" dirty="0"/>
              <a:t> álló klasztert.</a:t>
            </a:r>
            <a:endParaRPr lang="hu-HU" dirty="0"/>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8/17/2016 12:48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034691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Oszlopok: konténer</a:t>
            </a:r>
            <a:r>
              <a:rPr lang="hu-HU" baseline="0" dirty="0"/>
              <a:t> rétegek – konténer technológiai lehetőségek – management opciók</a:t>
            </a:r>
          </a:p>
          <a:p>
            <a:r>
              <a:rPr lang="hu-HU" baseline="0" dirty="0"/>
              <a:t>Forrás: http://www.slideshare.net/ToruMakabe/containers-on-microsoft-azure</a:t>
            </a:r>
            <a:endParaRPr lang="hu-HU" dirty="0"/>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8/17/2016 12:48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6409810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Oszlopok: konténer</a:t>
            </a:r>
            <a:r>
              <a:rPr lang="hu-HU" baseline="0" dirty="0"/>
              <a:t> rétegek – konténer technológiai lehetőségek – management opciók</a:t>
            </a:r>
            <a:endParaRPr lang="hu-HU" dirty="0"/>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8/17/2016 12:48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282258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3</a:t>
            </a:r>
            <a:r>
              <a:rPr lang="hu-HU" baseline="0" dirty="0"/>
              <a:t> rétegű, klasszikus architektúra nem használja ki a felhőben rejlő lehetőséget (hiszen egy klasszikus dedikált szerveres környezetet feltételezett), így nem is képes az említett elvárásokat teljesíteni.</a:t>
            </a:r>
            <a:endParaRPr lang="hu-HU" dirty="0"/>
          </a:p>
        </p:txBody>
      </p:sp>
      <p:sp>
        <p:nvSpPr>
          <p:cNvPr id="4" name="Dia számának helye 3"/>
          <p:cNvSpPr>
            <a:spLocks noGrp="1"/>
          </p:cNvSpPr>
          <p:nvPr>
            <p:ph type="sldNum" sz="quarter" idx="10"/>
          </p:nvPr>
        </p:nvSpPr>
        <p:spPr/>
        <p:txBody>
          <a:bodyPr/>
          <a:lstStyle/>
          <a:p>
            <a:fld id="{24796648-83FB-4750-98C9-599F63A059EB}" type="slidenum">
              <a:rPr lang="hu-HU" smtClean="0"/>
              <a:t>40</a:t>
            </a:fld>
            <a:endParaRPr lang="hu-HU"/>
          </a:p>
        </p:txBody>
      </p:sp>
    </p:spTree>
    <p:extLst>
      <p:ext uri="{BB962C8B-B14F-4D97-AF65-F5344CB8AC3E}">
        <p14:creationId xmlns:p14="http://schemas.microsoft.com/office/powerpoint/2010/main" val="9788869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Alapvetően a kiemelt műveletek a réteges modellben rétegenként (kevés van), </a:t>
            </a:r>
            <a:r>
              <a:rPr lang="hu-HU" dirty="0" err="1"/>
              <a:t>mikorszolgáltatásoknál</a:t>
            </a:r>
            <a:r>
              <a:rPr lang="hu-HU" dirty="0"/>
              <a:t> szolgáltatásonként</a:t>
            </a:r>
            <a:r>
              <a:rPr lang="hu-HU" baseline="0" dirty="0"/>
              <a:t> (ált. több van) – magasabb </a:t>
            </a:r>
            <a:r>
              <a:rPr lang="hu-HU" baseline="0" dirty="0" err="1"/>
              <a:t>granuralitás</a:t>
            </a:r>
            <a:r>
              <a:rPr lang="hu-HU" baseline="0" dirty="0"/>
              <a:t>.</a:t>
            </a:r>
            <a:endParaRPr lang="hu-HU" dirty="0"/>
          </a:p>
        </p:txBody>
      </p:sp>
      <p:sp>
        <p:nvSpPr>
          <p:cNvPr id="4" name="Dia számának helye 3"/>
          <p:cNvSpPr>
            <a:spLocks noGrp="1"/>
          </p:cNvSpPr>
          <p:nvPr>
            <p:ph type="sldNum" sz="quarter" idx="10"/>
          </p:nvPr>
        </p:nvSpPr>
        <p:spPr/>
        <p:txBody>
          <a:bodyPr/>
          <a:lstStyle/>
          <a:p>
            <a:fld id="{24796648-83FB-4750-98C9-599F63A059EB}" type="slidenum">
              <a:rPr lang="hu-HU" smtClean="0"/>
              <a:t>43</a:t>
            </a:fld>
            <a:endParaRPr lang="hu-HU"/>
          </a:p>
        </p:txBody>
      </p:sp>
    </p:spTree>
    <p:extLst>
      <p:ext uri="{BB962C8B-B14F-4D97-AF65-F5344CB8AC3E}">
        <p14:creationId xmlns:p14="http://schemas.microsoft.com/office/powerpoint/2010/main" val="37291989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1: réteges </a:t>
            </a:r>
            <a:r>
              <a:rPr lang="hu-HU" dirty="0" err="1"/>
              <a:t>app</a:t>
            </a:r>
            <a:r>
              <a:rPr lang="hu-HU" dirty="0"/>
              <a:t> egygépes telepítése</a:t>
            </a:r>
          </a:p>
          <a:p>
            <a:r>
              <a:rPr lang="hu-HU" baseline="0" dirty="0"/>
              <a:t>2:  ez előző skálázása több VM-re</a:t>
            </a:r>
          </a:p>
          <a:p>
            <a:r>
              <a:rPr lang="hu-HU" baseline="0" dirty="0"/>
              <a:t>3: 2 </a:t>
            </a:r>
            <a:r>
              <a:rPr lang="hu-HU" baseline="0" dirty="0" err="1"/>
              <a:t>app</a:t>
            </a:r>
            <a:r>
              <a:rPr lang="hu-HU" baseline="0" dirty="0"/>
              <a:t>, és az őket alkotó mikroszolgáltatások (csak logikai kép, nem telepítés)</a:t>
            </a:r>
          </a:p>
          <a:p>
            <a:r>
              <a:rPr lang="hu-HU" baseline="0" dirty="0"/>
              <a:t>4: a 2 </a:t>
            </a:r>
            <a:r>
              <a:rPr lang="hu-HU" baseline="0" dirty="0" err="1"/>
              <a:t>app</a:t>
            </a:r>
            <a:r>
              <a:rPr lang="hu-HU" baseline="0" dirty="0"/>
              <a:t> </a:t>
            </a:r>
            <a:r>
              <a:rPr lang="hu-HU" baseline="0" dirty="0" err="1"/>
              <a:t>mikroszolgáltatásainak</a:t>
            </a:r>
            <a:r>
              <a:rPr lang="hu-HU" baseline="0" dirty="0"/>
              <a:t> független telepítése és skálázása, a mikroszolgáltatás példányokat az erőforrásokon szétszórjuk (vegyesen a 2 </a:t>
            </a:r>
            <a:r>
              <a:rPr lang="hu-HU" baseline="0" dirty="0" err="1"/>
              <a:t>app-ból</a:t>
            </a:r>
            <a:r>
              <a:rPr lang="hu-HU" baseline="0" dirty="0"/>
              <a:t>)</a:t>
            </a:r>
            <a:endParaRPr lang="hu-HU" dirty="0"/>
          </a:p>
          <a:p>
            <a:r>
              <a:rPr lang="hu-HU" dirty="0"/>
              <a:t>https://azure.microsoft.com/en-in/documentation/articles/service-fabric-overview-microservices/</a:t>
            </a:r>
          </a:p>
        </p:txBody>
      </p:sp>
      <p:sp>
        <p:nvSpPr>
          <p:cNvPr id="4" name="Dia számának helye 3"/>
          <p:cNvSpPr>
            <a:spLocks noGrp="1"/>
          </p:cNvSpPr>
          <p:nvPr>
            <p:ph type="sldNum" sz="quarter" idx="10"/>
          </p:nvPr>
        </p:nvSpPr>
        <p:spPr/>
        <p:txBody>
          <a:bodyPr/>
          <a:lstStyle/>
          <a:p>
            <a:fld id="{24796648-83FB-4750-98C9-599F63A059EB}" type="slidenum">
              <a:rPr lang="hu-HU" smtClean="0"/>
              <a:t>44</a:t>
            </a:fld>
            <a:endParaRPr lang="hu-HU"/>
          </a:p>
        </p:txBody>
      </p:sp>
    </p:spTree>
    <p:extLst>
      <p:ext uri="{BB962C8B-B14F-4D97-AF65-F5344CB8AC3E}">
        <p14:creationId xmlns:p14="http://schemas.microsoft.com/office/powerpoint/2010/main" val="11398265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dirty="0"/>
              <a:t>Bal oldalon- klasszikus adatbázis, backend, frontend rétegek. Központi állapotkezelés.</a:t>
            </a:r>
          </a:p>
          <a:p>
            <a:pPr marL="0" marR="0" indent="0" algn="l" defTabSz="914400" rtl="0" eaLnBrk="1" fontAlgn="auto" latinLnBrk="0" hangingPunct="1">
              <a:lnSpc>
                <a:spcPct val="100000"/>
              </a:lnSpc>
              <a:spcBef>
                <a:spcPts val="0"/>
              </a:spcBef>
              <a:spcAft>
                <a:spcPts val="0"/>
              </a:spcAft>
              <a:buClrTx/>
              <a:buSzTx/>
              <a:buFontTx/>
              <a:buNone/>
              <a:tabLst/>
              <a:defRPr/>
            </a:pPr>
            <a:r>
              <a:rPr lang="hu-HU" dirty="0"/>
              <a:t>Jobb</a:t>
            </a:r>
            <a:r>
              <a:rPr lang="hu-HU" baseline="0" dirty="0"/>
              <a:t> oldal: akár minden szolgáltatásnak külön tára lehet. Vannak állapotot kezelő és állapotmentes szolgáltatások. Az állapotot kezelőknél az állapot </a:t>
            </a:r>
            <a:r>
              <a:rPr lang="hu-HU" baseline="0" dirty="0" err="1"/>
              <a:t>tárolódhat</a:t>
            </a:r>
            <a:r>
              <a:rPr lang="hu-HU" baseline="0" dirty="0"/>
              <a:t> külső adatforrásban (pl. adatbázis) vagy a szolgáltatás részeként (általában infrastrukturális szolgáltatás az ilyesfajta állapotkezelés)</a:t>
            </a:r>
          </a:p>
          <a:p>
            <a:pPr marL="0" marR="0" indent="0" algn="l" defTabSz="914400" rtl="0" eaLnBrk="1" fontAlgn="auto" latinLnBrk="0" hangingPunct="1">
              <a:lnSpc>
                <a:spcPct val="100000"/>
              </a:lnSpc>
              <a:spcBef>
                <a:spcPts val="0"/>
              </a:spcBef>
              <a:spcAft>
                <a:spcPts val="0"/>
              </a:spcAft>
              <a:buClrTx/>
              <a:buSzTx/>
              <a:buFontTx/>
              <a:buNone/>
              <a:tabLst/>
              <a:defRPr/>
            </a:pPr>
            <a:r>
              <a:rPr lang="hu-HU" baseline="0" dirty="0"/>
              <a:t>Lásd köv. dia</a:t>
            </a:r>
            <a:endParaRPr lang="hu-HU" dirty="0"/>
          </a:p>
          <a:p>
            <a:pPr marL="0" marR="0" indent="0" algn="l" defTabSz="914400" rtl="0" eaLnBrk="1" fontAlgn="auto" latinLnBrk="0" hangingPunct="1">
              <a:lnSpc>
                <a:spcPct val="100000"/>
              </a:lnSpc>
              <a:spcBef>
                <a:spcPts val="0"/>
              </a:spcBef>
              <a:spcAft>
                <a:spcPts val="0"/>
              </a:spcAft>
              <a:buClrTx/>
              <a:buSzTx/>
              <a:buFontTx/>
              <a:buNone/>
              <a:tabLst/>
              <a:defRPr/>
            </a:pPr>
            <a:endParaRPr lang="hu-HU" dirty="0"/>
          </a:p>
          <a:p>
            <a:pPr marL="0" marR="0" indent="0" algn="l" defTabSz="914400" rtl="0" eaLnBrk="1" fontAlgn="auto" latinLnBrk="0" hangingPunct="1">
              <a:lnSpc>
                <a:spcPct val="100000"/>
              </a:lnSpc>
              <a:spcBef>
                <a:spcPts val="0"/>
              </a:spcBef>
              <a:spcAft>
                <a:spcPts val="0"/>
              </a:spcAft>
              <a:buClrTx/>
              <a:buSzTx/>
              <a:buFontTx/>
              <a:buNone/>
              <a:tabLst/>
              <a:defRPr/>
            </a:pPr>
            <a:r>
              <a:rPr lang="hu-HU" dirty="0"/>
              <a:t>https://azure.microsoft.com/en-in/documentation/articles/service-fabric-overview-microservices/</a:t>
            </a:r>
          </a:p>
          <a:p>
            <a:endParaRPr lang="hu-HU" dirty="0"/>
          </a:p>
        </p:txBody>
      </p:sp>
      <p:sp>
        <p:nvSpPr>
          <p:cNvPr id="4" name="Dia számának helye 3"/>
          <p:cNvSpPr>
            <a:spLocks noGrp="1"/>
          </p:cNvSpPr>
          <p:nvPr>
            <p:ph type="sldNum" sz="quarter" idx="10"/>
          </p:nvPr>
        </p:nvSpPr>
        <p:spPr/>
        <p:txBody>
          <a:bodyPr/>
          <a:lstStyle/>
          <a:p>
            <a:fld id="{24796648-83FB-4750-98C9-599F63A059EB}" type="slidenum">
              <a:rPr lang="hu-HU" smtClean="0"/>
              <a:t>45</a:t>
            </a:fld>
            <a:endParaRPr lang="hu-HU"/>
          </a:p>
        </p:txBody>
      </p:sp>
    </p:spTree>
    <p:extLst>
      <p:ext uri="{BB962C8B-B14F-4D97-AF65-F5344CB8AC3E}">
        <p14:creationId xmlns:p14="http://schemas.microsoft.com/office/powerpoint/2010/main" val="5482342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dirty="0" err="1"/>
              <a:t>Tranzakcionális</a:t>
            </a:r>
            <a:r>
              <a:rPr lang="hu-HU" dirty="0"/>
              <a:t> frissítés:</a:t>
            </a:r>
            <a:r>
              <a:rPr lang="hu-HU" baseline="0" dirty="0"/>
              <a:t>  ha nem teljesen sikeres a frissítés, térjen vissza a frissítés előtti állapotba.</a:t>
            </a:r>
            <a:endParaRPr lang="hu-HU" dirty="0"/>
          </a:p>
        </p:txBody>
      </p:sp>
      <p:sp>
        <p:nvSpPr>
          <p:cNvPr id="4" name="Dia számának helye 3"/>
          <p:cNvSpPr>
            <a:spLocks noGrp="1"/>
          </p:cNvSpPr>
          <p:nvPr>
            <p:ph type="sldNum" sz="quarter" idx="10"/>
          </p:nvPr>
        </p:nvSpPr>
        <p:spPr/>
        <p:txBody>
          <a:bodyPr/>
          <a:lstStyle/>
          <a:p>
            <a:fld id="{24796648-83FB-4750-98C9-599F63A059EB}" type="slidenum">
              <a:rPr lang="hu-HU" smtClean="0"/>
              <a:t>47</a:t>
            </a:fld>
            <a:endParaRPr lang="hu-HU"/>
          </a:p>
        </p:txBody>
      </p:sp>
    </p:spTree>
    <p:extLst>
      <p:ext uri="{BB962C8B-B14F-4D97-AF65-F5344CB8AC3E}">
        <p14:creationId xmlns:p14="http://schemas.microsoft.com/office/powerpoint/2010/main" val="3058620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a:t>
            </a:r>
            <a:r>
              <a:rPr lang="hu-HU" baseline="0" dirty="0"/>
              <a:t> különböző alkalmazások eltérő technológiákat használhatnak, de egy megoldáson belül is lehet több technológiai </a:t>
            </a:r>
            <a:r>
              <a:rPr lang="hu-HU" baseline="0" dirty="0" err="1"/>
              <a:t>stack</a:t>
            </a:r>
            <a:r>
              <a:rPr lang="hu-HU" baseline="0" dirty="0"/>
              <a:t>, ezeket különböző telepítési </a:t>
            </a:r>
            <a:r>
              <a:rPr lang="hu-HU" baseline="0" dirty="0" err="1"/>
              <a:t>környezetekbe</a:t>
            </a:r>
            <a:r>
              <a:rPr lang="hu-HU" baseline="0" dirty="0"/>
              <a:t> kell telepítenünk. A környezetek is különböző konfigurációjúak lehetnek (különböző előtelepített szoftverek, stb.)</a:t>
            </a:r>
            <a:endParaRPr lang="hu-HU" dirty="0"/>
          </a:p>
          <a:p>
            <a:r>
              <a:rPr lang="hu-HU" dirty="0"/>
              <a:t>Forrás: https://mva.microsoft.com/en-US/training-courses/exploring-microservices-in-docker-and-microsoft-azure-11796?l=nRWGGqmEB_8104984382</a:t>
            </a:r>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8/17/2016 12:48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6882729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lila terület, hogy milyen </a:t>
            </a:r>
            <a:r>
              <a:rPr lang="hu-HU" dirty="0" err="1"/>
              <a:t>middleware</a:t>
            </a:r>
            <a:r>
              <a:rPr lang="hu-HU" dirty="0"/>
              <a:t> szolgáltatásokhoz nyújt támogatást</a:t>
            </a:r>
            <a:r>
              <a:rPr lang="hu-HU" baseline="0" dirty="0"/>
              <a:t> a Service </a:t>
            </a:r>
            <a:r>
              <a:rPr lang="hu-HU" baseline="0" dirty="0" err="1"/>
              <a:t>Fabric</a:t>
            </a:r>
            <a:endParaRPr lang="hu-HU" baseline="0" dirty="0"/>
          </a:p>
          <a:p>
            <a:r>
              <a:rPr lang="hu-HU" baseline="0" dirty="0"/>
              <a:t>Az alacsony szintű infrastruktúra (lent) lehet </a:t>
            </a:r>
            <a:r>
              <a:rPr lang="hu-HU" baseline="0" dirty="0" err="1"/>
              <a:t>Azure</a:t>
            </a:r>
            <a:r>
              <a:rPr lang="hu-HU" baseline="0" dirty="0"/>
              <a:t>, privát felső vagy egyéb felhő.</a:t>
            </a:r>
            <a:endParaRPr lang="hu-HU" dirty="0"/>
          </a:p>
        </p:txBody>
      </p:sp>
      <p:sp>
        <p:nvSpPr>
          <p:cNvPr id="4" name="Dia számának helye 3"/>
          <p:cNvSpPr>
            <a:spLocks noGrp="1"/>
          </p:cNvSpPr>
          <p:nvPr>
            <p:ph type="sldNum" sz="quarter" idx="10"/>
          </p:nvPr>
        </p:nvSpPr>
        <p:spPr/>
        <p:txBody>
          <a:bodyPr/>
          <a:lstStyle/>
          <a:p>
            <a:fld id="{24796648-83FB-4750-98C9-599F63A059EB}" type="slidenum">
              <a:rPr lang="hu-HU" smtClean="0"/>
              <a:t>49</a:t>
            </a:fld>
            <a:endParaRPr lang="hu-HU"/>
          </a:p>
        </p:txBody>
      </p:sp>
    </p:spTree>
    <p:extLst>
      <p:ext uri="{BB962C8B-B14F-4D97-AF65-F5344CB8AC3E}">
        <p14:creationId xmlns:p14="http://schemas.microsoft.com/office/powerpoint/2010/main" val="12153064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Ezek az élesben futó szolgáltatások mind Service </a:t>
            </a:r>
            <a:r>
              <a:rPr lang="hu-HU" dirty="0" err="1"/>
              <a:t>Fabric</a:t>
            </a:r>
            <a:r>
              <a:rPr lang="hu-HU" dirty="0"/>
              <a:t> felett futnak.</a:t>
            </a:r>
          </a:p>
        </p:txBody>
      </p:sp>
      <p:sp>
        <p:nvSpPr>
          <p:cNvPr id="4" name="Dia számának helye 3"/>
          <p:cNvSpPr>
            <a:spLocks noGrp="1"/>
          </p:cNvSpPr>
          <p:nvPr>
            <p:ph type="sldNum" sz="quarter" idx="10"/>
          </p:nvPr>
        </p:nvSpPr>
        <p:spPr/>
        <p:txBody>
          <a:bodyPr/>
          <a:lstStyle/>
          <a:p>
            <a:fld id="{24796648-83FB-4750-98C9-599F63A059EB}" type="slidenum">
              <a:rPr lang="hu-HU" smtClean="0"/>
              <a:t>51</a:t>
            </a:fld>
            <a:endParaRPr lang="hu-HU"/>
          </a:p>
        </p:txBody>
      </p:sp>
    </p:spTree>
    <p:extLst>
      <p:ext uri="{BB962C8B-B14F-4D97-AF65-F5344CB8AC3E}">
        <p14:creationId xmlns:p14="http://schemas.microsoft.com/office/powerpoint/2010/main" val="4964402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https://azure.microsoft.com/en-in/documentation/articles/service-fabric-choose-framework/</a:t>
            </a:r>
          </a:p>
          <a:p>
            <a:r>
              <a:rPr lang="hu-HU" dirty="0"/>
              <a:t>Kombinálhatók: egyik szolgáltatás lehet ilyen, a másik olyan.</a:t>
            </a:r>
          </a:p>
        </p:txBody>
      </p:sp>
      <p:sp>
        <p:nvSpPr>
          <p:cNvPr id="4" name="Dia számának helye 3"/>
          <p:cNvSpPr>
            <a:spLocks noGrp="1"/>
          </p:cNvSpPr>
          <p:nvPr>
            <p:ph type="sldNum" sz="quarter" idx="10"/>
          </p:nvPr>
        </p:nvSpPr>
        <p:spPr/>
        <p:txBody>
          <a:bodyPr/>
          <a:lstStyle/>
          <a:p>
            <a:fld id="{24796648-83FB-4750-98C9-599F63A059EB}" type="slidenum">
              <a:rPr lang="hu-HU" smtClean="0"/>
              <a:t>52</a:t>
            </a:fld>
            <a:endParaRPr lang="hu-HU"/>
          </a:p>
        </p:txBody>
      </p:sp>
    </p:spTree>
    <p:extLst>
      <p:ext uri="{BB962C8B-B14F-4D97-AF65-F5344CB8AC3E}">
        <p14:creationId xmlns:p14="http://schemas.microsoft.com/office/powerpoint/2010/main" val="17000421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Az alkalmazások service-</a:t>
            </a:r>
            <a:r>
              <a:rPr lang="hu-HU" dirty="0" err="1"/>
              <a:t>ekből</a:t>
            </a:r>
            <a:r>
              <a:rPr lang="hu-HU" dirty="0"/>
              <a:t> állnak,</a:t>
            </a:r>
            <a:r>
              <a:rPr lang="hu-HU" baseline="0" dirty="0"/>
              <a:t> amik összefognak összetartozó kód-konfiguráció-adat egységet.</a:t>
            </a:r>
          </a:p>
          <a:p>
            <a:r>
              <a:rPr lang="hu-HU" dirty="0"/>
              <a:t>Forrás: https://azure.microsoft.com/en-us/documentation/articles/service-fabric-application-model/</a:t>
            </a:r>
          </a:p>
        </p:txBody>
      </p:sp>
      <p:sp>
        <p:nvSpPr>
          <p:cNvPr id="4" name="Dia számának helye 3"/>
          <p:cNvSpPr>
            <a:spLocks noGrp="1"/>
          </p:cNvSpPr>
          <p:nvPr>
            <p:ph type="sldNum" sz="quarter" idx="10"/>
          </p:nvPr>
        </p:nvSpPr>
        <p:spPr/>
        <p:txBody>
          <a:bodyPr/>
          <a:lstStyle/>
          <a:p>
            <a:fld id="{24796648-83FB-4750-98C9-599F63A059EB}" type="slidenum">
              <a:rPr lang="hu-HU" smtClean="0"/>
              <a:t>53</a:t>
            </a:fld>
            <a:endParaRPr lang="hu-HU"/>
          </a:p>
        </p:txBody>
      </p:sp>
    </p:spTree>
    <p:extLst>
      <p:ext uri="{BB962C8B-B14F-4D97-AF65-F5344CB8AC3E}">
        <p14:creationId xmlns:p14="http://schemas.microsoft.com/office/powerpoint/2010/main" val="14602263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Ezek leírók, leírások, amik megadják, hogy egy alkalmazás milyen szolgáltatásokból (service </a:t>
            </a:r>
            <a:r>
              <a:rPr lang="hu-HU" dirty="0" err="1"/>
              <a:t>type</a:t>
            </a:r>
            <a:r>
              <a:rPr lang="hu-HU" dirty="0"/>
              <a:t>) épül fel, ill. a szolgáltatások milyen </a:t>
            </a:r>
            <a:r>
              <a:rPr lang="hu-HU" dirty="0" err="1"/>
              <a:t>code</a:t>
            </a:r>
            <a:r>
              <a:rPr lang="hu-HU" dirty="0"/>
              <a:t>-config-adat részekből épülnek fel</a:t>
            </a:r>
          </a:p>
          <a:p>
            <a:pPr marL="0" marR="0" indent="0" algn="l" defTabSz="914400" rtl="0" eaLnBrk="1" fontAlgn="auto" latinLnBrk="0" hangingPunct="1">
              <a:lnSpc>
                <a:spcPct val="100000"/>
              </a:lnSpc>
              <a:spcBef>
                <a:spcPts val="0"/>
              </a:spcBef>
              <a:spcAft>
                <a:spcPts val="0"/>
              </a:spcAft>
              <a:buClrTx/>
              <a:buSzTx/>
              <a:buFontTx/>
              <a:buNone/>
              <a:tabLst/>
              <a:defRPr/>
            </a:pPr>
            <a:r>
              <a:rPr lang="hu-HU" dirty="0"/>
              <a:t>Forrás: https://azure.microsoft.com/en-us/documentation/articles/service-fabric-application-model/</a:t>
            </a:r>
          </a:p>
          <a:p>
            <a:endParaRPr lang="hu-HU" dirty="0"/>
          </a:p>
        </p:txBody>
      </p:sp>
      <p:sp>
        <p:nvSpPr>
          <p:cNvPr id="4" name="Dia számának helye 3"/>
          <p:cNvSpPr>
            <a:spLocks noGrp="1"/>
          </p:cNvSpPr>
          <p:nvPr>
            <p:ph type="sldNum" sz="quarter" idx="10"/>
          </p:nvPr>
        </p:nvSpPr>
        <p:spPr/>
        <p:txBody>
          <a:bodyPr/>
          <a:lstStyle/>
          <a:p>
            <a:fld id="{24796648-83FB-4750-98C9-599F63A059EB}" type="slidenum">
              <a:rPr lang="hu-HU" smtClean="0"/>
              <a:t>54</a:t>
            </a:fld>
            <a:endParaRPr lang="hu-HU"/>
          </a:p>
        </p:txBody>
      </p:sp>
    </p:spTree>
    <p:extLst>
      <p:ext uri="{BB962C8B-B14F-4D97-AF65-F5344CB8AC3E}">
        <p14:creationId xmlns:p14="http://schemas.microsoft.com/office/powerpoint/2010/main" val="5368250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Névfeloldás fontos része a mikroszolgáltatás architektúráknak, valahogy címeznünk kell az egyes</a:t>
            </a:r>
            <a:r>
              <a:rPr lang="hu-HU" baseline="0" dirty="0"/>
              <a:t> szolgáltatásokat, ez nem lehet infrastruktúrához kötődő cím (pl. IP, hiszen az változhat)</a:t>
            </a:r>
            <a:endParaRPr lang="hu-HU" dirty="0"/>
          </a:p>
          <a:p>
            <a:r>
              <a:rPr lang="hu-HU" dirty="0"/>
              <a:t>https://azure.microsoft.com/en-us/documentation/articles/service-fabric-connect-and-communicate-with-services/</a:t>
            </a:r>
          </a:p>
        </p:txBody>
      </p:sp>
      <p:sp>
        <p:nvSpPr>
          <p:cNvPr id="4" name="Dia számának helye 3"/>
          <p:cNvSpPr>
            <a:spLocks noGrp="1"/>
          </p:cNvSpPr>
          <p:nvPr>
            <p:ph type="sldNum" sz="quarter" idx="10"/>
          </p:nvPr>
        </p:nvSpPr>
        <p:spPr/>
        <p:txBody>
          <a:bodyPr/>
          <a:lstStyle/>
          <a:p>
            <a:fld id="{24796648-83FB-4750-98C9-599F63A059EB}" type="slidenum">
              <a:rPr lang="hu-HU" smtClean="0"/>
              <a:t>55</a:t>
            </a:fld>
            <a:endParaRPr lang="hu-HU"/>
          </a:p>
        </p:txBody>
      </p:sp>
    </p:spTree>
    <p:extLst>
      <p:ext uri="{BB962C8B-B14F-4D97-AF65-F5344CB8AC3E}">
        <p14:creationId xmlns:p14="http://schemas.microsoft.com/office/powerpoint/2010/main" val="31866137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ETW:</a:t>
            </a:r>
            <a:r>
              <a:rPr lang="hu-HU" baseline="0" dirty="0"/>
              <a:t> kernel szintű </a:t>
            </a:r>
            <a:r>
              <a:rPr lang="hu-HU" baseline="0" dirty="0" err="1"/>
              <a:t>traing</a:t>
            </a:r>
            <a:r>
              <a:rPr lang="hu-HU" baseline="0" dirty="0"/>
              <a:t> szolgáltatás a </a:t>
            </a:r>
            <a:r>
              <a:rPr lang="hu-HU" baseline="0" dirty="0" err="1"/>
              <a:t>windows-ban</a:t>
            </a:r>
            <a:r>
              <a:rPr lang="hu-HU" baseline="0" dirty="0"/>
              <a:t>, bővebben: https://msdn.microsoft.com/en-us/library/windows/desktop/aa363668%28v=vs.85%29.aspx</a:t>
            </a:r>
            <a:endParaRPr lang="hu-HU" dirty="0"/>
          </a:p>
          <a:p>
            <a:r>
              <a:rPr lang="hu-HU" dirty="0"/>
              <a:t>Rendszerüzenet</a:t>
            </a:r>
            <a:r>
              <a:rPr lang="hu-HU" baseline="0" dirty="0"/>
              <a:t> pl. szolgáltatáspéldány indítása</a:t>
            </a:r>
            <a:endParaRPr lang="hu-HU" dirty="0"/>
          </a:p>
          <a:p>
            <a:r>
              <a:rPr lang="hu-HU" dirty="0"/>
              <a:t>Forrás: https://azure.microsoft.com/en-us/documentation/articles/service-fabric-diagnostics-how-to-monitor-and-diagnose-services-locally/</a:t>
            </a:r>
          </a:p>
        </p:txBody>
      </p:sp>
      <p:sp>
        <p:nvSpPr>
          <p:cNvPr id="4" name="Dia számának helye 3"/>
          <p:cNvSpPr>
            <a:spLocks noGrp="1"/>
          </p:cNvSpPr>
          <p:nvPr>
            <p:ph type="sldNum" sz="quarter" idx="10"/>
          </p:nvPr>
        </p:nvSpPr>
        <p:spPr/>
        <p:txBody>
          <a:bodyPr/>
          <a:lstStyle/>
          <a:p>
            <a:fld id="{24796648-83FB-4750-98C9-599F63A059EB}" type="slidenum">
              <a:rPr lang="hu-HU" smtClean="0"/>
              <a:t>57</a:t>
            </a:fld>
            <a:endParaRPr lang="hu-HU"/>
          </a:p>
        </p:txBody>
      </p:sp>
    </p:spTree>
    <p:extLst>
      <p:ext uri="{BB962C8B-B14F-4D97-AF65-F5344CB8AC3E}">
        <p14:creationId xmlns:p14="http://schemas.microsoft.com/office/powerpoint/2010/main" val="19116099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Bevezető dia, nem kell a részletekbe menni.</a:t>
            </a:r>
          </a:p>
          <a:p>
            <a:r>
              <a:rPr lang="hu-HU" dirty="0"/>
              <a:t>https://azure.microsoft.com/en-us/documentation/articles/service-fabric-reliable-services-introduction/</a:t>
            </a:r>
          </a:p>
        </p:txBody>
      </p:sp>
      <p:sp>
        <p:nvSpPr>
          <p:cNvPr id="4" name="Dia számának helye 3"/>
          <p:cNvSpPr>
            <a:spLocks noGrp="1"/>
          </p:cNvSpPr>
          <p:nvPr>
            <p:ph type="sldNum" sz="quarter" idx="10"/>
          </p:nvPr>
        </p:nvSpPr>
        <p:spPr/>
        <p:txBody>
          <a:bodyPr/>
          <a:lstStyle/>
          <a:p>
            <a:fld id="{24796648-83FB-4750-98C9-599F63A059EB}" type="slidenum">
              <a:rPr lang="hu-HU" smtClean="0"/>
              <a:t>58</a:t>
            </a:fld>
            <a:endParaRPr lang="hu-HU"/>
          </a:p>
        </p:txBody>
      </p:sp>
    </p:spTree>
    <p:extLst>
      <p:ext uri="{BB962C8B-B14F-4D97-AF65-F5344CB8AC3E}">
        <p14:creationId xmlns:p14="http://schemas.microsoft.com/office/powerpoint/2010/main" val="19178751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Főbb szempontok,</a:t>
            </a:r>
            <a:r>
              <a:rPr lang="hu-HU" baseline="0" dirty="0"/>
              <a:t> célok.</a:t>
            </a:r>
            <a:endParaRPr lang="hu-HU" dirty="0"/>
          </a:p>
          <a:p>
            <a:r>
              <a:rPr lang="hu-HU" dirty="0"/>
              <a:t>https://azure.microsoft.com/en-us/documentation/articles/service-fabric-reliable-services-introduction/</a:t>
            </a:r>
          </a:p>
        </p:txBody>
      </p:sp>
      <p:sp>
        <p:nvSpPr>
          <p:cNvPr id="4" name="Dia számának helye 3"/>
          <p:cNvSpPr>
            <a:spLocks noGrp="1"/>
          </p:cNvSpPr>
          <p:nvPr>
            <p:ph type="sldNum" sz="quarter" idx="10"/>
          </p:nvPr>
        </p:nvSpPr>
        <p:spPr/>
        <p:txBody>
          <a:bodyPr/>
          <a:lstStyle/>
          <a:p>
            <a:fld id="{24796648-83FB-4750-98C9-599F63A059EB}" type="slidenum">
              <a:rPr lang="hu-HU" smtClean="0"/>
              <a:t>59</a:t>
            </a:fld>
            <a:endParaRPr lang="hu-HU"/>
          </a:p>
        </p:txBody>
      </p:sp>
    </p:spTree>
    <p:extLst>
      <p:ext uri="{BB962C8B-B14F-4D97-AF65-F5344CB8AC3E}">
        <p14:creationId xmlns:p14="http://schemas.microsoft.com/office/powerpoint/2010/main" val="17264042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https://azure.microsoft.com/en-us/documentation/articles/service-fabric-reliable-services-introduction/</a:t>
            </a:r>
          </a:p>
        </p:txBody>
      </p:sp>
      <p:sp>
        <p:nvSpPr>
          <p:cNvPr id="4" name="Dia számának helye 3"/>
          <p:cNvSpPr>
            <a:spLocks noGrp="1"/>
          </p:cNvSpPr>
          <p:nvPr>
            <p:ph type="sldNum" sz="quarter" idx="10"/>
          </p:nvPr>
        </p:nvSpPr>
        <p:spPr/>
        <p:txBody>
          <a:bodyPr/>
          <a:lstStyle/>
          <a:p>
            <a:fld id="{24796648-83FB-4750-98C9-599F63A059EB}" type="slidenum">
              <a:rPr lang="hu-HU" smtClean="0"/>
              <a:t>60</a:t>
            </a:fld>
            <a:endParaRPr lang="hu-HU"/>
          </a:p>
        </p:txBody>
      </p:sp>
    </p:spTree>
    <p:extLst>
      <p:ext uri="{BB962C8B-B14F-4D97-AF65-F5344CB8AC3E}">
        <p14:creationId xmlns:p14="http://schemas.microsoft.com/office/powerpoint/2010/main" val="3134584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dirty="0"/>
              <a:t>Az előleg említett probléma a hagyományos termékekkel </a:t>
            </a:r>
            <a:r>
              <a:rPr lang="hu-HU" dirty="0" err="1"/>
              <a:t>fogalakozó</a:t>
            </a:r>
            <a:r>
              <a:rPr lang="hu-HU" dirty="0"/>
              <a:t> iparágakban is megvan:</a:t>
            </a:r>
            <a:r>
              <a:rPr lang="hu-HU" baseline="0" dirty="0"/>
              <a:t> különböző termékeket eltérő tulajdonságú szállítóeszközökkel lehet szállítani.</a:t>
            </a:r>
            <a:endParaRPr lang="hu-HU" dirty="0"/>
          </a:p>
          <a:p>
            <a:pPr marL="0" marR="0" indent="0" algn="l" defTabSz="914400" rtl="0" eaLnBrk="1" fontAlgn="auto" latinLnBrk="0" hangingPunct="1">
              <a:lnSpc>
                <a:spcPct val="100000"/>
              </a:lnSpc>
              <a:spcBef>
                <a:spcPts val="0"/>
              </a:spcBef>
              <a:spcAft>
                <a:spcPts val="0"/>
              </a:spcAft>
              <a:buClrTx/>
              <a:buSzTx/>
              <a:buFontTx/>
              <a:buNone/>
              <a:tabLst/>
              <a:defRPr/>
            </a:pPr>
            <a:r>
              <a:rPr lang="hu-HU" dirty="0"/>
              <a:t>Forrás: https://mva.microsoft.com/en-US/training-courses/exploring-microservices-in-docker-and-microsoft-azure-11796?l=nRWGGqmEB_8104984382</a:t>
            </a:r>
          </a:p>
          <a:p>
            <a:endParaRPr lang="hu-HU" dirty="0"/>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8/17/2016 12:48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499617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kék az általunk írt kód. Mutassunk rá, hogy az állapotmentes dobozkái egy az egyben megvannak a másikban is, csak még extra rétegek támogatják meg az állapotkezelést. Ezen</a:t>
            </a:r>
            <a:r>
              <a:rPr lang="hu-HU" baseline="0" dirty="0"/>
              <a:t> extra rétegekről később lesz szó.</a:t>
            </a:r>
            <a:endParaRPr lang="hu-HU" dirty="0"/>
          </a:p>
          <a:p>
            <a:r>
              <a:rPr lang="hu-HU" dirty="0"/>
              <a:t>Forrás: https://azure.microsoft.com/en-us/documentation/articles/service-fabric-reliable-services-platform-architecture/</a:t>
            </a:r>
          </a:p>
        </p:txBody>
      </p:sp>
      <p:sp>
        <p:nvSpPr>
          <p:cNvPr id="4" name="Dia számának helye 3"/>
          <p:cNvSpPr>
            <a:spLocks noGrp="1"/>
          </p:cNvSpPr>
          <p:nvPr>
            <p:ph type="sldNum" sz="quarter" idx="10"/>
          </p:nvPr>
        </p:nvSpPr>
        <p:spPr/>
        <p:txBody>
          <a:bodyPr/>
          <a:lstStyle/>
          <a:p>
            <a:fld id="{24796648-83FB-4750-98C9-599F63A059EB}" type="slidenum">
              <a:rPr lang="hu-HU" smtClean="0"/>
              <a:t>61</a:t>
            </a:fld>
            <a:endParaRPr lang="hu-HU"/>
          </a:p>
        </p:txBody>
      </p:sp>
    </p:spTree>
    <p:extLst>
      <p:ext uri="{BB962C8B-B14F-4D97-AF65-F5344CB8AC3E}">
        <p14:creationId xmlns:p14="http://schemas.microsoft.com/office/powerpoint/2010/main" val="27266244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Ennyire egyszerű.</a:t>
            </a:r>
          </a:p>
          <a:p>
            <a:r>
              <a:rPr lang="hu-HU" dirty="0"/>
              <a:t>https://azure.microsoft.com/en-us/documentation/articles/service-fabric-reliable-services-platform-architecture/</a:t>
            </a:r>
          </a:p>
        </p:txBody>
      </p:sp>
      <p:sp>
        <p:nvSpPr>
          <p:cNvPr id="4" name="Dia számának helye 3"/>
          <p:cNvSpPr>
            <a:spLocks noGrp="1"/>
          </p:cNvSpPr>
          <p:nvPr>
            <p:ph type="sldNum" sz="quarter" idx="10"/>
          </p:nvPr>
        </p:nvSpPr>
        <p:spPr/>
        <p:txBody>
          <a:bodyPr/>
          <a:lstStyle/>
          <a:p>
            <a:fld id="{24796648-83FB-4750-98C9-599F63A059EB}" type="slidenum">
              <a:rPr lang="hu-HU" smtClean="0"/>
              <a:t>62</a:t>
            </a:fld>
            <a:endParaRPr lang="hu-HU"/>
          </a:p>
        </p:txBody>
      </p:sp>
    </p:spTree>
    <p:extLst>
      <p:ext uri="{BB962C8B-B14F-4D97-AF65-F5344CB8AC3E}">
        <p14:creationId xmlns:p14="http://schemas.microsoft.com/office/powerpoint/2010/main" val="34745696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Mutassunk rá, hogy ezek az extra rétegek az állapotot</a:t>
            </a:r>
            <a:r>
              <a:rPr lang="hu-HU" baseline="0" dirty="0"/>
              <a:t> kezelős szolgáltatás ábrájáról pár diával korábbról.</a:t>
            </a:r>
            <a:endParaRPr lang="hu-HU" dirty="0"/>
          </a:p>
          <a:p>
            <a:r>
              <a:rPr lang="hu-HU" dirty="0"/>
              <a:t>https://azure.microsoft.com/en-us/documentation/articles/service-fabric-reliable-services-platform-architecture/</a:t>
            </a:r>
          </a:p>
        </p:txBody>
      </p:sp>
      <p:sp>
        <p:nvSpPr>
          <p:cNvPr id="4" name="Dia számának helye 3"/>
          <p:cNvSpPr>
            <a:spLocks noGrp="1"/>
          </p:cNvSpPr>
          <p:nvPr>
            <p:ph type="sldNum" sz="quarter" idx="10"/>
          </p:nvPr>
        </p:nvSpPr>
        <p:spPr/>
        <p:txBody>
          <a:bodyPr/>
          <a:lstStyle/>
          <a:p>
            <a:fld id="{24796648-83FB-4750-98C9-599F63A059EB}" type="slidenum">
              <a:rPr lang="hu-HU" smtClean="0"/>
              <a:t>63</a:t>
            </a:fld>
            <a:endParaRPr lang="hu-HU"/>
          </a:p>
        </p:txBody>
      </p:sp>
    </p:spTree>
    <p:extLst>
      <p:ext uri="{BB962C8B-B14F-4D97-AF65-F5344CB8AC3E}">
        <p14:creationId xmlns:p14="http://schemas.microsoft.com/office/powerpoint/2010/main" val="23058714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https://azure.microsoft.com/en-us/documentation/articles/service-fabric-reliable-services-reliable-collections/</a:t>
            </a:r>
          </a:p>
        </p:txBody>
      </p:sp>
      <p:sp>
        <p:nvSpPr>
          <p:cNvPr id="4" name="Dia számának helye 3"/>
          <p:cNvSpPr>
            <a:spLocks noGrp="1"/>
          </p:cNvSpPr>
          <p:nvPr>
            <p:ph type="sldNum" sz="quarter" idx="10"/>
          </p:nvPr>
        </p:nvSpPr>
        <p:spPr/>
        <p:txBody>
          <a:bodyPr/>
          <a:lstStyle/>
          <a:p>
            <a:fld id="{24796648-83FB-4750-98C9-599F63A059EB}" type="slidenum">
              <a:rPr lang="hu-HU" smtClean="0"/>
              <a:t>64</a:t>
            </a:fld>
            <a:endParaRPr lang="hu-HU"/>
          </a:p>
        </p:txBody>
      </p:sp>
    </p:spTree>
    <p:extLst>
      <p:ext uri="{BB962C8B-B14F-4D97-AF65-F5344CB8AC3E}">
        <p14:creationId xmlns:p14="http://schemas.microsoft.com/office/powerpoint/2010/main" val="23691144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Ebbe akkor érdemes belemenni, ha az </a:t>
            </a:r>
            <a:r>
              <a:rPr lang="hu-HU" dirty="0" err="1"/>
              <a:t>alapfoglamak</a:t>
            </a:r>
            <a:r>
              <a:rPr lang="hu-HU" dirty="0"/>
              <a:t> (RR, </a:t>
            </a:r>
            <a:r>
              <a:rPr lang="hu-HU" dirty="0" err="1"/>
              <a:t>Snapshot</a:t>
            </a:r>
            <a:r>
              <a:rPr lang="hu-HU" dirty="0"/>
              <a:t>) megvannak.</a:t>
            </a:r>
          </a:p>
          <a:p>
            <a:r>
              <a:rPr lang="hu-HU" dirty="0"/>
              <a:t>Különböző szolgáltatások, ill. példányok írhatják ezeket</a:t>
            </a:r>
            <a:r>
              <a:rPr lang="hu-HU" baseline="0" dirty="0"/>
              <a:t> ugyanazt az adatot, lényegében az adatbáziskezelőknél megoldandó </a:t>
            </a:r>
            <a:r>
              <a:rPr lang="hu-HU" baseline="0" dirty="0" err="1"/>
              <a:t>klassszikus</a:t>
            </a:r>
            <a:r>
              <a:rPr lang="hu-HU" baseline="0" dirty="0"/>
              <a:t> problémák jönnek elő. Nem csoda, hiszen lényegében egy adatbázisról van szó, (igaz, elosztottan megvalósítva)</a:t>
            </a:r>
            <a:endParaRPr lang="hu-HU" dirty="0"/>
          </a:p>
          <a:p>
            <a:r>
              <a:rPr lang="hu-HU" dirty="0"/>
              <a:t>https://azure.microsoft.com/en-us/documentation/articles/service-fabric-reliable-services-platform-architecture/</a:t>
            </a:r>
          </a:p>
        </p:txBody>
      </p:sp>
      <p:sp>
        <p:nvSpPr>
          <p:cNvPr id="4" name="Dia számának helye 3"/>
          <p:cNvSpPr>
            <a:spLocks noGrp="1"/>
          </p:cNvSpPr>
          <p:nvPr>
            <p:ph type="sldNum" sz="quarter" idx="10"/>
          </p:nvPr>
        </p:nvSpPr>
        <p:spPr/>
        <p:txBody>
          <a:bodyPr/>
          <a:lstStyle/>
          <a:p>
            <a:fld id="{24796648-83FB-4750-98C9-599F63A059EB}" type="slidenum">
              <a:rPr lang="hu-HU" smtClean="0"/>
              <a:t>65</a:t>
            </a:fld>
            <a:endParaRPr lang="hu-HU"/>
          </a:p>
        </p:txBody>
      </p:sp>
    </p:spTree>
    <p:extLst>
      <p:ext uri="{BB962C8B-B14F-4D97-AF65-F5344CB8AC3E}">
        <p14:creationId xmlns:p14="http://schemas.microsoft.com/office/powerpoint/2010/main" val="17632631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Nagyon könnyű elrontani, a C#-</a:t>
            </a:r>
            <a:r>
              <a:rPr lang="hu-HU" dirty="0" err="1"/>
              <a:t>ban</a:t>
            </a:r>
            <a:r>
              <a:rPr lang="hu-HU" dirty="0"/>
              <a:t> a nem működő modellhez vagyunk hozzászokva,</a:t>
            </a:r>
            <a:r>
              <a:rPr lang="hu-HU" baseline="0" dirty="0"/>
              <a:t> hiszen a C# alapvetően imperatív.</a:t>
            </a:r>
            <a:endParaRPr lang="hu-HU" dirty="0"/>
          </a:p>
        </p:txBody>
      </p:sp>
      <p:sp>
        <p:nvSpPr>
          <p:cNvPr id="4" name="Dia számának helye 3"/>
          <p:cNvSpPr>
            <a:spLocks noGrp="1"/>
          </p:cNvSpPr>
          <p:nvPr>
            <p:ph type="sldNum" sz="quarter" idx="10"/>
          </p:nvPr>
        </p:nvSpPr>
        <p:spPr/>
        <p:txBody>
          <a:bodyPr/>
          <a:lstStyle/>
          <a:p>
            <a:fld id="{24796648-83FB-4750-98C9-599F63A059EB}" type="slidenum">
              <a:rPr lang="hu-HU" smtClean="0"/>
              <a:t>66</a:t>
            </a:fld>
            <a:endParaRPr lang="hu-HU"/>
          </a:p>
        </p:txBody>
      </p:sp>
    </p:spTree>
    <p:extLst>
      <p:ext uri="{BB962C8B-B14F-4D97-AF65-F5344CB8AC3E}">
        <p14:creationId xmlns:p14="http://schemas.microsoft.com/office/powerpoint/2010/main" val="9451572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WCF, Web API más területről ismerős lehet, a Service</a:t>
            </a:r>
            <a:r>
              <a:rPr lang="hu-HU" baseline="0" dirty="0"/>
              <a:t> </a:t>
            </a:r>
            <a:r>
              <a:rPr lang="hu-HU" baseline="0" dirty="0" err="1"/>
              <a:t>Remoting</a:t>
            </a:r>
            <a:r>
              <a:rPr lang="hu-HU" baseline="0" dirty="0"/>
              <a:t> speciálisan az ACS-</a:t>
            </a:r>
            <a:r>
              <a:rPr lang="hu-HU" baseline="0" dirty="0" err="1"/>
              <a:t>hez</a:t>
            </a:r>
            <a:r>
              <a:rPr lang="hu-HU" baseline="0" dirty="0"/>
              <a:t> kötődik.</a:t>
            </a:r>
            <a:endParaRPr lang="hu-HU" dirty="0"/>
          </a:p>
        </p:txBody>
      </p:sp>
      <p:sp>
        <p:nvSpPr>
          <p:cNvPr id="4" name="Dia számának helye 3"/>
          <p:cNvSpPr>
            <a:spLocks noGrp="1"/>
          </p:cNvSpPr>
          <p:nvPr>
            <p:ph type="sldNum" sz="quarter" idx="10"/>
          </p:nvPr>
        </p:nvSpPr>
        <p:spPr/>
        <p:txBody>
          <a:bodyPr/>
          <a:lstStyle/>
          <a:p>
            <a:fld id="{24796648-83FB-4750-98C9-599F63A059EB}" type="slidenum">
              <a:rPr lang="hu-HU" smtClean="0"/>
              <a:t>67</a:t>
            </a:fld>
            <a:endParaRPr lang="hu-HU"/>
          </a:p>
        </p:txBody>
      </p:sp>
    </p:spTree>
    <p:extLst>
      <p:ext uri="{BB962C8B-B14F-4D97-AF65-F5344CB8AC3E}">
        <p14:creationId xmlns:p14="http://schemas.microsoft.com/office/powerpoint/2010/main" val="42717747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Nem </a:t>
            </a:r>
            <a:r>
              <a:rPr lang="hu-HU" dirty="0" err="1"/>
              <a:t>Azure</a:t>
            </a:r>
            <a:r>
              <a:rPr lang="hu-HU" dirty="0"/>
              <a:t> specifikus </a:t>
            </a:r>
            <a:r>
              <a:rPr lang="hu-HU" dirty="0" err="1"/>
              <a:t>absztakció</a:t>
            </a:r>
            <a:r>
              <a:rPr lang="hu-HU" dirty="0"/>
              <a:t>, az iparban korábban is ismert volt,</a:t>
            </a:r>
            <a:r>
              <a:rPr lang="hu-HU" baseline="0" dirty="0"/>
              <a:t> pl. </a:t>
            </a:r>
            <a:r>
              <a:rPr lang="hu-HU" baseline="0" dirty="0" err="1"/>
              <a:t>Akka</a:t>
            </a:r>
            <a:endParaRPr lang="hu-HU" dirty="0"/>
          </a:p>
        </p:txBody>
      </p:sp>
      <p:sp>
        <p:nvSpPr>
          <p:cNvPr id="4" name="Dia számának helye 3"/>
          <p:cNvSpPr>
            <a:spLocks noGrp="1"/>
          </p:cNvSpPr>
          <p:nvPr>
            <p:ph type="sldNum" sz="quarter" idx="10"/>
          </p:nvPr>
        </p:nvSpPr>
        <p:spPr/>
        <p:txBody>
          <a:bodyPr/>
          <a:lstStyle/>
          <a:p>
            <a:fld id="{24796648-83FB-4750-98C9-599F63A059EB}" type="slidenum">
              <a:rPr lang="hu-HU" smtClean="0"/>
              <a:t>68</a:t>
            </a:fld>
            <a:endParaRPr lang="hu-HU"/>
          </a:p>
        </p:txBody>
      </p:sp>
    </p:spTree>
    <p:extLst>
      <p:ext uri="{BB962C8B-B14F-4D97-AF65-F5344CB8AC3E}">
        <p14:creationId xmlns:p14="http://schemas.microsoft.com/office/powerpoint/2010/main" val="390724242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Fontos kiemelni, hogy az </a:t>
            </a:r>
            <a:r>
              <a:rPr lang="hu-HU" dirty="0" err="1"/>
              <a:t>aktor</a:t>
            </a:r>
            <a:r>
              <a:rPr lang="hu-HU" dirty="0"/>
              <a:t> a </a:t>
            </a:r>
            <a:r>
              <a:rPr lang="hu-HU" dirty="0" err="1"/>
              <a:t>Reliable</a:t>
            </a:r>
            <a:r>
              <a:rPr lang="hu-HU" dirty="0"/>
              <a:t> Service fölött implementálták, tehát minden</a:t>
            </a:r>
            <a:r>
              <a:rPr lang="hu-HU" baseline="0" dirty="0"/>
              <a:t> </a:t>
            </a:r>
            <a:r>
              <a:rPr lang="hu-HU" baseline="0" dirty="0" err="1"/>
              <a:t>aktor</a:t>
            </a:r>
            <a:r>
              <a:rPr lang="hu-HU" baseline="0" dirty="0"/>
              <a:t> egyben egy </a:t>
            </a:r>
            <a:r>
              <a:rPr lang="hu-HU" baseline="0" dirty="0" err="1"/>
              <a:t>reliable</a:t>
            </a:r>
            <a:r>
              <a:rPr lang="hu-HU" baseline="0" dirty="0"/>
              <a:t> service is.</a:t>
            </a:r>
          </a:p>
          <a:p>
            <a:r>
              <a:rPr lang="hu-HU" baseline="0" dirty="0"/>
              <a:t>A platform </a:t>
            </a:r>
            <a:r>
              <a:rPr lang="hu-HU" baseline="0" dirty="0" err="1"/>
              <a:t>sokmindent</a:t>
            </a:r>
            <a:r>
              <a:rPr lang="hu-HU" baseline="0" dirty="0"/>
              <a:t> elintéz helyettünk.</a:t>
            </a:r>
            <a:endParaRPr lang="hu-HU" dirty="0"/>
          </a:p>
          <a:p>
            <a:r>
              <a:rPr lang="hu-HU" dirty="0"/>
              <a:t>https://azure.microsoft.com/en-us/documentation/articles/service-fabric-reliable-actors-introduction/</a:t>
            </a:r>
          </a:p>
        </p:txBody>
      </p:sp>
      <p:sp>
        <p:nvSpPr>
          <p:cNvPr id="4" name="Dia számának helye 3"/>
          <p:cNvSpPr>
            <a:spLocks noGrp="1"/>
          </p:cNvSpPr>
          <p:nvPr>
            <p:ph type="sldNum" sz="quarter" idx="10"/>
          </p:nvPr>
        </p:nvSpPr>
        <p:spPr/>
        <p:txBody>
          <a:bodyPr/>
          <a:lstStyle/>
          <a:p>
            <a:fld id="{24796648-83FB-4750-98C9-599F63A059EB}" type="slidenum">
              <a:rPr lang="hu-HU" smtClean="0"/>
              <a:t>69</a:t>
            </a:fld>
            <a:endParaRPr lang="hu-HU"/>
          </a:p>
        </p:txBody>
      </p:sp>
    </p:spTree>
    <p:extLst>
      <p:ext uri="{BB962C8B-B14F-4D97-AF65-F5344CB8AC3E}">
        <p14:creationId xmlns:p14="http://schemas.microsoft.com/office/powerpoint/2010/main" val="8067488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Az </a:t>
            </a:r>
            <a:r>
              <a:rPr lang="hu-HU" dirty="0" err="1"/>
              <a:t>aktorokat</a:t>
            </a:r>
            <a:r>
              <a:rPr lang="hu-HU" dirty="0"/>
              <a:t> </a:t>
            </a:r>
            <a:r>
              <a:rPr lang="hu-HU" dirty="0" err="1"/>
              <a:t>failover</a:t>
            </a:r>
            <a:r>
              <a:rPr lang="hu-HU" baseline="0" dirty="0"/>
              <a:t> partíciókba rendezi, ezeket a partíciókat helyezi el a </a:t>
            </a:r>
            <a:r>
              <a:rPr lang="hu-HU" baseline="0" dirty="0" err="1"/>
              <a:t>node</a:t>
            </a:r>
            <a:r>
              <a:rPr lang="hu-HU" baseline="0" dirty="0"/>
              <a:t>-okon.</a:t>
            </a:r>
            <a:endParaRPr lang="hu-HU" dirty="0"/>
          </a:p>
          <a:p>
            <a:r>
              <a:rPr lang="hu-HU" dirty="0"/>
              <a:t>Forrás: https://azure.microsoft.com/en-us/documentation/articles/service-fabric-reliable-actors-introduction/</a:t>
            </a:r>
          </a:p>
        </p:txBody>
      </p:sp>
      <p:sp>
        <p:nvSpPr>
          <p:cNvPr id="4" name="Dia számának helye 3"/>
          <p:cNvSpPr>
            <a:spLocks noGrp="1"/>
          </p:cNvSpPr>
          <p:nvPr>
            <p:ph type="sldNum" sz="quarter" idx="10"/>
          </p:nvPr>
        </p:nvSpPr>
        <p:spPr/>
        <p:txBody>
          <a:bodyPr/>
          <a:lstStyle/>
          <a:p>
            <a:fld id="{24796648-83FB-4750-98C9-599F63A059EB}" type="slidenum">
              <a:rPr lang="hu-HU" smtClean="0"/>
              <a:t>71</a:t>
            </a:fld>
            <a:endParaRPr lang="hu-HU"/>
          </a:p>
        </p:txBody>
      </p:sp>
    </p:spTree>
    <p:extLst>
      <p:ext uri="{BB962C8B-B14F-4D97-AF65-F5344CB8AC3E}">
        <p14:creationId xmlns:p14="http://schemas.microsoft.com/office/powerpoint/2010/main" val="2530203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Mit adtak</a:t>
            </a:r>
            <a:r>
              <a:rPr lang="hu-HU" baseline="0" dirty="0"/>
              <a:t> nekünk a konténerek?</a:t>
            </a:r>
          </a:p>
          <a:p>
            <a:r>
              <a:rPr lang="hu-HU" baseline="0" dirty="0"/>
              <a:t>Izoláció</a:t>
            </a:r>
          </a:p>
          <a:p>
            <a:r>
              <a:rPr lang="hu-HU" baseline="0" dirty="0"/>
              <a:t>Rugalmasság – bármit </a:t>
            </a:r>
            <a:r>
              <a:rPr lang="hu-HU" baseline="0" dirty="0" err="1"/>
              <a:t>beletehetsz</a:t>
            </a:r>
            <a:r>
              <a:rPr lang="hu-HU" baseline="0" dirty="0"/>
              <a:t>, és „bármivel” szállíthatod</a:t>
            </a:r>
          </a:p>
          <a:p>
            <a:r>
              <a:rPr lang="hu-HU" baseline="0" dirty="0"/>
              <a:t>Mindenhol (minden kikötőben) megvannak a sztenderd eszközök a szállításra és a kezelésre (átpakolásra)</a:t>
            </a:r>
          </a:p>
          <a:p>
            <a:endParaRPr lang="hu-H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hu-HU" dirty="0"/>
              <a:t>Forrás: https://mva.microsoft.com/en-US/training-courses/exploring-microservices-in-docker-and-microsoft-azure-11796?l=nRWGGqmEB_8104984382</a:t>
            </a:r>
          </a:p>
          <a:p>
            <a:endParaRPr lang="hu-HU" baseline="0" dirty="0"/>
          </a:p>
          <a:p>
            <a:endParaRPr lang="hu-HU" dirty="0"/>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8/17/2016 12:48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20067852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művelettípusokról lesz szó részletesebben</a:t>
            </a:r>
            <a:r>
              <a:rPr lang="hu-HU" baseline="0" dirty="0"/>
              <a:t> később.</a:t>
            </a:r>
            <a:endParaRPr lang="hu-HU" dirty="0"/>
          </a:p>
        </p:txBody>
      </p:sp>
      <p:sp>
        <p:nvSpPr>
          <p:cNvPr id="4" name="Dia számának helye 3"/>
          <p:cNvSpPr>
            <a:spLocks noGrp="1"/>
          </p:cNvSpPr>
          <p:nvPr>
            <p:ph type="sldNum" sz="quarter" idx="10"/>
          </p:nvPr>
        </p:nvSpPr>
        <p:spPr/>
        <p:txBody>
          <a:bodyPr/>
          <a:lstStyle/>
          <a:p>
            <a:fld id="{24796648-83FB-4750-98C9-599F63A059EB}" type="slidenum">
              <a:rPr lang="hu-HU" smtClean="0"/>
              <a:t>73</a:t>
            </a:fld>
            <a:endParaRPr lang="hu-HU"/>
          </a:p>
        </p:txBody>
      </p:sp>
    </p:spTree>
    <p:extLst>
      <p:ext uri="{BB962C8B-B14F-4D97-AF65-F5344CB8AC3E}">
        <p14:creationId xmlns:p14="http://schemas.microsoft.com/office/powerpoint/2010/main" val="22350741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Az időzítő a szorosan az </a:t>
            </a:r>
            <a:r>
              <a:rPr lang="hu-HU" dirty="0" err="1"/>
              <a:t>aktorpéldányhoz</a:t>
            </a:r>
            <a:r>
              <a:rPr lang="hu-HU" dirty="0"/>
              <a:t> kötődik.</a:t>
            </a:r>
          </a:p>
        </p:txBody>
      </p:sp>
      <p:sp>
        <p:nvSpPr>
          <p:cNvPr id="4" name="Dia számának helye 3"/>
          <p:cNvSpPr>
            <a:spLocks noGrp="1"/>
          </p:cNvSpPr>
          <p:nvPr>
            <p:ph type="sldNum" sz="quarter" idx="10"/>
          </p:nvPr>
        </p:nvSpPr>
        <p:spPr/>
        <p:txBody>
          <a:bodyPr/>
          <a:lstStyle/>
          <a:p>
            <a:fld id="{24796648-83FB-4750-98C9-599F63A059EB}" type="slidenum">
              <a:rPr lang="hu-HU" smtClean="0"/>
              <a:t>74</a:t>
            </a:fld>
            <a:endParaRPr lang="hu-HU"/>
          </a:p>
        </p:txBody>
      </p:sp>
    </p:spTree>
    <p:extLst>
      <p:ext uri="{BB962C8B-B14F-4D97-AF65-F5344CB8AC3E}">
        <p14:creationId xmlns:p14="http://schemas.microsoft.com/office/powerpoint/2010/main" val="13474401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a:t>IActorEventPublisher</a:t>
            </a:r>
            <a:r>
              <a:rPr lang="hu-HU" dirty="0"/>
              <a:t>&lt;</a:t>
            </a:r>
            <a:r>
              <a:rPr lang="hu-HU" dirty="0" err="1"/>
              <a:t>IActorEvents</a:t>
            </a:r>
            <a:r>
              <a:rPr lang="hu-HU" dirty="0"/>
              <a:t>&gt;:</a:t>
            </a:r>
            <a:r>
              <a:rPr lang="hu-HU" baseline="0" dirty="0"/>
              <a:t> a</a:t>
            </a:r>
            <a:r>
              <a:rPr lang="hu-HU" dirty="0"/>
              <a:t> szerver vállalja, hogy definiál olyan </a:t>
            </a:r>
            <a:r>
              <a:rPr lang="hu-HU" dirty="0" err="1"/>
              <a:t>edseményt</a:t>
            </a:r>
            <a:r>
              <a:rPr lang="hu-HU" dirty="0"/>
              <a:t>, melyre </a:t>
            </a:r>
            <a:r>
              <a:rPr lang="hu-HU" dirty="0" err="1"/>
              <a:t>IActorEvents-ben</a:t>
            </a:r>
            <a:r>
              <a:rPr lang="hu-HU" baseline="0" dirty="0"/>
              <a:t> definiált szignatúrájú kezelővel fel lehet iratkozni.</a:t>
            </a:r>
            <a:endParaRPr lang="hu-HU" dirty="0"/>
          </a:p>
        </p:txBody>
      </p:sp>
      <p:sp>
        <p:nvSpPr>
          <p:cNvPr id="4" name="Dia számának helye 3"/>
          <p:cNvSpPr>
            <a:spLocks noGrp="1"/>
          </p:cNvSpPr>
          <p:nvPr>
            <p:ph type="sldNum" sz="quarter" idx="10"/>
          </p:nvPr>
        </p:nvSpPr>
        <p:spPr/>
        <p:txBody>
          <a:bodyPr/>
          <a:lstStyle/>
          <a:p>
            <a:fld id="{24796648-83FB-4750-98C9-599F63A059EB}" type="slidenum">
              <a:rPr lang="hu-HU" smtClean="0"/>
              <a:t>75</a:t>
            </a:fld>
            <a:endParaRPr lang="hu-HU"/>
          </a:p>
        </p:txBody>
      </p:sp>
    </p:spTree>
    <p:extLst>
      <p:ext uri="{BB962C8B-B14F-4D97-AF65-F5344CB8AC3E}">
        <p14:creationId xmlns:p14="http://schemas.microsoft.com/office/powerpoint/2010/main" val="18134443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Az azonosító már egyből</a:t>
            </a:r>
            <a:r>
              <a:rPr lang="hu-HU" baseline="0" dirty="0"/>
              <a:t> egy állapot.</a:t>
            </a:r>
            <a:endParaRPr lang="hu-HU" dirty="0"/>
          </a:p>
          <a:p>
            <a:r>
              <a:rPr lang="hu-HU" dirty="0" err="1"/>
              <a:t>Volatilis</a:t>
            </a:r>
            <a:r>
              <a:rPr lang="hu-HU" dirty="0"/>
              <a:t>: ha a 3 példány egyszerre meghal, az állapot elveszik</a:t>
            </a:r>
          </a:p>
        </p:txBody>
      </p:sp>
      <p:sp>
        <p:nvSpPr>
          <p:cNvPr id="4" name="Dia számának helye 3"/>
          <p:cNvSpPr>
            <a:spLocks noGrp="1"/>
          </p:cNvSpPr>
          <p:nvPr>
            <p:ph type="sldNum" sz="quarter" idx="10"/>
          </p:nvPr>
        </p:nvSpPr>
        <p:spPr/>
        <p:txBody>
          <a:bodyPr/>
          <a:lstStyle/>
          <a:p>
            <a:fld id="{24796648-83FB-4750-98C9-599F63A059EB}" type="slidenum">
              <a:rPr lang="hu-HU" smtClean="0"/>
              <a:t>76</a:t>
            </a:fld>
            <a:endParaRPr lang="hu-HU"/>
          </a:p>
        </p:txBody>
      </p:sp>
    </p:spTree>
    <p:extLst>
      <p:ext uri="{BB962C8B-B14F-4D97-AF65-F5344CB8AC3E}">
        <p14:creationId xmlns:p14="http://schemas.microsoft.com/office/powerpoint/2010/main" val="20630691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a:t>Volatilis</a:t>
            </a:r>
            <a:r>
              <a:rPr lang="hu-HU" dirty="0"/>
              <a:t>: ha a 3 példány egyszerre meghal, az állapot elveszik</a:t>
            </a:r>
          </a:p>
        </p:txBody>
      </p:sp>
      <p:sp>
        <p:nvSpPr>
          <p:cNvPr id="4" name="Dia számának helye 3"/>
          <p:cNvSpPr>
            <a:spLocks noGrp="1"/>
          </p:cNvSpPr>
          <p:nvPr>
            <p:ph type="sldNum" sz="quarter" idx="10"/>
          </p:nvPr>
        </p:nvSpPr>
        <p:spPr/>
        <p:txBody>
          <a:bodyPr/>
          <a:lstStyle/>
          <a:p>
            <a:fld id="{24796648-83FB-4750-98C9-599F63A059EB}" type="slidenum">
              <a:rPr lang="hu-HU" smtClean="0"/>
              <a:t>77</a:t>
            </a:fld>
            <a:endParaRPr lang="hu-HU"/>
          </a:p>
        </p:txBody>
      </p:sp>
    </p:spTree>
    <p:extLst>
      <p:ext uri="{BB962C8B-B14F-4D97-AF65-F5344CB8AC3E}">
        <p14:creationId xmlns:p14="http://schemas.microsoft.com/office/powerpoint/2010/main" val="6489129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https://azure.microsoft.com/en-us/documentation/articles/service-fabric-deploy-existing-app/</a:t>
            </a:r>
          </a:p>
        </p:txBody>
      </p:sp>
      <p:sp>
        <p:nvSpPr>
          <p:cNvPr id="4" name="Dia számának helye 3"/>
          <p:cNvSpPr>
            <a:spLocks noGrp="1"/>
          </p:cNvSpPr>
          <p:nvPr>
            <p:ph type="sldNum" sz="quarter" idx="10"/>
          </p:nvPr>
        </p:nvSpPr>
        <p:spPr/>
        <p:txBody>
          <a:bodyPr/>
          <a:lstStyle/>
          <a:p>
            <a:fld id="{24796648-83FB-4750-98C9-599F63A059EB}" type="slidenum">
              <a:rPr lang="hu-HU" smtClean="0"/>
              <a:t>78</a:t>
            </a:fld>
            <a:endParaRPr lang="hu-HU"/>
          </a:p>
        </p:txBody>
      </p:sp>
    </p:spTree>
    <p:extLst>
      <p:ext uri="{BB962C8B-B14F-4D97-AF65-F5344CB8AC3E}">
        <p14:creationId xmlns:p14="http://schemas.microsoft.com/office/powerpoint/2010/main" val="34813357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https://azure.microsoft.com/en-us/documentation/articles/service-fabric-deploy-existing-app/</a:t>
            </a:r>
          </a:p>
        </p:txBody>
      </p:sp>
      <p:sp>
        <p:nvSpPr>
          <p:cNvPr id="4" name="Dia számának helye 3"/>
          <p:cNvSpPr>
            <a:spLocks noGrp="1"/>
          </p:cNvSpPr>
          <p:nvPr>
            <p:ph type="sldNum" sz="quarter" idx="10"/>
          </p:nvPr>
        </p:nvSpPr>
        <p:spPr/>
        <p:txBody>
          <a:bodyPr/>
          <a:lstStyle/>
          <a:p>
            <a:fld id="{24796648-83FB-4750-98C9-599F63A059EB}" type="slidenum">
              <a:rPr lang="hu-HU" smtClean="0"/>
              <a:t>79</a:t>
            </a:fld>
            <a:endParaRPr lang="hu-HU"/>
          </a:p>
        </p:txBody>
      </p:sp>
    </p:spTree>
    <p:extLst>
      <p:ext uri="{BB962C8B-B14F-4D97-AF65-F5344CB8AC3E}">
        <p14:creationId xmlns:p14="http://schemas.microsoft.com/office/powerpoint/2010/main" val="29361477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Többféle alapinfrastruktúrán futhatnak a mikroszolgáltatások,</a:t>
            </a:r>
            <a:r>
              <a:rPr lang="hu-HU" baseline="0" dirty="0"/>
              <a:t> lásd. az ACS </a:t>
            </a:r>
            <a:r>
              <a:rPr lang="hu-HU" baseline="0" dirty="0" err="1"/>
              <a:t>arhcitektúra</a:t>
            </a:r>
            <a:r>
              <a:rPr lang="hu-HU" baseline="0" dirty="0"/>
              <a:t> ábrán</a:t>
            </a:r>
            <a:endParaRPr lang="hu-HU" dirty="0"/>
          </a:p>
          <a:p>
            <a:r>
              <a:rPr lang="hu-HU" dirty="0"/>
              <a:t>https://azure.microsoft.com/en-us/documentation/articles/service-fabric-cluster-capacity/</a:t>
            </a:r>
          </a:p>
        </p:txBody>
      </p:sp>
      <p:sp>
        <p:nvSpPr>
          <p:cNvPr id="4" name="Dia számának helye 3"/>
          <p:cNvSpPr>
            <a:spLocks noGrp="1"/>
          </p:cNvSpPr>
          <p:nvPr>
            <p:ph type="sldNum" sz="quarter" idx="10"/>
          </p:nvPr>
        </p:nvSpPr>
        <p:spPr/>
        <p:txBody>
          <a:bodyPr/>
          <a:lstStyle/>
          <a:p>
            <a:fld id="{24796648-83FB-4750-98C9-599F63A059EB}" type="slidenum">
              <a:rPr lang="hu-HU" smtClean="0"/>
              <a:t>80</a:t>
            </a:fld>
            <a:endParaRPr lang="hu-HU"/>
          </a:p>
        </p:txBody>
      </p:sp>
    </p:spTree>
    <p:extLst>
      <p:ext uri="{BB962C8B-B14F-4D97-AF65-F5344CB8AC3E}">
        <p14:creationId xmlns:p14="http://schemas.microsoft.com/office/powerpoint/2010/main" val="367894900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https://azure.microsoft.com/en-us/documentation/articles/service-fabric-cluster-creation-via-portal/</a:t>
            </a:r>
          </a:p>
        </p:txBody>
      </p:sp>
      <p:sp>
        <p:nvSpPr>
          <p:cNvPr id="4" name="Dia számának helye 3"/>
          <p:cNvSpPr>
            <a:spLocks noGrp="1"/>
          </p:cNvSpPr>
          <p:nvPr>
            <p:ph type="sldNum" sz="quarter" idx="10"/>
          </p:nvPr>
        </p:nvSpPr>
        <p:spPr/>
        <p:txBody>
          <a:bodyPr/>
          <a:lstStyle/>
          <a:p>
            <a:fld id="{24796648-83FB-4750-98C9-599F63A059EB}" type="slidenum">
              <a:rPr lang="hu-HU" smtClean="0"/>
              <a:t>81</a:t>
            </a:fld>
            <a:endParaRPr lang="hu-HU"/>
          </a:p>
        </p:txBody>
      </p:sp>
    </p:spTree>
    <p:extLst>
      <p:ext uri="{BB962C8B-B14F-4D97-AF65-F5344CB8AC3E}">
        <p14:creationId xmlns:p14="http://schemas.microsoft.com/office/powerpoint/2010/main" val="32959536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24796648-83FB-4750-98C9-599F63A059EB}" type="slidenum">
              <a:rPr lang="hu-HU" smtClean="0"/>
              <a:t>82</a:t>
            </a:fld>
            <a:endParaRPr lang="hu-HU"/>
          </a:p>
        </p:txBody>
      </p:sp>
    </p:spTree>
    <p:extLst>
      <p:ext uri="{BB962C8B-B14F-4D97-AF65-F5344CB8AC3E}">
        <p14:creationId xmlns:p14="http://schemas.microsoft.com/office/powerpoint/2010/main" val="2434417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1" indent="0" algn="l" defTabSz="914274" rtl="0" eaLnBrk="1" fontAlgn="auto" latinLnBrk="0" hangingPunct="1">
              <a:lnSpc>
                <a:spcPct val="90000"/>
              </a:lnSpc>
              <a:spcBef>
                <a:spcPts val="0"/>
              </a:spcBef>
              <a:spcAft>
                <a:spcPts val="333"/>
              </a:spcAft>
              <a:buClrTx/>
              <a:buSzTx/>
              <a:buFontTx/>
              <a:buNone/>
              <a:tabLst/>
              <a:defRPr/>
            </a:pPr>
            <a:r>
              <a:rPr lang="hu-HU" sz="2400" dirty="0"/>
              <a:t>Hátrányokhoz: kis projekteknél </a:t>
            </a:r>
            <a:r>
              <a:rPr lang="hu-HU" sz="2400" dirty="0" err="1"/>
              <a:t>overkill</a:t>
            </a:r>
            <a:endParaRPr lang="hu-HU" sz="2400" dirty="0"/>
          </a:p>
          <a:p>
            <a:pPr marL="0" marR="0" lvl="1" indent="0" algn="l" defTabSz="914274" rtl="0" eaLnBrk="1" fontAlgn="auto" latinLnBrk="0" hangingPunct="1">
              <a:lnSpc>
                <a:spcPct val="90000"/>
              </a:lnSpc>
              <a:spcBef>
                <a:spcPts val="0"/>
              </a:spcBef>
              <a:spcAft>
                <a:spcPts val="333"/>
              </a:spcAft>
              <a:buClrTx/>
              <a:buSzTx/>
              <a:buFontTx/>
              <a:buNone/>
              <a:tabLst/>
              <a:defRPr/>
            </a:pPr>
            <a:endParaRPr lang="hu-HU" sz="2400" dirty="0"/>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8/17/2016 12:48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1258962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Olyan szolgáltatás,</a:t>
            </a:r>
            <a:r>
              <a:rPr lang="hu-HU" baseline="0" dirty="0"/>
              <a:t> ami a klaszterjellemzők és a monitorozott metrikák alapján folyamatosan átrendezi a </a:t>
            </a:r>
            <a:r>
              <a:rPr lang="hu-HU" baseline="0" dirty="0" err="1"/>
              <a:t>mikroszolgáltatásokat</a:t>
            </a:r>
            <a:r>
              <a:rPr lang="hu-HU" baseline="0" dirty="0"/>
              <a:t>.</a:t>
            </a:r>
            <a:endParaRPr lang="hu-HU" dirty="0"/>
          </a:p>
        </p:txBody>
      </p:sp>
      <p:sp>
        <p:nvSpPr>
          <p:cNvPr id="4" name="Dia számának helye 3"/>
          <p:cNvSpPr>
            <a:spLocks noGrp="1"/>
          </p:cNvSpPr>
          <p:nvPr>
            <p:ph type="sldNum" sz="quarter" idx="10"/>
          </p:nvPr>
        </p:nvSpPr>
        <p:spPr/>
        <p:txBody>
          <a:bodyPr/>
          <a:lstStyle/>
          <a:p>
            <a:fld id="{24796648-83FB-4750-98C9-599F63A059EB}" type="slidenum">
              <a:rPr lang="hu-HU" smtClean="0"/>
              <a:t>83</a:t>
            </a:fld>
            <a:endParaRPr lang="hu-HU"/>
          </a:p>
        </p:txBody>
      </p:sp>
    </p:spTree>
    <p:extLst>
      <p:ext uri="{BB962C8B-B14F-4D97-AF65-F5344CB8AC3E}">
        <p14:creationId xmlns:p14="http://schemas.microsoft.com/office/powerpoint/2010/main" val="387089840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Ez a UI eszköz a humán </a:t>
            </a:r>
            <a:r>
              <a:rPr lang="hu-HU" dirty="0" err="1"/>
              <a:t>monitorozásra</a:t>
            </a:r>
            <a:r>
              <a:rPr lang="hu-HU" dirty="0"/>
              <a:t>.</a:t>
            </a:r>
          </a:p>
        </p:txBody>
      </p:sp>
      <p:sp>
        <p:nvSpPr>
          <p:cNvPr id="4" name="Dia számának helye 3"/>
          <p:cNvSpPr>
            <a:spLocks noGrp="1"/>
          </p:cNvSpPr>
          <p:nvPr>
            <p:ph type="sldNum" sz="quarter" idx="10"/>
          </p:nvPr>
        </p:nvSpPr>
        <p:spPr/>
        <p:txBody>
          <a:bodyPr/>
          <a:lstStyle/>
          <a:p>
            <a:fld id="{24796648-83FB-4750-98C9-599F63A059EB}" type="slidenum">
              <a:rPr lang="hu-HU" smtClean="0"/>
              <a:t>84</a:t>
            </a:fld>
            <a:endParaRPr lang="hu-HU"/>
          </a:p>
        </p:txBody>
      </p:sp>
    </p:spTree>
    <p:extLst>
      <p:ext uri="{BB962C8B-B14F-4D97-AF65-F5344CB8AC3E}">
        <p14:creationId xmlns:p14="http://schemas.microsoft.com/office/powerpoint/2010/main" val="61245249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klaszter összefoglaló</a:t>
            </a:r>
            <a:r>
              <a:rPr lang="hu-HU" baseline="0" dirty="0"/>
              <a:t> nézete: mutatja, hogy hány </a:t>
            </a:r>
            <a:r>
              <a:rPr lang="hu-HU" baseline="0" dirty="0" err="1"/>
              <a:t>domain</a:t>
            </a:r>
            <a:r>
              <a:rPr lang="hu-HU" baseline="0" dirty="0"/>
              <a:t> van, hány alkalmazás, hány csomópont,, milyen az állapotuk, van-e folyamatban frissítés.</a:t>
            </a:r>
            <a:endParaRPr lang="hu-HU" dirty="0"/>
          </a:p>
          <a:p>
            <a:r>
              <a:rPr lang="hu-HU" dirty="0"/>
              <a:t>Forrás: https://azure.microsoft.com/hu-hu/documentation/articles/service-fabric-visualizing-your-cluster/</a:t>
            </a:r>
          </a:p>
        </p:txBody>
      </p:sp>
      <p:sp>
        <p:nvSpPr>
          <p:cNvPr id="4" name="Dia számának helye 3"/>
          <p:cNvSpPr>
            <a:spLocks noGrp="1"/>
          </p:cNvSpPr>
          <p:nvPr>
            <p:ph type="sldNum" sz="quarter" idx="10"/>
          </p:nvPr>
        </p:nvSpPr>
        <p:spPr/>
        <p:txBody>
          <a:bodyPr/>
          <a:lstStyle/>
          <a:p>
            <a:fld id="{24796648-83FB-4750-98C9-599F63A059EB}" type="slidenum">
              <a:rPr lang="hu-HU" smtClean="0"/>
              <a:t>85</a:t>
            </a:fld>
            <a:endParaRPr lang="hu-HU"/>
          </a:p>
        </p:txBody>
      </p:sp>
    </p:spTree>
    <p:extLst>
      <p:ext uri="{BB962C8B-B14F-4D97-AF65-F5344CB8AC3E}">
        <p14:creationId xmlns:p14="http://schemas.microsoft.com/office/powerpoint/2010/main" val="31569962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dirty="0" err="1"/>
              <a:t>MyAppType</a:t>
            </a:r>
            <a:r>
              <a:rPr lang="hu-HU" dirty="0"/>
              <a:t>- alkalmazástípus</a:t>
            </a:r>
          </a:p>
          <a:p>
            <a:pPr marL="0" marR="0" indent="0" algn="l" defTabSz="914400" rtl="0" eaLnBrk="1" fontAlgn="auto" latinLnBrk="0" hangingPunct="1">
              <a:lnSpc>
                <a:spcPct val="100000"/>
              </a:lnSpc>
              <a:spcBef>
                <a:spcPts val="0"/>
              </a:spcBef>
              <a:spcAft>
                <a:spcPts val="0"/>
              </a:spcAft>
              <a:buClrTx/>
              <a:buSzTx/>
              <a:buFontTx/>
              <a:buNone/>
              <a:tabLst/>
              <a:defRPr/>
            </a:pPr>
            <a:r>
              <a:rPr lang="hu-HU" dirty="0" err="1"/>
              <a:t>Myapp</a:t>
            </a:r>
            <a:r>
              <a:rPr lang="hu-HU" dirty="0"/>
              <a:t> – alkalmazás</a:t>
            </a:r>
          </a:p>
          <a:p>
            <a:pPr marL="0" marR="0" indent="0" algn="l" defTabSz="914400" rtl="0" eaLnBrk="1" fontAlgn="auto" latinLnBrk="0" hangingPunct="1">
              <a:lnSpc>
                <a:spcPct val="100000"/>
              </a:lnSpc>
              <a:spcBef>
                <a:spcPts val="0"/>
              </a:spcBef>
              <a:spcAft>
                <a:spcPts val="0"/>
              </a:spcAft>
              <a:buClrTx/>
              <a:buSzTx/>
              <a:buFontTx/>
              <a:buNone/>
              <a:tabLst/>
              <a:defRPr/>
            </a:pPr>
            <a:r>
              <a:rPr lang="hu-HU" dirty="0" err="1"/>
              <a:t>MyStatefulService</a:t>
            </a:r>
            <a:r>
              <a:rPr lang="hu-HU" dirty="0"/>
              <a:t>- állapotot kezelő szolgáltatás, ezért egy </a:t>
            </a:r>
            <a:r>
              <a:rPr lang="hu-HU" dirty="0" err="1"/>
              <a:t>particójában</a:t>
            </a:r>
            <a:r>
              <a:rPr lang="hu-HU" dirty="0"/>
              <a:t> 3 </a:t>
            </a:r>
            <a:r>
              <a:rPr lang="hu-HU" dirty="0" err="1"/>
              <a:t>node</a:t>
            </a:r>
            <a:r>
              <a:rPr lang="hu-HU" dirty="0"/>
              <a:t> van, egy elsődleges és kettő másodlagos (replikák)</a:t>
            </a:r>
          </a:p>
          <a:p>
            <a:pPr marL="0" marR="0" indent="0" algn="l" defTabSz="914400" rtl="0" eaLnBrk="1" fontAlgn="auto" latinLnBrk="0" hangingPunct="1">
              <a:lnSpc>
                <a:spcPct val="100000"/>
              </a:lnSpc>
              <a:spcBef>
                <a:spcPts val="0"/>
              </a:spcBef>
              <a:spcAft>
                <a:spcPts val="0"/>
              </a:spcAft>
              <a:buClrTx/>
              <a:buSzTx/>
              <a:buFontTx/>
              <a:buNone/>
              <a:tabLst/>
              <a:defRPr/>
            </a:pPr>
            <a:r>
              <a:rPr lang="hu-HU" dirty="0" err="1"/>
              <a:t>MyWebService</a:t>
            </a:r>
            <a:r>
              <a:rPr lang="hu-HU" dirty="0"/>
              <a:t> – állapotmentes</a:t>
            </a:r>
            <a:r>
              <a:rPr lang="hu-HU" baseline="0" dirty="0"/>
              <a:t> – nincs replikáció</a:t>
            </a:r>
            <a:endParaRPr lang="hu-HU" dirty="0"/>
          </a:p>
          <a:p>
            <a:pPr marL="0" marR="0" indent="0" algn="l" defTabSz="914400" rtl="0" eaLnBrk="1" fontAlgn="auto" latinLnBrk="0" hangingPunct="1">
              <a:lnSpc>
                <a:spcPct val="100000"/>
              </a:lnSpc>
              <a:spcBef>
                <a:spcPts val="0"/>
              </a:spcBef>
              <a:spcAft>
                <a:spcPts val="0"/>
              </a:spcAft>
              <a:buClrTx/>
              <a:buSzTx/>
              <a:buFontTx/>
              <a:buNone/>
              <a:tabLst/>
              <a:defRPr/>
            </a:pPr>
            <a:endParaRPr lang="hu-HU" dirty="0"/>
          </a:p>
          <a:p>
            <a:pPr marL="0" marR="0" indent="0" algn="l" defTabSz="914400" rtl="0" eaLnBrk="1" fontAlgn="auto" latinLnBrk="0" hangingPunct="1">
              <a:lnSpc>
                <a:spcPct val="100000"/>
              </a:lnSpc>
              <a:spcBef>
                <a:spcPts val="0"/>
              </a:spcBef>
              <a:spcAft>
                <a:spcPts val="0"/>
              </a:spcAft>
              <a:buClrTx/>
              <a:buSzTx/>
              <a:buFontTx/>
              <a:buNone/>
              <a:tabLst/>
              <a:defRPr/>
            </a:pPr>
            <a:r>
              <a:rPr lang="hu-HU" dirty="0"/>
              <a:t>Forrás: https://azure.microsoft.com/hu-hu/documentation/articles/service-fabric-visualizing-your-cluster/</a:t>
            </a:r>
          </a:p>
          <a:p>
            <a:endParaRPr lang="hu-HU" dirty="0"/>
          </a:p>
        </p:txBody>
      </p:sp>
      <p:sp>
        <p:nvSpPr>
          <p:cNvPr id="4" name="Dia számának helye 3"/>
          <p:cNvSpPr>
            <a:spLocks noGrp="1"/>
          </p:cNvSpPr>
          <p:nvPr>
            <p:ph type="sldNum" sz="quarter" idx="10"/>
          </p:nvPr>
        </p:nvSpPr>
        <p:spPr/>
        <p:txBody>
          <a:bodyPr/>
          <a:lstStyle/>
          <a:p>
            <a:fld id="{24796648-83FB-4750-98C9-599F63A059EB}" type="slidenum">
              <a:rPr lang="hu-HU" smtClean="0"/>
              <a:t>86</a:t>
            </a:fld>
            <a:endParaRPr lang="hu-HU"/>
          </a:p>
        </p:txBody>
      </p:sp>
    </p:spTree>
    <p:extLst>
      <p:ext uri="{BB962C8B-B14F-4D97-AF65-F5344CB8AC3E}">
        <p14:creationId xmlns:p14="http://schemas.microsoft.com/office/powerpoint/2010/main" val="252214573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Az alkalmazásra csak a</a:t>
            </a:r>
            <a:r>
              <a:rPr lang="hu-HU" baseline="0" dirty="0"/>
              <a:t> törlés művelet értelmezett. Az egyes szinteken (az előző dián lévő fán lehet váltani) különböző műveleteket lehet végrehajtani, l. csomópontot lehet aktiválni, deaktiválni</a:t>
            </a:r>
          </a:p>
          <a:p>
            <a:pPr marL="0" marR="0" indent="0" algn="l" defTabSz="914400" rtl="0" eaLnBrk="1" fontAlgn="auto" latinLnBrk="0" hangingPunct="1">
              <a:lnSpc>
                <a:spcPct val="100000"/>
              </a:lnSpc>
              <a:spcBef>
                <a:spcPts val="0"/>
              </a:spcBef>
              <a:spcAft>
                <a:spcPts val="0"/>
              </a:spcAft>
              <a:buClrTx/>
              <a:buSzTx/>
              <a:buFontTx/>
              <a:buNone/>
              <a:tabLst/>
              <a:defRPr/>
            </a:pPr>
            <a:r>
              <a:rPr lang="hu-HU" dirty="0"/>
              <a:t>Forrás: https://azure.microsoft.com/hu-hu/documentation/articles/service-fabric-visualizing-your-cluster/</a:t>
            </a:r>
          </a:p>
          <a:p>
            <a:endParaRPr lang="hu-HU" dirty="0"/>
          </a:p>
        </p:txBody>
      </p:sp>
      <p:sp>
        <p:nvSpPr>
          <p:cNvPr id="4" name="Dia számának helye 3"/>
          <p:cNvSpPr>
            <a:spLocks noGrp="1"/>
          </p:cNvSpPr>
          <p:nvPr>
            <p:ph type="sldNum" sz="quarter" idx="10"/>
          </p:nvPr>
        </p:nvSpPr>
        <p:spPr/>
        <p:txBody>
          <a:bodyPr/>
          <a:lstStyle/>
          <a:p>
            <a:fld id="{24796648-83FB-4750-98C9-599F63A059EB}" type="slidenum">
              <a:rPr lang="hu-HU" smtClean="0"/>
              <a:t>87</a:t>
            </a:fld>
            <a:endParaRPr lang="hu-HU"/>
          </a:p>
        </p:txBody>
      </p:sp>
    </p:spTree>
    <p:extLst>
      <p:ext uri="{BB962C8B-B14F-4D97-AF65-F5344CB8AC3E}">
        <p14:creationId xmlns:p14="http://schemas.microsoft.com/office/powerpoint/2010/main" val="97038922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24796648-83FB-4750-98C9-599F63A059EB}" type="slidenum">
              <a:rPr lang="hu-HU" smtClean="0"/>
              <a:t>88</a:t>
            </a:fld>
            <a:endParaRPr lang="hu-HU"/>
          </a:p>
        </p:txBody>
      </p:sp>
    </p:spTree>
    <p:extLst>
      <p:ext uri="{BB962C8B-B14F-4D97-AF65-F5344CB8AC3E}">
        <p14:creationId xmlns:p14="http://schemas.microsoft.com/office/powerpoint/2010/main" val="3592294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24796648-83FB-4750-98C9-599F63A059EB}" type="slidenum">
              <a:rPr lang="hu-HU" smtClean="0"/>
              <a:t>89</a:t>
            </a:fld>
            <a:endParaRPr lang="hu-HU"/>
          </a:p>
        </p:txBody>
      </p:sp>
    </p:spTree>
    <p:extLst>
      <p:ext uri="{BB962C8B-B14F-4D97-AF65-F5344CB8AC3E}">
        <p14:creationId xmlns:p14="http://schemas.microsoft.com/office/powerpoint/2010/main" val="2807946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8/17/2016 12:48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536651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Az alján egy boot fájlrendszer található,</a:t>
            </a:r>
            <a:r>
              <a:rPr lang="hu-HU" baseline="0" dirty="0"/>
              <a:t> a konténer futtatásakor a </a:t>
            </a:r>
            <a:r>
              <a:rPr lang="hu-HU" baseline="0" dirty="0" err="1"/>
              <a:t>docker</a:t>
            </a:r>
            <a:r>
              <a:rPr lang="hu-HU" baseline="0" dirty="0"/>
              <a:t> </a:t>
            </a:r>
            <a:r>
              <a:rPr lang="hu-HU" baseline="0" dirty="0" err="1"/>
              <a:t>dameon</a:t>
            </a:r>
            <a:r>
              <a:rPr lang="hu-HU" baseline="0" dirty="0"/>
              <a:t> gyakorlatilag boot-</a:t>
            </a:r>
            <a:r>
              <a:rPr lang="hu-HU" baseline="0" dirty="0" err="1"/>
              <a:t>olja</a:t>
            </a:r>
            <a:r>
              <a:rPr lang="hu-HU" baseline="0" dirty="0"/>
              <a:t>.</a:t>
            </a:r>
            <a:endParaRPr lang="hu-HU" dirty="0"/>
          </a:p>
          <a:p>
            <a:r>
              <a:rPr lang="hu-HU" dirty="0" err="1"/>
              <a:t>Base</a:t>
            </a:r>
            <a:r>
              <a:rPr lang="hu-HU" baseline="0" dirty="0"/>
              <a:t> image (alap lemezkép): ez a kiindulási lemezkép egy alap fájlrendszer, erre épül(</a:t>
            </a:r>
            <a:r>
              <a:rPr lang="hu-HU" baseline="0" dirty="0" err="1"/>
              <a:t>nek</a:t>
            </a:r>
            <a:r>
              <a:rPr lang="hu-HU" baseline="0" dirty="0"/>
              <a:t>) a további lemezkép(</a:t>
            </a:r>
            <a:r>
              <a:rPr lang="hu-HU" baseline="0" dirty="0" err="1"/>
              <a:t>ek</a:t>
            </a:r>
            <a:r>
              <a:rPr lang="hu-HU" baseline="0" dirty="0"/>
              <a:t>). Ezek a további lemezképek az alapképhez képesti változásokat (pl. hozzáadott fájlok) tartalmazzák. Ezek mind csak olvasható fájlrendszerek, ezen kívül még egy ráépülő réteg létrejön, ez írható-olvasható fájlrendszer, ide gyűlnek majd a futás alatt az alatta lévő réteghez képesti változások.</a:t>
            </a:r>
            <a:endParaRPr lang="hu-HU" dirty="0"/>
          </a:p>
          <a:p>
            <a:r>
              <a:rPr lang="hu-HU" dirty="0"/>
              <a:t>A konténerkezelő</a:t>
            </a:r>
            <a:r>
              <a:rPr lang="hu-HU" baseline="0" dirty="0"/>
              <a:t> feladata, hogy egységes kép álljon össze a rétegekből.</a:t>
            </a:r>
          </a:p>
          <a:p>
            <a:pPr marL="0" marR="0" indent="0" algn="l" defTabSz="914400" rtl="0" eaLnBrk="1" fontAlgn="auto" latinLnBrk="0" hangingPunct="1">
              <a:lnSpc>
                <a:spcPct val="100000"/>
              </a:lnSpc>
              <a:spcBef>
                <a:spcPts val="0"/>
              </a:spcBef>
              <a:spcAft>
                <a:spcPts val="0"/>
              </a:spcAft>
              <a:buClrTx/>
              <a:buSzTx/>
              <a:buFontTx/>
              <a:buNone/>
              <a:tabLst/>
              <a:defRPr/>
            </a:pPr>
            <a:r>
              <a:rPr lang="hu-HU" dirty="0"/>
              <a:t>Forrás: http://collabnix.com/archives/516</a:t>
            </a:r>
          </a:p>
          <a:p>
            <a:endParaRPr lang="hu-HU" dirty="0"/>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8/17/2016 12:48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831340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rmál">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4" name="Tartalom helye 3"/>
          <p:cNvSpPr>
            <a:spLocks noGrp="1"/>
          </p:cNvSpPr>
          <p:nvPr>
            <p:ph sz="quarter" idx="10"/>
          </p:nvPr>
        </p:nvSpPr>
        <p:spPr>
          <a:xfrm>
            <a:off x="269241" y="1416424"/>
            <a:ext cx="11655840" cy="5271714"/>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Tree>
    <p:extLst>
      <p:ext uri="{BB962C8B-B14F-4D97-AF65-F5344CB8AC3E}">
        <p14:creationId xmlns:p14="http://schemas.microsoft.com/office/powerpoint/2010/main" val="247624576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ék cím">
    <p:spTree>
      <p:nvGrpSpPr>
        <p:cNvPr id="1" name=""/>
        <p:cNvGrpSpPr/>
        <p:nvPr/>
      </p:nvGrpSpPr>
      <p:grpSpPr>
        <a:xfrm>
          <a:off x="0" y="0"/>
          <a:ext cx="0" cy="0"/>
          <a:chOff x="0" y="0"/>
          <a:chExt cx="0" cy="0"/>
        </a:xfrm>
      </p:grpSpPr>
      <p:sp>
        <p:nvSpPr>
          <p:cNvPr id="3" name="Rectangle 16"/>
          <p:cNvSpPr/>
          <p:nvPr userDrawn="1"/>
        </p:nvSpPr>
        <p:spPr>
          <a:xfrm>
            <a:off x="3170" y="487"/>
            <a:ext cx="12191999" cy="889199"/>
          </a:xfrm>
          <a:prstGeom prst="rect">
            <a:avLst/>
          </a:prstGeom>
          <a:solidFill>
            <a:srgbClr val="0078E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41" tIns="137141" rIns="137141" bIns="137141" rtlCol="0" anchor="b"/>
          <a:lstStyle/>
          <a:p>
            <a:pPr defTabSz="685646">
              <a:spcBef>
                <a:spcPts val="224"/>
              </a:spcBef>
              <a:defRPr/>
            </a:pPr>
            <a:endParaRPr lang="en-US" sz="600" kern="0" dirty="0">
              <a:solidFill>
                <a:sysClr val="windowText" lastClr="000000"/>
              </a:solidFill>
              <a:latin typeface="Segoe UI Light" panose="020B0502040204020203" pitchFamily="34" charset="0"/>
              <a:ea typeface="Segoe UI" panose="020B0502040204020203" pitchFamily="34" charset="0"/>
              <a:cs typeface="Segoe UI" panose="020B0502040204020203" pitchFamily="34" charset="0"/>
            </a:endParaRPr>
          </a:p>
        </p:txBody>
      </p:sp>
      <p:sp>
        <p:nvSpPr>
          <p:cNvPr id="2" name="Cím 1"/>
          <p:cNvSpPr>
            <a:spLocks noGrp="1"/>
          </p:cNvSpPr>
          <p:nvPr>
            <p:ph type="title"/>
          </p:nvPr>
        </p:nvSpPr>
        <p:spPr>
          <a:xfrm>
            <a:off x="633044" y="128739"/>
            <a:ext cx="10758257" cy="683947"/>
          </a:xfrm>
        </p:spPr>
        <p:txBody>
          <a:bodyPr/>
          <a:lstStyle>
            <a:lvl1pPr>
              <a:defRPr>
                <a:solidFill>
                  <a:schemeClr val="bg1"/>
                </a:solidFill>
              </a:defRPr>
            </a:lvl1pPr>
          </a:lstStyle>
          <a:p>
            <a:r>
              <a:rPr lang="hu-HU" dirty="0"/>
              <a:t>Mintacím szerkesztése</a:t>
            </a:r>
          </a:p>
        </p:txBody>
      </p:sp>
      <p:grpSp>
        <p:nvGrpSpPr>
          <p:cNvPr id="10" name="Group 230"/>
          <p:cNvGrpSpPr/>
          <p:nvPr userDrawn="1"/>
        </p:nvGrpSpPr>
        <p:grpSpPr bwMode="auto">
          <a:xfrm>
            <a:off x="11277731" y="178167"/>
            <a:ext cx="882298" cy="550952"/>
            <a:chOff x="10085391" y="7151688"/>
            <a:chExt cx="4700584" cy="2663825"/>
          </a:xfrm>
        </p:grpSpPr>
        <p:sp>
          <p:nvSpPr>
            <p:cNvPr id="14" name="Freeform 8"/>
            <p:cNvSpPr>
              <a:spLocks/>
            </p:cNvSpPr>
            <p:nvPr userDrawn="1"/>
          </p:nvSpPr>
          <p:spPr bwMode="auto">
            <a:xfrm>
              <a:off x="10085391" y="7580311"/>
              <a:ext cx="2109786" cy="2235202"/>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5"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1" name="Freeform 5"/>
            <p:cNvSpPr>
              <a:spLocks noEditPoints="1"/>
            </p:cNvSpPr>
            <p:nvPr userDrawn="1"/>
          </p:nvSpPr>
          <p:spPr bwMode="auto">
            <a:xfrm>
              <a:off x="11945037" y="8018899"/>
              <a:ext cx="776288" cy="774699"/>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2" name="Freeform 6"/>
            <p:cNvSpPr>
              <a:spLocks noEditPoints="1"/>
            </p:cNvSpPr>
            <p:nvPr userDrawn="1"/>
          </p:nvSpPr>
          <p:spPr bwMode="auto">
            <a:xfrm>
              <a:off x="11220428" y="8556826"/>
              <a:ext cx="1060449" cy="1062040"/>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3" name="Freeform 7"/>
            <p:cNvSpPr>
              <a:spLocks noEditPoints="1"/>
            </p:cNvSpPr>
            <p:nvPr userDrawn="1"/>
          </p:nvSpPr>
          <p:spPr bwMode="auto">
            <a:xfrm>
              <a:off x="12468065" y="8253012"/>
              <a:ext cx="1547813" cy="1550989"/>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grpSp>
    </p:spTree>
    <p:extLst>
      <p:ext uri="{BB962C8B-B14F-4D97-AF65-F5344CB8AC3E}">
        <p14:creationId xmlns:p14="http://schemas.microsoft.com/office/powerpoint/2010/main" val="34089049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iemelt állítás">
    <p:spTree>
      <p:nvGrpSpPr>
        <p:cNvPr id="1" name=""/>
        <p:cNvGrpSpPr/>
        <p:nvPr/>
      </p:nvGrpSpPr>
      <p:grpSpPr>
        <a:xfrm>
          <a:off x="0" y="0"/>
          <a:ext cx="0" cy="0"/>
          <a:chOff x="0" y="0"/>
          <a:chExt cx="0" cy="0"/>
        </a:xfrm>
      </p:grpSpPr>
      <p:sp>
        <p:nvSpPr>
          <p:cNvPr id="5" name="White Background"/>
          <p:cNvSpPr/>
          <p:nvPr userDrawn="1"/>
        </p:nvSpPr>
        <p:spPr bwMode="auto">
          <a:xfrm>
            <a:off x="1" y="0"/>
            <a:ext cx="12192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Statement"/>
          <p:cNvSpPr>
            <a:spLocks noGrp="1"/>
          </p:cNvSpPr>
          <p:nvPr>
            <p:ph type="ctrTitle" hasCustomPrompt="1"/>
          </p:nvPr>
        </p:nvSpPr>
        <p:spPr>
          <a:xfrm>
            <a:off x="769466" y="2709521"/>
            <a:ext cx="10722224" cy="1266359"/>
          </a:xfrm>
          <a:prstGeom prst="rect">
            <a:avLst/>
          </a:prstGeom>
        </p:spPr>
        <p:txBody>
          <a:bodyPr>
            <a:noAutofit/>
          </a:bodyPr>
          <a:lstStyle>
            <a:lvl1pPr algn="ctr">
              <a:defRPr sz="8000">
                <a:solidFill>
                  <a:schemeClr val="bg1"/>
                </a:solidFill>
              </a:defRPr>
            </a:lvl1pPr>
          </a:lstStyle>
          <a:p>
            <a:pPr algn="ctr"/>
            <a:r>
              <a:rPr lang="en-US" sz="7998" dirty="0"/>
              <a:t>Statement</a:t>
            </a:r>
          </a:p>
        </p:txBody>
      </p:sp>
    </p:spTree>
    <p:extLst>
      <p:ext uri="{BB962C8B-B14F-4D97-AF65-F5344CB8AC3E}">
        <p14:creationId xmlns:p14="http://schemas.microsoft.com/office/powerpoint/2010/main" val="160435706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déze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1178350"/>
            <a:ext cx="9860672" cy="899665"/>
          </a:xfrm>
        </p:spPr>
        <p:txBody>
          <a:bodyPr/>
          <a:lstStyle>
            <a:lvl1pPr marL="228719" indent="-228719">
              <a:defRPr sz="5881"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6"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4733383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kiemelt elem">
    <p:spTree>
      <p:nvGrpSpPr>
        <p:cNvPr id="1" name=""/>
        <p:cNvGrpSpPr/>
        <p:nvPr/>
      </p:nvGrpSpPr>
      <p:grpSpPr>
        <a:xfrm>
          <a:off x="0" y="0"/>
          <a:ext cx="0" cy="0"/>
          <a:chOff x="0" y="0"/>
          <a:chExt cx="0" cy="0"/>
        </a:xfrm>
      </p:grpSpPr>
      <p:sp>
        <p:nvSpPr>
          <p:cNvPr id="8" name="Tartalom helye 7"/>
          <p:cNvSpPr>
            <a:spLocks noGrp="1"/>
          </p:cNvSpPr>
          <p:nvPr>
            <p:ph sz="quarter" idx="10"/>
          </p:nvPr>
        </p:nvSpPr>
        <p:spPr>
          <a:xfrm>
            <a:off x="266060" y="2987428"/>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2" name="Cím 1"/>
          <p:cNvSpPr>
            <a:spLocks noGrp="1"/>
          </p:cNvSpPr>
          <p:nvPr>
            <p:ph type="title"/>
          </p:nvPr>
        </p:nvSpPr>
        <p:spPr/>
        <p:txBody>
          <a:bodyPr/>
          <a:lstStyle/>
          <a:p>
            <a:r>
              <a:rPr lang="hu-HU" dirty="0"/>
              <a:t>Mintacím szerkesztése</a:t>
            </a:r>
          </a:p>
        </p:txBody>
      </p:sp>
      <p:sp>
        <p:nvSpPr>
          <p:cNvPr id="9" name="Tartalom helye 7"/>
          <p:cNvSpPr>
            <a:spLocks noGrp="1"/>
          </p:cNvSpPr>
          <p:nvPr>
            <p:ph sz="quarter" idx="11"/>
          </p:nvPr>
        </p:nvSpPr>
        <p:spPr>
          <a:xfrm>
            <a:off x="3231035" y="2987428"/>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0" name="Tartalom helye 7"/>
          <p:cNvSpPr>
            <a:spLocks noGrp="1"/>
          </p:cNvSpPr>
          <p:nvPr>
            <p:ph sz="quarter" idx="12"/>
          </p:nvPr>
        </p:nvSpPr>
        <p:spPr>
          <a:xfrm>
            <a:off x="6196010" y="2987428"/>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1" name="Tartalom helye 7"/>
          <p:cNvSpPr>
            <a:spLocks noGrp="1"/>
          </p:cNvSpPr>
          <p:nvPr>
            <p:ph sz="quarter" idx="13"/>
          </p:nvPr>
        </p:nvSpPr>
        <p:spPr>
          <a:xfrm>
            <a:off x="9160985" y="2987427"/>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3" name="Szöveg helye 12"/>
          <p:cNvSpPr>
            <a:spLocks noGrp="1"/>
          </p:cNvSpPr>
          <p:nvPr>
            <p:ph type="body" sz="quarter" idx="14" hasCustomPrompt="1"/>
          </p:nvPr>
        </p:nvSpPr>
        <p:spPr>
          <a:xfrm>
            <a:off x="266700" y="1557338"/>
            <a:ext cx="11658600" cy="727700"/>
          </a:xfrm>
        </p:spPr>
        <p:txBody>
          <a:bodyPr/>
          <a:lstStyle>
            <a:lvl1pPr marL="0" indent="0">
              <a:buNone/>
              <a:defRPr baseline="0">
                <a:solidFill>
                  <a:schemeClr val="accent1"/>
                </a:solidFill>
              </a:defRPr>
            </a:lvl1pPr>
            <a:lvl2pPr marL="336145" indent="0">
              <a:buNone/>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hu-HU" dirty="0"/>
              <a:t>Mintaszöveg szerkesztése Negyedik szint</a:t>
            </a:r>
          </a:p>
        </p:txBody>
      </p:sp>
    </p:spTree>
    <p:extLst>
      <p:ext uri="{BB962C8B-B14F-4D97-AF65-F5344CB8AC3E}">
        <p14:creationId xmlns:p14="http://schemas.microsoft.com/office/powerpoint/2010/main" val="320574805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kiemelt elem">
    <p:spTree>
      <p:nvGrpSpPr>
        <p:cNvPr id="1" name=""/>
        <p:cNvGrpSpPr/>
        <p:nvPr/>
      </p:nvGrpSpPr>
      <p:grpSpPr>
        <a:xfrm>
          <a:off x="0" y="0"/>
          <a:ext cx="0" cy="0"/>
          <a:chOff x="0" y="0"/>
          <a:chExt cx="0" cy="0"/>
        </a:xfrm>
      </p:grpSpPr>
      <p:sp>
        <p:nvSpPr>
          <p:cNvPr id="8" name="Tartalom helye 7"/>
          <p:cNvSpPr>
            <a:spLocks noGrp="1"/>
          </p:cNvSpPr>
          <p:nvPr>
            <p:ph sz="quarter" idx="10"/>
          </p:nvPr>
        </p:nvSpPr>
        <p:spPr>
          <a:xfrm>
            <a:off x="266060" y="2483767"/>
            <a:ext cx="3744696" cy="3820564"/>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2" name="Cím 1"/>
          <p:cNvSpPr>
            <a:spLocks noGrp="1"/>
          </p:cNvSpPr>
          <p:nvPr>
            <p:ph type="title"/>
          </p:nvPr>
        </p:nvSpPr>
        <p:spPr/>
        <p:txBody>
          <a:bodyPr/>
          <a:lstStyle/>
          <a:p>
            <a:r>
              <a:rPr lang="hu-HU" dirty="0"/>
              <a:t>Mintacím szerkesztése</a:t>
            </a:r>
          </a:p>
        </p:txBody>
      </p:sp>
      <p:sp>
        <p:nvSpPr>
          <p:cNvPr id="13" name="Szöveg helye 12"/>
          <p:cNvSpPr>
            <a:spLocks noGrp="1"/>
          </p:cNvSpPr>
          <p:nvPr>
            <p:ph type="body" sz="quarter" idx="14" hasCustomPrompt="1"/>
          </p:nvPr>
        </p:nvSpPr>
        <p:spPr>
          <a:xfrm>
            <a:off x="266700" y="1426709"/>
            <a:ext cx="11658600" cy="627864"/>
          </a:xfrm>
        </p:spPr>
        <p:txBody>
          <a:bodyPr/>
          <a:lstStyle>
            <a:lvl1pPr marL="0" indent="0">
              <a:buNone/>
              <a:defRPr sz="3200" baseline="0">
                <a:solidFill>
                  <a:schemeClr val="accent1"/>
                </a:solidFill>
              </a:defRPr>
            </a:lvl1pPr>
            <a:lvl2pPr marL="336145" indent="0">
              <a:buNone/>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hu-HU" dirty="0"/>
              <a:t>Mintaszöveg szerkesztése Negyedik szint</a:t>
            </a:r>
          </a:p>
        </p:txBody>
      </p:sp>
      <p:sp>
        <p:nvSpPr>
          <p:cNvPr id="14" name="Tartalom helye 7"/>
          <p:cNvSpPr>
            <a:spLocks noGrp="1"/>
          </p:cNvSpPr>
          <p:nvPr>
            <p:ph sz="quarter" idx="15"/>
          </p:nvPr>
        </p:nvSpPr>
        <p:spPr>
          <a:xfrm>
            <a:off x="4223652" y="2483765"/>
            <a:ext cx="3744696" cy="3820564"/>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5" name="Tartalom helye 7"/>
          <p:cNvSpPr>
            <a:spLocks noGrp="1"/>
          </p:cNvSpPr>
          <p:nvPr>
            <p:ph sz="quarter" idx="16"/>
          </p:nvPr>
        </p:nvSpPr>
        <p:spPr>
          <a:xfrm>
            <a:off x="8181244" y="2483025"/>
            <a:ext cx="3744696" cy="3820564"/>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Tree>
    <p:extLst>
      <p:ext uri="{BB962C8B-B14F-4D97-AF65-F5344CB8AC3E}">
        <p14:creationId xmlns:p14="http://schemas.microsoft.com/office/powerpoint/2010/main" val="19203627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kiemelt elem (színes)">
    <p:spTree>
      <p:nvGrpSpPr>
        <p:cNvPr id="1" name=""/>
        <p:cNvGrpSpPr/>
        <p:nvPr/>
      </p:nvGrpSpPr>
      <p:grpSpPr>
        <a:xfrm>
          <a:off x="0" y="0"/>
          <a:ext cx="0" cy="0"/>
          <a:chOff x="0" y="0"/>
          <a:chExt cx="0" cy="0"/>
        </a:xfrm>
      </p:grpSpPr>
      <p:sp>
        <p:nvSpPr>
          <p:cNvPr id="9" name="Rectangle 57"/>
          <p:cNvSpPr/>
          <p:nvPr userDrawn="1"/>
        </p:nvSpPr>
        <p:spPr bwMode="auto">
          <a:xfrm>
            <a:off x="4339048" y="1439668"/>
            <a:ext cx="3760786" cy="49718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2194560" rIns="365760" bIns="365760" numCol="1" spcCol="0" rtlCol="0" fromWordArt="0" anchor="t" anchorCtr="0" forceAA="0" compatLnSpc="1">
            <a:prstTxWarp prst="textNoShape">
              <a:avLst/>
            </a:prstTxWarp>
            <a:noAutofit/>
          </a:bodyPr>
          <a:lstStyle/>
          <a:p>
            <a:pPr lvl="0" defTabSz="914102" fontAlgn="base">
              <a:spcBef>
                <a:spcPct val="0"/>
              </a:spcBef>
              <a:spcAft>
                <a:spcPts val="600"/>
              </a:spcAft>
            </a:pPr>
            <a:endParaRPr lang="en-US" sz="2000" dirty="0">
              <a:solidFill>
                <a:schemeClr val="bg1">
                  <a:lumMod val="95000"/>
                </a:schemeClr>
              </a:solidFill>
            </a:endParaRPr>
          </a:p>
        </p:txBody>
      </p:sp>
      <p:sp>
        <p:nvSpPr>
          <p:cNvPr id="7" name="Rectangle 5"/>
          <p:cNvSpPr/>
          <p:nvPr userDrawn="1"/>
        </p:nvSpPr>
        <p:spPr bwMode="auto">
          <a:xfrm>
            <a:off x="459607" y="1439668"/>
            <a:ext cx="3760786" cy="497189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2194560" rIns="365760" bIns="365760" numCol="1" spcCol="0" rtlCol="0" fromWordArt="0" anchor="t" anchorCtr="0" forceAA="0" compatLnSpc="1">
            <a:prstTxWarp prst="textNoShape">
              <a:avLst/>
            </a:prstTxWarp>
            <a:noAutofit/>
          </a:bodyPr>
          <a:lstStyle/>
          <a:p>
            <a:pPr defTabSz="914102" fontAlgn="base">
              <a:spcBef>
                <a:spcPct val="0"/>
              </a:spcBef>
              <a:spcAft>
                <a:spcPts val="600"/>
              </a:spcAft>
            </a:pPr>
            <a:endParaRPr lang="en-US" sz="2000" dirty="0">
              <a:solidFill>
                <a:schemeClr val="bg1">
                  <a:lumMod val="95000"/>
                </a:schemeClr>
              </a:solidFill>
            </a:endParaRPr>
          </a:p>
        </p:txBody>
      </p:sp>
      <p:sp>
        <p:nvSpPr>
          <p:cNvPr id="4" name="Tartalom helye 3"/>
          <p:cNvSpPr>
            <a:spLocks noGrp="1"/>
          </p:cNvSpPr>
          <p:nvPr>
            <p:ph sz="quarter" idx="10" hasCustomPrompt="1"/>
          </p:nvPr>
        </p:nvSpPr>
        <p:spPr>
          <a:xfrm>
            <a:off x="680671" y="3585451"/>
            <a:ext cx="3378864" cy="2034403"/>
          </a:xfrm>
        </p:spPr>
        <p:txBody>
          <a:bodyPr/>
          <a:lstStyle>
            <a:lvl1pPr marL="0" indent="0">
              <a:buNone/>
              <a:defRPr sz="4000">
                <a:solidFill>
                  <a:schemeClr val="bg1"/>
                </a:solidFill>
              </a:defRPr>
            </a:lvl1pPr>
          </a:lstStyle>
          <a:p>
            <a:pPr defTabSz="914102" fontAlgn="base">
              <a:spcBef>
                <a:spcPct val="0"/>
              </a:spcBef>
              <a:spcAft>
                <a:spcPts val="600"/>
              </a:spcAft>
            </a:pPr>
            <a:r>
              <a:rPr lang="en-US" sz="2800" dirty="0">
                <a:solidFill>
                  <a:schemeClr val="bg1">
                    <a:lumMod val="95000"/>
                  </a:schemeClr>
                </a:solidFill>
                <a:latin typeface="+mj-lt"/>
                <a:ea typeface="Segoe UI" pitchFamily="34" charset="0"/>
                <a:cs typeface="Segoe UI" pitchFamily="34" charset="0"/>
              </a:rPr>
              <a:t>DX Azure Team</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Envisioning</a:t>
            </a:r>
            <a:r>
              <a:rPr lang="en-US" sz="2000" dirty="0">
                <a:solidFill>
                  <a:schemeClr val="bg1">
                    <a:lumMod val="95000"/>
                  </a:schemeClr>
                </a:solidFill>
                <a:latin typeface="+mj-lt"/>
                <a:ea typeface="Segoe UI" pitchFamily="34" charset="0"/>
                <a:cs typeface="Segoe UI" pitchFamily="34" charset="0"/>
              </a:rPr>
              <a:t> </a:t>
            </a:r>
            <a:r>
              <a:rPr lang="en-US" sz="2000" dirty="0">
                <a:solidFill>
                  <a:schemeClr val="bg1">
                    <a:lumMod val="95000"/>
                  </a:schemeClr>
                </a:solidFill>
              </a:rPr>
              <a:t>Sessions</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Architecture &amp; Design</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POCs</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Partner Investments</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Go to Market Support</a:t>
            </a:r>
          </a:p>
        </p:txBody>
      </p:sp>
      <p:sp>
        <p:nvSpPr>
          <p:cNvPr id="2" name="Cím 1"/>
          <p:cNvSpPr>
            <a:spLocks noGrp="1"/>
          </p:cNvSpPr>
          <p:nvPr>
            <p:ph type="title"/>
          </p:nvPr>
        </p:nvSpPr>
        <p:spPr/>
        <p:txBody>
          <a:bodyPr/>
          <a:lstStyle/>
          <a:p>
            <a:r>
              <a:rPr lang="hu-HU" dirty="0"/>
              <a:t>Mintacím szerkesztése</a:t>
            </a:r>
          </a:p>
        </p:txBody>
      </p:sp>
      <p:sp>
        <p:nvSpPr>
          <p:cNvPr id="10" name="Rectangle 58"/>
          <p:cNvSpPr/>
          <p:nvPr userDrawn="1"/>
        </p:nvSpPr>
        <p:spPr bwMode="auto">
          <a:xfrm>
            <a:off x="8218489" y="1439668"/>
            <a:ext cx="3760786" cy="497189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2194560" rIns="365760" bIns="365760" numCol="1" spcCol="0" rtlCol="0" fromWordArt="0" anchor="t" anchorCtr="0" forceAA="0" compatLnSpc="1">
            <a:prstTxWarp prst="textNoShape">
              <a:avLst/>
            </a:prstTxWarp>
            <a:noAutofit/>
          </a:bodyPr>
          <a:lstStyle/>
          <a:p>
            <a:pPr defTabSz="914102" fontAlgn="base">
              <a:spcBef>
                <a:spcPct val="0"/>
              </a:spcBef>
              <a:spcAft>
                <a:spcPts val="600"/>
              </a:spcAft>
            </a:pPr>
            <a:endParaRPr lang="en-US" sz="2000" dirty="0">
              <a:solidFill>
                <a:schemeClr val="bg1">
                  <a:lumMod val="95000"/>
                </a:schemeClr>
              </a:solidFill>
            </a:endParaRPr>
          </a:p>
        </p:txBody>
      </p:sp>
      <p:sp>
        <p:nvSpPr>
          <p:cNvPr id="12" name="Tartalom helye 3"/>
          <p:cNvSpPr>
            <a:spLocks noGrp="1"/>
          </p:cNvSpPr>
          <p:nvPr>
            <p:ph sz="quarter" idx="11" hasCustomPrompt="1"/>
          </p:nvPr>
        </p:nvSpPr>
        <p:spPr>
          <a:xfrm>
            <a:off x="4530009" y="3585450"/>
            <a:ext cx="3378864" cy="1203406"/>
          </a:xfrm>
        </p:spPr>
        <p:txBody>
          <a:bodyPr/>
          <a:lstStyle>
            <a:lvl1pPr marL="0" indent="0">
              <a:buNone/>
              <a:defRPr sz="2800">
                <a:solidFill>
                  <a:schemeClr val="bg1"/>
                </a:solidFill>
              </a:defRPr>
            </a:lvl1pPr>
          </a:lstStyle>
          <a:p>
            <a:pPr lvl="0" defTabSz="914102" fontAlgn="base">
              <a:spcBef>
                <a:spcPct val="0"/>
              </a:spcBef>
              <a:spcAft>
                <a:spcPts val="600"/>
              </a:spcAft>
            </a:pPr>
            <a:r>
              <a:rPr lang="en-US" sz="2800" dirty="0">
                <a:solidFill>
                  <a:schemeClr val="bg1">
                    <a:lumMod val="95000"/>
                  </a:schemeClr>
                </a:solidFill>
                <a:latin typeface="+mj-lt"/>
                <a:ea typeface="Segoe UI" pitchFamily="34" charset="0"/>
                <a:cs typeface="Segoe UI" pitchFamily="34" charset="0"/>
              </a:rPr>
              <a:t>Cloud ISVs</a:t>
            </a:r>
          </a:p>
          <a:p>
            <a:pPr lvl="0" fontAlgn="base">
              <a:spcBef>
                <a:spcPct val="0"/>
              </a:spcBef>
              <a:spcAft>
                <a:spcPct val="0"/>
              </a:spcAft>
            </a:pPr>
            <a:r>
              <a:rPr lang="en-US" sz="2000" dirty="0">
                <a:solidFill>
                  <a:schemeClr val="bg1">
                    <a:lumMod val="95000"/>
                  </a:schemeClr>
                </a:solidFill>
              </a:rPr>
              <a:t>Looking to build and grow business through the Cloud</a:t>
            </a:r>
          </a:p>
        </p:txBody>
      </p:sp>
      <p:sp>
        <p:nvSpPr>
          <p:cNvPr id="16" name="Tartalom helye 3"/>
          <p:cNvSpPr>
            <a:spLocks noGrp="1"/>
          </p:cNvSpPr>
          <p:nvPr>
            <p:ph sz="quarter" idx="12" hasCustomPrompt="1"/>
          </p:nvPr>
        </p:nvSpPr>
        <p:spPr>
          <a:xfrm>
            <a:off x="8409450" y="3585450"/>
            <a:ext cx="3378864" cy="1203406"/>
          </a:xfrm>
        </p:spPr>
        <p:txBody>
          <a:bodyPr/>
          <a:lstStyle>
            <a:lvl1pPr marL="0" indent="0">
              <a:buNone/>
              <a:defRPr sz="2800">
                <a:solidFill>
                  <a:schemeClr val="bg1"/>
                </a:solidFill>
              </a:defRPr>
            </a:lvl1pPr>
          </a:lstStyle>
          <a:p>
            <a:pPr lvl="0" defTabSz="914102" fontAlgn="base">
              <a:spcBef>
                <a:spcPct val="0"/>
              </a:spcBef>
              <a:spcAft>
                <a:spcPts val="600"/>
              </a:spcAft>
            </a:pPr>
            <a:r>
              <a:rPr lang="en-US" sz="2800" dirty="0">
                <a:solidFill>
                  <a:schemeClr val="bg1">
                    <a:lumMod val="95000"/>
                  </a:schemeClr>
                </a:solidFill>
                <a:latin typeface="+mj-lt"/>
                <a:ea typeface="Segoe UI" pitchFamily="34" charset="0"/>
                <a:cs typeface="Segoe UI" pitchFamily="34" charset="0"/>
              </a:rPr>
              <a:t>Cloud ISVs</a:t>
            </a:r>
          </a:p>
          <a:p>
            <a:pPr lvl="0" fontAlgn="base">
              <a:spcBef>
                <a:spcPct val="0"/>
              </a:spcBef>
              <a:spcAft>
                <a:spcPct val="0"/>
              </a:spcAft>
            </a:pPr>
            <a:r>
              <a:rPr lang="en-US" sz="2000" dirty="0">
                <a:solidFill>
                  <a:schemeClr val="bg1">
                    <a:lumMod val="95000"/>
                  </a:schemeClr>
                </a:solidFill>
              </a:rPr>
              <a:t>Looking to build and grow business through the Cloud</a:t>
            </a:r>
          </a:p>
        </p:txBody>
      </p:sp>
    </p:spTree>
    <p:extLst>
      <p:ext uri="{BB962C8B-B14F-4D97-AF65-F5344CB8AC3E}">
        <p14:creationId xmlns:p14="http://schemas.microsoft.com/office/powerpoint/2010/main" val="182796261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péz kép + szöveg">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3" y="2980724"/>
            <a:ext cx="7171402" cy="896552"/>
          </a:xfrm>
        </p:spPr>
        <p:txBody>
          <a:bodyPr vert="horz" wrap="square" lIns="182880" tIns="146304" rIns="182880" bIns="146304" rtlCol="0" anchor="ctr">
            <a:noAutofit/>
          </a:bodyPr>
          <a:lstStyle>
            <a:lvl1pPr>
              <a:defRPr lang="en-US" sz="3528"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895974"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69240"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5" name="Title 5"/>
          <p:cNvSpPr>
            <a:spLocks noGrp="1"/>
          </p:cNvSpPr>
          <p:nvPr>
            <p:ph type="title"/>
          </p:nvPr>
        </p:nvSpPr>
        <p:spPr>
          <a:xfrm>
            <a:off x="269240" y="289511"/>
            <a:ext cx="11655840" cy="899665"/>
          </a:xfrm>
        </p:spPr>
        <p:txBody>
          <a:bodyPr/>
          <a:lstStyle/>
          <a:p>
            <a:r>
              <a:rPr lang="en-US"/>
              <a:t>Click to edit Master title style</a:t>
            </a:r>
          </a:p>
        </p:txBody>
      </p:sp>
    </p:spTree>
    <p:extLst>
      <p:ext uri="{BB962C8B-B14F-4D97-AF65-F5344CB8AC3E}">
        <p14:creationId xmlns:p14="http://schemas.microsoft.com/office/powerpoint/2010/main" val="149707247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péz képek (folyamat)">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525"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8" name="Picture Placeholder 12"/>
          <p:cNvSpPr>
            <a:spLocks noGrp="1"/>
          </p:cNvSpPr>
          <p:nvPr>
            <p:ph type="pic" sz="quarter" idx="18"/>
          </p:nvPr>
        </p:nvSpPr>
        <p:spPr>
          <a:xfrm>
            <a:off x="4651738"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9" name="Picture Placeholder 12"/>
          <p:cNvSpPr>
            <a:spLocks noGrp="1"/>
          </p:cNvSpPr>
          <p:nvPr>
            <p:ph type="pic" sz="quarter" idx="19"/>
          </p:nvPr>
        </p:nvSpPr>
        <p:spPr>
          <a:xfrm>
            <a:off x="8095785" y="2257102"/>
            <a:ext cx="3826978"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525"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6090411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Üres">
    <p:spTree>
      <p:nvGrpSpPr>
        <p:cNvPr id="1" name=""/>
        <p:cNvGrpSpPr/>
        <p:nvPr/>
      </p:nvGrpSpPr>
      <p:grpSpPr>
        <a:xfrm>
          <a:off x="0" y="0"/>
          <a:ext cx="0" cy="0"/>
          <a:chOff x="0" y="0"/>
          <a:chExt cx="0" cy="0"/>
        </a:xfrm>
      </p:grpSpPr>
      <p:sp>
        <p:nvSpPr>
          <p:cNvPr id="2" name="Téglalap 1"/>
          <p:cNvSpPr/>
          <p:nvPr userDrawn="1"/>
        </p:nvSpPr>
        <p:spPr bwMode="auto">
          <a:xfrm>
            <a:off x="10610335" y="222422"/>
            <a:ext cx="1276865" cy="757881"/>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520860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ejezetcím (főcímmel)">
    <p:spTree>
      <p:nvGrpSpPr>
        <p:cNvPr id="1" name=""/>
        <p:cNvGrpSpPr/>
        <p:nvPr/>
      </p:nvGrpSpPr>
      <p:grpSpPr>
        <a:xfrm>
          <a:off x="0" y="0"/>
          <a:ext cx="0" cy="0"/>
          <a:chOff x="0" y="0"/>
          <a:chExt cx="0" cy="0"/>
        </a:xfrm>
      </p:grpSpPr>
      <p:sp>
        <p:nvSpPr>
          <p:cNvPr id="3" name="White Background"/>
          <p:cNvSpPr/>
          <p:nvPr userDrawn="1"/>
        </p:nvSpPr>
        <p:spPr bwMode="auto">
          <a:xfrm>
            <a:off x="1" y="3365500"/>
            <a:ext cx="12192000" cy="3492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Subhead"/>
          <p:cNvSpPr>
            <a:spLocks noGrp="1"/>
          </p:cNvSpPr>
          <p:nvPr>
            <p:ph type="body" sz="quarter" idx="12" hasCustomPrompt="1"/>
          </p:nvPr>
        </p:nvSpPr>
        <p:spPr>
          <a:xfrm>
            <a:off x="374748" y="3873501"/>
            <a:ext cx="6748632" cy="727700"/>
          </a:xfrm>
          <a:prstGeom prst="rect">
            <a:avLst/>
          </a:prstGeom>
        </p:spPr>
        <p:txBody>
          <a:bodyPr/>
          <a:lstStyle>
            <a:lvl1pPr marL="0" indent="0">
              <a:buNone/>
              <a:defRPr>
                <a:solidFill>
                  <a:schemeClr val="bg1"/>
                </a:solidFill>
              </a:defRPr>
            </a:lvl1pPr>
            <a:lvl2pPr marL="336076" indent="0">
              <a:buNone/>
              <a:defRPr>
                <a:solidFill>
                  <a:schemeClr val="tx2"/>
                </a:solidFill>
              </a:defRPr>
            </a:lvl2pPr>
            <a:lvl3pPr marL="560127" indent="0">
              <a:buNone/>
              <a:defRPr>
                <a:solidFill>
                  <a:schemeClr val="tx2"/>
                </a:solidFill>
              </a:defRPr>
            </a:lvl3pPr>
            <a:lvl4pPr marL="784178" indent="0">
              <a:buNone/>
              <a:defRPr>
                <a:solidFill>
                  <a:schemeClr val="tx2"/>
                </a:solidFill>
              </a:defRPr>
            </a:lvl4pPr>
            <a:lvl5pPr marL="1008229" indent="0">
              <a:buNone/>
              <a:defRPr>
                <a:solidFill>
                  <a:schemeClr val="tx2"/>
                </a:solidFill>
              </a:defRPr>
            </a:lvl5pPr>
          </a:lstStyle>
          <a:p>
            <a:pPr lvl="0"/>
            <a:r>
              <a:rPr lang="hu-HU" dirty="0"/>
              <a:t>alcím</a:t>
            </a:r>
            <a:endParaRPr lang="en-US" dirty="0"/>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10" name="Subhead"/>
          <p:cNvSpPr>
            <a:spLocks noGrp="1"/>
          </p:cNvSpPr>
          <p:nvPr>
            <p:ph type="body" sz="quarter" idx="13" hasCustomPrompt="1"/>
          </p:nvPr>
        </p:nvSpPr>
        <p:spPr>
          <a:xfrm>
            <a:off x="274711" y="930350"/>
            <a:ext cx="9841353" cy="849463"/>
          </a:xfrm>
          <a:prstGeom prst="rect">
            <a:avLst/>
          </a:prstGeom>
        </p:spPr>
        <p:txBody>
          <a:bodyPr/>
          <a:lstStyle>
            <a:lvl1pPr marL="0" indent="0">
              <a:buNone/>
              <a:defRPr sz="4800">
                <a:solidFill>
                  <a:schemeClr val="tx2"/>
                </a:solidFill>
              </a:defRPr>
            </a:lvl1pPr>
            <a:lvl2pPr marL="336076" indent="0">
              <a:buNone/>
              <a:defRPr>
                <a:solidFill>
                  <a:schemeClr val="tx2"/>
                </a:solidFill>
              </a:defRPr>
            </a:lvl2pPr>
            <a:lvl3pPr marL="560127" indent="0">
              <a:buNone/>
              <a:defRPr>
                <a:solidFill>
                  <a:schemeClr val="tx2"/>
                </a:solidFill>
              </a:defRPr>
            </a:lvl3pPr>
            <a:lvl4pPr marL="784178" indent="0">
              <a:buNone/>
              <a:defRPr>
                <a:solidFill>
                  <a:schemeClr val="tx2"/>
                </a:solidFill>
              </a:defRPr>
            </a:lvl4pPr>
            <a:lvl5pPr marL="1008229" indent="0">
              <a:buNone/>
              <a:defRPr>
                <a:solidFill>
                  <a:schemeClr val="tx2"/>
                </a:solidFill>
              </a:defRPr>
            </a:lvl5pPr>
          </a:lstStyle>
          <a:p>
            <a:pPr lvl="0"/>
            <a:r>
              <a:rPr lang="hu-HU" dirty="0"/>
              <a:t>Főcím</a:t>
            </a:r>
            <a:endParaRPr lang="en-US" dirty="0"/>
          </a:p>
        </p:txBody>
      </p:sp>
    </p:spTree>
    <p:extLst>
      <p:ext uri="{BB962C8B-B14F-4D97-AF65-F5344CB8AC3E}">
        <p14:creationId xmlns:p14="http://schemas.microsoft.com/office/powerpoint/2010/main" val="9326269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395363"/>
            <a:ext cx="5378548" cy="5193695"/>
          </a:xfrm>
        </p:spPr>
        <p:txBody>
          <a:bodyPr wrap="square">
            <a:normAutofit/>
          </a:bodyPr>
          <a:lstStyle>
            <a:lvl1pPr marL="0" indent="0">
              <a:spcBef>
                <a:spcPts val="6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spcBef>
                <a:spcPts val="600"/>
              </a:spcBef>
              <a:buNone/>
              <a:defRPr sz="1961"/>
            </a:lvl2pPr>
            <a:lvl3pPr marL="227209" indent="0">
              <a:spcBef>
                <a:spcPts val="600"/>
              </a:spcBef>
              <a:buNone/>
              <a:tabLst/>
              <a:defRPr sz="1961"/>
            </a:lvl3pPr>
            <a:lvl4pPr marL="451306" indent="0">
              <a:spcBef>
                <a:spcPts val="600"/>
              </a:spcBef>
              <a:buNone/>
              <a:defRPr/>
            </a:lvl4pPr>
            <a:lvl5pPr marL="67229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395363"/>
            <a:ext cx="5378548" cy="5193695"/>
          </a:xfrm>
        </p:spPr>
        <p:txBody>
          <a:bodyPr wrap="square">
            <a:normAutofit/>
          </a:bodyPr>
          <a:lstStyle>
            <a:lvl1pPr marL="0" indent="0">
              <a:spcBef>
                <a:spcPts val="6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spcBef>
                <a:spcPts val="600"/>
              </a:spcBef>
              <a:buNone/>
              <a:defRPr sz="1961"/>
            </a:lvl2pPr>
            <a:lvl3pPr marL="227209" indent="0">
              <a:spcBef>
                <a:spcPts val="600"/>
              </a:spcBef>
              <a:buNone/>
              <a:tabLst/>
              <a:defRPr sz="1961"/>
            </a:lvl3pPr>
            <a:lvl4pPr marL="451306" indent="0">
              <a:spcBef>
                <a:spcPts val="600"/>
              </a:spcBef>
              <a:buNone/>
              <a:defRPr/>
            </a:lvl4pPr>
            <a:lvl5pPr marL="67229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625280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ejezetcím (szürk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26858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ejezetcím (világoské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255913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ejezetcím (ké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hu-HU" dirty="0"/>
              <a:t>Fejezetcím</a:t>
            </a:r>
            <a:endParaRPr lang="en-US" dirty="0"/>
          </a:p>
        </p:txBody>
      </p:sp>
    </p:spTree>
    <p:extLst>
      <p:ext uri="{BB962C8B-B14F-4D97-AF65-F5344CB8AC3E}">
        <p14:creationId xmlns:p14="http://schemas.microsoft.com/office/powerpoint/2010/main" val="35180112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ejezetcím (sötétkék)">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99109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ím 1">
    <p:bg>
      <p:bgPr>
        <a:solidFill>
          <a:srgbClr val="0078D7"/>
        </a:solidFill>
        <a:effectLst/>
      </p:bgPr>
    </p:bg>
    <p:spTree>
      <p:nvGrpSpPr>
        <p:cNvPr id="1" name=""/>
        <p:cNvGrpSpPr/>
        <p:nvPr/>
      </p:nvGrpSpPr>
      <p:grpSpPr>
        <a:xfrm>
          <a:off x="0" y="0"/>
          <a:ext cx="0" cy="0"/>
          <a:chOff x="0" y="0"/>
          <a:chExt cx="0" cy="0"/>
        </a:xfrm>
      </p:grpSpPr>
      <p:sp>
        <p:nvSpPr>
          <p:cNvPr id="26" name="Szöveg helye 7"/>
          <p:cNvSpPr>
            <a:spLocks noGrp="1"/>
          </p:cNvSpPr>
          <p:nvPr>
            <p:ph type="body" sz="quarter" idx="16" hasCustomPrompt="1"/>
          </p:nvPr>
        </p:nvSpPr>
        <p:spPr>
          <a:xfrm>
            <a:off x="348295" y="3937114"/>
            <a:ext cx="5032626" cy="536915"/>
          </a:xfrm>
        </p:spPr>
        <p:txBody>
          <a:bodyPr>
            <a:normAutofit/>
          </a:bodyPr>
          <a:lstStyle>
            <a:lvl1pPr marL="0" indent="0">
              <a:buNone/>
              <a:defRPr sz="3140">
                <a:solidFill>
                  <a:schemeClr val="tx1"/>
                </a:solidFill>
                <a:latin typeface="+mn-lt"/>
              </a:defRPr>
            </a:lvl1pPr>
          </a:lstStyle>
          <a:p>
            <a:pPr lvl="0"/>
            <a:r>
              <a:rPr lang="hu-HU" dirty="0"/>
              <a:t>Alcím / előadó</a:t>
            </a:r>
          </a:p>
        </p:txBody>
      </p:sp>
      <p:grpSp>
        <p:nvGrpSpPr>
          <p:cNvPr id="13" name="Group 12"/>
          <p:cNvGrpSpPr/>
          <p:nvPr userDrawn="1"/>
        </p:nvGrpSpPr>
        <p:grpSpPr>
          <a:xfrm>
            <a:off x="5516880" y="2514600"/>
            <a:ext cx="4343400" cy="4343400"/>
            <a:chOff x="973969" y="893633"/>
            <a:chExt cx="4846320" cy="4846320"/>
          </a:xfrm>
        </p:grpSpPr>
        <p:sp>
          <p:nvSpPr>
            <p:cNvPr id="14" name="Rectangle 13"/>
            <p:cNvSpPr/>
            <p:nvPr/>
          </p:nvSpPr>
          <p:spPr bwMode="auto">
            <a:xfrm>
              <a:off x="973969" y="893633"/>
              <a:ext cx="4846320" cy="4846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grpSp>
          <p:nvGrpSpPr>
            <p:cNvPr id="15" name="Group 14"/>
            <p:cNvGrpSpPr/>
            <p:nvPr/>
          </p:nvGrpSpPr>
          <p:grpSpPr>
            <a:xfrm>
              <a:off x="1277373" y="1718452"/>
              <a:ext cx="4239513" cy="3196683"/>
              <a:chOff x="4195002" y="1782502"/>
              <a:chExt cx="4850738" cy="3657560"/>
            </a:xfrm>
          </p:grpSpPr>
          <p:sp>
            <p:nvSpPr>
              <p:cNvPr id="16" name="Freeform 15"/>
              <p:cNvSpPr>
                <a:spLocks noChangeAspect="1" noEditPoints="1"/>
              </p:cNvSpPr>
              <p:nvPr/>
            </p:nvSpPr>
            <p:spPr bwMode="black">
              <a:xfrm>
                <a:off x="4195002" y="1782502"/>
                <a:ext cx="4850738" cy="3021128"/>
              </a:xfrm>
              <a:custGeom>
                <a:avLst/>
                <a:gdLst>
                  <a:gd name="T0" fmla="*/ 1277 w 1355"/>
                  <a:gd name="T1" fmla="*/ 371 h 843"/>
                  <a:gd name="T2" fmla="*/ 1157 w 1355"/>
                  <a:gd name="T3" fmla="*/ 298 h 843"/>
                  <a:gd name="T4" fmla="*/ 1157 w 1355"/>
                  <a:gd name="T5" fmla="*/ 277 h 843"/>
                  <a:gd name="T6" fmla="*/ 1080 w 1355"/>
                  <a:gd name="T7" fmla="*/ 83 h 843"/>
                  <a:gd name="T8" fmla="*/ 888 w 1355"/>
                  <a:gd name="T9" fmla="*/ 0 h 843"/>
                  <a:gd name="T10" fmla="*/ 650 w 1355"/>
                  <a:gd name="T11" fmla="*/ 135 h 843"/>
                  <a:gd name="T12" fmla="*/ 544 w 1355"/>
                  <a:gd name="T13" fmla="*/ 114 h 843"/>
                  <a:gd name="T14" fmla="*/ 353 w 1355"/>
                  <a:gd name="T15" fmla="*/ 189 h 843"/>
                  <a:gd name="T16" fmla="*/ 287 w 1355"/>
                  <a:gd name="T17" fmla="*/ 287 h 843"/>
                  <a:gd name="T18" fmla="*/ 275 w 1355"/>
                  <a:gd name="T19" fmla="*/ 287 h 843"/>
                  <a:gd name="T20" fmla="*/ 82 w 1355"/>
                  <a:gd name="T21" fmla="*/ 370 h 843"/>
                  <a:gd name="T22" fmla="*/ 0 w 1355"/>
                  <a:gd name="T23" fmla="*/ 565 h 843"/>
                  <a:gd name="T24" fmla="*/ 82 w 1355"/>
                  <a:gd name="T25" fmla="*/ 760 h 843"/>
                  <a:gd name="T26" fmla="*/ 275 w 1355"/>
                  <a:gd name="T27" fmla="*/ 843 h 843"/>
                  <a:gd name="T28" fmla="*/ 1080 w 1355"/>
                  <a:gd name="T29" fmla="*/ 843 h 843"/>
                  <a:gd name="T30" fmla="*/ 1277 w 1355"/>
                  <a:gd name="T31" fmla="*/ 760 h 843"/>
                  <a:gd name="T32" fmla="*/ 1355 w 1355"/>
                  <a:gd name="T33" fmla="*/ 565 h 843"/>
                  <a:gd name="T34" fmla="*/ 1277 w 1355"/>
                  <a:gd name="T35" fmla="*/ 371 h 843"/>
                  <a:gd name="T36" fmla="*/ 1080 w 1355"/>
                  <a:gd name="T37" fmla="*/ 766 h 843"/>
                  <a:gd name="T38" fmla="*/ 275 w 1355"/>
                  <a:gd name="T39" fmla="*/ 766 h 843"/>
                  <a:gd name="T40" fmla="*/ 76 w 1355"/>
                  <a:gd name="T41" fmla="*/ 565 h 843"/>
                  <a:gd name="T42" fmla="*/ 275 w 1355"/>
                  <a:gd name="T43" fmla="*/ 364 h 843"/>
                  <a:gd name="T44" fmla="*/ 346 w 1355"/>
                  <a:gd name="T45" fmla="*/ 381 h 843"/>
                  <a:gd name="T46" fmla="*/ 544 w 1355"/>
                  <a:gd name="T47" fmla="*/ 191 h 843"/>
                  <a:gd name="T48" fmla="*/ 689 w 1355"/>
                  <a:gd name="T49" fmla="*/ 255 h 843"/>
                  <a:gd name="T50" fmla="*/ 888 w 1355"/>
                  <a:gd name="T51" fmla="*/ 77 h 843"/>
                  <a:gd name="T52" fmla="*/ 1080 w 1355"/>
                  <a:gd name="T53" fmla="*/ 277 h 843"/>
                  <a:gd name="T54" fmla="*/ 1064 w 1355"/>
                  <a:gd name="T55" fmla="*/ 370 h 843"/>
                  <a:gd name="T56" fmla="*/ 1080 w 1355"/>
                  <a:gd name="T57" fmla="*/ 364 h 843"/>
                  <a:gd name="T58" fmla="*/ 1278 w 1355"/>
                  <a:gd name="T59" fmla="*/ 565 h 843"/>
                  <a:gd name="T60" fmla="*/ 1080 w 1355"/>
                  <a:gd name="T61" fmla="*/ 766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55" h="843">
                    <a:moveTo>
                      <a:pt x="1277" y="371"/>
                    </a:moveTo>
                    <a:cubicBezTo>
                      <a:pt x="1242" y="335"/>
                      <a:pt x="1201" y="311"/>
                      <a:pt x="1157" y="298"/>
                    </a:cubicBezTo>
                    <a:cubicBezTo>
                      <a:pt x="1157" y="291"/>
                      <a:pt x="1157" y="285"/>
                      <a:pt x="1157" y="277"/>
                    </a:cubicBezTo>
                    <a:cubicBezTo>
                      <a:pt x="1157" y="205"/>
                      <a:pt x="1130" y="136"/>
                      <a:pt x="1080" y="83"/>
                    </a:cubicBezTo>
                    <a:cubicBezTo>
                      <a:pt x="1028" y="29"/>
                      <a:pt x="959" y="0"/>
                      <a:pt x="888" y="0"/>
                    </a:cubicBezTo>
                    <a:cubicBezTo>
                      <a:pt x="789" y="0"/>
                      <a:pt x="700" y="54"/>
                      <a:pt x="650" y="135"/>
                    </a:cubicBezTo>
                    <a:cubicBezTo>
                      <a:pt x="618" y="121"/>
                      <a:pt x="581" y="114"/>
                      <a:pt x="544" y="114"/>
                    </a:cubicBezTo>
                    <a:cubicBezTo>
                      <a:pt x="471" y="114"/>
                      <a:pt x="404" y="141"/>
                      <a:pt x="353" y="189"/>
                    </a:cubicBezTo>
                    <a:cubicBezTo>
                      <a:pt x="324" y="217"/>
                      <a:pt x="302" y="250"/>
                      <a:pt x="287" y="287"/>
                    </a:cubicBezTo>
                    <a:cubicBezTo>
                      <a:pt x="283" y="287"/>
                      <a:pt x="279" y="287"/>
                      <a:pt x="275" y="287"/>
                    </a:cubicBezTo>
                    <a:cubicBezTo>
                      <a:pt x="203" y="287"/>
                      <a:pt x="134" y="317"/>
                      <a:pt x="82" y="370"/>
                    </a:cubicBezTo>
                    <a:cubicBezTo>
                      <a:pt x="29" y="422"/>
                      <a:pt x="0" y="492"/>
                      <a:pt x="0" y="565"/>
                    </a:cubicBezTo>
                    <a:cubicBezTo>
                      <a:pt x="0" y="638"/>
                      <a:pt x="29" y="707"/>
                      <a:pt x="82" y="760"/>
                    </a:cubicBezTo>
                    <a:cubicBezTo>
                      <a:pt x="134" y="814"/>
                      <a:pt x="203" y="843"/>
                      <a:pt x="275" y="843"/>
                    </a:cubicBezTo>
                    <a:cubicBezTo>
                      <a:pt x="1080" y="843"/>
                      <a:pt x="1080" y="843"/>
                      <a:pt x="1080" y="843"/>
                    </a:cubicBezTo>
                    <a:cubicBezTo>
                      <a:pt x="1155" y="843"/>
                      <a:pt x="1224" y="814"/>
                      <a:pt x="1277" y="760"/>
                    </a:cubicBezTo>
                    <a:cubicBezTo>
                      <a:pt x="1327" y="707"/>
                      <a:pt x="1355" y="638"/>
                      <a:pt x="1355" y="565"/>
                    </a:cubicBezTo>
                    <a:cubicBezTo>
                      <a:pt x="1355" y="492"/>
                      <a:pt x="1327" y="422"/>
                      <a:pt x="1277" y="371"/>
                    </a:cubicBezTo>
                    <a:close/>
                    <a:moveTo>
                      <a:pt x="1080" y="766"/>
                    </a:moveTo>
                    <a:cubicBezTo>
                      <a:pt x="1080" y="766"/>
                      <a:pt x="437" y="766"/>
                      <a:pt x="275" y="766"/>
                    </a:cubicBezTo>
                    <a:cubicBezTo>
                      <a:pt x="167" y="766"/>
                      <a:pt x="76" y="674"/>
                      <a:pt x="76" y="565"/>
                    </a:cubicBezTo>
                    <a:cubicBezTo>
                      <a:pt x="76" y="457"/>
                      <a:pt x="167" y="364"/>
                      <a:pt x="275" y="364"/>
                    </a:cubicBezTo>
                    <a:cubicBezTo>
                      <a:pt x="302" y="364"/>
                      <a:pt x="324" y="370"/>
                      <a:pt x="346" y="381"/>
                    </a:cubicBezTo>
                    <a:cubicBezTo>
                      <a:pt x="351" y="272"/>
                      <a:pt x="437" y="191"/>
                      <a:pt x="544" y="191"/>
                    </a:cubicBezTo>
                    <a:cubicBezTo>
                      <a:pt x="603" y="191"/>
                      <a:pt x="650" y="213"/>
                      <a:pt x="689" y="255"/>
                    </a:cubicBezTo>
                    <a:cubicBezTo>
                      <a:pt x="699" y="158"/>
                      <a:pt x="785" y="77"/>
                      <a:pt x="888" y="77"/>
                    </a:cubicBezTo>
                    <a:cubicBezTo>
                      <a:pt x="994" y="77"/>
                      <a:pt x="1080" y="169"/>
                      <a:pt x="1080" y="277"/>
                    </a:cubicBezTo>
                    <a:cubicBezTo>
                      <a:pt x="1080" y="311"/>
                      <a:pt x="1075" y="343"/>
                      <a:pt x="1064" y="370"/>
                    </a:cubicBezTo>
                    <a:cubicBezTo>
                      <a:pt x="1069" y="364"/>
                      <a:pt x="1075" y="364"/>
                      <a:pt x="1080" y="364"/>
                    </a:cubicBezTo>
                    <a:cubicBezTo>
                      <a:pt x="1192" y="364"/>
                      <a:pt x="1278" y="457"/>
                      <a:pt x="1278" y="565"/>
                    </a:cubicBezTo>
                    <a:cubicBezTo>
                      <a:pt x="1278" y="674"/>
                      <a:pt x="1192" y="766"/>
                      <a:pt x="1080" y="766"/>
                    </a:cubicBezTo>
                    <a:close/>
                  </a:path>
                </a:pathLst>
              </a:custGeom>
              <a:solidFill>
                <a:schemeClr val="tx1"/>
              </a:solidFill>
              <a:ln>
                <a:noFill/>
              </a:ln>
            </p:spPr>
            <p:txBody>
              <a:bodyPr vert="horz" wrap="square" lIns="91440" tIns="45720" rIns="91440" bIns="45720" numCol="1" anchor="ctr" anchorCtr="0" compatLnSpc="1">
                <a:prstTxWarp prst="textNoShape">
                  <a:avLst/>
                </a:prstTxWarp>
              </a:bodyPr>
              <a:lstStyle/>
              <a:p>
                <a:pPr algn="ctr"/>
                <a:endParaRPr lang="en-US" sz="1600" dirty="0">
                  <a:solidFill>
                    <a:schemeClr val="tx1"/>
                  </a:solidFill>
                </a:endParaRPr>
              </a:p>
            </p:txBody>
          </p:sp>
          <p:sp>
            <p:nvSpPr>
              <p:cNvPr id="17" name="Freeform 16"/>
              <p:cNvSpPr>
                <a:spLocks noChangeAspect="1"/>
              </p:cNvSpPr>
              <p:nvPr/>
            </p:nvSpPr>
            <p:spPr bwMode="auto">
              <a:xfrm>
                <a:off x="6892270" y="4166400"/>
                <a:ext cx="385007" cy="1084299"/>
              </a:xfrm>
              <a:custGeom>
                <a:avLst/>
                <a:gdLst>
                  <a:gd name="connsiteX0" fmla="*/ 0 w 457195"/>
                  <a:gd name="connsiteY0" fmla="*/ 0 h 1287604"/>
                  <a:gd name="connsiteX1" fmla="*/ 38344 w 457195"/>
                  <a:gd name="connsiteY1" fmla="*/ 11903 h 1287604"/>
                  <a:gd name="connsiteX2" fmla="*/ 457195 w 457195"/>
                  <a:gd name="connsiteY2" fmla="*/ 643802 h 1287604"/>
                  <a:gd name="connsiteX3" fmla="*/ 38344 w 457195"/>
                  <a:gd name="connsiteY3" fmla="*/ 1275701 h 1287604"/>
                  <a:gd name="connsiteX4" fmla="*/ 0 w 457195"/>
                  <a:gd name="connsiteY4" fmla="*/ 1287604 h 1287604"/>
                  <a:gd name="connsiteX5" fmla="*/ 0 w 457195"/>
                  <a:gd name="connsiteY5" fmla="*/ 1089080 h 1287604"/>
                  <a:gd name="connsiteX6" fmla="*/ 52444 w 457195"/>
                  <a:gd name="connsiteY6" fmla="*/ 1060614 h 1287604"/>
                  <a:gd name="connsiteX7" fmla="*/ 274061 w 457195"/>
                  <a:gd name="connsiteY7" fmla="*/ 643802 h 1287604"/>
                  <a:gd name="connsiteX8" fmla="*/ 52444 w 457195"/>
                  <a:gd name="connsiteY8" fmla="*/ 226990 h 1287604"/>
                  <a:gd name="connsiteX9" fmla="*/ 0 w 457195"/>
                  <a:gd name="connsiteY9" fmla="*/ 198525 h 1287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195" h="1287604">
                    <a:moveTo>
                      <a:pt x="0" y="0"/>
                    </a:moveTo>
                    <a:lnTo>
                      <a:pt x="38344" y="11903"/>
                    </a:lnTo>
                    <a:cubicBezTo>
                      <a:pt x="284485" y="116012"/>
                      <a:pt x="457195" y="359738"/>
                      <a:pt x="457195" y="643802"/>
                    </a:cubicBezTo>
                    <a:cubicBezTo>
                      <a:pt x="457195" y="927866"/>
                      <a:pt x="284485" y="1171592"/>
                      <a:pt x="38344" y="1275701"/>
                    </a:cubicBezTo>
                    <a:lnTo>
                      <a:pt x="0" y="1287604"/>
                    </a:lnTo>
                    <a:lnTo>
                      <a:pt x="0" y="1089080"/>
                    </a:lnTo>
                    <a:lnTo>
                      <a:pt x="52444" y="1060614"/>
                    </a:lnTo>
                    <a:cubicBezTo>
                      <a:pt x="186152" y="970283"/>
                      <a:pt x="274061" y="817308"/>
                      <a:pt x="274061" y="643802"/>
                    </a:cubicBezTo>
                    <a:cubicBezTo>
                      <a:pt x="274061" y="470296"/>
                      <a:pt x="186152" y="317322"/>
                      <a:pt x="52444" y="226990"/>
                    </a:cubicBezTo>
                    <a:lnTo>
                      <a:pt x="0" y="198525"/>
                    </a:ln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solidFill>
                    <a:schemeClr val="tx1"/>
                  </a:solidFill>
                  <a:ea typeface="Segoe UI" pitchFamily="34" charset="0"/>
                  <a:cs typeface="Segoe UI" pitchFamily="34" charset="0"/>
                </a:endParaRPr>
              </a:p>
            </p:txBody>
          </p:sp>
          <p:sp>
            <p:nvSpPr>
              <p:cNvPr id="18" name="Freeform 17"/>
              <p:cNvSpPr/>
              <p:nvPr/>
            </p:nvSpPr>
            <p:spPr bwMode="auto">
              <a:xfrm>
                <a:off x="6733272" y="3977037"/>
                <a:ext cx="731512" cy="1463025"/>
              </a:xfrm>
              <a:custGeom>
                <a:avLst/>
                <a:gdLst>
                  <a:gd name="connsiteX0" fmla="*/ 0 w 868670"/>
                  <a:gd name="connsiteY0" fmla="*/ 0 h 1737340"/>
                  <a:gd name="connsiteX1" fmla="*/ 868670 w 868670"/>
                  <a:gd name="connsiteY1" fmla="*/ 868670 h 1737340"/>
                  <a:gd name="connsiteX2" fmla="*/ 0 w 868670"/>
                  <a:gd name="connsiteY2" fmla="*/ 1737340 h 1737340"/>
                  <a:gd name="connsiteX3" fmla="*/ 0 w 868670"/>
                  <a:gd name="connsiteY3" fmla="*/ 1504571 h 1737340"/>
                  <a:gd name="connsiteX4" fmla="*/ 635901 w 868670"/>
                  <a:gd name="connsiteY4" fmla="*/ 868670 h 1737340"/>
                  <a:gd name="connsiteX5" fmla="*/ 0 w 868670"/>
                  <a:gd name="connsiteY5" fmla="*/ 232769 h 173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8670" h="1737340">
                    <a:moveTo>
                      <a:pt x="0" y="0"/>
                    </a:moveTo>
                    <a:cubicBezTo>
                      <a:pt x="479753" y="0"/>
                      <a:pt x="868670" y="388917"/>
                      <a:pt x="868670" y="868670"/>
                    </a:cubicBezTo>
                    <a:cubicBezTo>
                      <a:pt x="868670" y="1348423"/>
                      <a:pt x="479753" y="1737340"/>
                      <a:pt x="0" y="1737340"/>
                    </a:cubicBezTo>
                    <a:lnTo>
                      <a:pt x="0" y="1504571"/>
                    </a:lnTo>
                    <a:cubicBezTo>
                      <a:pt x="351198" y="1504571"/>
                      <a:pt x="635901" y="1219868"/>
                      <a:pt x="635901" y="868670"/>
                    </a:cubicBezTo>
                    <a:cubicBezTo>
                      <a:pt x="635901" y="517472"/>
                      <a:pt x="351198" y="232769"/>
                      <a:pt x="0" y="232769"/>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solidFill>
                    <a:schemeClr val="tx1"/>
                  </a:solidFill>
                  <a:ea typeface="Segoe UI" pitchFamily="34" charset="0"/>
                  <a:cs typeface="Segoe UI" pitchFamily="34" charset="0"/>
                </a:endParaRPr>
              </a:p>
            </p:txBody>
          </p:sp>
          <p:sp>
            <p:nvSpPr>
              <p:cNvPr id="19" name="Oval 18"/>
              <p:cNvSpPr>
                <a:spLocks noChangeAspect="1"/>
              </p:cNvSpPr>
              <p:nvPr/>
            </p:nvSpPr>
            <p:spPr bwMode="auto">
              <a:xfrm>
                <a:off x="6285603" y="4285037"/>
                <a:ext cx="847024" cy="847024"/>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sp>
        <p:nvSpPr>
          <p:cNvPr id="230" name="Freeform 229"/>
          <p:cNvSpPr>
            <a:spLocks/>
          </p:cNvSpPr>
          <p:nvPr userDrawn="1"/>
        </p:nvSpPr>
        <p:spPr bwMode="auto">
          <a:xfrm>
            <a:off x="10099224" y="1920989"/>
            <a:ext cx="1204125"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grpSp>
        <p:nvGrpSpPr>
          <p:cNvPr id="231" name="Group 230"/>
          <p:cNvGrpSpPr/>
          <p:nvPr userDrawn="1"/>
        </p:nvGrpSpPr>
        <p:grpSpPr bwMode="auto">
          <a:xfrm>
            <a:off x="6863825" y="1664770"/>
            <a:ext cx="2629271" cy="1038490"/>
            <a:chOff x="8040688" y="7151688"/>
            <a:chExt cx="6745287" cy="2663825"/>
          </a:xfrm>
        </p:grpSpPr>
        <p:sp>
          <p:nvSpPr>
            <p:cNvPr id="232"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3"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4"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5"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6"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grpSp>
      <p:sp>
        <p:nvSpPr>
          <p:cNvPr id="238" name="Freeform 237"/>
          <p:cNvSpPr>
            <a:spLocks/>
          </p:cNvSpPr>
          <p:nvPr userDrawn="1"/>
        </p:nvSpPr>
        <p:spPr bwMode="auto">
          <a:xfrm flipH="1">
            <a:off x="5903395" y="1542100"/>
            <a:ext cx="717132" cy="291498"/>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
        <p:nvSpPr>
          <p:cNvPr id="2" name="Cím 1"/>
          <p:cNvSpPr>
            <a:spLocks noGrp="1"/>
          </p:cNvSpPr>
          <p:nvPr>
            <p:ph type="title" hasCustomPrompt="1"/>
          </p:nvPr>
        </p:nvSpPr>
        <p:spPr>
          <a:xfrm>
            <a:off x="348295" y="2125192"/>
            <a:ext cx="6515529" cy="1554663"/>
          </a:xfrm>
        </p:spPr>
        <p:txBody>
          <a:bodyPr anchor="t">
            <a:normAutofit/>
          </a:bodyPr>
          <a:lstStyle>
            <a:lvl1pPr>
              <a:defRPr sz="5200">
                <a:solidFill>
                  <a:schemeClr val="tx1"/>
                </a:solidFill>
              </a:defRPr>
            </a:lvl1pPr>
          </a:lstStyle>
          <a:p>
            <a:r>
              <a:rPr lang="hu-HU" dirty="0"/>
              <a:t>Cím</a:t>
            </a:r>
          </a:p>
        </p:txBody>
      </p:sp>
    </p:spTree>
    <p:extLst>
      <p:ext uri="{BB962C8B-B14F-4D97-AF65-F5344CB8AC3E}">
        <p14:creationId xmlns:p14="http://schemas.microsoft.com/office/powerpoint/2010/main" val="22502593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ím 2">
    <p:spTree>
      <p:nvGrpSpPr>
        <p:cNvPr id="1" name=""/>
        <p:cNvGrpSpPr/>
        <p:nvPr/>
      </p:nvGrpSpPr>
      <p:grpSpPr>
        <a:xfrm>
          <a:off x="0" y="0"/>
          <a:ext cx="0" cy="0"/>
          <a:chOff x="0" y="0"/>
          <a:chExt cx="0" cy="0"/>
        </a:xfrm>
      </p:grpSpPr>
      <p:pic>
        <p:nvPicPr>
          <p:cNvPr id="6"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9" name="Title"/>
          <p:cNvSpPr>
            <a:spLocks noGrp="1"/>
          </p:cNvSpPr>
          <p:nvPr>
            <p:ph type="title" hasCustomPrompt="1"/>
          </p:nvPr>
        </p:nvSpPr>
        <p:spPr>
          <a:xfrm>
            <a:off x="0" y="2194768"/>
            <a:ext cx="12192001" cy="1081833"/>
          </a:xfrm>
          <a:prstGeom prst="rect">
            <a:avLst/>
          </a:prstGeom>
        </p:spPr>
        <p:txBody>
          <a:bodyPr/>
          <a:lstStyle>
            <a:lvl1pPr algn="ctr">
              <a:defRPr lang="en-US" sz="5400" b="0" kern="1200" cap="none" spc="0" baseline="0" dirty="0" smtClean="0">
                <a:ln w="3175">
                  <a:noFill/>
                </a:ln>
                <a:solidFill>
                  <a:schemeClr val="bg1"/>
                </a:solidFill>
                <a:effectLst/>
                <a:latin typeface="+mj-lt"/>
                <a:ea typeface="+mn-ea"/>
                <a:cs typeface="Segoe UI" pitchFamily="34" charset="0"/>
              </a:defRPr>
            </a:lvl1pPr>
          </a:lstStyle>
          <a:p>
            <a:r>
              <a:rPr lang="hu-HU" dirty="0"/>
              <a:t>Cím</a:t>
            </a:r>
            <a:endParaRPr lang="en-US" dirty="0"/>
          </a:p>
        </p:txBody>
      </p:sp>
      <p:sp>
        <p:nvSpPr>
          <p:cNvPr id="11" name="Presenter"/>
          <p:cNvSpPr>
            <a:spLocks noGrp="1"/>
          </p:cNvSpPr>
          <p:nvPr>
            <p:ph type="body" sz="quarter" idx="10" hasCustomPrompt="1"/>
          </p:nvPr>
        </p:nvSpPr>
        <p:spPr>
          <a:xfrm>
            <a:off x="-1588" y="3276600"/>
            <a:ext cx="12192000" cy="990600"/>
          </a:xfrm>
          <a:prstGeom prst="rect">
            <a:avLst/>
          </a:prstGeom>
        </p:spPr>
        <p:txBody>
          <a:bodyPr/>
          <a:lstStyle>
            <a:lvl1pPr marL="0" indent="0" algn="ctr">
              <a:buNone/>
              <a:defRPr lang="en-US" sz="2200" b="0" kern="1200" cap="none" spc="-102" baseline="0" dirty="0">
                <a:ln w="3175">
                  <a:noFill/>
                </a:ln>
                <a:solidFill>
                  <a:srgbClr val="FFFFFF"/>
                </a:solidFill>
                <a:effectLst/>
                <a:latin typeface="+mj-lt"/>
                <a:ea typeface="+mn-ea"/>
                <a:cs typeface="Segoe UI" pitchFamily="34" charset="0"/>
              </a:defRPr>
            </a:lvl1pPr>
          </a:lstStyle>
          <a:p>
            <a:pPr lvl="0"/>
            <a:r>
              <a:rPr lang="hu-HU" dirty="0"/>
              <a:t>Alcím / Előadó</a:t>
            </a:r>
            <a:endParaRPr lang="en-US" dirty="0"/>
          </a:p>
        </p:txBody>
      </p:sp>
    </p:spTree>
    <p:extLst>
      <p:ext uri="{BB962C8B-B14F-4D97-AF65-F5344CB8AC3E}">
        <p14:creationId xmlns:p14="http://schemas.microsoft.com/office/powerpoint/2010/main" val="32450735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ím 3">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email">
            <a:extLst>
              <a:ext uri="{28A0092B-C50C-407E-A947-70E740481C1C}">
                <a14:useLocalDpi xmlns:a14="http://schemas.microsoft.com/office/drawing/2010/main"/>
              </a:ext>
            </a:extLst>
          </a:blip>
          <a:srcRect t="7813" b="7813"/>
          <a:stretch/>
        </p:blipFill>
        <p:spPr bwMode="ltGray">
          <a:xfrm>
            <a:off x="0" y="0"/>
            <a:ext cx="12192000" cy="6858973"/>
          </a:xfrm>
          <a:prstGeom prst="rect">
            <a:avLst/>
          </a:prstGeom>
        </p:spPr>
      </p:pic>
      <p:sp>
        <p:nvSpPr>
          <p:cNvPr id="2" name="Rectangle 1"/>
          <p:cNvSpPr/>
          <p:nvPr userDrawn="1"/>
        </p:nvSpPr>
        <p:spPr bwMode="auto">
          <a:xfrm>
            <a:off x="266063" y="2084186"/>
            <a:ext cx="6278150" cy="3586194"/>
          </a:xfrm>
          <a:prstGeom prst="rect">
            <a:avLst/>
          </a:prstGeom>
          <a:solidFill>
            <a:schemeClr val="tx1">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    </a:t>
            </a:r>
          </a:p>
        </p:txBody>
      </p:sp>
      <p:sp>
        <p:nvSpPr>
          <p:cNvPr id="9" name="Title 1"/>
          <p:cNvSpPr>
            <a:spLocks noGrp="1"/>
          </p:cNvSpPr>
          <p:nvPr>
            <p:ph type="title" hasCustomPrompt="1"/>
          </p:nvPr>
        </p:nvSpPr>
        <p:spPr bwMode="auto">
          <a:xfrm>
            <a:off x="269302" y="2084186"/>
            <a:ext cx="6276530" cy="1793104"/>
          </a:xfrm>
          <a:noFill/>
        </p:spPr>
        <p:txBody>
          <a:bodyPr lIns="146304" tIns="91440" rIns="146304" bIns="91440" anchor="t" anchorCtr="0"/>
          <a:lstStyle>
            <a:lvl1pPr>
              <a:defRPr sz="5294" spc="-98" baseline="0">
                <a:gradFill>
                  <a:gsLst>
                    <a:gs pos="76768">
                      <a:srgbClr val="FFFFFF"/>
                    </a:gs>
                    <a:gs pos="53000">
                      <a:srgbClr val="FFFFFF"/>
                    </a:gs>
                  </a:gsLst>
                  <a:lin ang="5400000" scaled="0"/>
                </a:gradFill>
              </a:defRPr>
            </a:lvl1pPr>
          </a:lstStyle>
          <a:p>
            <a:r>
              <a:rPr lang="hu-HU" dirty="0"/>
              <a:t>Cím</a:t>
            </a:r>
            <a:endParaRPr lang="en-US" dirty="0"/>
          </a:p>
        </p:txBody>
      </p:sp>
      <p:sp>
        <p:nvSpPr>
          <p:cNvPr id="3" name="Text Placeholder 2"/>
          <p:cNvSpPr>
            <a:spLocks noGrp="1"/>
          </p:cNvSpPr>
          <p:nvPr>
            <p:ph type="body" sz="quarter" idx="14" hasCustomPrompt="1"/>
          </p:nvPr>
        </p:nvSpPr>
        <p:spPr bwMode="auto">
          <a:xfrm>
            <a:off x="267683" y="3877271"/>
            <a:ext cx="6276530" cy="1789991"/>
          </a:xfrm>
        </p:spPr>
        <p:txBody>
          <a:bodyPr tIns="109728" bIns="109728">
            <a:noAutofit/>
          </a:bodyPr>
          <a:lstStyle>
            <a:lvl1pPr marL="0" indent="0">
              <a:spcBef>
                <a:spcPts val="0"/>
              </a:spcBef>
              <a:buNone/>
              <a:defRPr sz="3137">
                <a:gradFill>
                  <a:gsLst>
                    <a:gs pos="76768">
                      <a:srgbClr val="FFFFFF"/>
                    </a:gs>
                    <a:gs pos="53000">
                      <a:srgbClr val="FFFFFF"/>
                    </a:gs>
                  </a:gsLst>
                  <a:lin ang="5400000" scaled="0"/>
                </a:gradFill>
              </a:defRPr>
            </a:lvl1pPr>
          </a:lstStyle>
          <a:p>
            <a:pPr lvl="0"/>
            <a:r>
              <a:rPr lang="hu-HU" dirty="0"/>
              <a:t>Alcím / előadó</a:t>
            </a:r>
            <a:endParaRPr lang="en-US" dirty="0"/>
          </a:p>
        </p:txBody>
      </p:sp>
    </p:spTree>
    <p:extLst>
      <p:ext uri="{BB962C8B-B14F-4D97-AF65-F5344CB8AC3E}">
        <p14:creationId xmlns:p14="http://schemas.microsoft.com/office/powerpoint/2010/main" val="126487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hu-HU" dirty="0" err="1"/>
              <a:t>Demo</a:t>
            </a:r>
            <a:r>
              <a:rPr lang="hu-HU" dirty="0"/>
              <a:t> címe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hu-HU" dirty="0"/>
              <a:t>Alcím, részletek</a:t>
            </a:r>
            <a:endParaRPr lang="en-US" dirty="0"/>
          </a:p>
        </p:txBody>
      </p:sp>
      <p:pic>
        <p:nvPicPr>
          <p:cNvPr id="4" name="Picture 3"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9210785" y="4774217"/>
            <a:ext cx="2714605" cy="1972396"/>
          </a:xfrm>
          <a:prstGeom prst="rect">
            <a:avLst/>
          </a:prstGeom>
        </p:spPr>
      </p:pic>
    </p:spTree>
    <p:extLst>
      <p:ext uri="{BB962C8B-B14F-4D97-AF65-F5344CB8AC3E}">
        <p14:creationId xmlns:p14="http://schemas.microsoft.com/office/powerpoint/2010/main" val="40612739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rtalomjegyzék">
    <p:spTree>
      <p:nvGrpSpPr>
        <p:cNvPr id="1" name=""/>
        <p:cNvGrpSpPr/>
        <p:nvPr/>
      </p:nvGrpSpPr>
      <p:grpSpPr>
        <a:xfrm>
          <a:off x="0" y="0"/>
          <a:ext cx="0" cy="0"/>
          <a:chOff x="0" y="0"/>
          <a:chExt cx="0" cy="0"/>
        </a:xfrm>
      </p:grpSpPr>
      <p:grpSp>
        <p:nvGrpSpPr>
          <p:cNvPr id="7" name="Group 230"/>
          <p:cNvGrpSpPr/>
          <p:nvPr userDrawn="1"/>
        </p:nvGrpSpPr>
        <p:grpSpPr bwMode="auto">
          <a:xfrm>
            <a:off x="8873857" y="387905"/>
            <a:ext cx="2629271" cy="1038490"/>
            <a:chOff x="8040688" y="7151688"/>
            <a:chExt cx="6745287" cy="2663825"/>
          </a:xfrm>
        </p:grpSpPr>
        <p:sp>
          <p:nvSpPr>
            <p:cNvPr id="8"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9"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0"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1"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2"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grpSp>
      <p:sp>
        <p:nvSpPr>
          <p:cNvPr id="13" name="Szövegdoboz 12"/>
          <p:cNvSpPr txBox="1"/>
          <p:nvPr userDrawn="1"/>
        </p:nvSpPr>
        <p:spPr>
          <a:xfrm>
            <a:off x="838200" y="520074"/>
            <a:ext cx="2949269" cy="1015663"/>
          </a:xfrm>
          <a:prstGeom prst="rect">
            <a:avLst/>
          </a:prstGeom>
          <a:noFill/>
        </p:spPr>
        <p:txBody>
          <a:bodyPr wrap="none" rtlCol="0">
            <a:spAutoFit/>
          </a:bodyPr>
          <a:lstStyle/>
          <a:p>
            <a:r>
              <a:rPr lang="hu-HU" sz="6000" dirty="0">
                <a:solidFill>
                  <a:schemeClr val="bg1"/>
                </a:solidFill>
              </a:rPr>
              <a:t>Tartalom</a:t>
            </a:r>
          </a:p>
        </p:txBody>
      </p:sp>
      <p:sp>
        <p:nvSpPr>
          <p:cNvPr id="15" name="Szöveg helye 14"/>
          <p:cNvSpPr>
            <a:spLocks noGrp="1"/>
          </p:cNvSpPr>
          <p:nvPr>
            <p:ph type="body" sz="quarter" idx="10"/>
          </p:nvPr>
        </p:nvSpPr>
        <p:spPr>
          <a:xfrm>
            <a:off x="1071562" y="1854199"/>
            <a:ext cx="7907417" cy="4587789"/>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4200"/>
            </a:lvl1pPr>
          </a:lstStyle>
          <a:p>
            <a:pPr lvl="0"/>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lvl="0"/>
            <a:endParaRPr lang="hu-HU" dirty="0"/>
          </a:p>
        </p:txBody>
      </p:sp>
      <p:sp>
        <p:nvSpPr>
          <p:cNvPr id="16" name="Freeform 229"/>
          <p:cNvSpPr>
            <a:spLocks/>
          </p:cNvSpPr>
          <p:nvPr userDrawn="1"/>
        </p:nvSpPr>
        <p:spPr bwMode="auto">
          <a:xfrm>
            <a:off x="10337623" y="5710395"/>
            <a:ext cx="1204125"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
        <p:nvSpPr>
          <p:cNvPr id="17" name="Freeform 237"/>
          <p:cNvSpPr>
            <a:spLocks/>
          </p:cNvSpPr>
          <p:nvPr userDrawn="1"/>
        </p:nvSpPr>
        <p:spPr bwMode="auto">
          <a:xfrm flipH="1">
            <a:off x="9588744" y="3398296"/>
            <a:ext cx="717132" cy="291498"/>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Tree>
    <p:extLst>
      <p:ext uri="{BB962C8B-B14F-4D97-AF65-F5344CB8AC3E}">
        <p14:creationId xmlns:p14="http://schemas.microsoft.com/office/powerpoint/2010/main" val="1127623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lt">
    <p:spTree>
      <p:nvGrpSpPr>
        <p:cNvPr id="1" name=""/>
        <p:cNvGrpSpPr/>
        <p:nvPr/>
      </p:nvGrpSpPr>
      <p:grpSpPr>
        <a:xfrm>
          <a:off x="0" y="0"/>
          <a:ext cx="0" cy="0"/>
          <a:chOff x="0" y="0"/>
          <a:chExt cx="0" cy="0"/>
        </a:xfrm>
      </p:grpSpPr>
      <p:pic>
        <p:nvPicPr>
          <p:cNvPr id="6"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pic>
        <p:nvPicPr>
          <p:cNvPr id="8" name="Azure Light" descr="MS-Azure_rgb_Wh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58686" y="147877"/>
            <a:ext cx="1662233" cy="382281"/>
          </a:xfrm>
          <a:prstGeom prst="rect">
            <a:avLst/>
          </a:prstGeom>
        </p:spPr>
      </p:pic>
      <p:sp>
        <p:nvSpPr>
          <p:cNvPr id="9" name="Title"/>
          <p:cNvSpPr>
            <a:spLocks noGrp="1"/>
          </p:cNvSpPr>
          <p:nvPr>
            <p:ph type="title" hasCustomPrompt="1"/>
          </p:nvPr>
        </p:nvSpPr>
        <p:spPr>
          <a:xfrm>
            <a:off x="0" y="2194768"/>
            <a:ext cx="12192001" cy="1081833"/>
          </a:xfrm>
          <a:prstGeom prst="rect">
            <a:avLst/>
          </a:prstGeom>
        </p:spPr>
        <p:txBody>
          <a:bodyPr/>
          <a:lstStyle>
            <a:lvl1pPr algn="ctr">
              <a:defRPr lang="en-US" sz="5400" b="0" kern="1200" cap="none" spc="0" baseline="0" dirty="0" smtClean="0">
                <a:ln w="3175">
                  <a:noFill/>
                </a:ln>
                <a:solidFill>
                  <a:schemeClr val="bg1"/>
                </a:solidFill>
                <a:effectLst/>
                <a:latin typeface="+mj-lt"/>
                <a:ea typeface="+mn-ea"/>
                <a:cs typeface="Segoe UI" pitchFamily="34" charset="0"/>
              </a:defRPr>
            </a:lvl1pPr>
          </a:lstStyle>
          <a:p>
            <a:r>
              <a:rPr lang="en-US" dirty="0"/>
              <a:t>Title</a:t>
            </a:r>
          </a:p>
        </p:txBody>
      </p:sp>
      <p:sp>
        <p:nvSpPr>
          <p:cNvPr id="11" name="Presenter"/>
          <p:cNvSpPr>
            <a:spLocks noGrp="1"/>
          </p:cNvSpPr>
          <p:nvPr>
            <p:ph type="body" sz="quarter" idx="10" hasCustomPrompt="1"/>
          </p:nvPr>
        </p:nvSpPr>
        <p:spPr>
          <a:xfrm>
            <a:off x="-1588" y="3276600"/>
            <a:ext cx="12192000" cy="990600"/>
          </a:xfrm>
          <a:prstGeom prst="rect">
            <a:avLst/>
          </a:prstGeom>
        </p:spPr>
        <p:txBody>
          <a:bodyPr/>
          <a:lstStyle>
            <a:lvl1pPr marL="0" indent="0" algn="ctr">
              <a:buNone/>
              <a:defRPr lang="en-US" sz="2200" b="0" kern="1200" cap="none" spc="-102" baseline="0" dirty="0">
                <a:ln w="3175">
                  <a:noFill/>
                </a:ln>
                <a:solidFill>
                  <a:srgbClr val="FFFFFF"/>
                </a:solidFill>
                <a:effectLst/>
                <a:latin typeface="+mj-lt"/>
                <a:ea typeface="+mn-ea"/>
                <a:cs typeface="Segoe UI" pitchFamily="34" charset="0"/>
              </a:defRPr>
            </a:lvl1pPr>
          </a:lstStyle>
          <a:p>
            <a:pPr lvl="0"/>
            <a:r>
              <a:rPr lang="en-US" dirty="0"/>
              <a:t>Presenter</a:t>
            </a:r>
          </a:p>
        </p:txBody>
      </p:sp>
    </p:spTree>
    <p:extLst>
      <p:ext uri="{BB962C8B-B14F-4D97-AF65-F5344CB8AC3E}">
        <p14:creationId xmlns:p14="http://schemas.microsoft.com/office/powerpoint/2010/main" val="209951664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hasábos felsorolás">
    <p:spTree>
      <p:nvGrpSpPr>
        <p:cNvPr id="1" name=""/>
        <p:cNvGrpSpPr/>
        <p:nvPr/>
      </p:nvGrpSpPr>
      <p:grpSpPr>
        <a:xfrm>
          <a:off x="0" y="0"/>
          <a:ext cx="0" cy="0"/>
          <a:chOff x="0" y="0"/>
          <a:chExt cx="0" cy="0"/>
        </a:xfrm>
      </p:grpSpPr>
      <p:sp>
        <p:nvSpPr>
          <p:cNvPr id="10" name="Tartalom helye 9"/>
          <p:cNvSpPr>
            <a:spLocks noGrp="1"/>
          </p:cNvSpPr>
          <p:nvPr>
            <p:ph sz="quarter" idx="13"/>
          </p:nvPr>
        </p:nvSpPr>
        <p:spPr>
          <a:xfrm>
            <a:off x="6185647" y="1385888"/>
            <a:ext cx="5739653" cy="5292725"/>
          </a:xfrm>
        </p:spPr>
        <p:txBody>
          <a:bodyPr/>
          <a:lstStyle>
            <a:lvl1pPr>
              <a:defRPr>
                <a:solidFill>
                  <a:schemeClr val="tx1"/>
                </a:solidFill>
              </a:defRPr>
            </a:lvl1pPr>
          </a:lstStyle>
          <a:p>
            <a:pPr lvl="0"/>
            <a:r>
              <a:rPr lang="hu-HU" dirty="0"/>
              <a:t>Mintaszöveg </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8" name="Tartalom helye 7"/>
          <p:cNvSpPr>
            <a:spLocks noGrp="1"/>
          </p:cNvSpPr>
          <p:nvPr>
            <p:ph sz="quarter" idx="12"/>
          </p:nvPr>
        </p:nvSpPr>
        <p:spPr>
          <a:xfrm>
            <a:off x="269875" y="1385888"/>
            <a:ext cx="5503396" cy="5292725"/>
          </a:xfrm>
        </p:spPr>
        <p:txBody>
          <a:bodyPr/>
          <a:lstStyle>
            <a:lvl1pPr>
              <a:defRPr>
                <a:solidFill>
                  <a:schemeClr val="tx1"/>
                </a:solidFill>
              </a:defRPr>
            </a:lvl1pPr>
          </a:lstStyle>
          <a:p>
            <a:pPr lvl="0"/>
            <a:r>
              <a:rPr lang="hu-HU" dirty="0"/>
              <a:t>Mintaszöveg </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7112475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Headline and Content">
    <p:spTree>
      <p:nvGrpSpPr>
        <p:cNvPr id="1" name=""/>
        <p:cNvGrpSpPr/>
        <p:nvPr/>
      </p:nvGrpSpPr>
      <p:grpSpPr>
        <a:xfrm>
          <a:off x="0" y="0"/>
          <a:ext cx="0" cy="0"/>
          <a:chOff x="0" y="0"/>
          <a:chExt cx="0" cy="0"/>
        </a:xfrm>
      </p:grpSpPr>
      <p:sp>
        <p:nvSpPr>
          <p:cNvPr id="3" name="White Background"/>
          <p:cNvSpPr/>
          <p:nvPr userDrawn="1"/>
        </p:nvSpPr>
        <p:spPr bwMode="auto">
          <a:xfrm>
            <a:off x="1" y="3365500"/>
            <a:ext cx="12192000" cy="3492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Logo Dark" descr="MS 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07760" y="6474573"/>
            <a:ext cx="1157499" cy="248097"/>
          </a:xfrm>
          <a:prstGeom prst="rect">
            <a:avLst/>
          </a:prstGeom>
        </p:spPr>
      </p:pic>
      <p:pic>
        <p:nvPicPr>
          <p:cNvPr id="8" name="Azure Light" descr="MS-Azure_rgb_Wh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58686" y="147877"/>
            <a:ext cx="1662233" cy="382281"/>
          </a:xfrm>
          <a:prstGeom prst="rect">
            <a:avLst/>
          </a:prstGeom>
        </p:spPr>
      </p:pic>
      <p:sp>
        <p:nvSpPr>
          <p:cNvPr id="12" name="Body"/>
          <p:cNvSpPr>
            <a:spLocks noGrp="1"/>
          </p:cNvSpPr>
          <p:nvPr>
            <p:ph type="body" sz="quarter" idx="11"/>
          </p:nvPr>
        </p:nvSpPr>
        <p:spPr>
          <a:xfrm>
            <a:off x="373985" y="4824404"/>
            <a:ext cx="6750030" cy="1139825"/>
          </a:xfrm>
          <a:prstGeom prst="rect">
            <a:avLst/>
          </a:prstGeom>
        </p:spPr>
        <p:txBody>
          <a:bodyPr/>
          <a:lstStyle>
            <a:lvl1pPr>
              <a:buClr>
                <a:schemeClr val="tx2"/>
              </a:buClr>
              <a:defRPr lang="en-US" sz="2000" kern="1200" spc="0" baseline="0" dirty="0" smtClean="0">
                <a:solidFill>
                  <a:srgbClr val="0072C6"/>
                </a:solidFill>
                <a:latin typeface="Segoe UI Light" panose="020B0502040204020203" pitchFamily="34" charset="0"/>
                <a:ea typeface="+mn-ea"/>
                <a:cs typeface="+mn-cs"/>
              </a:defRPr>
            </a:lvl1pPr>
            <a:lvl2pPr>
              <a:buClr>
                <a:schemeClr val="tx2"/>
              </a:buClr>
              <a:defRPr lang="en-US" sz="2000" kern="1200" spc="0" baseline="0" dirty="0" smtClean="0">
                <a:solidFill>
                  <a:srgbClr val="0072C6"/>
                </a:solidFill>
                <a:latin typeface="Segoe UI Light" panose="020B0502040204020203" pitchFamily="34" charset="0"/>
                <a:ea typeface="+mn-ea"/>
                <a:cs typeface="+mn-cs"/>
              </a:defRPr>
            </a:lvl2pPr>
            <a:lvl3pPr>
              <a:buClr>
                <a:schemeClr val="tx2"/>
              </a:buClr>
              <a:defRPr lang="en-US" sz="2000" kern="1200" spc="0" baseline="0" dirty="0" smtClean="0">
                <a:solidFill>
                  <a:srgbClr val="0072C6"/>
                </a:solidFill>
                <a:latin typeface="Segoe UI Light" panose="020B0502040204020203" pitchFamily="34" charset="0"/>
                <a:ea typeface="+mn-ea"/>
                <a:cs typeface="+mn-cs"/>
              </a:defRPr>
            </a:lvl3pPr>
            <a:lvl4pPr>
              <a:buClr>
                <a:schemeClr val="tx2"/>
              </a:buClr>
              <a:defRPr lang="en-US" sz="2000" kern="1200" spc="0" baseline="0" dirty="0" smtClean="0">
                <a:solidFill>
                  <a:srgbClr val="0072C6"/>
                </a:solidFill>
                <a:latin typeface="Segoe UI Light" panose="020B0502040204020203" pitchFamily="34" charset="0"/>
                <a:ea typeface="+mn-ea"/>
                <a:cs typeface="+mn-cs"/>
              </a:defRPr>
            </a:lvl4pPr>
            <a:lvl5pPr>
              <a:buClr>
                <a:schemeClr val="tx2"/>
              </a:buClr>
              <a:defRPr lang="en-US" sz="2000" kern="1200" spc="0" baseline="0" dirty="0" smtClean="0">
                <a:solidFill>
                  <a:srgbClr val="0072C6"/>
                </a:solidFill>
                <a:latin typeface="Segoe UI Light" panose="020B0502040204020203"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ubhead"/>
          <p:cNvSpPr>
            <a:spLocks noGrp="1"/>
          </p:cNvSpPr>
          <p:nvPr>
            <p:ph type="body" sz="quarter" idx="12" hasCustomPrompt="1"/>
          </p:nvPr>
        </p:nvSpPr>
        <p:spPr>
          <a:xfrm>
            <a:off x="374748" y="3873501"/>
            <a:ext cx="6748632" cy="950913"/>
          </a:xfrm>
          <a:prstGeom prst="rect">
            <a:avLst/>
          </a:prstGeom>
        </p:spPr>
        <p:txBody>
          <a:bodyPr/>
          <a:lstStyle>
            <a:lvl1pPr marL="0" indent="0">
              <a:buNone/>
              <a:defRPr>
                <a:solidFill>
                  <a:schemeClr val="tx2"/>
                </a:solidFill>
              </a:defRPr>
            </a:lvl1pPr>
            <a:lvl2pPr marL="336076" indent="0">
              <a:buNone/>
              <a:defRPr>
                <a:solidFill>
                  <a:schemeClr val="tx2"/>
                </a:solidFill>
              </a:defRPr>
            </a:lvl2pPr>
            <a:lvl3pPr marL="560127" indent="0">
              <a:buNone/>
              <a:defRPr>
                <a:solidFill>
                  <a:schemeClr val="tx2"/>
                </a:solidFill>
              </a:defRPr>
            </a:lvl3pPr>
            <a:lvl4pPr marL="784178" indent="0">
              <a:buNone/>
              <a:defRPr>
                <a:solidFill>
                  <a:schemeClr val="tx2"/>
                </a:solidFill>
              </a:defRPr>
            </a:lvl4pPr>
            <a:lvl5pPr marL="1008229" indent="0">
              <a:buNone/>
              <a:defRPr>
                <a:solidFill>
                  <a:schemeClr val="tx2"/>
                </a:solidFill>
              </a:defRPr>
            </a:lvl5pPr>
          </a:lstStyle>
          <a:p>
            <a:pPr lvl="0"/>
            <a:r>
              <a:rPr lang="en-US" dirty="0"/>
              <a:t>Subhead</a:t>
            </a:r>
          </a:p>
        </p:txBody>
      </p:sp>
      <p:sp>
        <p:nvSpPr>
          <p:cNvPr id="7" name="Headline"/>
          <p:cNvSpPr>
            <a:spLocks noGrp="1"/>
          </p:cNvSpPr>
          <p:nvPr>
            <p:ph type="title"/>
          </p:nvPr>
        </p:nvSpPr>
        <p:spPr>
          <a:xfrm>
            <a:off x="274712" y="930351"/>
            <a:ext cx="9976363" cy="917575"/>
          </a:xfrm>
          <a:prstGeom prst="rect">
            <a:avLst/>
          </a:prstGeom>
        </p:spPr>
        <p:txBody>
          <a:bodyPr/>
          <a:lstStyle/>
          <a:p>
            <a:r>
              <a:rPr lang="en-US" sz="4800" dirty="0">
                <a:solidFill>
                  <a:schemeClr val="bg1"/>
                </a:solidFill>
              </a:rPr>
              <a:t>Headline</a:t>
            </a:r>
          </a:p>
        </p:txBody>
      </p:sp>
    </p:spTree>
    <p:extLst>
      <p:ext uri="{BB962C8B-B14F-4D97-AF65-F5344CB8AC3E}">
        <p14:creationId xmlns:p14="http://schemas.microsoft.com/office/powerpoint/2010/main" val="30124649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Headline Only and Custom Content">
    <p:spTree>
      <p:nvGrpSpPr>
        <p:cNvPr id="1" name=""/>
        <p:cNvGrpSpPr/>
        <p:nvPr/>
      </p:nvGrpSpPr>
      <p:grpSpPr>
        <a:xfrm>
          <a:off x="0" y="0"/>
          <a:ext cx="0" cy="0"/>
          <a:chOff x="0" y="0"/>
          <a:chExt cx="0" cy="0"/>
        </a:xfrm>
      </p:grpSpPr>
      <p:grpSp>
        <p:nvGrpSpPr>
          <p:cNvPr id="2" name="Group 1"/>
          <p:cNvGrpSpPr/>
          <p:nvPr userDrawn="1"/>
        </p:nvGrpSpPr>
        <p:grpSpPr>
          <a:xfrm>
            <a:off x="-1" y="0"/>
            <a:ext cx="12192001" cy="6858000"/>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1447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Azure Dark" descr="MS-Azure_rgb_Bl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14722" y="303716"/>
            <a:ext cx="1661373" cy="382084"/>
          </a:xfrm>
          <a:prstGeom prst="rect">
            <a:avLst/>
          </a:prstGeom>
        </p:spPr>
      </p:pic>
      <p:sp>
        <p:nvSpPr>
          <p:cNvPr id="13" name="Headline"/>
          <p:cNvSpPr>
            <a:spLocks noGrp="1"/>
          </p:cNvSpPr>
          <p:nvPr userDrawn="1">
            <p:ph type="title" hasCustomPrompt="1"/>
          </p:nvPr>
        </p:nvSpPr>
        <p:spPr>
          <a:xfrm>
            <a:off x="274710" y="295279"/>
            <a:ext cx="9875336" cy="923922"/>
          </a:xfrm>
          <a:prstGeom prst="rect">
            <a:avLst/>
          </a:prstGeom>
        </p:spPr>
        <p:txBody>
          <a:bodyPr/>
          <a:lstStyle>
            <a:lvl1pPr>
              <a:defRPr sz="5200">
                <a:solidFill>
                  <a:schemeClr val="tx1"/>
                </a:solidFill>
              </a:defRPr>
            </a:lvl1pPr>
          </a:lstStyle>
          <a:p>
            <a:r>
              <a:rPr lang="en-US" dirty="0"/>
              <a:t>Headline</a:t>
            </a:r>
          </a:p>
        </p:txBody>
      </p:sp>
    </p:spTree>
    <p:extLst>
      <p:ext uri="{BB962C8B-B14F-4D97-AF65-F5344CB8AC3E}">
        <p14:creationId xmlns:p14="http://schemas.microsoft.com/office/powerpoint/2010/main" val="358217412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Headline and Content Dark">
    <p:spTree>
      <p:nvGrpSpPr>
        <p:cNvPr id="1" name=""/>
        <p:cNvGrpSpPr/>
        <p:nvPr/>
      </p:nvGrpSpPr>
      <p:grpSpPr>
        <a:xfrm>
          <a:off x="0" y="0"/>
          <a:ext cx="0" cy="0"/>
          <a:chOff x="0" y="0"/>
          <a:chExt cx="0" cy="0"/>
        </a:xfrm>
      </p:grpSpPr>
      <p:sp>
        <p:nvSpPr>
          <p:cNvPr id="3" name="Headline"/>
          <p:cNvSpPr>
            <a:spLocks noGrp="1"/>
          </p:cNvSpPr>
          <p:nvPr>
            <p:ph type="title"/>
          </p:nvPr>
        </p:nvSpPr>
        <p:spPr>
          <a:xfrm>
            <a:off x="2075001" y="611794"/>
            <a:ext cx="8772126" cy="917575"/>
          </a:xfrm>
          <a:prstGeom prst="rect">
            <a:avLst/>
          </a:prstGeom>
        </p:spPr>
        <p:txBody>
          <a:bodyPr/>
          <a:lstStyle/>
          <a:p>
            <a:r>
              <a:rPr lang="en-US" sz="5400" dirty="0">
                <a:solidFill>
                  <a:srgbClr val="92D050"/>
                </a:solidFill>
              </a:rPr>
              <a:t>Headline</a:t>
            </a:r>
            <a:endParaRPr lang="en-US" dirty="0">
              <a:solidFill>
                <a:schemeClr val="bg2"/>
              </a:solidFill>
            </a:endParaRPr>
          </a:p>
        </p:txBody>
      </p:sp>
      <p:sp>
        <p:nvSpPr>
          <p:cNvPr id="7" name="Body"/>
          <p:cNvSpPr>
            <a:spLocks noGrp="1"/>
          </p:cNvSpPr>
          <p:nvPr>
            <p:ph sz="quarter" idx="10"/>
          </p:nvPr>
        </p:nvSpPr>
        <p:spPr>
          <a:xfrm>
            <a:off x="2103900" y="1828800"/>
            <a:ext cx="8743227" cy="434340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6220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Light Blank">
    <p:bg>
      <p:bgRef idx="1001">
        <a:schemeClr val="bg1"/>
      </p:bgRef>
    </p:bg>
    <p:spTree>
      <p:nvGrpSpPr>
        <p:cNvPr id="1" name=""/>
        <p:cNvGrpSpPr/>
        <p:nvPr/>
      </p:nvGrpSpPr>
      <p:grpSpPr>
        <a:xfrm>
          <a:off x="0" y="0"/>
          <a:ext cx="0" cy="0"/>
          <a:chOff x="0" y="0"/>
          <a:chExt cx="0" cy="0"/>
        </a:xfrm>
      </p:grpSpPr>
      <p:pic>
        <p:nvPicPr>
          <p:cNvPr id="4" name="Logo Dark" descr="MS 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07760" y="6474573"/>
            <a:ext cx="1157499" cy="248097"/>
          </a:xfrm>
          <a:prstGeom prst="rect">
            <a:avLst/>
          </a:prstGeom>
        </p:spPr>
      </p:pic>
      <p:pic>
        <p:nvPicPr>
          <p:cNvPr id="6" name="Azure Dark" descr="MS-Azure_rgb_Bl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Tree>
    <p:extLst>
      <p:ext uri="{BB962C8B-B14F-4D97-AF65-F5344CB8AC3E}">
        <p14:creationId xmlns:p14="http://schemas.microsoft.com/office/powerpoint/2010/main" val="202839475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Left Headline and Content">
    <p:bg>
      <p:bgRef idx="1001">
        <a:schemeClr val="bg1"/>
      </p:bgRef>
    </p:bg>
    <p:spTree>
      <p:nvGrpSpPr>
        <p:cNvPr id="1" name=""/>
        <p:cNvGrpSpPr/>
        <p:nvPr/>
      </p:nvGrpSpPr>
      <p:grpSpPr>
        <a:xfrm>
          <a:off x="0" y="0"/>
          <a:ext cx="0" cy="0"/>
          <a:chOff x="0" y="0"/>
          <a:chExt cx="0" cy="0"/>
        </a:xfrm>
      </p:grpSpPr>
      <p:sp>
        <p:nvSpPr>
          <p:cNvPr id="7" name="White Background"/>
          <p:cNvSpPr/>
          <p:nvPr userDrawn="1"/>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pic>
        <p:nvPicPr>
          <p:cNvPr id="12" name="Azure Dark" descr="MS-Azure_rgb_Bl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
        <p:nvSpPr>
          <p:cNvPr id="10" name="Headline"/>
          <p:cNvSpPr>
            <a:spLocks noGrp="1"/>
          </p:cNvSpPr>
          <p:nvPr>
            <p:ph type="title"/>
          </p:nvPr>
        </p:nvSpPr>
        <p:spPr>
          <a:xfrm>
            <a:off x="274712" y="2436271"/>
            <a:ext cx="2848714" cy="917575"/>
          </a:xfrm>
          <a:prstGeom prst="rect">
            <a:avLst/>
          </a:prstGeom>
        </p:spPr>
        <p:txBody>
          <a:bodyPr/>
          <a:lstStyle>
            <a:lvl1pPr>
              <a:defRPr>
                <a:solidFill>
                  <a:schemeClr val="tx2"/>
                </a:solidFill>
              </a:defRPr>
            </a:lvl1pPr>
          </a:lstStyle>
          <a:p>
            <a:r>
              <a:rPr lang="en-US" sz="4800" dirty="0">
                <a:solidFill>
                  <a:srgbClr val="0072C6"/>
                </a:solidFill>
                <a:latin typeface="Segoe UI Light" panose="020B0502040204020203" pitchFamily="34" charset="0"/>
              </a:rPr>
              <a:t>Headline</a:t>
            </a:r>
          </a:p>
        </p:txBody>
      </p:sp>
      <p:sp>
        <p:nvSpPr>
          <p:cNvPr id="6" name="Body"/>
          <p:cNvSpPr>
            <a:spLocks noGrp="1"/>
          </p:cNvSpPr>
          <p:nvPr>
            <p:ph sz="quarter" idx="10"/>
          </p:nvPr>
        </p:nvSpPr>
        <p:spPr>
          <a:xfrm>
            <a:off x="3398139" y="684717"/>
            <a:ext cx="8625516" cy="4420683"/>
          </a:xfrm>
          <a:prstGeom prst="rect">
            <a:avLst/>
          </a:prstGeom>
        </p:spPr>
        <p:txBody>
          <a:bodyPr/>
          <a:lstStyle>
            <a:lvl1pPr>
              <a:buClr>
                <a:schemeClr val="tx2"/>
              </a:buClr>
              <a:defRPr sz="2000">
                <a:solidFill>
                  <a:schemeClr val="tx2"/>
                </a:solidFill>
              </a:defRPr>
            </a:lvl1pPr>
            <a:lvl2pPr>
              <a:buClr>
                <a:schemeClr val="tx2"/>
              </a:buClr>
              <a:defRPr sz="2000">
                <a:solidFill>
                  <a:schemeClr val="tx2"/>
                </a:solidFill>
              </a:defRPr>
            </a:lvl2pPr>
            <a:lvl3pPr>
              <a:buClr>
                <a:schemeClr val="tx2"/>
              </a:buClr>
              <a:defRPr sz="2000">
                <a:solidFill>
                  <a:schemeClr val="tx2"/>
                </a:solidFill>
              </a:defRPr>
            </a:lvl3pPr>
            <a:lvl4pPr>
              <a:buClr>
                <a:schemeClr val="tx2"/>
              </a:buClr>
              <a:defRPr sz="2000">
                <a:solidFill>
                  <a:schemeClr val="tx2"/>
                </a:solidFill>
              </a:defRPr>
            </a:lvl4pPr>
            <a:lvl5pPr>
              <a:buClr>
                <a:schemeClr val="tx2"/>
              </a:buClr>
              <a:defRPr sz="2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Logo" descr="MS Logo Whit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05329" y="6468242"/>
            <a:ext cx="1169019" cy="250567"/>
          </a:xfrm>
          <a:prstGeom prst="rect">
            <a:avLst/>
          </a:prstGeom>
        </p:spPr>
      </p:pic>
    </p:spTree>
    <p:extLst>
      <p:ext uri="{BB962C8B-B14F-4D97-AF65-F5344CB8AC3E}">
        <p14:creationId xmlns:p14="http://schemas.microsoft.com/office/powerpoint/2010/main" val="15659479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Headline and Content Alt">
    <p:bg>
      <p:bgRef idx="1001">
        <a:schemeClr val="bg1"/>
      </p:bgRef>
    </p:bg>
    <p:spTree>
      <p:nvGrpSpPr>
        <p:cNvPr id="1" name=""/>
        <p:cNvGrpSpPr/>
        <p:nvPr/>
      </p:nvGrpSpPr>
      <p:grpSpPr>
        <a:xfrm>
          <a:off x="0" y="0"/>
          <a:ext cx="0" cy="0"/>
          <a:chOff x="0" y="0"/>
          <a:chExt cx="0" cy="0"/>
        </a:xfrm>
      </p:grpSpPr>
      <p:sp>
        <p:nvSpPr>
          <p:cNvPr id="13" name="White Background"/>
          <p:cNvSpPr/>
          <p:nvPr userDrawn="1"/>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pic>
        <p:nvPicPr>
          <p:cNvPr id="12" name="Azure Dark" descr="MS-Azure_rgb_Bl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
        <p:nvSpPr>
          <p:cNvPr id="10" name="Headline"/>
          <p:cNvSpPr>
            <a:spLocks noGrp="1"/>
          </p:cNvSpPr>
          <p:nvPr>
            <p:ph type="title"/>
          </p:nvPr>
        </p:nvSpPr>
        <p:spPr>
          <a:xfrm>
            <a:off x="274712" y="930351"/>
            <a:ext cx="9976363" cy="917575"/>
          </a:xfrm>
          <a:prstGeom prst="rect">
            <a:avLst/>
          </a:prstGeom>
        </p:spPr>
        <p:txBody>
          <a:bodyPr/>
          <a:lstStyle>
            <a:lvl1pPr>
              <a:defRPr>
                <a:solidFill>
                  <a:schemeClr val="tx2"/>
                </a:solidFill>
              </a:defRPr>
            </a:lvl1pPr>
          </a:lstStyle>
          <a:p>
            <a:r>
              <a:rPr lang="en-US" sz="4800" dirty="0">
                <a:solidFill>
                  <a:srgbClr val="0072C6"/>
                </a:solidFill>
                <a:latin typeface="Segoe UI Light" panose="020B0502040204020203" pitchFamily="34" charset="0"/>
              </a:rPr>
              <a:t>Headline</a:t>
            </a:r>
          </a:p>
        </p:txBody>
      </p:sp>
      <p:sp>
        <p:nvSpPr>
          <p:cNvPr id="6" name="Body"/>
          <p:cNvSpPr>
            <a:spLocks noGrp="1"/>
          </p:cNvSpPr>
          <p:nvPr>
            <p:ph sz="quarter" idx="10"/>
          </p:nvPr>
        </p:nvSpPr>
        <p:spPr>
          <a:xfrm>
            <a:off x="274712" y="2193928"/>
            <a:ext cx="9976860" cy="2719388"/>
          </a:xfrm>
          <a:prstGeom prst="rect">
            <a:avLst/>
          </a:prstGeom>
        </p:spPr>
        <p:txBody>
          <a:bodyPr/>
          <a:lstStyle>
            <a:lvl1pPr>
              <a:buClr>
                <a:schemeClr val="tx2"/>
              </a:buClr>
              <a:defRPr sz="2000">
                <a:solidFill>
                  <a:schemeClr val="tx2"/>
                </a:solidFill>
              </a:defRPr>
            </a:lvl1pPr>
            <a:lvl2pPr>
              <a:buClr>
                <a:schemeClr val="tx2"/>
              </a:buClr>
              <a:defRPr sz="2000">
                <a:solidFill>
                  <a:schemeClr val="tx2"/>
                </a:solidFill>
              </a:defRPr>
            </a:lvl2pPr>
            <a:lvl3pPr>
              <a:buClr>
                <a:schemeClr val="tx2"/>
              </a:buClr>
              <a:defRPr sz="2000">
                <a:solidFill>
                  <a:schemeClr val="tx2"/>
                </a:solidFill>
              </a:defRPr>
            </a:lvl3pPr>
            <a:lvl4pPr>
              <a:buClr>
                <a:schemeClr val="tx2"/>
              </a:buClr>
              <a:defRPr sz="2000">
                <a:solidFill>
                  <a:schemeClr val="tx2"/>
                </a:solidFill>
              </a:defRPr>
            </a:lvl4pPr>
            <a:lvl5pPr>
              <a:buClr>
                <a:schemeClr val="tx2"/>
              </a:buClr>
              <a:defRPr sz="2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Logo" descr="MS Logo Whit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05329" y="6468242"/>
            <a:ext cx="1169019" cy="250567"/>
          </a:xfrm>
          <a:prstGeom prst="rect">
            <a:avLst/>
          </a:prstGeom>
        </p:spPr>
      </p:pic>
    </p:spTree>
    <p:extLst>
      <p:ext uri="{BB962C8B-B14F-4D97-AF65-F5344CB8AC3E}">
        <p14:creationId xmlns:p14="http://schemas.microsoft.com/office/powerpoint/2010/main" val="11977912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Statement">
    <p:spTree>
      <p:nvGrpSpPr>
        <p:cNvPr id="1" name=""/>
        <p:cNvGrpSpPr/>
        <p:nvPr/>
      </p:nvGrpSpPr>
      <p:grpSpPr>
        <a:xfrm>
          <a:off x="0" y="0"/>
          <a:ext cx="0" cy="0"/>
          <a:chOff x="0" y="0"/>
          <a:chExt cx="0" cy="0"/>
        </a:xfrm>
      </p:grpSpPr>
      <p:sp>
        <p:nvSpPr>
          <p:cNvPr id="3" name="Statement"/>
          <p:cNvSpPr>
            <a:spLocks noGrp="1"/>
          </p:cNvSpPr>
          <p:nvPr>
            <p:ph type="ctrTitle" hasCustomPrompt="1"/>
          </p:nvPr>
        </p:nvSpPr>
        <p:spPr>
          <a:xfrm>
            <a:off x="769466" y="2709521"/>
            <a:ext cx="10722224" cy="1266359"/>
          </a:xfrm>
          <a:prstGeom prst="rect">
            <a:avLst/>
          </a:prstGeom>
        </p:spPr>
        <p:txBody>
          <a:bodyPr>
            <a:noAutofit/>
          </a:bodyPr>
          <a:lstStyle>
            <a:lvl1pPr algn="ctr">
              <a:defRPr sz="8000"/>
            </a:lvl1pPr>
          </a:lstStyle>
          <a:p>
            <a:pPr algn="ctr"/>
            <a:r>
              <a:rPr lang="en-US" sz="7998" dirty="0"/>
              <a:t>Statement</a:t>
            </a:r>
          </a:p>
        </p:txBody>
      </p:sp>
      <p:pic>
        <p:nvPicPr>
          <p:cNvPr id="4" name="Azure Light" descr="MS-Azure_rgb_Wh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8686" y="147877"/>
            <a:ext cx="1662233" cy="382281"/>
          </a:xfrm>
          <a:prstGeom prst="rect">
            <a:avLst/>
          </a:prstGeom>
        </p:spPr>
      </p:pic>
    </p:spTree>
    <p:extLst>
      <p:ext uri="{BB962C8B-B14F-4D97-AF65-F5344CB8AC3E}">
        <p14:creationId xmlns:p14="http://schemas.microsoft.com/office/powerpoint/2010/main" val="88910133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Headline Bottom Only">
    <p:bg>
      <p:bgRef idx="1001">
        <a:schemeClr val="bg1"/>
      </p:bgRef>
    </p:bg>
    <p:spTree>
      <p:nvGrpSpPr>
        <p:cNvPr id="1" name=""/>
        <p:cNvGrpSpPr/>
        <p:nvPr/>
      </p:nvGrpSpPr>
      <p:grpSpPr>
        <a:xfrm>
          <a:off x="0" y="0"/>
          <a:ext cx="0" cy="0"/>
          <a:chOff x="0" y="0"/>
          <a:chExt cx="0" cy="0"/>
        </a:xfrm>
      </p:grpSpPr>
      <p:sp>
        <p:nvSpPr>
          <p:cNvPr id="7" name="White Background"/>
          <p:cNvSpPr/>
          <p:nvPr userDrawn="1"/>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pic>
        <p:nvPicPr>
          <p:cNvPr id="12" name="Azure Dark" descr="MS-Azure_rgb_Bl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
        <p:nvSpPr>
          <p:cNvPr id="10" name="Headline"/>
          <p:cNvSpPr>
            <a:spLocks noGrp="1"/>
          </p:cNvSpPr>
          <p:nvPr>
            <p:ph type="title"/>
          </p:nvPr>
        </p:nvSpPr>
        <p:spPr>
          <a:xfrm>
            <a:off x="2518612" y="5576547"/>
            <a:ext cx="8069064" cy="917575"/>
          </a:xfrm>
          <a:prstGeom prst="rect">
            <a:avLst/>
          </a:prstGeom>
        </p:spPr>
        <p:txBody>
          <a:bodyPr/>
          <a:lstStyle>
            <a:lvl1pPr>
              <a:defRPr>
                <a:solidFill>
                  <a:schemeClr val="bg1"/>
                </a:solidFill>
              </a:defRPr>
            </a:lvl1pPr>
          </a:lstStyle>
          <a:p>
            <a:r>
              <a:rPr lang="en-US" sz="4800" dirty="0">
                <a:solidFill>
                  <a:srgbClr val="0072C6"/>
                </a:solidFill>
                <a:latin typeface="Segoe UI Light" panose="020B0502040204020203" pitchFamily="34" charset="0"/>
              </a:rPr>
              <a:t>Headline</a:t>
            </a:r>
          </a:p>
        </p:txBody>
      </p:sp>
      <p:pic>
        <p:nvPicPr>
          <p:cNvPr id="8" name="Logo" descr="MS Logo Whit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05329" y="6468242"/>
            <a:ext cx="1169019" cy="250567"/>
          </a:xfrm>
          <a:prstGeom prst="rect">
            <a:avLst/>
          </a:prstGeom>
        </p:spPr>
      </p:pic>
    </p:spTree>
    <p:extLst>
      <p:ext uri="{BB962C8B-B14F-4D97-AF65-F5344CB8AC3E}">
        <p14:creationId xmlns:p14="http://schemas.microsoft.com/office/powerpoint/2010/main" val="40617890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hasáb fejléccel">
    <p:spTree>
      <p:nvGrpSpPr>
        <p:cNvPr id="1" name=""/>
        <p:cNvGrpSpPr/>
        <p:nvPr/>
      </p:nvGrpSpPr>
      <p:grpSpPr>
        <a:xfrm>
          <a:off x="0" y="0"/>
          <a:ext cx="0" cy="0"/>
          <a:chOff x="0" y="0"/>
          <a:chExt cx="0" cy="0"/>
        </a:xfrm>
      </p:grpSpPr>
      <p:sp>
        <p:nvSpPr>
          <p:cNvPr id="10" name="Tartalom helye 9"/>
          <p:cNvSpPr>
            <a:spLocks noGrp="1"/>
          </p:cNvSpPr>
          <p:nvPr>
            <p:ph sz="quarter" idx="13"/>
          </p:nvPr>
        </p:nvSpPr>
        <p:spPr>
          <a:xfrm>
            <a:off x="6185647" y="2342358"/>
            <a:ext cx="5739653" cy="4336255"/>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8" name="Tartalom helye 7"/>
          <p:cNvSpPr>
            <a:spLocks noGrp="1"/>
          </p:cNvSpPr>
          <p:nvPr>
            <p:ph sz="quarter" idx="12"/>
          </p:nvPr>
        </p:nvSpPr>
        <p:spPr>
          <a:xfrm>
            <a:off x="269875" y="2342358"/>
            <a:ext cx="5503396" cy="4336255"/>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Tartalom helye 3"/>
          <p:cNvSpPr>
            <a:spLocks noGrp="1"/>
          </p:cNvSpPr>
          <p:nvPr>
            <p:ph sz="quarter" idx="14"/>
          </p:nvPr>
        </p:nvSpPr>
        <p:spPr>
          <a:xfrm>
            <a:off x="269241" y="1362075"/>
            <a:ext cx="11655839" cy="807384"/>
          </a:xfrm>
        </p:spPr>
        <p:txBody>
          <a:bodyPr/>
          <a:lstStyle>
            <a:lvl1pPr marL="0" indent="0">
              <a:buNone/>
              <a:defRPr/>
            </a:lvl1pPr>
          </a:lstStyle>
          <a:p>
            <a:pPr lvl="0"/>
            <a:r>
              <a:rPr lang="hu-HU" dirty="0"/>
              <a:t>Mintaszöveg szerkesztése</a:t>
            </a:r>
          </a:p>
        </p:txBody>
      </p:sp>
    </p:spTree>
    <p:extLst>
      <p:ext uri="{BB962C8B-B14F-4D97-AF65-F5344CB8AC3E}">
        <p14:creationId xmlns:p14="http://schemas.microsoft.com/office/powerpoint/2010/main" val="8634979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hasáb: felsorolás + kód">
    <p:spTree>
      <p:nvGrpSpPr>
        <p:cNvPr id="1" name=""/>
        <p:cNvGrpSpPr/>
        <p:nvPr/>
      </p:nvGrpSpPr>
      <p:grpSpPr>
        <a:xfrm>
          <a:off x="0" y="0"/>
          <a:ext cx="0" cy="0"/>
          <a:chOff x="0" y="0"/>
          <a:chExt cx="0" cy="0"/>
        </a:xfrm>
      </p:grpSpPr>
      <p:sp>
        <p:nvSpPr>
          <p:cNvPr id="5" name="Tartalom helye 4"/>
          <p:cNvSpPr>
            <a:spLocks noGrp="1"/>
          </p:cNvSpPr>
          <p:nvPr>
            <p:ph sz="quarter" idx="12"/>
          </p:nvPr>
        </p:nvSpPr>
        <p:spPr>
          <a:xfrm>
            <a:off x="269875" y="1395364"/>
            <a:ext cx="5378450" cy="5221336"/>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7" name="Text Placeholder 4"/>
          <p:cNvSpPr>
            <a:spLocks noGrp="1"/>
          </p:cNvSpPr>
          <p:nvPr>
            <p:ph type="body" sz="quarter" idx="11"/>
          </p:nvPr>
        </p:nvSpPr>
        <p:spPr>
          <a:xfrm>
            <a:off x="5729879" y="1395364"/>
            <a:ext cx="6195201" cy="5220588"/>
          </a:xfrm>
        </p:spPr>
        <p:txBody>
          <a:bodyPr>
            <a:noAutofit/>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88517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9724682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ábláza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áblázat helye 3"/>
          <p:cNvSpPr>
            <a:spLocks noGrp="1"/>
          </p:cNvSpPr>
          <p:nvPr>
            <p:ph type="tbl" sz="quarter" idx="10"/>
          </p:nvPr>
        </p:nvSpPr>
        <p:spPr>
          <a:xfrm>
            <a:off x="269875" y="1485900"/>
            <a:ext cx="11655425" cy="5159375"/>
          </a:xfrm>
        </p:spPr>
        <p:txBody>
          <a:bodyPr/>
          <a:lstStyle/>
          <a:p>
            <a:endParaRPr lang="hu-HU"/>
          </a:p>
        </p:txBody>
      </p:sp>
    </p:spTree>
    <p:extLst>
      <p:ext uri="{BB962C8B-B14F-4D97-AF65-F5344CB8AC3E}">
        <p14:creationId xmlns:p14="http://schemas.microsoft.com/office/powerpoint/2010/main" val="23040181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ó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353671"/>
            <a:ext cx="11653522" cy="5369858"/>
          </a:xfrm>
        </p:spPr>
        <p:txBody>
          <a:bodyPr>
            <a:normAutofit/>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269240" y="289511"/>
            <a:ext cx="11655840" cy="899665"/>
          </a:xfrm>
        </p:spPr>
        <p:txBody>
          <a:bodyPr/>
          <a:lstStyle/>
          <a:p>
            <a:r>
              <a:rPr lang="en-US"/>
              <a:t>Click to edit Master title style</a:t>
            </a:r>
          </a:p>
        </p:txBody>
      </p:sp>
    </p:spTree>
    <p:extLst>
      <p:ext uri="{BB962C8B-B14F-4D97-AF65-F5344CB8AC3E}">
        <p14:creationId xmlns:p14="http://schemas.microsoft.com/office/powerpoint/2010/main" val="341839228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hasáb 1:2 arányban">
    <p:spTree>
      <p:nvGrpSpPr>
        <p:cNvPr id="1" name=""/>
        <p:cNvGrpSpPr/>
        <p:nvPr/>
      </p:nvGrpSpPr>
      <p:grpSpPr>
        <a:xfrm>
          <a:off x="0" y="0"/>
          <a:ext cx="0" cy="0"/>
          <a:chOff x="0" y="0"/>
          <a:chExt cx="0" cy="0"/>
        </a:xfrm>
      </p:grpSpPr>
      <p:sp>
        <p:nvSpPr>
          <p:cNvPr id="8" name="Tartalom helye 7"/>
          <p:cNvSpPr>
            <a:spLocks noGrp="1"/>
          </p:cNvSpPr>
          <p:nvPr>
            <p:ph sz="quarter" idx="13" hasCustomPrompt="1"/>
          </p:nvPr>
        </p:nvSpPr>
        <p:spPr>
          <a:xfrm>
            <a:off x="269875" y="1635125"/>
            <a:ext cx="2697163" cy="4932363"/>
          </a:xfrm>
        </p:spPr>
        <p:txBody>
          <a:bodyPr/>
          <a:lstStyle>
            <a:lvl1pPr marL="0" indent="0">
              <a:buNone/>
              <a:defRPr>
                <a:solidFill>
                  <a:schemeClr val="tx1"/>
                </a:solidFill>
              </a:defRPr>
            </a:lvl1pPr>
          </a:lstStyle>
          <a:p>
            <a:pPr lvl="0"/>
            <a:r>
              <a:rPr lang="hu-HU" dirty="0"/>
              <a:t>Első szint</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5" name="Tartalom helye 4"/>
          <p:cNvSpPr>
            <a:spLocks noGrp="1"/>
          </p:cNvSpPr>
          <p:nvPr>
            <p:ph sz="quarter" idx="12"/>
          </p:nvPr>
        </p:nvSpPr>
        <p:spPr>
          <a:xfrm>
            <a:off x="3317875" y="1635125"/>
            <a:ext cx="8604250" cy="4932363"/>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Title 5"/>
          <p:cNvSpPr>
            <a:spLocks noGrp="1"/>
          </p:cNvSpPr>
          <p:nvPr>
            <p:ph type="title"/>
          </p:nvPr>
        </p:nvSpPr>
        <p:spPr>
          <a:xfrm>
            <a:off x="269240" y="299559"/>
            <a:ext cx="11655840" cy="899665"/>
          </a:xfrm>
        </p:spPr>
        <p:txBody>
          <a:bodyPr/>
          <a:lstStyle/>
          <a:p>
            <a:r>
              <a:rPr lang="en-US"/>
              <a:t>Click to edit Master title style</a:t>
            </a:r>
          </a:p>
        </p:txBody>
      </p:sp>
    </p:spTree>
    <p:extLst>
      <p:ext uri="{BB962C8B-B14F-4D97-AF65-F5344CB8AC3E}">
        <p14:creationId xmlns:p14="http://schemas.microsoft.com/office/powerpoint/2010/main" val="24510066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heme" Target="../theme/theme2.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hu-HU" dirty="0"/>
              <a:t>Dia címe</a:t>
            </a:r>
            <a:endParaRPr lang="en-US" dirty="0"/>
          </a:p>
        </p:txBody>
      </p:sp>
      <p:sp>
        <p:nvSpPr>
          <p:cNvPr id="4" name="Text Placeholder 3"/>
          <p:cNvSpPr>
            <a:spLocks noGrp="1"/>
          </p:cNvSpPr>
          <p:nvPr>
            <p:ph type="body" idx="1"/>
          </p:nvPr>
        </p:nvSpPr>
        <p:spPr>
          <a:xfrm>
            <a:off x="269241" y="1380566"/>
            <a:ext cx="11653521" cy="5226422"/>
          </a:xfrm>
          <a:prstGeom prst="rect">
            <a:avLst/>
          </a:prstGeom>
        </p:spPr>
        <p:txBody>
          <a:bodyPr vert="horz" wrap="square" lIns="146304" tIns="91440" rIns="146304" bIns="91440" rtlCol="0">
            <a:normAutofit/>
          </a:bodyPr>
          <a:lstStyle/>
          <a:p>
            <a:pPr lvl="0"/>
            <a:r>
              <a:rPr lang="hu-HU" dirty="0" err="1"/>
              <a:t>First</a:t>
            </a:r>
            <a:r>
              <a:rPr lang="hu-HU" dirty="0"/>
              <a:t> </a:t>
            </a:r>
            <a:r>
              <a:rPr lang="hu-HU" dirty="0" err="1"/>
              <a:t>level</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reeform 229"/>
          <p:cNvSpPr>
            <a:spLocks/>
          </p:cNvSpPr>
          <p:nvPr userDrawn="1"/>
        </p:nvSpPr>
        <p:spPr bwMode="auto">
          <a:xfrm>
            <a:off x="10626446" y="380513"/>
            <a:ext cx="1204125"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chemeClr val="tx2"/>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Tree>
    <p:extLst>
      <p:ext uri="{BB962C8B-B14F-4D97-AF65-F5344CB8AC3E}">
        <p14:creationId xmlns:p14="http://schemas.microsoft.com/office/powerpoint/2010/main" val="179580984"/>
      </p:ext>
    </p:extLst>
  </p:cSld>
  <p:clrMap bg1="lt1" tx1="dk1" bg2="lt2" tx2="dk2" accent1="accent1" accent2="accent2" accent3="accent3" accent4="accent4" accent5="accent5" accent6="accent6" hlink="hlink" folHlink="folHlink"/>
  <p:sldLayoutIdLst>
    <p:sldLayoutId id="2147483720" r:id="rId1"/>
    <p:sldLayoutId id="2147483685" r:id="rId2"/>
    <p:sldLayoutId id="2147483687" r:id="rId3"/>
    <p:sldLayoutId id="2147483721" r:id="rId4"/>
    <p:sldLayoutId id="2147483714" r:id="rId5"/>
    <p:sldLayoutId id="2147483689" r:id="rId6"/>
    <p:sldLayoutId id="2147483719" r:id="rId7"/>
    <p:sldLayoutId id="2147483700" r:id="rId8"/>
    <p:sldLayoutId id="2147483712" r:id="rId9"/>
    <p:sldLayoutId id="2147483717" r:id="rId10"/>
    <p:sldLayoutId id="2147483707" r:id="rId11"/>
    <p:sldLayoutId id="2147483706" r:id="rId12"/>
    <p:sldLayoutId id="2147483713" r:id="rId13"/>
    <p:sldLayoutId id="2147483715" r:id="rId14"/>
    <p:sldLayoutId id="2147483716" r:id="rId15"/>
    <p:sldLayoutId id="2147483711" r:id="rId16"/>
    <p:sldLayoutId id="2147483710" r:id="rId17"/>
    <p:sldLayoutId id="2147483696" r:id="rId18"/>
    <p:sldLayoutId id="2147483709" r:id="rId19"/>
    <p:sldLayoutId id="2147483693" r:id="rId20"/>
    <p:sldLayoutId id="2147483694" r:id="rId21"/>
    <p:sldLayoutId id="2147483677" r:id="rId22"/>
    <p:sldLayoutId id="2147483695" r:id="rId23"/>
  </p:sldLayoutIdLst>
  <p:transition>
    <p:fade/>
  </p:transition>
  <p:txStyles>
    <p:titleStyle>
      <a:lvl1pPr algn="l" defTabSz="914367" rtl="0" eaLnBrk="1" latinLnBrk="0" hangingPunct="1">
        <a:lnSpc>
          <a:spcPct val="90000"/>
        </a:lnSpc>
        <a:spcBef>
          <a:spcPct val="0"/>
        </a:spcBef>
        <a:buNone/>
        <a:defRPr lang="en-US" sz="4000" b="0" kern="1200" cap="none" spc="-100" baseline="0" dirty="0" smtClean="0">
          <a:ln w="3175">
            <a:noFill/>
          </a:ln>
          <a:gradFill>
            <a:gsLst>
              <a:gs pos="1250">
                <a:srgbClr val="0078D7"/>
              </a:gs>
              <a:gs pos="100000">
                <a:srgbClr val="0078D7">
                  <a:alpha val="99000"/>
                </a:srgbClr>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100000"/>
        </a:lnSpc>
        <a:spcBef>
          <a:spcPts val="600"/>
        </a:spcBef>
        <a:spcAft>
          <a:spcPts val="0"/>
        </a:spcAft>
        <a:buClrTx/>
        <a:buSzPct val="90000"/>
        <a:buFont typeface="Arial" pitchFamily="34" charset="0"/>
        <a:buChar char="•"/>
        <a:tabLst/>
        <a:defRPr sz="3921" kern="1200" spc="0" baseline="0">
          <a:solidFill>
            <a:schemeClr val="accent1"/>
          </a:solidFill>
          <a:latin typeface="+mj-lt"/>
          <a:ea typeface="+mn-ea"/>
          <a:cs typeface="+mn-cs"/>
        </a:defRPr>
      </a:lvl1pPr>
      <a:lvl2pPr marL="572691" marR="0" indent="-236546" algn="l" defTabSz="914367" rtl="0" eaLnBrk="1" fontAlgn="auto" latinLnBrk="0" hangingPunct="1">
        <a:lnSpc>
          <a:spcPct val="100000"/>
        </a:lnSpc>
        <a:spcBef>
          <a:spcPts val="600"/>
        </a:spcBef>
        <a:spcAft>
          <a:spcPts val="0"/>
        </a:spcAft>
        <a:buClrTx/>
        <a:buSzPct val="90000"/>
        <a:buFont typeface="Arial" pitchFamily="34" charset="0"/>
        <a:buChar char="•"/>
        <a:tabLst/>
        <a:defRPr sz="2600" kern="1200" spc="0" baseline="0">
          <a:solidFill>
            <a:schemeClr val="accent1"/>
          </a:solidFill>
          <a:latin typeface="+mn-lt"/>
          <a:ea typeface="+mn-ea"/>
          <a:cs typeface="+mn-cs"/>
        </a:defRPr>
      </a:lvl2pPr>
      <a:lvl3pPr marL="784338" marR="0" indent="-224097" algn="l" defTabSz="914367" rtl="0" eaLnBrk="1" fontAlgn="auto" latinLnBrk="0" hangingPunct="1">
        <a:lnSpc>
          <a:spcPct val="100000"/>
        </a:lnSpc>
        <a:spcBef>
          <a:spcPts val="600"/>
        </a:spcBef>
        <a:spcAft>
          <a:spcPts val="0"/>
        </a:spcAft>
        <a:buClrTx/>
        <a:buSzPct val="90000"/>
        <a:buFont typeface="Arial" pitchFamily="34" charset="0"/>
        <a:buChar char="•"/>
        <a:tabLst/>
        <a:defRPr sz="1961" kern="1200" spc="0" baseline="0">
          <a:solidFill>
            <a:schemeClr val="accent1"/>
          </a:solidFill>
          <a:latin typeface="+mn-lt"/>
          <a:ea typeface="+mn-ea"/>
          <a:cs typeface="+mn-cs"/>
        </a:defRPr>
      </a:lvl3pPr>
      <a:lvl4pPr marL="1008435" marR="0" indent="-224097" algn="l" defTabSz="914367" rtl="0" eaLnBrk="1" fontAlgn="auto" latinLnBrk="0" hangingPunct="1">
        <a:lnSpc>
          <a:spcPct val="100000"/>
        </a:lnSpc>
        <a:spcBef>
          <a:spcPts val="600"/>
        </a:spcBef>
        <a:spcAft>
          <a:spcPts val="0"/>
        </a:spcAft>
        <a:buClrTx/>
        <a:buSzPct val="90000"/>
        <a:buFont typeface="Arial" pitchFamily="34" charset="0"/>
        <a:buChar char="•"/>
        <a:tabLst/>
        <a:defRPr sz="1765" kern="1200" spc="0" baseline="0">
          <a:solidFill>
            <a:schemeClr val="accent1"/>
          </a:solidFill>
          <a:latin typeface="+mn-lt"/>
          <a:ea typeface="+mn-ea"/>
          <a:cs typeface="+mn-cs"/>
        </a:defRPr>
      </a:lvl4pPr>
      <a:lvl5pPr marL="1232531" marR="0" indent="-224097" algn="l" defTabSz="914367" rtl="0" eaLnBrk="1" fontAlgn="auto" latinLnBrk="0" hangingPunct="1">
        <a:lnSpc>
          <a:spcPct val="100000"/>
        </a:lnSpc>
        <a:spcBef>
          <a:spcPts val="600"/>
        </a:spcBef>
        <a:spcAft>
          <a:spcPts val="0"/>
        </a:spcAft>
        <a:buClrTx/>
        <a:buSzPct val="90000"/>
        <a:buFont typeface="Arial" pitchFamily="34" charset="0"/>
        <a:buChar char="•"/>
        <a:tabLst/>
        <a:defRPr sz="1765" kern="1200" spc="0" baseline="0">
          <a:solidFill>
            <a:schemeClr val="accent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78E1"/>
        </a:solidFill>
        <a:effectLst/>
      </p:bgPr>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dirty="0"/>
              <a:t>Mintacím szerkesztése</a:t>
            </a:r>
            <a:endParaRPr lang="en-US" dirty="0"/>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Tree>
    <p:extLst>
      <p:ext uri="{BB962C8B-B14F-4D97-AF65-F5344CB8AC3E}">
        <p14:creationId xmlns:p14="http://schemas.microsoft.com/office/powerpoint/2010/main" val="3259303094"/>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9" r:id="rId3"/>
    <p:sldLayoutId id="2147483664" r:id="rId4"/>
    <p:sldLayoutId id="2147483718"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docs.docker.com/engine/reference/commandline/cli/"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hyperlink" Target="https://docs.docker.com/"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hyperlink" Target="https://msdn.microsoft.com/en-us/virtualization/windowscontainers/containers_welcome" TargetMode="External"/><Relationship Id="rId5" Type="http://schemas.openxmlformats.org/officeDocument/2006/relationships/hyperlink" Target="https://technet.microsoft.com/en-us/library/mt126167.aspx" TargetMode="External"/><Relationship Id="rId4" Type="http://schemas.openxmlformats.org/officeDocument/2006/relationships/hyperlink" Target="https://azure.microsoft.com/hu-hu/documentation/services/container-service/"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0.xml"/><Relationship Id="rId1" Type="http://schemas.openxmlformats.org/officeDocument/2006/relationships/slideLayout" Target="../slideLayouts/slideLayout10.xml"/><Relationship Id="rId4" Type="http://schemas.openxmlformats.org/officeDocument/2006/relationships/image" Target="../media/image58.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1.png"/><Relationship Id="rId12" Type="http://schemas.microsoft.com/office/2007/relationships/hdphoto" Target="../media/hdphoto5.wdp"/><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microsoft.com/office/2007/relationships/hdphoto" Target="../media/hdphoto2.wdp"/><Relationship Id="rId11" Type="http://schemas.openxmlformats.org/officeDocument/2006/relationships/image" Target="../media/image13.png"/><Relationship Id="rId5" Type="http://schemas.openxmlformats.org/officeDocument/2006/relationships/image" Target="../media/image10.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12.png"/><Relationship Id="rId14" Type="http://schemas.microsoft.com/office/2007/relationships/hdphoto" Target="../media/hdphoto6.wdp"/></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microsoft.com/office/2007/relationships/hdphoto" Target="../media/hdphoto9.wdp"/><Relationship Id="rId13" Type="http://schemas.openxmlformats.org/officeDocument/2006/relationships/image" Target="../media/image20.png"/><Relationship Id="rId18" Type="http://schemas.openxmlformats.org/officeDocument/2006/relationships/image" Target="../media/image24.png"/><Relationship Id="rId3" Type="http://schemas.openxmlformats.org/officeDocument/2006/relationships/image" Target="../media/image15.png"/><Relationship Id="rId21" Type="http://schemas.openxmlformats.org/officeDocument/2006/relationships/image" Target="../media/image27.png"/><Relationship Id="rId7" Type="http://schemas.openxmlformats.org/officeDocument/2006/relationships/image" Target="../media/image17.png"/><Relationship Id="rId12" Type="http://schemas.microsoft.com/office/2007/relationships/hdphoto" Target="../media/hdphoto11.wdp"/><Relationship Id="rId17" Type="http://schemas.openxmlformats.org/officeDocument/2006/relationships/image" Target="../media/image23.png"/><Relationship Id="rId2" Type="http://schemas.openxmlformats.org/officeDocument/2006/relationships/notesSlide" Target="../notesSlides/notesSlide5.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10.xml"/><Relationship Id="rId6" Type="http://schemas.microsoft.com/office/2007/relationships/hdphoto" Target="../media/hdphoto8.wdp"/><Relationship Id="rId11" Type="http://schemas.openxmlformats.org/officeDocument/2006/relationships/image" Target="../media/image19.png"/><Relationship Id="rId5" Type="http://schemas.openxmlformats.org/officeDocument/2006/relationships/image" Target="../media/image16.png"/><Relationship Id="rId15" Type="http://schemas.openxmlformats.org/officeDocument/2006/relationships/image" Target="../media/image21.png"/><Relationship Id="rId10" Type="http://schemas.microsoft.com/office/2007/relationships/hdphoto" Target="../media/hdphoto10.wdp"/><Relationship Id="rId19" Type="http://schemas.openxmlformats.org/officeDocument/2006/relationships/image" Target="../media/image25.png"/><Relationship Id="rId4" Type="http://schemas.microsoft.com/office/2007/relationships/hdphoto" Target="../media/hdphoto7.wdp"/><Relationship Id="rId9" Type="http://schemas.openxmlformats.org/officeDocument/2006/relationships/image" Target="../media/image18.png"/><Relationship Id="rId14" Type="http://schemas.microsoft.com/office/2007/relationships/hdphoto" Target="../media/hdphoto12.wdp"/></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3.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4.xml"/><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hyperlink" Target="https://azure.microsoft.com/en-us/documentation/services/service-fabric/" TargetMode="External"/><Relationship Id="rId2" Type="http://schemas.openxmlformats.org/officeDocument/2006/relationships/notesSlide" Target="../notesSlides/notesSlide76.xml"/><Relationship Id="rId1" Type="http://schemas.openxmlformats.org/officeDocument/2006/relationships/slideLayout" Target="../slideLayouts/slideLayout1.xml"/><Relationship Id="rId4" Type="http://schemas.openxmlformats.org/officeDocument/2006/relationships/hyperlink" Target="https://azure.microsoft.com/en-us/documentation/samples/?service=service-fabric"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18.png"/><Relationship Id="rId18" Type="http://schemas.microsoft.com/office/2007/relationships/hdphoto" Target="../media/hdphoto12.wdp"/><Relationship Id="rId3" Type="http://schemas.openxmlformats.org/officeDocument/2006/relationships/image" Target="../media/image21.png"/><Relationship Id="rId7" Type="http://schemas.openxmlformats.org/officeDocument/2006/relationships/image" Target="../media/image25.png"/><Relationship Id="rId12" Type="http://schemas.microsoft.com/office/2007/relationships/hdphoto" Target="../media/hdphoto7.wdp"/><Relationship Id="rId17" Type="http://schemas.openxmlformats.org/officeDocument/2006/relationships/image" Target="../media/image20.png"/><Relationship Id="rId2" Type="http://schemas.openxmlformats.org/officeDocument/2006/relationships/notesSlide" Target="../notesSlides/notesSlide6.xml"/><Relationship Id="rId16" Type="http://schemas.microsoft.com/office/2007/relationships/hdphoto" Target="../media/hdphoto11.wdp"/><Relationship Id="rId20" Type="http://schemas.microsoft.com/office/2007/relationships/hdphoto" Target="../media/hdphoto9.wdp"/><Relationship Id="rId1" Type="http://schemas.openxmlformats.org/officeDocument/2006/relationships/slideLayout" Target="../slideLayouts/slideLayout10.xml"/><Relationship Id="rId6" Type="http://schemas.openxmlformats.org/officeDocument/2006/relationships/image" Target="../media/image24.png"/><Relationship Id="rId11" Type="http://schemas.openxmlformats.org/officeDocument/2006/relationships/image" Target="../media/image15.png"/><Relationship Id="rId5" Type="http://schemas.openxmlformats.org/officeDocument/2006/relationships/image" Target="../media/image23.png"/><Relationship Id="rId15" Type="http://schemas.openxmlformats.org/officeDocument/2006/relationships/image" Target="../media/image19.png"/><Relationship Id="rId10" Type="http://schemas.openxmlformats.org/officeDocument/2006/relationships/image" Target="../media/image28.png"/><Relationship Id="rId19" Type="http://schemas.openxmlformats.org/officeDocument/2006/relationships/image" Target="../media/image17.png"/><Relationship Id="rId4" Type="http://schemas.openxmlformats.org/officeDocument/2006/relationships/image" Target="../media/image22.png"/><Relationship Id="rId9" Type="http://schemas.openxmlformats.org/officeDocument/2006/relationships/image" Target="../media/image27.png"/><Relationship Id="rId14" Type="http://schemas.microsoft.com/office/2007/relationships/hdphoto" Target="../media/hdphoto10.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zöveg helye 3"/>
          <p:cNvSpPr>
            <a:spLocks noGrp="1"/>
          </p:cNvSpPr>
          <p:nvPr>
            <p:ph type="body" sz="quarter" idx="16"/>
          </p:nvPr>
        </p:nvSpPr>
        <p:spPr/>
        <p:txBody>
          <a:bodyPr/>
          <a:lstStyle/>
          <a:p>
            <a:endParaRPr lang="hu-HU"/>
          </a:p>
        </p:txBody>
      </p:sp>
      <p:sp>
        <p:nvSpPr>
          <p:cNvPr id="2" name="Title 1"/>
          <p:cNvSpPr>
            <a:spLocks noGrp="1"/>
          </p:cNvSpPr>
          <p:nvPr>
            <p:ph type="title"/>
          </p:nvPr>
        </p:nvSpPr>
        <p:spPr/>
        <p:txBody>
          <a:bodyPr>
            <a:noAutofit/>
          </a:bodyPr>
          <a:lstStyle/>
          <a:p>
            <a:r>
              <a:rPr lang="hu-HU" dirty="0"/>
              <a:t>Konténerek és topológiák</a:t>
            </a:r>
            <a:endParaRPr lang="en-US" dirty="0"/>
          </a:p>
        </p:txBody>
      </p:sp>
    </p:spTree>
    <p:extLst>
      <p:ext uri="{BB962C8B-B14F-4D97-AF65-F5344CB8AC3E}">
        <p14:creationId xmlns:p14="http://schemas.microsoft.com/office/powerpoint/2010/main" val="125296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Konténerek – </a:t>
            </a:r>
            <a:r>
              <a:rPr lang="hu-HU" dirty="0" err="1"/>
              <a:t>deployment</a:t>
            </a:r>
            <a:r>
              <a:rPr lang="hu-HU" dirty="0"/>
              <a:t> modell</a:t>
            </a:r>
          </a:p>
        </p:txBody>
      </p:sp>
      <p:sp>
        <p:nvSpPr>
          <p:cNvPr id="3" name="Tartalom helye 2"/>
          <p:cNvSpPr>
            <a:spLocks noGrp="1"/>
          </p:cNvSpPr>
          <p:nvPr>
            <p:ph sz="quarter" idx="10"/>
          </p:nvPr>
        </p:nvSpPr>
        <p:spPr/>
        <p:txBody>
          <a:bodyPr>
            <a:normAutofit fontScale="92500" lnSpcReduction="20000"/>
          </a:bodyPr>
          <a:lstStyle/>
          <a:p>
            <a:r>
              <a:rPr lang="hu-HU" sz="3500" dirty="0"/>
              <a:t>Előnyök</a:t>
            </a:r>
          </a:p>
          <a:p>
            <a:pPr lvl="1"/>
            <a:r>
              <a:rPr lang="hu-HU" sz="3000" dirty="0"/>
              <a:t>Közös modell </a:t>
            </a:r>
          </a:p>
          <a:p>
            <a:pPr lvl="2"/>
            <a:r>
              <a:rPr lang="hu-HU" sz="3000" dirty="0"/>
              <a:t>mindenféle technológiai </a:t>
            </a:r>
            <a:r>
              <a:rPr lang="hu-HU" sz="3000" dirty="0" err="1"/>
              <a:t>stackhez</a:t>
            </a:r>
            <a:endParaRPr lang="hu-HU" sz="3000" dirty="0"/>
          </a:p>
          <a:p>
            <a:pPr lvl="2"/>
            <a:r>
              <a:rPr lang="hu-HU" sz="3000" dirty="0"/>
              <a:t>mindenféle telepítési környezethez*</a:t>
            </a:r>
          </a:p>
          <a:p>
            <a:pPr lvl="1"/>
            <a:r>
              <a:rPr lang="hu-HU" sz="3000" dirty="0"/>
              <a:t>Könnyű klónozni</a:t>
            </a:r>
          </a:p>
          <a:p>
            <a:pPr lvl="1"/>
            <a:r>
              <a:rPr lang="hu-HU" sz="3000" dirty="0"/>
              <a:t>Könnyű mozgatni</a:t>
            </a:r>
          </a:p>
          <a:p>
            <a:pPr marL="0" indent="0">
              <a:buNone/>
            </a:pPr>
            <a:endParaRPr lang="hu-HU" sz="3000" dirty="0"/>
          </a:p>
          <a:p>
            <a:r>
              <a:rPr lang="hu-HU" sz="3000" dirty="0"/>
              <a:t>Hátrányok</a:t>
            </a:r>
          </a:p>
          <a:p>
            <a:pPr lvl="1"/>
            <a:r>
              <a:rPr lang="hu-HU" sz="3000" dirty="0"/>
              <a:t>egy adott </a:t>
            </a:r>
            <a:r>
              <a:rPr lang="hu-HU" sz="3000" dirty="0" err="1"/>
              <a:t>stack-hez</a:t>
            </a:r>
            <a:r>
              <a:rPr lang="hu-HU" sz="3000" dirty="0"/>
              <a:t> létezhetnek egyszerűbb, kényelmesebben használható eszközök</a:t>
            </a:r>
          </a:p>
          <a:p>
            <a:pPr lvl="1"/>
            <a:endParaRPr lang="hu-HU" sz="2400" dirty="0"/>
          </a:p>
          <a:p>
            <a:pPr marL="0" indent="0">
              <a:buNone/>
            </a:pPr>
            <a:r>
              <a:rPr lang="hu-HU" sz="1600" dirty="0"/>
              <a:t>*ami a konténert futtatni tudja</a:t>
            </a:r>
          </a:p>
          <a:p>
            <a:endParaRPr lang="hu-HU" sz="2400" dirty="0"/>
          </a:p>
        </p:txBody>
      </p:sp>
    </p:spTree>
    <p:extLst>
      <p:ext uri="{BB962C8B-B14F-4D97-AF65-F5344CB8AC3E}">
        <p14:creationId xmlns:p14="http://schemas.microsoft.com/office/powerpoint/2010/main" val="40221669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ctrTitle"/>
          </p:nvPr>
        </p:nvSpPr>
        <p:spPr/>
        <p:txBody>
          <a:bodyPr>
            <a:normAutofit fontScale="90000"/>
          </a:bodyPr>
          <a:lstStyle/>
          <a:p>
            <a:r>
              <a:rPr lang="hu-HU" sz="6600" dirty="0"/>
              <a:t>Konténerkép  (image) - </a:t>
            </a:r>
            <a:r>
              <a:rPr lang="hu-HU" sz="6600" dirty="0" err="1"/>
              <a:t>class</a:t>
            </a:r>
            <a:r>
              <a:rPr lang="hu-HU" sz="6600" dirty="0"/>
              <a:t/>
            </a:r>
            <a:br>
              <a:rPr lang="hu-HU" sz="6600" dirty="0"/>
            </a:br>
            <a:r>
              <a:rPr lang="hu-HU" sz="6600" dirty="0"/>
              <a:t>Konténer (</a:t>
            </a:r>
            <a:r>
              <a:rPr lang="hu-HU" sz="6600" dirty="0" err="1"/>
              <a:t>container</a:t>
            </a:r>
            <a:r>
              <a:rPr lang="hu-HU" sz="6600" dirty="0"/>
              <a:t>) - </a:t>
            </a:r>
            <a:r>
              <a:rPr lang="hu-HU" sz="6600" dirty="0" err="1"/>
              <a:t>instance</a:t>
            </a:r>
            <a:endParaRPr lang="hu-HU" sz="6600" dirty="0"/>
          </a:p>
        </p:txBody>
      </p:sp>
    </p:spTree>
    <p:extLst>
      <p:ext uri="{BB962C8B-B14F-4D97-AF65-F5344CB8AC3E}">
        <p14:creationId xmlns:p14="http://schemas.microsoft.com/office/powerpoint/2010/main" val="218563901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p:cNvSpPr>
            <a:spLocks noGrp="1"/>
          </p:cNvSpPr>
          <p:nvPr>
            <p:ph type="title"/>
          </p:nvPr>
        </p:nvSpPr>
        <p:spPr/>
        <p:txBody>
          <a:bodyPr>
            <a:normAutofit fontScale="90000"/>
          </a:bodyPr>
          <a:lstStyle/>
          <a:p>
            <a:r>
              <a:rPr lang="hu-HU" dirty="0"/>
              <a:t>Konténer rétegek</a:t>
            </a:r>
          </a:p>
        </p:txBody>
      </p:sp>
      <p:pic>
        <p:nvPicPr>
          <p:cNvPr id="9" name="Tartalom helye 8"/>
          <p:cNvPicPr>
            <a:picLocks noGrp="1" noChangeAspect="1"/>
          </p:cNvPicPr>
          <p:nvPr>
            <p:ph sz="quarter" idx="4294967295"/>
          </p:nvPr>
        </p:nvPicPr>
        <p:blipFill>
          <a:blip r:embed="rId3"/>
          <a:stretch>
            <a:fillRect/>
          </a:stretch>
        </p:blipFill>
        <p:spPr>
          <a:xfrm>
            <a:off x="3779508" y="1071673"/>
            <a:ext cx="4465328" cy="5510959"/>
          </a:xfrm>
        </p:spPr>
      </p:pic>
    </p:spTree>
    <p:extLst>
      <p:ext uri="{BB962C8B-B14F-4D97-AF65-F5344CB8AC3E}">
        <p14:creationId xmlns:p14="http://schemas.microsoft.com/office/powerpoint/2010/main" val="87995133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Konténerizációs</a:t>
            </a:r>
            <a:r>
              <a:rPr lang="hu-HU" dirty="0"/>
              <a:t> folyamat (1. mód)</a:t>
            </a:r>
          </a:p>
        </p:txBody>
      </p:sp>
      <p:sp>
        <p:nvSpPr>
          <p:cNvPr id="3" name="Tartalom helye 2"/>
          <p:cNvSpPr>
            <a:spLocks noGrp="1"/>
          </p:cNvSpPr>
          <p:nvPr>
            <p:ph sz="quarter" idx="10"/>
          </p:nvPr>
        </p:nvSpPr>
        <p:spPr>
          <a:xfrm>
            <a:off x="269240" y="1416424"/>
            <a:ext cx="11922759" cy="5271714"/>
          </a:xfrm>
        </p:spPr>
        <p:txBody>
          <a:bodyPr>
            <a:normAutofit fontScale="92500"/>
          </a:bodyPr>
          <a:lstStyle/>
          <a:p>
            <a:pPr marL="457200" indent="-457200">
              <a:lnSpc>
                <a:spcPct val="110000"/>
              </a:lnSpc>
              <a:buFont typeface="+mj-lt"/>
              <a:buAutoNum type="arabicPeriod"/>
            </a:pPr>
            <a:r>
              <a:rPr lang="hu-HU" sz="3600" dirty="0"/>
              <a:t>Kiindulási konténerkép (image) beszerzése (pl. valamilyen </a:t>
            </a:r>
            <a:r>
              <a:rPr lang="hu-HU" sz="3600" dirty="0" err="1"/>
              <a:t>registry</a:t>
            </a:r>
            <a:r>
              <a:rPr lang="hu-HU" sz="3600" dirty="0"/>
              <a:t> szolgáltatásból)</a:t>
            </a:r>
          </a:p>
          <a:p>
            <a:pPr marL="457200" indent="-457200">
              <a:lnSpc>
                <a:spcPct val="110000"/>
              </a:lnSpc>
              <a:buFont typeface="+mj-lt"/>
              <a:buAutoNum type="arabicPeriod"/>
            </a:pPr>
            <a:r>
              <a:rPr lang="hu-HU" sz="3600" dirty="0"/>
              <a:t>Konténerpéldány (</a:t>
            </a:r>
            <a:r>
              <a:rPr lang="hu-HU" sz="3600" dirty="0" err="1"/>
              <a:t>container</a:t>
            </a:r>
            <a:r>
              <a:rPr lang="hu-HU" sz="3600" dirty="0"/>
              <a:t>) elindítása a konténerkép alapján</a:t>
            </a:r>
          </a:p>
          <a:p>
            <a:pPr marL="457200" indent="-457200">
              <a:lnSpc>
                <a:spcPct val="110000"/>
              </a:lnSpc>
              <a:buFont typeface="+mj-lt"/>
              <a:buAutoNum type="arabicPeriod"/>
            </a:pPr>
            <a:r>
              <a:rPr lang="hu-HU" sz="3600" dirty="0"/>
              <a:t>Alkalmazás telepítése a konténerpéldányba</a:t>
            </a:r>
          </a:p>
          <a:p>
            <a:pPr marL="457200" indent="-457200">
              <a:lnSpc>
                <a:spcPct val="110000"/>
              </a:lnSpc>
              <a:buFont typeface="+mj-lt"/>
              <a:buAutoNum type="arabicPeriod"/>
            </a:pPr>
            <a:r>
              <a:rPr lang="hu-HU" sz="3600" dirty="0"/>
              <a:t>A változások elmentése a konténerbe – új konténerkép létrehozása</a:t>
            </a:r>
          </a:p>
          <a:p>
            <a:pPr marL="457200" indent="-457200">
              <a:lnSpc>
                <a:spcPct val="110000"/>
              </a:lnSpc>
              <a:buFont typeface="+mj-lt"/>
              <a:buAutoNum type="arabicPeriod"/>
            </a:pPr>
            <a:r>
              <a:rPr lang="hu-HU" sz="3600" dirty="0"/>
              <a:t>Az új (saját) konténerkép terjesztése (akár </a:t>
            </a:r>
            <a:r>
              <a:rPr lang="hu-HU" sz="3600" dirty="0" err="1"/>
              <a:t>registry</a:t>
            </a:r>
            <a:r>
              <a:rPr lang="hu-HU" sz="3600" dirty="0"/>
              <a:t>-n keresztül is)</a:t>
            </a:r>
          </a:p>
          <a:p>
            <a:pPr marL="457200" indent="-457200">
              <a:lnSpc>
                <a:spcPct val="110000"/>
              </a:lnSpc>
              <a:buFont typeface="+mj-lt"/>
              <a:buAutoNum type="arabicPeriod"/>
            </a:pPr>
            <a:endParaRPr lang="hu-HU" sz="2400" dirty="0"/>
          </a:p>
        </p:txBody>
      </p:sp>
      <p:sp>
        <p:nvSpPr>
          <p:cNvPr id="4" name="Szövegdoboz 3"/>
          <p:cNvSpPr txBox="1"/>
          <p:nvPr/>
        </p:nvSpPr>
        <p:spPr>
          <a:xfrm>
            <a:off x="8813745" y="5894074"/>
            <a:ext cx="1591293" cy="794064"/>
          </a:xfrm>
          <a:prstGeom prst="rect">
            <a:avLst/>
          </a:prstGeom>
          <a:solidFill>
            <a:srgbClr val="0078E1"/>
          </a:solidFill>
        </p:spPr>
        <p:txBody>
          <a:bodyPr wrap="square" lIns="182880" tIns="146304" rIns="182880" bIns="146304" rtlCol="0">
            <a:spAutoFit/>
          </a:bodyPr>
          <a:lstStyle/>
          <a:p>
            <a:pPr>
              <a:lnSpc>
                <a:spcPct val="90000"/>
              </a:lnSpc>
              <a:spcAft>
                <a:spcPts val="600"/>
              </a:spcAft>
            </a:pPr>
            <a:r>
              <a:rPr lang="hu-HU" sz="3600" dirty="0" err="1" smtClean="0">
                <a:solidFill>
                  <a:schemeClr val="bg1"/>
                </a:solidFill>
              </a:rPr>
              <a:t>Demo</a:t>
            </a:r>
            <a:endParaRPr lang="hu-HU" sz="3600" dirty="0" smtClean="0">
              <a:solidFill>
                <a:schemeClr val="bg1"/>
              </a:solidFill>
            </a:endParaRPr>
          </a:p>
        </p:txBody>
      </p:sp>
    </p:spTree>
    <p:extLst>
      <p:ext uri="{BB962C8B-B14F-4D97-AF65-F5344CB8AC3E}">
        <p14:creationId xmlns:p14="http://schemas.microsoft.com/office/powerpoint/2010/main" val="395800900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Konténerizációs</a:t>
            </a:r>
            <a:r>
              <a:rPr lang="hu-HU" dirty="0"/>
              <a:t> folyamat (2. mód)</a:t>
            </a:r>
          </a:p>
        </p:txBody>
      </p:sp>
      <p:sp>
        <p:nvSpPr>
          <p:cNvPr id="3" name="Tartalom helye 2"/>
          <p:cNvSpPr>
            <a:spLocks noGrp="1"/>
          </p:cNvSpPr>
          <p:nvPr>
            <p:ph sz="quarter" idx="10"/>
          </p:nvPr>
        </p:nvSpPr>
        <p:spPr/>
        <p:txBody>
          <a:bodyPr/>
          <a:lstStyle/>
          <a:p>
            <a:pPr marL="514350" indent="-514350">
              <a:buFont typeface="+mj-lt"/>
              <a:buAutoNum type="arabicPeriod"/>
            </a:pPr>
            <a:r>
              <a:rPr lang="hu-HU" sz="4400" dirty="0"/>
              <a:t>Konténerkép-generáló </a:t>
            </a:r>
            <a:r>
              <a:rPr lang="hu-HU" sz="4400" dirty="0" err="1"/>
              <a:t>szkript</a:t>
            </a:r>
            <a:r>
              <a:rPr lang="hu-HU" sz="4400" dirty="0"/>
              <a:t> írása</a:t>
            </a:r>
          </a:p>
          <a:p>
            <a:pPr marL="514350" indent="-514350">
              <a:buFont typeface="+mj-lt"/>
              <a:buAutoNum type="arabicPeriod"/>
            </a:pPr>
            <a:r>
              <a:rPr lang="hu-HU" sz="4400" dirty="0"/>
              <a:t>Konténerkép építése a </a:t>
            </a:r>
            <a:r>
              <a:rPr lang="hu-HU" sz="4400" dirty="0" err="1"/>
              <a:t>szkript</a:t>
            </a:r>
            <a:r>
              <a:rPr lang="hu-HU" sz="4400" dirty="0"/>
              <a:t> alapján</a:t>
            </a:r>
          </a:p>
          <a:p>
            <a:pPr marL="514350" indent="-514350">
              <a:buFont typeface="+mj-lt"/>
              <a:buAutoNum type="arabicPeriod"/>
            </a:pPr>
            <a:r>
              <a:rPr lang="hu-HU" sz="4400" dirty="0"/>
              <a:t>Konténerkép terjesztése</a:t>
            </a:r>
          </a:p>
          <a:p>
            <a:pPr marL="514350" indent="-514350">
              <a:buFont typeface="+mj-lt"/>
              <a:buAutoNum type="arabicPeriod"/>
            </a:pPr>
            <a:endParaRPr lang="hu-HU" sz="2800" dirty="0"/>
          </a:p>
          <a:p>
            <a:pPr marL="457200" indent="-457200">
              <a:buFont typeface="+mj-lt"/>
              <a:buAutoNum type="arabicPeriod"/>
            </a:pPr>
            <a:endParaRPr lang="hu-HU" sz="2400" dirty="0"/>
          </a:p>
        </p:txBody>
      </p:sp>
    </p:spTree>
    <p:extLst>
      <p:ext uri="{BB962C8B-B14F-4D97-AF65-F5344CB8AC3E}">
        <p14:creationId xmlns:p14="http://schemas.microsoft.com/office/powerpoint/2010/main" val="351024772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Konténerek használata</a:t>
            </a:r>
          </a:p>
        </p:txBody>
      </p:sp>
      <p:sp>
        <p:nvSpPr>
          <p:cNvPr id="3" name="Tartalom helye 2"/>
          <p:cNvSpPr>
            <a:spLocks noGrp="1"/>
          </p:cNvSpPr>
          <p:nvPr>
            <p:ph sz="quarter" idx="10"/>
          </p:nvPr>
        </p:nvSpPr>
        <p:spPr/>
        <p:txBody>
          <a:bodyPr/>
          <a:lstStyle/>
          <a:p>
            <a:pPr marL="457200" indent="-457200">
              <a:buFont typeface="+mj-lt"/>
              <a:buAutoNum type="arabicPeriod"/>
            </a:pPr>
            <a:r>
              <a:rPr lang="hu-HU" sz="3600" dirty="0"/>
              <a:t>Konténerkép beszerzése (építése)</a:t>
            </a:r>
          </a:p>
          <a:p>
            <a:pPr marL="457200" indent="-457200">
              <a:buFont typeface="+mj-lt"/>
              <a:buAutoNum type="arabicPeriod"/>
            </a:pPr>
            <a:r>
              <a:rPr lang="hu-HU" sz="3600" dirty="0"/>
              <a:t>Konténer(</a:t>
            </a:r>
            <a:r>
              <a:rPr lang="hu-HU" sz="3600" dirty="0" err="1"/>
              <a:t>ek</a:t>
            </a:r>
            <a:r>
              <a:rPr lang="hu-HU" sz="3600" dirty="0"/>
              <a:t>) létrehozása a kép alapján</a:t>
            </a:r>
          </a:p>
          <a:p>
            <a:pPr lvl="1"/>
            <a:r>
              <a:rPr lang="hu-HU" sz="3600" dirty="0"/>
              <a:t>Futtatás</a:t>
            </a:r>
          </a:p>
          <a:p>
            <a:pPr lvl="1"/>
            <a:r>
              <a:rPr lang="hu-HU" sz="3600" dirty="0"/>
              <a:t>Leállítás</a:t>
            </a:r>
          </a:p>
          <a:p>
            <a:pPr lvl="1"/>
            <a:r>
              <a:rPr lang="hu-HU" sz="3600" dirty="0"/>
              <a:t>Skálázás</a:t>
            </a:r>
          </a:p>
          <a:p>
            <a:pPr lvl="1"/>
            <a:endParaRPr lang="hu-HU" dirty="0"/>
          </a:p>
        </p:txBody>
      </p:sp>
    </p:spTree>
    <p:extLst>
      <p:ext uri="{BB962C8B-B14F-4D97-AF65-F5344CB8AC3E}">
        <p14:creationId xmlns:p14="http://schemas.microsoft.com/office/powerpoint/2010/main" val="192495659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ím 19"/>
          <p:cNvSpPr>
            <a:spLocks noGrp="1"/>
          </p:cNvSpPr>
          <p:nvPr>
            <p:ph type="title"/>
          </p:nvPr>
        </p:nvSpPr>
        <p:spPr/>
        <p:txBody>
          <a:bodyPr/>
          <a:lstStyle/>
          <a:p>
            <a:r>
              <a:rPr lang="hu-HU" dirty="0" err="1"/>
              <a:t>Docker</a:t>
            </a:r>
            <a:endParaRPr lang="hu-HU" dirty="0"/>
          </a:p>
        </p:txBody>
      </p:sp>
      <p:sp>
        <p:nvSpPr>
          <p:cNvPr id="2" name="Tartalom helye 1"/>
          <p:cNvSpPr>
            <a:spLocks noGrp="1"/>
          </p:cNvSpPr>
          <p:nvPr>
            <p:ph sz="quarter" idx="10"/>
          </p:nvPr>
        </p:nvSpPr>
        <p:spPr/>
        <p:txBody>
          <a:bodyPr/>
          <a:lstStyle/>
          <a:p>
            <a:r>
              <a:rPr lang="hu-HU" sz="3200" b="1" dirty="0"/>
              <a:t>Konténerplatform (2013-)</a:t>
            </a:r>
          </a:p>
          <a:p>
            <a:pPr lvl="1"/>
            <a:r>
              <a:rPr lang="hu-HU" dirty="0" err="1"/>
              <a:t>Docker</a:t>
            </a:r>
            <a:r>
              <a:rPr lang="hu-HU" dirty="0"/>
              <a:t> </a:t>
            </a:r>
            <a:r>
              <a:rPr lang="hu-HU" dirty="0" err="1"/>
              <a:t>Engine</a:t>
            </a:r>
            <a:r>
              <a:rPr lang="hu-HU" dirty="0"/>
              <a:t> – a konténereket menedzselő alapszolgáltatás</a:t>
            </a:r>
          </a:p>
          <a:p>
            <a:pPr lvl="1"/>
            <a:r>
              <a:rPr lang="hu-HU" dirty="0" err="1"/>
              <a:t>Docker</a:t>
            </a:r>
            <a:r>
              <a:rPr lang="hu-HU" dirty="0"/>
              <a:t> </a:t>
            </a:r>
            <a:r>
              <a:rPr lang="hu-HU" dirty="0" err="1"/>
              <a:t>Registry</a:t>
            </a:r>
            <a:r>
              <a:rPr lang="hu-HU" dirty="0"/>
              <a:t>, </a:t>
            </a:r>
            <a:r>
              <a:rPr lang="hu-HU" dirty="0" err="1"/>
              <a:t>Docker</a:t>
            </a:r>
            <a:r>
              <a:rPr lang="hu-HU" dirty="0"/>
              <a:t> </a:t>
            </a:r>
            <a:r>
              <a:rPr lang="hu-HU" dirty="0" err="1"/>
              <a:t>Hub</a:t>
            </a:r>
            <a:r>
              <a:rPr lang="hu-HU" dirty="0"/>
              <a:t>, </a:t>
            </a:r>
            <a:r>
              <a:rPr lang="hu-HU" dirty="0" err="1"/>
              <a:t>Docker</a:t>
            </a:r>
            <a:r>
              <a:rPr lang="hu-HU" dirty="0"/>
              <a:t> </a:t>
            </a:r>
            <a:r>
              <a:rPr lang="hu-HU" dirty="0" err="1"/>
              <a:t>Trusted</a:t>
            </a:r>
            <a:r>
              <a:rPr lang="hu-HU" dirty="0"/>
              <a:t> </a:t>
            </a:r>
            <a:r>
              <a:rPr lang="hu-HU" dirty="0" err="1"/>
              <a:t>Registry</a:t>
            </a:r>
            <a:r>
              <a:rPr lang="hu-HU" dirty="0"/>
              <a:t> – konténer </a:t>
            </a:r>
            <a:r>
              <a:rPr lang="hu-HU" dirty="0" err="1"/>
              <a:t>registry</a:t>
            </a:r>
            <a:endParaRPr lang="hu-HU" dirty="0"/>
          </a:p>
          <a:p>
            <a:pPr lvl="1"/>
            <a:r>
              <a:rPr lang="hu-HU" dirty="0" err="1"/>
              <a:t>Docker</a:t>
            </a:r>
            <a:r>
              <a:rPr lang="hu-HU" dirty="0"/>
              <a:t> </a:t>
            </a:r>
            <a:r>
              <a:rPr lang="hu-HU" dirty="0" err="1"/>
              <a:t>Compose</a:t>
            </a:r>
            <a:r>
              <a:rPr lang="hu-HU" dirty="0"/>
              <a:t> – elosztott alkalmazások több konténerének összefogására</a:t>
            </a:r>
          </a:p>
          <a:p>
            <a:pPr lvl="1"/>
            <a:r>
              <a:rPr lang="hu-HU" dirty="0" err="1"/>
              <a:t>Docker</a:t>
            </a:r>
            <a:r>
              <a:rPr lang="hu-HU" dirty="0"/>
              <a:t> </a:t>
            </a:r>
            <a:r>
              <a:rPr lang="hu-HU" dirty="0" err="1"/>
              <a:t>Swarm</a:t>
            </a:r>
            <a:r>
              <a:rPr lang="hu-HU" dirty="0"/>
              <a:t> – </a:t>
            </a:r>
            <a:r>
              <a:rPr lang="hu-HU" dirty="0" err="1"/>
              <a:t>docker</a:t>
            </a:r>
            <a:r>
              <a:rPr lang="hu-HU" dirty="0"/>
              <a:t> </a:t>
            </a:r>
            <a:r>
              <a:rPr lang="hu-HU" dirty="0" err="1"/>
              <a:t>engine</a:t>
            </a:r>
            <a:r>
              <a:rPr lang="hu-HU" dirty="0"/>
              <a:t> </a:t>
            </a:r>
            <a:r>
              <a:rPr lang="hu-HU" dirty="0" err="1"/>
              <a:t>cluster-ek</a:t>
            </a:r>
            <a:r>
              <a:rPr lang="hu-HU" dirty="0"/>
              <a:t> kezelésére</a:t>
            </a:r>
          </a:p>
          <a:p>
            <a:pPr lvl="1"/>
            <a:r>
              <a:rPr lang="hu-HU" dirty="0" err="1"/>
              <a:t>SaaS</a:t>
            </a:r>
            <a:r>
              <a:rPr lang="hu-HU" dirty="0"/>
              <a:t> szolgáltatások</a:t>
            </a:r>
          </a:p>
          <a:p>
            <a:pPr lvl="1"/>
            <a:endParaRPr lang="hu-HU" dirty="0"/>
          </a:p>
          <a:p>
            <a:pPr lvl="1"/>
            <a:endParaRPr lang="hu-HU" dirty="0"/>
          </a:p>
        </p:txBody>
      </p:sp>
    </p:spTree>
    <p:extLst>
      <p:ext uri="{BB962C8B-B14F-4D97-AF65-F5344CB8AC3E}">
        <p14:creationId xmlns:p14="http://schemas.microsoft.com/office/powerpoint/2010/main" val="407531035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p:cNvSpPr>
            <a:spLocks noGrp="1"/>
          </p:cNvSpPr>
          <p:nvPr>
            <p:ph type="title"/>
          </p:nvPr>
        </p:nvSpPr>
        <p:spPr/>
        <p:txBody>
          <a:bodyPr/>
          <a:lstStyle/>
          <a:p>
            <a:r>
              <a:rPr lang="hu-HU" dirty="0" err="1"/>
              <a:t>Docker</a:t>
            </a:r>
            <a:endParaRPr lang="hu-HU" dirty="0"/>
          </a:p>
        </p:txBody>
      </p:sp>
      <p:pic>
        <p:nvPicPr>
          <p:cNvPr id="6" name="Tartalom helye 5"/>
          <p:cNvPicPr>
            <a:picLocks noGrp="1" noChangeAspect="1"/>
          </p:cNvPicPr>
          <p:nvPr>
            <p:ph sz="quarter" idx="4294967295"/>
          </p:nvPr>
        </p:nvPicPr>
        <p:blipFill>
          <a:blip r:embed="rId3"/>
          <a:stretch>
            <a:fillRect/>
          </a:stretch>
        </p:blipFill>
        <p:spPr>
          <a:xfrm>
            <a:off x="1783866" y="1226654"/>
            <a:ext cx="8456612" cy="4421187"/>
          </a:xfrm>
        </p:spPr>
      </p:pic>
    </p:spTree>
    <p:extLst>
      <p:ext uri="{BB962C8B-B14F-4D97-AF65-F5344CB8AC3E}">
        <p14:creationId xmlns:p14="http://schemas.microsoft.com/office/powerpoint/2010/main" val="269695881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p:cNvSpPr>
            <a:spLocks noGrp="1"/>
          </p:cNvSpPr>
          <p:nvPr>
            <p:ph type="title"/>
          </p:nvPr>
        </p:nvSpPr>
        <p:spPr/>
        <p:txBody>
          <a:bodyPr>
            <a:normAutofit fontScale="90000"/>
          </a:bodyPr>
          <a:lstStyle/>
          <a:p>
            <a:r>
              <a:rPr lang="hu-HU" dirty="0" err="1"/>
              <a:t>Docker</a:t>
            </a:r>
            <a:r>
              <a:rPr lang="hu-HU" dirty="0"/>
              <a:t> </a:t>
            </a:r>
            <a:r>
              <a:rPr lang="hu-HU" dirty="0" err="1"/>
              <a:t>Engine</a:t>
            </a:r>
            <a:endParaRPr lang="hu-HU" dirty="0"/>
          </a:p>
        </p:txBody>
      </p:sp>
      <p:pic>
        <p:nvPicPr>
          <p:cNvPr id="3" name="Tartalom helye 2"/>
          <p:cNvPicPr>
            <a:picLocks noGrp="1" noChangeAspect="1"/>
          </p:cNvPicPr>
          <p:nvPr>
            <p:ph sz="quarter" idx="4294967295"/>
          </p:nvPr>
        </p:nvPicPr>
        <p:blipFill>
          <a:blip r:embed="rId3"/>
          <a:stretch>
            <a:fillRect/>
          </a:stretch>
        </p:blipFill>
        <p:spPr>
          <a:xfrm>
            <a:off x="2090112" y="1020333"/>
            <a:ext cx="7844120" cy="5557276"/>
          </a:xfrm>
        </p:spPr>
      </p:pic>
    </p:spTree>
    <p:extLst>
      <p:ext uri="{BB962C8B-B14F-4D97-AF65-F5344CB8AC3E}">
        <p14:creationId xmlns:p14="http://schemas.microsoft.com/office/powerpoint/2010/main" val="314386320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ím 19"/>
          <p:cNvSpPr>
            <a:spLocks noGrp="1"/>
          </p:cNvSpPr>
          <p:nvPr>
            <p:ph type="title"/>
          </p:nvPr>
        </p:nvSpPr>
        <p:spPr/>
        <p:txBody>
          <a:bodyPr/>
          <a:lstStyle/>
          <a:p>
            <a:r>
              <a:rPr lang="hu-HU" dirty="0"/>
              <a:t>Operációs rendszer szintű </a:t>
            </a:r>
            <a:r>
              <a:rPr lang="hu-HU" dirty="0" err="1"/>
              <a:t>virtualizáció</a:t>
            </a:r>
            <a:endParaRPr lang="hu-HU" dirty="0"/>
          </a:p>
        </p:txBody>
      </p:sp>
      <p:sp>
        <p:nvSpPr>
          <p:cNvPr id="2" name="Tartalom helye 1"/>
          <p:cNvSpPr>
            <a:spLocks noGrp="1"/>
          </p:cNvSpPr>
          <p:nvPr>
            <p:ph sz="quarter" idx="10"/>
          </p:nvPr>
        </p:nvSpPr>
        <p:spPr/>
        <p:txBody>
          <a:bodyPr/>
          <a:lstStyle/>
          <a:p>
            <a:r>
              <a:rPr lang="hu-HU" dirty="0"/>
              <a:t>Egy folyamat számára izolált OS kernel környezetet hozunk létre</a:t>
            </a:r>
          </a:p>
          <a:p>
            <a:pPr lvl="1"/>
            <a:r>
              <a:rPr lang="hu-HU" dirty="0"/>
              <a:t>A folyamat normál OS kernelként látja</a:t>
            </a:r>
          </a:p>
          <a:p>
            <a:r>
              <a:rPr lang="hu-HU" dirty="0"/>
              <a:t>A folyamat „be van zárva” ebbe a környezetbe (</a:t>
            </a:r>
            <a:r>
              <a:rPr lang="hu-HU" dirty="0" err="1"/>
              <a:t>jail</a:t>
            </a:r>
            <a:r>
              <a:rPr lang="hu-HU" dirty="0"/>
              <a:t>)</a:t>
            </a:r>
          </a:p>
          <a:p>
            <a:pPr lvl="1"/>
            <a:r>
              <a:rPr lang="hu-HU" dirty="0"/>
              <a:t>Pl. nem módosíthat a környezethez rendelt fájlrendszeren kívül</a:t>
            </a:r>
          </a:p>
          <a:p>
            <a:r>
              <a:rPr lang="hu-HU" dirty="0"/>
              <a:t>Implementáció: </a:t>
            </a:r>
            <a:r>
              <a:rPr lang="hu-HU" dirty="0" err="1"/>
              <a:t>chroot</a:t>
            </a:r>
            <a:r>
              <a:rPr lang="hu-HU" dirty="0"/>
              <a:t> (1979) - Unix</a:t>
            </a:r>
          </a:p>
          <a:p>
            <a:pPr lvl="1"/>
            <a:r>
              <a:rPr lang="hu-HU" dirty="0"/>
              <a:t>vannak módszerek a kitörésre (</a:t>
            </a:r>
            <a:r>
              <a:rPr lang="hu-HU" dirty="0" err="1"/>
              <a:t>chroot</a:t>
            </a:r>
            <a:r>
              <a:rPr lang="hu-HU" dirty="0"/>
              <a:t> </a:t>
            </a:r>
            <a:r>
              <a:rPr lang="hu-HU" dirty="0" err="1"/>
              <a:t>break</a:t>
            </a:r>
            <a:r>
              <a:rPr lang="hu-HU" dirty="0"/>
              <a:t> out), pl. </a:t>
            </a:r>
            <a:r>
              <a:rPr lang="hu-HU" dirty="0" err="1"/>
              <a:t>second</a:t>
            </a:r>
            <a:r>
              <a:rPr lang="hu-HU" dirty="0"/>
              <a:t> </a:t>
            </a:r>
            <a:r>
              <a:rPr lang="hu-HU" dirty="0" err="1"/>
              <a:t>chroot</a:t>
            </a:r>
            <a:endParaRPr lang="hu-HU" dirty="0"/>
          </a:p>
          <a:p>
            <a:pPr lvl="1"/>
            <a:r>
              <a:rPr lang="hu-HU" dirty="0"/>
              <a:t>a bezárt folyamat erőforrás-felhasználása (IO, hálózat) nincs korlátozva</a:t>
            </a:r>
          </a:p>
          <a:p>
            <a:pPr lvl="1"/>
            <a:endParaRPr lang="hu-HU" dirty="0"/>
          </a:p>
        </p:txBody>
      </p:sp>
    </p:spTree>
    <p:extLst>
      <p:ext uri="{BB962C8B-B14F-4D97-AF65-F5344CB8AC3E}">
        <p14:creationId xmlns:p14="http://schemas.microsoft.com/office/powerpoint/2010/main" val="9347590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zöveg helye 1"/>
          <p:cNvSpPr>
            <a:spLocks noGrp="1"/>
          </p:cNvSpPr>
          <p:nvPr>
            <p:ph type="body" sz="quarter" idx="10"/>
          </p:nvPr>
        </p:nvSpPr>
        <p:spPr/>
        <p:txBody>
          <a:bodyPr/>
          <a:lstStyle/>
          <a:p>
            <a:r>
              <a:rPr lang="hu-HU" dirty="0"/>
              <a:t>Konténerek</a:t>
            </a:r>
          </a:p>
          <a:p>
            <a:r>
              <a:rPr lang="hu-HU" dirty="0"/>
              <a:t>Konténerek Windows-</a:t>
            </a:r>
            <a:r>
              <a:rPr lang="hu-HU" dirty="0" err="1"/>
              <a:t>on</a:t>
            </a:r>
            <a:endParaRPr lang="hu-HU" dirty="0"/>
          </a:p>
          <a:p>
            <a:r>
              <a:rPr lang="hu-HU" dirty="0" err="1"/>
              <a:t>Mikroservice</a:t>
            </a:r>
            <a:r>
              <a:rPr lang="hu-HU" dirty="0"/>
              <a:t> architektúra</a:t>
            </a:r>
          </a:p>
          <a:p>
            <a:r>
              <a:rPr lang="hu-HU" dirty="0"/>
              <a:t>Azure Service </a:t>
            </a:r>
            <a:r>
              <a:rPr lang="hu-HU" dirty="0" err="1"/>
              <a:t>Fabric</a:t>
            </a:r>
            <a:endParaRPr lang="hu-HU" dirty="0"/>
          </a:p>
        </p:txBody>
      </p:sp>
    </p:spTree>
    <p:extLst>
      <p:ext uri="{BB962C8B-B14F-4D97-AF65-F5344CB8AC3E}">
        <p14:creationId xmlns:p14="http://schemas.microsoft.com/office/powerpoint/2010/main" val="671268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ím 19"/>
          <p:cNvSpPr>
            <a:spLocks noGrp="1"/>
          </p:cNvSpPr>
          <p:nvPr>
            <p:ph type="title"/>
          </p:nvPr>
        </p:nvSpPr>
        <p:spPr/>
        <p:txBody>
          <a:bodyPr/>
          <a:lstStyle/>
          <a:p>
            <a:r>
              <a:rPr lang="hu-HU" dirty="0"/>
              <a:t>Operációs rendszer szintű </a:t>
            </a:r>
            <a:r>
              <a:rPr lang="hu-HU" dirty="0" err="1"/>
              <a:t>virtualizáció</a:t>
            </a:r>
            <a:endParaRPr lang="hu-HU" dirty="0"/>
          </a:p>
        </p:txBody>
      </p:sp>
      <p:sp>
        <p:nvSpPr>
          <p:cNvPr id="2" name="Tartalom helye 1"/>
          <p:cNvSpPr>
            <a:spLocks noGrp="1"/>
          </p:cNvSpPr>
          <p:nvPr>
            <p:ph sz="quarter" idx="10"/>
          </p:nvPr>
        </p:nvSpPr>
        <p:spPr/>
        <p:txBody>
          <a:bodyPr>
            <a:normAutofit lnSpcReduction="10000"/>
          </a:bodyPr>
          <a:lstStyle/>
          <a:p>
            <a:r>
              <a:rPr lang="hu-HU" dirty="0"/>
              <a:t>A későbbi megoldások a </a:t>
            </a:r>
            <a:r>
              <a:rPr lang="hu-HU" dirty="0" err="1"/>
              <a:t>chroot</a:t>
            </a:r>
            <a:r>
              <a:rPr lang="hu-HU" dirty="0"/>
              <a:t> </a:t>
            </a:r>
            <a:r>
              <a:rPr lang="hu-HU" dirty="0" err="1"/>
              <a:t>funckionalitását</a:t>
            </a:r>
            <a:r>
              <a:rPr lang="hu-HU" dirty="0"/>
              <a:t> bővítették</a:t>
            </a:r>
          </a:p>
          <a:p>
            <a:pPr lvl="1"/>
            <a:r>
              <a:rPr lang="hu-HU" dirty="0" err="1"/>
              <a:t>Izoláltabb</a:t>
            </a:r>
            <a:r>
              <a:rPr lang="hu-HU" dirty="0"/>
              <a:t> környezet</a:t>
            </a:r>
          </a:p>
          <a:p>
            <a:pPr lvl="1"/>
            <a:r>
              <a:rPr lang="hu-HU" dirty="0"/>
              <a:t>Kvóták, CPU, I/O, memória korlátok</a:t>
            </a:r>
          </a:p>
          <a:p>
            <a:r>
              <a:rPr lang="hu-HU" dirty="0"/>
              <a:t>2005 – </a:t>
            </a:r>
            <a:r>
              <a:rPr lang="hu-HU" dirty="0" err="1"/>
              <a:t>OpenVZ</a:t>
            </a:r>
            <a:endParaRPr lang="hu-HU" dirty="0"/>
          </a:p>
          <a:p>
            <a:r>
              <a:rPr lang="hu-HU" dirty="0"/>
              <a:t>2006 –</a:t>
            </a:r>
            <a:r>
              <a:rPr lang="hu-HU" dirty="0" err="1"/>
              <a:t>Process</a:t>
            </a:r>
            <a:r>
              <a:rPr lang="hu-HU" dirty="0"/>
              <a:t> </a:t>
            </a:r>
            <a:r>
              <a:rPr lang="hu-HU" dirty="0" err="1"/>
              <a:t>Containers</a:t>
            </a:r>
            <a:r>
              <a:rPr lang="hu-HU" dirty="0"/>
              <a:t>, </a:t>
            </a:r>
            <a:r>
              <a:rPr lang="hu-HU" dirty="0" err="1"/>
              <a:t>Control</a:t>
            </a:r>
            <a:r>
              <a:rPr lang="hu-HU" dirty="0"/>
              <a:t> </a:t>
            </a:r>
            <a:r>
              <a:rPr lang="hu-HU" dirty="0" err="1"/>
              <a:t>Groups</a:t>
            </a:r>
            <a:r>
              <a:rPr lang="hu-HU" dirty="0"/>
              <a:t> (Google)</a:t>
            </a:r>
          </a:p>
          <a:p>
            <a:r>
              <a:rPr lang="hu-HU" dirty="0"/>
              <a:t>2008 - LXC</a:t>
            </a:r>
          </a:p>
          <a:p>
            <a:r>
              <a:rPr lang="hu-HU" dirty="0"/>
              <a:t>2013 – </a:t>
            </a:r>
            <a:r>
              <a:rPr lang="hu-HU" dirty="0" err="1"/>
              <a:t>Docker</a:t>
            </a:r>
            <a:endParaRPr lang="hu-HU" dirty="0"/>
          </a:p>
          <a:p>
            <a:r>
              <a:rPr lang="hu-HU" dirty="0"/>
              <a:t>2015 – </a:t>
            </a:r>
            <a:r>
              <a:rPr lang="hu-HU" dirty="0" err="1"/>
              <a:t>libcontainer</a:t>
            </a:r>
            <a:r>
              <a:rPr lang="hu-HU" dirty="0"/>
              <a:t>, Open </a:t>
            </a:r>
            <a:r>
              <a:rPr lang="hu-HU" dirty="0" err="1"/>
              <a:t>Container</a:t>
            </a:r>
            <a:r>
              <a:rPr lang="hu-HU" dirty="0"/>
              <a:t> </a:t>
            </a:r>
            <a:r>
              <a:rPr lang="hu-HU" dirty="0" err="1"/>
              <a:t>Initiative</a:t>
            </a:r>
            <a:endParaRPr lang="hu-HU" dirty="0"/>
          </a:p>
          <a:p>
            <a:pPr lvl="1"/>
            <a:endParaRPr lang="hu-HU" dirty="0"/>
          </a:p>
        </p:txBody>
      </p:sp>
    </p:spTree>
    <p:extLst>
      <p:ext uri="{BB962C8B-B14F-4D97-AF65-F5344CB8AC3E}">
        <p14:creationId xmlns:p14="http://schemas.microsoft.com/office/powerpoint/2010/main" val="115453522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p:cNvSpPr>
            <a:spLocks noGrp="1"/>
          </p:cNvSpPr>
          <p:nvPr>
            <p:ph type="title"/>
          </p:nvPr>
        </p:nvSpPr>
        <p:spPr/>
        <p:txBody>
          <a:bodyPr>
            <a:normAutofit fontScale="90000"/>
          </a:bodyPr>
          <a:lstStyle/>
          <a:p>
            <a:r>
              <a:rPr lang="hu-HU" dirty="0" err="1"/>
              <a:t>Docker</a:t>
            </a:r>
            <a:r>
              <a:rPr lang="hu-HU" dirty="0"/>
              <a:t> </a:t>
            </a:r>
            <a:r>
              <a:rPr lang="hu-HU" dirty="0" err="1"/>
              <a:t>Engine</a:t>
            </a:r>
            <a:endParaRPr lang="hu-HU" dirty="0"/>
          </a:p>
        </p:txBody>
      </p:sp>
      <p:pic>
        <p:nvPicPr>
          <p:cNvPr id="3" name="Tartalom helye 2"/>
          <p:cNvPicPr>
            <a:picLocks noGrp="1" noChangeAspect="1"/>
          </p:cNvPicPr>
          <p:nvPr>
            <p:ph sz="quarter" idx="4294967295"/>
          </p:nvPr>
        </p:nvPicPr>
        <p:blipFill>
          <a:blip r:embed="rId3">
            <a:clrChange>
              <a:clrFrom>
                <a:srgbClr val="FFFFFF"/>
              </a:clrFrom>
              <a:clrTo>
                <a:srgbClr val="FFFFFF">
                  <a:alpha val="0"/>
                </a:srgbClr>
              </a:clrTo>
            </a:clrChange>
          </a:blip>
          <a:stretch>
            <a:fillRect/>
          </a:stretch>
        </p:blipFill>
        <p:spPr>
          <a:xfrm>
            <a:off x="2189285" y="812686"/>
            <a:ext cx="8468212" cy="6351159"/>
          </a:xfrm>
        </p:spPr>
      </p:pic>
    </p:spTree>
    <p:extLst>
      <p:ext uri="{BB962C8B-B14F-4D97-AF65-F5344CB8AC3E}">
        <p14:creationId xmlns:p14="http://schemas.microsoft.com/office/powerpoint/2010/main" val="375417979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Docker</a:t>
            </a:r>
            <a:r>
              <a:rPr lang="hu-HU" dirty="0"/>
              <a:t> alapok</a:t>
            </a:r>
          </a:p>
        </p:txBody>
      </p:sp>
      <p:sp>
        <p:nvSpPr>
          <p:cNvPr id="3" name="Tartalom helye 2"/>
          <p:cNvSpPr>
            <a:spLocks noGrp="1"/>
          </p:cNvSpPr>
          <p:nvPr>
            <p:ph sz="quarter" idx="10"/>
          </p:nvPr>
        </p:nvSpPr>
        <p:spPr/>
        <p:txBody>
          <a:bodyPr/>
          <a:lstStyle/>
          <a:p>
            <a:pPr marL="514350" lvl="0" indent="-514350">
              <a:buClr>
                <a:schemeClr val="accent1"/>
              </a:buClr>
              <a:buFont typeface="+mj-lt"/>
              <a:buAutoNum type="arabicPeriod"/>
            </a:pPr>
            <a:r>
              <a:rPr lang="hu-HU" sz="2800" dirty="0"/>
              <a:t>Kiindulási konténerkép (image) beszerzése (pl. valamilyen </a:t>
            </a:r>
            <a:r>
              <a:rPr lang="hu-HU" sz="2800" dirty="0" err="1"/>
              <a:t>registry</a:t>
            </a:r>
            <a:r>
              <a:rPr lang="hu-HU" sz="2800" dirty="0"/>
              <a:t> szolgáltatásból)  </a:t>
            </a:r>
            <a:r>
              <a:rPr lang="hu-HU" sz="2800" dirty="0">
                <a:sym typeface="Symbol" panose="05050102010706020507" pitchFamily="18" charset="2"/>
              </a:rPr>
              <a:t> </a:t>
            </a:r>
            <a:r>
              <a:rPr lang="hu-HU" sz="2800" dirty="0" err="1">
                <a:sym typeface="Symbol" panose="05050102010706020507" pitchFamily="18" charset="2"/>
              </a:rPr>
              <a:t>d</a:t>
            </a:r>
            <a:r>
              <a:rPr lang="hu-HU" sz="2800" dirty="0" err="1"/>
              <a:t>ocker</a:t>
            </a:r>
            <a:r>
              <a:rPr lang="hu-HU" sz="2800" dirty="0"/>
              <a:t> </a:t>
            </a:r>
            <a:r>
              <a:rPr lang="hu-HU" sz="2800" dirty="0" err="1"/>
              <a:t>pull</a:t>
            </a:r>
            <a:endParaRPr lang="hu-HU" sz="2800" dirty="0"/>
          </a:p>
          <a:p>
            <a:pPr marL="514350" lvl="0" indent="-514350">
              <a:buClr>
                <a:schemeClr val="accent1"/>
              </a:buClr>
              <a:buFont typeface="+mj-lt"/>
              <a:buAutoNum type="arabicPeriod"/>
            </a:pPr>
            <a:r>
              <a:rPr lang="hu-HU" sz="2800" dirty="0"/>
              <a:t>Konténerpéldány (</a:t>
            </a:r>
            <a:r>
              <a:rPr lang="hu-HU" sz="2800" dirty="0" err="1"/>
              <a:t>container</a:t>
            </a:r>
            <a:r>
              <a:rPr lang="hu-HU" sz="2800" dirty="0"/>
              <a:t>) elindítása a konténerkép alapján </a:t>
            </a:r>
            <a:r>
              <a:rPr lang="hu-HU" sz="2800" dirty="0">
                <a:sym typeface="Symbol" panose="05050102010706020507" pitchFamily="18" charset="2"/>
              </a:rPr>
              <a:t> </a:t>
            </a:r>
            <a:r>
              <a:rPr lang="hu-HU" sz="2800" dirty="0" err="1">
                <a:sym typeface="Symbol" panose="05050102010706020507" pitchFamily="18" charset="2"/>
              </a:rPr>
              <a:t>docker</a:t>
            </a:r>
            <a:r>
              <a:rPr lang="hu-HU" sz="2800" dirty="0">
                <a:sym typeface="Symbol" panose="05050102010706020507" pitchFamily="18" charset="2"/>
              </a:rPr>
              <a:t> </a:t>
            </a:r>
            <a:r>
              <a:rPr lang="hu-HU" sz="2800" dirty="0" err="1">
                <a:sym typeface="Symbol" panose="05050102010706020507" pitchFamily="18" charset="2"/>
              </a:rPr>
              <a:t>run</a:t>
            </a:r>
            <a:r>
              <a:rPr lang="hu-HU" sz="2800" dirty="0">
                <a:sym typeface="Symbol" panose="05050102010706020507" pitchFamily="18" charset="2"/>
              </a:rPr>
              <a:t> &lt;</a:t>
            </a:r>
            <a:r>
              <a:rPr lang="hu-HU" sz="2800" dirty="0" err="1">
                <a:sym typeface="Symbol" panose="05050102010706020507" pitchFamily="18" charset="2"/>
              </a:rPr>
              <a:t>process</a:t>
            </a:r>
            <a:r>
              <a:rPr lang="hu-HU" sz="2800" dirty="0">
                <a:sym typeface="Symbol" panose="05050102010706020507" pitchFamily="18" charset="2"/>
              </a:rPr>
              <a:t>&gt;</a:t>
            </a:r>
            <a:endParaRPr lang="hu-HU" sz="2800" dirty="0"/>
          </a:p>
          <a:p>
            <a:pPr marL="514350" lvl="0" indent="-514350">
              <a:buClr>
                <a:schemeClr val="accent1"/>
              </a:buClr>
              <a:buFont typeface="+mj-lt"/>
              <a:buAutoNum type="arabicPeriod"/>
            </a:pPr>
            <a:r>
              <a:rPr lang="hu-HU" sz="2800" dirty="0"/>
              <a:t>Alkalmazás telepítése a konténerpéldányba </a:t>
            </a:r>
            <a:r>
              <a:rPr lang="hu-HU" sz="2800" dirty="0">
                <a:sym typeface="Symbol" panose="05050102010706020507" pitchFamily="18" charset="2"/>
              </a:rPr>
              <a:t> </a:t>
            </a:r>
            <a:r>
              <a:rPr lang="hu-HU" sz="2800" dirty="0" err="1">
                <a:sym typeface="Symbol" panose="05050102010706020507" pitchFamily="18" charset="2"/>
              </a:rPr>
              <a:t>docker</a:t>
            </a:r>
            <a:r>
              <a:rPr lang="hu-HU" sz="2800" dirty="0">
                <a:sym typeface="Symbol" panose="05050102010706020507" pitchFamily="18" charset="2"/>
              </a:rPr>
              <a:t> </a:t>
            </a:r>
            <a:r>
              <a:rPr lang="hu-HU" sz="2800" dirty="0" err="1">
                <a:sym typeface="Symbol" panose="05050102010706020507" pitchFamily="18" charset="2"/>
              </a:rPr>
              <a:t>exec</a:t>
            </a:r>
            <a:endParaRPr lang="hu-HU" sz="2800" dirty="0"/>
          </a:p>
          <a:p>
            <a:pPr marL="514350" lvl="0" indent="-514350">
              <a:buClr>
                <a:schemeClr val="accent1"/>
              </a:buClr>
              <a:buFont typeface="+mj-lt"/>
              <a:buAutoNum type="arabicPeriod"/>
            </a:pPr>
            <a:r>
              <a:rPr lang="hu-HU" sz="2800" dirty="0"/>
              <a:t>A változások elmentése a konténerbe – új konténerkép létrehozása </a:t>
            </a:r>
            <a:r>
              <a:rPr lang="hu-HU" sz="2800" dirty="0">
                <a:sym typeface="Symbol" panose="05050102010706020507" pitchFamily="18" charset="2"/>
              </a:rPr>
              <a:t> </a:t>
            </a:r>
            <a:r>
              <a:rPr lang="hu-HU" sz="2800" dirty="0" err="1"/>
              <a:t>docker</a:t>
            </a:r>
            <a:r>
              <a:rPr lang="hu-HU" sz="2800" dirty="0"/>
              <a:t> </a:t>
            </a:r>
            <a:r>
              <a:rPr lang="hu-HU" sz="2800" dirty="0" err="1"/>
              <a:t>commit</a:t>
            </a:r>
            <a:endParaRPr lang="hu-HU" sz="2800" dirty="0"/>
          </a:p>
          <a:p>
            <a:pPr marL="514350" lvl="0" indent="-514350">
              <a:buClr>
                <a:schemeClr val="accent1"/>
              </a:buClr>
              <a:buFont typeface="+mj-lt"/>
              <a:buAutoNum type="arabicPeriod"/>
            </a:pPr>
            <a:r>
              <a:rPr lang="hu-HU" sz="2800" dirty="0"/>
              <a:t>Az új (saját) konténerkép terjesztése (akár </a:t>
            </a:r>
            <a:r>
              <a:rPr lang="hu-HU" sz="2800" dirty="0" err="1"/>
              <a:t>registry</a:t>
            </a:r>
            <a:r>
              <a:rPr lang="hu-HU" sz="2800" dirty="0"/>
              <a:t>-n keresztül is) </a:t>
            </a:r>
            <a:r>
              <a:rPr lang="hu-HU" sz="2800" dirty="0">
                <a:sym typeface="Symbol" panose="05050102010706020507" pitchFamily="18" charset="2"/>
              </a:rPr>
              <a:t></a:t>
            </a:r>
            <a:r>
              <a:rPr lang="hu-HU" sz="2800" dirty="0"/>
              <a:t> </a:t>
            </a:r>
            <a:r>
              <a:rPr lang="hu-HU" sz="2800" dirty="0" err="1"/>
              <a:t>docker</a:t>
            </a:r>
            <a:r>
              <a:rPr lang="hu-HU" sz="2800" dirty="0"/>
              <a:t> </a:t>
            </a:r>
            <a:r>
              <a:rPr lang="hu-HU" sz="2800" dirty="0" err="1"/>
              <a:t>push</a:t>
            </a:r>
            <a:endParaRPr lang="hu-HU" sz="2800" dirty="0"/>
          </a:p>
          <a:p>
            <a:endParaRPr lang="hu-HU" dirty="0"/>
          </a:p>
        </p:txBody>
      </p:sp>
    </p:spTree>
    <p:extLst>
      <p:ext uri="{BB962C8B-B14F-4D97-AF65-F5344CB8AC3E}">
        <p14:creationId xmlns:p14="http://schemas.microsoft.com/office/powerpoint/2010/main" val="299966137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Docker</a:t>
            </a:r>
            <a:r>
              <a:rPr lang="hu-HU" dirty="0"/>
              <a:t> alapok II.</a:t>
            </a:r>
          </a:p>
        </p:txBody>
      </p:sp>
      <p:sp>
        <p:nvSpPr>
          <p:cNvPr id="3" name="Tartalom helye 2"/>
          <p:cNvSpPr>
            <a:spLocks noGrp="1"/>
          </p:cNvSpPr>
          <p:nvPr>
            <p:ph sz="quarter" idx="10"/>
          </p:nvPr>
        </p:nvSpPr>
        <p:spPr/>
        <p:txBody>
          <a:bodyPr/>
          <a:lstStyle/>
          <a:p>
            <a:pPr marL="514350" lvl="0" indent="-514350">
              <a:buFont typeface="+mj-lt"/>
              <a:buAutoNum type="arabicPeriod"/>
            </a:pPr>
            <a:r>
              <a:rPr lang="hu-HU" sz="3600" dirty="0"/>
              <a:t>Konténerkép-generáló </a:t>
            </a:r>
            <a:r>
              <a:rPr lang="hu-HU" sz="3600" dirty="0" err="1"/>
              <a:t>szkript</a:t>
            </a:r>
            <a:r>
              <a:rPr lang="hu-HU" sz="3600" dirty="0"/>
              <a:t> írása </a:t>
            </a:r>
            <a:r>
              <a:rPr lang="hu-HU" sz="3600" dirty="0">
                <a:sym typeface="Symbol" panose="05050102010706020507" pitchFamily="18" charset="2"/>
              </a:rPr>
              <a:t> szövegszerkesztő</a:t>
            </a:r>
            <a:endParaRPr lang="hu-HU" sz="3600" dirty="0"/>
          </a:p>
          <a:p>
            <a:pPr marL="514350" lvl="0" indent="-514350">
              <a:buFont typeface="+mj-lt"/>
              <a:buAutoNum type="arabicPeriod"/>
            </a:pPr>
            <a:r>
              <a:rPr lang="hu-HU" sz="3600" dirty="0"/>
              <a:t>Konténerkép építése a </a:t>
            </a:r>
            <a:r>
              <a:rPr lang="hu-HU" sz="3600" dirty="0" err="1"/>
              <a:t>szkript</a:t>
            </a:r>
            <a:r>
              <a:rPr lang="hu-HU" sz="3600" dirty="0"/>
              <a:t> alapján </a:t>
            </a:r>
            <a:r>
              <a:rPr lang="hu-HU" sz="3600" dirty="0">
                <a:sym typeface="Symbol" panose="05050102010706020507" pitchFamily="18" charset="2"/>
              </a:rPr>
              <a:t> </a:t>
            </a:r>
            <a:r>
              <a:rPr lang="hu-HU" sz="3600" dirty="0" err="1">
                <a:sym typeface="Symbol" panose="05050102010706020507" pitchFamily="18" charset="2"/>
              </a:rPr>
              <a:t>d</a:t>
            </a:r>
            <a:r>
              <a:rPr lang="hu-HU" sz="3600" dirty="0" err="1"/>
              <a:t>ocker</a:t>
            </a:r>
            <a:r>
              <a:rPr lang="hu-HU" sz="3600" dirty="0"/>
              <a:t> </a:t>
            </a:r>
            <a:r>
              <a:rPr lang="hu-HU" sz="3600" dirty="0" err="1"/>
              <a:t>build</a:t>
            </a:r>
            <a:endParaRPr lang="hu-HU" sz="3600" dirty="0"/>
          </a:p>
          <a:p>
            <a:pPr marL="514350" lvl="0" indent="-514350">
              <a:buFont typeface="+mj-lt"/>
              <a:buAutoNum type="arabicPeriod"/>
            </a:pPr>
            <a:r>
              <a:rPr lang="hu-HU" sz="3600" dirty="0"/>
              <a:t>Konténerkép terjesztése </a:t>
            </a:r>
            <a:r>
              <a:rPr lang="hu-HU" sz="3600" dirty="0">
                <a:sym typeface="Symbol" panose="05050102010706020507" pitchFamily="18" charset="2"/>
              </a:rPr>
              <a:t> </a:t>
            </a:r>
            <a:r>
              <a:rPr lang="hu-HU" sz="3600" dirty="0" err="1">
                <a:sym typeface="Symbol" panose="05050102010706020507" pitchFamily="18" charset="2"/>
              </a:rPr>
              <a:t>d</a:t>
            </a:r>
            <a:r>
              <a:rPr lang="hu-HU" sz="3600" dirty="0" err="1"/>
              <a:t>ocker</a:t>
            </a:r>
            <a:r>
              <a:rPr lang="hu-HU" sz="3600" dirty="0"/>
              <a:t> </a:t>
            </a:r>
            <a:r>
              <a:rPr lang="hu-HU" sz="3600" dirty="0" err="1"/>
              <a:t>push</a:t>
            </a:r>
            <a:endParaRPr lang="hu-HU" sz="3600" dirty="0"/>
          </a:p>
          <a:p>
            <a:pPr marL="514350" indent="-514350">
              <a:buFont typeface="+mj-lt"/>
              <a:buAutoNum type="arabicPeriod"/>
            </a:pPr>
            <a:endParaRPr lang="hu-HU" sz="3600" dirty="0"/>
          </a:p>
          <a:p>
            <a:pPr marL="514350" indent="-514350">
              <a:buFont typeface="+mj-lt"/>
              <a:buAutoNum type="arabicPeriod"/>
            </a:pPr>
            <a:endParaRPr lang="hu-HU" sz="2800" dirty="0"/>
          </a:p>
          <a:p>
            <a:pPr marL="457200" indent="-457200">
              <a:buFont typeface="+mj-lt"/>
              <a:buAutoNum type="arabicPeriod"/>
            </a:pPr>
            <a:endParaRPr lang="hu-HU" sz="2400" dirty="0"/>
          </a:p>
        </p:txBody>
      </p:sp>
    </p:spTree>
    <p:extLst>
      <p:ext uri="{BB962C8B-B14F-4D97-AF65-F5344CB8AC3E}">
        <p14:creationId xmlns:p14="http://schemas.microsoft.com/office/powerpoint/2010/main" val="272584511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Docker</a:t>
            </a:r>
            <a:r>
              <a:rPr lang="hu-HU" dirty="0"/>
              <a:t> alapok III.</a:t>
            </a:r>
          </a:p>
        </p:txBody>
      </p:sp>
      <p:sp>
        <p:nvSpPr>
          <p:cNvPr id="3" name="Tartalom helye 2"/>
          <p:cNvSpPr>
            <a:spLocks noGrp="1"/>
          </p:cNvSpPr>
          <p:nvPr>
            <p:ph sz="quarter" idx="10"/>
          </p:nvPr>
        </p:nvSpPr>
        <p:spPr/>
        <p:txBody>
          <a:bodyPr/>
          <a:lstStyle/>
          <a:p>
            <a:pPr marL="457200" lvl="0" indent="-457200">
              <a:buFont typeface="+mj-lt"/>
              <a:buAutoNum type="arabicPeriod"/>
            </a:pPr>
            <a:r>
              <a:rPr lang="hu-HU" sz="2800" b="1" dirty="0"/>
              <a:t>Konténerkép beszerzése (építése) </a:t>
            </a:r>
            <a:r>
              <a:rPr lang="hu-HU" sz="2800" dirty="0">
                <a:sym typeface="Symbol" panose="05050102010706020507" pitchFamily="18" charset="2"/>
              </a:rPr>
              <a:t> </a:t>
            </a:r>
            <a:r>
              <a:rPr lang="hu-HU" sz="2800" dirty="0" err="1">
                <a:sym typeface="Symbol" panose="05050102010706020507" pitchFamily="18" charset="2"/>
              </a:rPr>
              <a:t>docker</a:t>
            </a:r>
            <a:r>
              <a:rPr lang="hu-HU" sz="2800" dirty="0">
                <a:sym typeface="Symbol" panose="05050102010706020507" pitchFamily="18" charset="2"/>
              </a:rPr>
              <a:t> </a:t>
            </a:r>
            <a:r>
              <a:rPr lang="hu-HU" sz="2800" dirty="0" err="1">
                <a:sym typeface="Symbol" panose="05050102010706020507" pitchFamily="18" charset="2"/>
              </a:rPr>
              <a:t>pull</a:t>
            </a:r>
            <a:endParaRPr lang="hu-HU" sz="2800" b="1" dirty="0"/>
          </a:p>
          <a:p>
            <a:pPr marL="457200" indent="-457200">
              <a:buFont typeface="+mj-lt"/>
              <a:buAutoNum type="arabicPeriod"/>
            </a:pPr>
            <a:r>
              <a:rPr lang="hu-HU" sz="2800" b="1" dirty="0"/>
              <a:t>Konténer(</a:t>
            </a:r>
            <a:r>
              <a:rPr lang="hu-HU" sz="2800" b="1" dirty="0" err="1"/>
              <a:t>ek</a:t>
            </a:r>
            <a:r>
              <a:rPr lang="hu-HU" sz="2800" b="1" dirty="0"/>
              <a:t>) létrehozása a kép alapján</a:t>
            </a:r>
          </a:p>
          <a:p>
            <a:pPr lvl="1"/>
            <a:r>
              <a:rPr lang="hu-HU" sz="2800" b="1" dirty="0"/>
              <a:t>Futtatás </a:t>
            </a:r>
            <a:r>
              <a:rPr lang="hu-HU" sz="2800" dirty="0">
                <a:sym typeface="Symbol" panose="05050102010706020507" pitchFamily="18" charset="2"/>
              </a:rPr>
              <a:t> </a:t>
            </a:r>
            <a:r>
              <a:rPr lang="hu-HU" sz="2800" dirty="0" err="1">
                <a:sym typeface="Symbol" panose="05050102010706020507" pitchFamily="18" charset="2"/>
              </a:rPr>
              <a:t>docker</a:t>
            </a:r>
            <a:r>
              <a:rPr lang="hu-HU" sz="2800" dirty="0">
                <a:sym typeface="Symbol" panose="05050102010706020507" pitchFamily="18" charset="2"/>
              </a:rPr>
              <a:t> </a:t>
            </a:r>
            <a:r>
              <a:rPr lang="hu-HU" sz="2800" dirty="0" err="1">
                <a:sym typeface="Symbol" panose="05050102010706020507" pitchFamily="18" charset="2"/>
              </a:rPr>
              <a:t>run</a:t>
            </a:r>
            <a:endParaRPr lang="hu-HU" sz="2800" b="1" dirty="0"/>
          </a:p>
          <a:p>
            <a:pPr lvl="1"/>
            <a:r>
              <a:rPr lang="hu-HU" sz="2800" b="1" dirty="0"/>
              <a:t>Leállítás </a:t>
            </a:r>
            <a:r>
              <a:rPr lang="hu-HU" sz="2800" dirty="0">
                <a:sym typeface="Symbol" panose="05050102010706020507" pitchFamily="18" charset="2"/>
              </a:rPr>
              <a:t> </a:t>
            </a:r>
            <a:r>
              <a:rPr lang="hu-HU" sz="2800" dirty="0" err="1">
                <a:sym typeface="Symbol" panose="05050102010706020507" pitchFamily="18" charset="2"/>
              </a:rPr>
              <a:t>docker</a:t>
            </a:r>
            <a:r>
              <a:rPr lang="hu-HU" sz="2800" dirty="0">
                <a:sym typeface="Symbol" panose="05050102010706020507" pitchFamily="18" charset="2"/>
              </a:rPr>
              <a:t> stop</a:t>
            </a:r>
          </a:p>
          <a:p>
            <a:pPr lvl="1"/>
            <a:r>
              <a:rPr lang="hu-HU" sz="2800" b="1" dirty="0">
                <a:sym typeface="Symbol" panose="05050102010706020507" pitchFamily="18" charset="2"/>
              </a:rPr>
              <a:t>Újraindítás </a:t>
            </a:r>
            <a:r>
              <a:rPr lang="hu-HU" sz="2800" dirty="0">
                <a:sym typeface="Symbol" panose="05050102010706020507" pitchFamily="18" charset="2"/>
              </a:rPr>
              <a:t> </a:t>
            </a:r>
            <a:r>
              <a:rPr lang="hu-HU" sz="2800" dirty="0" err="1">
                <a:sym typeface="Symbol" panose="05050102010706020507" pitchFamily="18" charset="2"/>
              </a:rPr>
              <a:t>docker</a:t>
            </a:r>
            <a:r>
              <a:rPr lang="hu-HU" sz="2800" dirty="0">
                <a:sym typeface="Symbol" panose="05050102010706020507" pitchFamily="18" charset="2"/>
              </a:rPr>
              <a:t> restart</a:t>
            </a:r>
            <a:endParaRPr lang="hu-HU" sz="2800" b="1" dirty="0"/>
          </a:p>
          <a:p>
            <a:pPr lvl="1"/>
            <a:r>
              <a:rPr lang="hu-HU" sz="2800" b="1" dirty="0"/>
              <a:t>Skálázás </a:t>
            </a:r>
            <a:r>
              <a:rPr lang="hu-HU" sz="2800" dirty="0">
                <a:sym typeface="Symbol" panose="05050102010706020507" pitchFamily="18" charset="2"/>
              </a:rPr>
              <a:t> </a:t>
            </a:r>
            <a:r>
              <a:rPr lang="hu-HU" sz="2800" dirty="0" err="1">
                <a:sym typeface="Symbol" panose="05050102010706020507" pitchFamily="18" charset="2"/>
              </a:rPr>
              <a:t>docker</a:t>
            </a:r>
            <a:r>
              <a:rPr lang="hu-HU" sz="2800" dirty="0">
                <a:sym typeface="Symbol" panose="05050102010706020507" pitchFamily="18" charset="2"/>
              </a:rPr>
              <a:t> </a:t>
            </a:r>
            <a:r>
              <a:rPr lang="hu-HU" sz="2800" dirty="0" err="1">
                <a:sym typeface="Symbol" panose="05050102010706020507" pitchFamily="18" charset="2"/>
              </a:rPr>
              <a:t>scale</a:t>
            </a:r>
            <a:endParaRPr lang="hu-HU" sz="2800" b="1" dirty="0"/>
          </a:p>
          <a:p>
            <a:pPr lvl="1"/>
            <a:endParaRPr lang="hu-HU" dirty="0"/>
          </a:p>
        </p:txBody>
      </p:sp>
    </p:spTree>
    <p:extLst>
      <p:ext uri="{BB962C8B-B14F-4D97-AF65-F5344CB8AC3E}">
        <p14:creationId xmlns:p14="http://schemas.microsoft.com/office/powerpoint/2010/main" val="306180257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Docker</a:t>
            </a:r>
            <a:r>
              <a:rPr lang="hu-HU" dirty="0"/>
              <a:t> alapok IV. - segédeszközök</a:t>
            </a:r>
          </a:p>
        </p:txBody>
      </p:sp>
      <p:sp>
        <p:nvSpPr>
          <p:cNvPr id="3" name="Tartalom helye 2"/>
          <p:cNvSpPr>
            <a:spLocks noGrp="1"/>
          </p:cNvSpPr>
          <p:nvPr>
            <p:ph sz="quarter" idx="10"/>
          </p:nvPr>
        </p:nvSpPr>
        <p:spPr/>
        <p:txBody>
          <a:bodyPr/>
          <a:lstStyle/>
          <a:p>
            <a:pPr>
              <a:buClr>
                <a:schemeClr val="accent1"/>
              </a:buClr>
            </a:pPr>
            <a:r>
              <a:rPr lang="hu-HU" sz="2800" dirty="0"/>
              <a:t>Letöltött lemezképek </a:t>
            </a:r>
            <a:r>
              <a:rPr lang="hu-HU" sz="2800" dirty="0" err="1"/>
              <a:t>listázása</a:t>
            </a:r>
            <a:r>
              <a:rPr lang="hu-HU" sz="2800" dirty="0"/>
              <a:t> </a:t>
            </a:r>
            <a:r>
              <a:rPr lang="hu-HU" sz="2800" dirty="0">
                <a:sym typeface="Symbol" panose="05050102010706020507" pitchFamily="18" charset="2"/>
              </a:rPr>
              <a:t> </a:t>
            </a:r>
            <a:r>
              <a:rPr lang="hu-HU" sz="2800" dirty="0" err="1">
                <a:sym typeface="Symbol" panose="05050102010706020507" pitchFamily="18" charset="2"/>
              </a:rPr>
              <a:t>docker</a:t>
            </a:r>
            <a:r>
              <a:rPr lang="hu-HU" sz="2800" dirty="0">
                <a:sym typeface="Symbol" panose="05050102010706020507" pitchFamily="18" charset="2"/>
              </a:rPr>
              <a:t> image</a:t>
            </a:r>
            <a:endParaRPr lang="hu-HU" sz="2800" dirty="0"/>
          </a:p>
          <a:p>
            <a:pPr>
              <a:buClr>
                <a:schemeClr val="accent1"/>
              </a:buClr>
            </a:pPr>
            <a:r>
              <a:rPr lang="hu-HU" sz="2800" dirty="0"/>
              <a:t>Futó konténerek </a:t>
            </a:r>
            <a:r>
              <a:rPr lang="hu-HU" sz="2800" dirty="0" err="1"/>
              <a:t>listázása</a:t>
            </a:r>
            <a:r>
              <a:rPr lang="hu-HU" sz="2800" dirty="0"/>
              <a:t> </a:t>
            </a:r>
            <a:r>
              <a:rPr lang="hu-HU" sz="2800" dirty="0">
                <a:sym typeface="Symbol" panose="05050102010706020507" pitchFamily="18" charset="2"/>
              </a:rPr>
              <a:t> </a:t>
            </a:r>
            <a:r>
              <a:rPr lang="hu-HU" sz="2800" dirty="0" err="1">
                <a:sym typeface="Symbol" panose="05050102010706020507" pitchFamily="18" charset="2"/>
              </a:rPr>
              <a:t>docker</a:t>
            </a:r>
            <a:r>
              <a:rPr lang="hu-HU" sz="2800" dirty="0">
                <a:sym typeface="Symbol" panose="05050102010706020507" pitchFamily="18" charset="2"/>
              </a:rPr>
              <a:t> </a:t>
            </a:r>
            <a:r>
              <a:rPr lang="hu-HU" sz="2800" dirty="0" err="1">
                <a:sym typeface="Symbol" panose="05050102010706020507" pitchFamily="18" charset="2"/>
              </a:rPr>
              <a:t>ps</a:t>
            </a:r>
            <a:r>
              <a:rPr lang="hu-HU" sz="2800" dirty="0">
                <a:sym typeface="Symbol" panose="05050102010706020507" pitchFamily="18" charset="2"/>
              </a:rPr>
              <a:t> </a:t>
            </a:r>
          </a:p>
          <a:p>
            <a:pPr>
              <a:buClr>
                <a:schemeClr val="accent1"/>
              </a:buClr>
            </a:pPr>
            <a:r>
              <a:rPr lang="hu-HU" sz="2800" dirty="0"/>
              <a:t>Minden konténer </a:t>
            </a:r>
            <a:r>
              <a:rPr lang="hu-HU" sz="2800" dirty="0" err="1"/>
              <a:t>listázása</a:t>
            </a:r>
            <a:r>
              <a:rPr lang="hu-HU" sz="2800" dirty="0"/>
              <a:t> </a:t>
            </a:r>
            <a:r>
              <a:rPr lang="hu-HU" sz="2800" dirty="0">
                <a:sym typeface="Symbol" panose="05050102010706020507" pitchFamily="18" charset="2"/>
              </a:rPr>
              <a:t> </a:t>
            </a:r>
            <a:r>
              <a:rPr lang="hu-HU" sz="2800" dirty="0" err="1">
                <a:sym typeface="Symbol" panose="05050102010706020507" pitchFamily="18" charset="2"/>
              </a:rPr>
              <a:t>docker</a:t>
            </a:r>
            <a:r>
              <a:rPr lang="hu-HU" sz="2800" dirty="0">
                <a:sym typeface="Symbol" panose="05050102010706020507" pitchFamily="18" charset="2"/>
              </a:rPr>
              <a:t> </a:t>
            </a:r>
            <a:r>
              <a:rPr lang="hu-HU" sz="2800" dirty="0" err="1">
                <a:sym typeface="Symbol" panose="05050102010706020507" pitchFamily="18" charset="2"/>
              </a:rPr>
              <a:t>ps</a:t>
            </a:r>
            <a:r>
              <a:rPr lang="hu-HU" sz="2800" dirty="0">
                <a:sym typeface="Symbol" panose="05050102010706020507" pitchFamily="18" charset="2"/>
              </a:rPr>
              <a:t> –a</a:t>
            </a:r>
          </a:p>
          <a:p>
            <a:pPr>
              <a:buClr>
                <a:schemeClr val="accent1"/>
              </a:buClr>
            </a:pPr>
            <a:r>
              <a:rPr lang="hu-HU" sz="2800" dirty="0">
                <a:sym typeface="Symbol" panose="05050102010706020507" pitchFamily="18" charset="2"/>
              </a:rPr>
              <a:t>Futó folyamatok egy konténerben  </a:t>
            </a:r>
            <a:r>
              <a:rPr lang="hu-HU" sz="2800" dirty="0" err="1">
                <a:sym typeface="Symbol" panose="05050102010706020507" pitchFamily="18" charset="2"/>
              </a:rPr>
              <a:t>docker</a:t>
            </a:r>
            <a:r>
              <a:rPr lang="hu-HU" sz="2800" dirty="0">
                <a:sym typeface="Symbol" panose="05050102010706020507" pitchFamily="18" charset="2"/>
              </a:rPr>
              <a:t> top</a:t>
            </a:r>
          </a:p>
          <a:p>
            <a:pPr lvl="0">
              <a:buClr>
                <a:schemeClr val="accent1"/>
              </a:buClr>
            </a:pPr>
            <a:r>
              <a:rPr lang="hu-HU" sz="2800" dirty="0">
                <a:sym typeface="Symbol" panose="05050102010706020507" pitchFamily="18" charset="2"/>
              </a:rPr>
              <a:t>Csatlakozás konténerhez  </a:t>
            </a:r>
            <a:r>
              <a:rPr lang="hu-HU" sz="2800" dirty="0" err="1">
                <a:sym typeface="Symbol" panose="05050102010706020507" pitchFamily="18" charset="2"/>
              </a:rPr>
              <a:t>docker</a:t>
            </a:r>
            <a:r>
              <a:rPr lang="hu-HU" sz="2800" dirty="0">
                <a:sym typeface="Symbol" panose="05050102010706020507" pitchFamily="18" charset="2"/>
              </a:rPr>
              <a:t> </a:t>
            </a:r>
            <a:r>
              <a:rPr lang="hu-HU" sz="2800" dirty="0" err="1">
                <a:sym typeface="Symbol" panose="05050102010706020507" pitchFamily="18" charset="2"/>
              </a:rPr>
              <a:t>attach</a:t>
            </a:r>
            <a:endParaRPr lang="hu-HU" sz="2800" dirty="0">
              <a:sym typeface="Symbol" panose="05050102010706020507" pitchFamily="18" charset="2"/>
            </a:endParaRPr>
          </a:p>
          <a:p>
            <a:pPr>
              <a:buClr>
                <a:srgbClr val="FFFFFF"/>
              </a:buClr>
            </a:pPr>
            <a:endParaRPr lang="hu-HU" sz="2800" dirty="0">
              <a:sym typeface="Symbol" panose="05050102010706020507" pitchFamily="18" charset="2"/>
            </a:endParaRPr>
          </a:p>
          <a:p>
            <a:pPr>
              <a:buClr>
                <a:srgbClr val="FFFFFF"/>
              </a:buClr>
            </a:pPr>
            <a:r>
              <a:rPr lang="hu-HU" sz="2800" dirty="0">
                <a:sym typeface="Symbol" panose="05050102010706020507" pitchFamily="18" charset="2"/>
              </a:rPr>
              <a:t>Továbbiak: </a:t>
            </a:r>
            <a:r>
              <a:rPr lang="hu-HU" sz="2800" dirty="0">
                <a:sym typeface="Symbol" panose="05050102010706020507" pitchFamily="18" charset="2"/>
                <a:hlinkClick r:id="rId3"/>
              </a:rPr>
              <a:t>https://docs.docker.com/engine/reference/commandline/cli/</a:t>
            </a:r>
            <a:endParaRPr lang="hu-HU" sz="2800" dirty="0">
              <a:sym typeface="Symbol" panose="05050102010706020507" pitchFamily="18" charset="2"/>
            </a:endParaRPr>
          </a:p>
          <a:p>
            <a:pPr>
              <a:buClr>
                <a:srgbClr val="FFFFFF"/>
              </a:buClr>
            </a:pPr>
            <a:endParaRPr lang="hu-HU" sz="2800" dirty="0">
              <a:sym typeface="Symbol" panose="05050102010706020507" pitchFamily="18" charset="2"/>
            </a:endParaRPr>
          </a:p>
          <a:p>
            <a:pPr>
              <a:buClr>
                <a:srgbClr val="FFFFFF"/>
              </a:buClr>
            </a:pPr>
            <a:endParaRPr lang="hu-HU" sz="2800" dirty="0">
              <a:sym typeface="Symbol" panose="05050102010706020507" pitchFamily="18" charset="2"/>
            </a:endParaRPr>
          </a:p>
          <a:p>
            <a:pPr>
              <a:buClr>
                <a:srgbClr val="FFFFFF"/>
              </a:buClr>
            </a:pPr>
            <a:endParaRPr lang="hu-HU" sz="2800" dirty="0"/>
          </a:p>
          <a:p>
            <a:endParaRPr lang="hu-HU" dirty="0"/>
          </a:p>
        </p:txBody>
      </p:sp>
    </p:spTree>
    <p:extLst>
      <p:ext uri="{BB962C8B-B14F-4D97-AF65-F5344CB8AC3E}">
        <p14:creationId xmlns:p14="http://schemas.microsoft.com/office/powerpoint/2010/main" val="25966889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u-HU" sz="7200" dirty="0"/>
              <a:t>Konténerek Windows környezetben</a:t>
            </a:r>
            <a:endParaRPr lang="en-US" sz="7200" dirty="0"/>
          </a:p>
        </p:txBody>
      </p:sp>
    </p:spTree>
    <p:extLst>
      <p:ext uri="{BB962C8B-B14F-4D97-AF65-F5344CB8AC3E}">
        <p14:creationId xmlns:p14="http://schemas.microsoft.com/office/powerpoint/2010/main" val="375162046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noAutofit/>
          </a:bodyPr>
          <a:lstStyle/>
          <a:p>
            <a:r>
              <a:rPr lang="hu-HU" sz="5400" dirty="0"/>
              <a:t>Konténerek Windows környezetben</a:t>
            </a:r>
          </a:p>
        </p:txBody>
      </p:sp>
      <p:sp>
        <p:nvSpPr>
          <p:cNvPr id="4" name="Szöveg helye 3"/>
          <p:cNvSpPr>
            <a:spLocks noGrp="1"/>
          </p:cNvSpPr>
          <p:nvPr>
            <p:ph sz="quarter" idx="10"/>
          </p:nvPr>
        </p:nvSpPr>
        <p:spPr/>
        <p:txBody>
          <a:bodyPr>
            <a:normAutofit/>
          </a:bodyPr>
          <a:lstStyle/>
          <a:p>
            <a:r>
              <a:rPr lang="hu-HU" sz="5400" dirty="0" err="1"/>
              <a:t>Docker</a:t>
            </a:r>
            <a:r>
              <a:rPr lang="hu-HU" sz="5400" dirty="0"/>
              <a:t>-</a:t>
            </a:r>
            <a:r>
              <a:rPr lang="hu-HU" sz="5400" dirty="0" err="1"/>
              <a:t>on</a:t>
            </a:r>
            <a:r>
              <a:rPr lang="hu-HU" sz="5400" dirty="0"/>
              <a:t>-Windows (</a:t>
            </a:r>
            <a:r>
              <a:rPr lang="hu-HU" sz="5400" dirty="0" err="1"/>
              <a:t>DoW</a:t>
            </a:r>
            <a:r>
              <a:rPr lang="hu-HU" sz="5400" dirty="0"/>
              <a:t>)</a:t>
            </a:r>
          </a:p>
          <a:p>
            <a:r>
              <a:rPr lang="hu-HU" sz="5400" dirty="0"/>
              <a:t>Windows Server </a:t>
            </a:r>
            <a:r>
              <a:rPr lang="hu-HU" sz="5400" dirty="0" err="1"/>
              <a:t>Containers</a:t>
            </a:r>
            <a:endParaRPr lang="hu-HU" sz="5400" dirty="0"/>
          </a:p>
          <a:p>
            <a:r>
              <a:rPr lang="hu-HU" sz="5400" dirty="0" err="1"/>
              <a:t>Hyper</a:t>
            </a:r>
            <a:r>
              <a:rPr lang="hu-HU" sz="5400" dirty="0"/>
              <a:t>-V </a:t>
            </a:r>
            <a:r>
              <a:rPr lang="hu-HU" sz="5400" dirty="0" err="1"/>
              <a:t>Containers</a:t>
            </a:r>
            <a:endParaRPr lang="hu-HU" sz="5400" dirty="0"/>
          </a:p>
        </p:txBody>
      </p:sp>
    </p:spTree>
    <p:extLst>
      <p:ext uri="{BB962C8B-B14F-4D97-AF65-F5344CB8AC3E}">
        <p14:creationId xmlns:p14="http://schemas.microsoft.com/office/powerpoint/2010/main" val="183506443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p:cNvSpPr>
            <a:spLocks noGrp="1"/>
          </p:cNvSpPr>
          <p:nvPr>
            <p:ph type="title"/>
          </p:nvPr>
        </p:nvSpPr>
        <p:spPr/>
        <p:txBody>
          <a:bodyPr/>
          <a:lstStyle/>
          <a:p>
            <a:r>
              <a:rPr lang="hu-HU" dirty="0" err="1"/>
              <a:t>DoW</a:t>
            </a:r>
            <a:endParaRPr lang="hu-HU" dirty="0"/>
          </a:p>
        </p:txBody>
      </p:sp>
      <p:pic>
        <p:nvPicPr>
          <p:cNvPr id="6" name="Tartalom helye 5"/>
          <p:cNvPicPr>
            <a:picLocks noGrp="1" noChangeAspect="1"/>
          </p:cNvPicPr>
          <p:nvPr>
            <p:ph sz="quarter" idx="4294967295"/>
          </p:nvPr>
        </p:nvPicPr>
        <p:blipFill>
          <a:blip r:embed="rId3"/>
          <a:stretch>
            <a:fillRect/>
          </a:stretch>
        </p:blipFill>
        <p:spPr>
          <a:xfrm>
            <a:off x="1046135" y="987426"/>
            <a:ext cx="3482975" cy="4421187"/>
          </a:xfrm>
        </p:spPr>
      </p:pic>
      <p:pic>
        <p:nvPicPr>
          <p:cNvPr id="8" name="Kép 7"/>
          <p:cNvPicPr>
            <a:picLocks noChangeAspect="1"/>
          </p:cNvPicPr>
          <p:nvPr/>
        </p:nvPicPr>
        <p:blipFill>
          <a:blip r:embed="rId4"/>
          <a:stretch>
            <a:fillRect/>
          </a:stretch>
        </p:blipFill>
        <p:spPr>
          <a:xfrm>
            <a:off x="7543799" y="901643"/>
            <a:ext cx="3481015" cy="4419600"/>
          </a:xfrm>
          <a:prstGeom prst="rect">
            <a:avLst/>
          </a:prstGeom>
        </p:spPr>
      </p:pic>
      <p:sp>
        <p:nvSpPr>
          <p:cNvPr id="9" name="Szövegdoboz 8"/>
          <p:cNvSpPr txBox="1"/>
          <p:nvPr/>
        </p:nvSpPr>
        <p:spPr>
          <a:xfrm>
            <a:off x="2030433" y="5583353"/>
            <a:ext cx="914400" cy="960263"/>
          </a:xfrm>
          <a:prstGeom prst="rect">
            <a:avLst/>
          </a:prstGeom>
          <a:noFill/>
        </p:spPr>
        <p:txBody>
          <a:bodyPr wrap="square" lIns="182880" tIns="146304" rIns="182880" bIns="146304" rtlCol="0">
            <a:spAutoFit/>
          </a:bodyPr>
          <a:lstStyle/>
          <a:p>
            <a:pPr>
              <a:lnSpc>
                <a:spcPct val="90000"/>
              </a:lnSpc>
              <a:spcAft>
                <a:spcPts val="600"/>
              </a:spcAft>
            </a:pPr>
            <a:r>
              <a:rPr lang="hu-HU" sz="4800" b="1" dirty="0">
                <a:solidFill>
                  <a:schemeClr val="accent1"/>
                </a:solidFill>
                <a:sym typeface="Wingdings" panose="05000000000000000000" pitchFamily="2" charset="2"/>
              </a:rPr>
              <a:t></a:t>
            </a:r>
            <a:endParaRPr lang="hu-HU" sz="4800" b="1" dirty="0">
              <a:solidFill>
                <a:schemeClr val="accent1"/>
              </a:solidFill>
            </a:endParaRPr>
          </a:p>
        </p:txBody>
      </p:sp>
      <p:sp>
        <p:nvSpPr>
          <p:cNvPr id="10" name="Szövegdoboz 9"/>
          <p:cNvSpPr txBox="1"/>
          <p:nvPr/>
        </p:nvSpPr>
        <p:spPr>
          <a:xfrm>
            <a:off x="9059582" y="5408613"/>
            <a:ext cx="914400" cy="960263"/>
          </a:xfrm>
          <a:prstGeom prst="rect">
            <a:avLst/>
          </a:prstGeom>
          <a:noFill/>
        </p:spPr>
        <p:txBody>
          <a:bodyPr wrap="square" lIns="182880" tIns="146304" rIns="182880" bIns="146304" rtlCol="0">
            <a:spAutoFit/>
          </a:bodyPr>
          <a:lstStyle/>
          <a:p>
            <a:pPr>
              <a:lnSpc>
                <a:spcPct val="90000"/>
              </a:lnSpc>
              <a:spcAft>
                <a:spcPts val="600"/>
              </a:spcAft>
            </a:pPr>
            <a:r>
              <a:rPr lang="hu-HU" sz="4800" b="1" dirty="0">
                <a:solidFill>
                  <a:schemeClr val="accent1"/>
                </a:solidFill>
                <a:sym typeface="Wingdings" panose="05000000000000000000" pitchFamily="2" charset="2"/>
              </a:rPr>
              <a:t></a:t>
            </a:r>
            <a:endParaRPr lang="hu-HU" sz="4800" b="1" dirty="0">
              <a:solidFill>
                <a:schemeClr val="accent1"/>
              </a:solidFill>
            </a:endParaRPr>
          </a:p>
        </p:txBody>
      </p:sp>
    </p:spTree>
    <p:extLst>
      <p:ext uri="{BB962C8B-B14F-4D97-AF65-F5344CB8AC3E}">
        <p14:creationId xmlns:p14="http://schemas.microsoft.com/office/powerpoint/2010/main" val="198594572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p:cNvSpPr>
            <a:spLocks noGrp="1"/>
          </p:cNvSpPr>
          <p:nvPr>
            <p:ph type="title"/>
          </p:nvPr>
        </p:nvSpPr>
        <p:spPr/>
        <p:txBody>
          <a:bodyPr/>
          <a:lstStyle/>
          <a:p>
            <a:r>
              <a:rPr lang="hu-HU" sz="3200" dirty="0"/>
              <a:t>Windows Server / </a:t>
            </a:r>
            <a:r>
              <a:rPr lang="hu-HU" sz="3200" dirty="0" err="1"/>
              <a:t>Hyper</a:t>
            </a:r>
            <a:r>
              <a:rPr lang="hu-HU" sz="3200" dirty="0"/>
              <a:t>-V </a:t>
            </a:r>
            <a:r>
              <a:rPr lang="hu-HU" sz="3200" dirty="0" err="1"/>
              <a:t>Containers</a:t>
            </a:r>
            <a:endParaRPr lang="hu-HU" sz="3200" dirty="0"/>
          </a:p>
        </p:txBody>
      </p:sp>
      <p:pic>
        <p:nvPicPr>
          <p:cNvPr id="3" name="Tartalom helye 2"/>
          <p:cNvPicPr>
            <a:picLocks noGrp="1" noChangeAspect="1"/>
          </p:cNvPicPr>
          <p:nvPr>
            <p:ph sz="quarter" idx="4294967295"/>
          </p:nvPr>
        </p:nvPicPr>
        <p:blipFill>
          <a:blip r:embed="rId3"/>
          <a:stretch>
            <a:fillRect/>
          </a:stretch>
        </p:blipFill>
        <p:spPr>
          <a:xfrm>
            <a:off x="0" y="1422400"/>
            <a:ext cx="11860929" cy="3668346"/>
          </a:xfrm>
        </p:spPr>
      </p:pic>
    </p:spTree>
    <p:extLst>
      <p:ext uri="{BB962C8B-B14F-4D97-AF65-F5344CB8AC3E}">
        <p14:creationId xmlns:p14="http://schemas.microsoft.com/office/powerpoint/2010/main" val="24456917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ctrTitle"/>
          </p:nvPr>
        </p:nvSpPr>
        <p:spPr/>
        <p:txBody>
          <a:bodyPr>
            <a:normAutofit/>
          </a:bodyPr>
          <a:lstStyle/>
          <a:p>
            <a:r>
              <a:rPr lang="hu-HU" sz="6600" dirty="0"/>
              <a:t>Konténerek</a:t>
            </a:r>
          </a:p>
        </p:txBody>
      </p:sp>
    </p:spTree>
    <p:extLst>
      <p:ext uri="{BB962C8B-B14F-4D97-AF65-F5344CB8AC3E}">
        <p14:creationId xmlns:p14="http://schemas.microsoft.com/office/powerpoint/2010/main" val="337264937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p:cNvSpPr>
            <a:spLocks noGrp="1"/>
          </p:cNvSpPr>
          <p:nvPr>
            <p:ph type="title"/>
          </p:nvPr>
        </p:nvSpPr>
        <p:spPr/>
        <p:txBody>
          <a:bodyPr/>
          <a:lstStyle/>
          <a:p>
            <a:r>
              <a:rPr lang="hu-HU" sz="3200" dirty="0"/>
              <a:t>Windows Server / </a:t>
            </a:r>
            <a:r>
              <a:rPr lang="hu-HU" sz="3200" dirty="0" err="1"/>
              <a:t>Hyper</a:t>
            </a:r>
            <a:r>
              <a:rPr lang="hu-HU" sz="3200" dirty="0"/>
              <a:t>-V Konténerek</a:t>
            </a:r>
          </a:p>
        </p:txBody>
      </p:sp>
      <p:pic>
        <p:nvPicPr>
          <p:cNvPr id="3" name="Kép 2"/>
          <p:cNvPicPr>
            <a:picLocks noChangeAspect="1"/>
          </p:cNvPicPr>
          <p:nvPr/>
        </p:nvPicPr>
        <p:blipFill>
          <a:blip r:embed="rId3"/>
          <a:stretch>
            <a:fillRect/>
          </a:stretch>
        </p:blipFill>
        <p:spPr>
          <a:xfrm>
            <a:off x="1920384" y="1359877"/>
            <a:ext cx="7430863" cy="1884484"/>
          </a:xfrm>
          <a:prstGeom prst="rect">
            <a:avLst/>
          </a:prstGeom>
        </p:spPr>
      </p:pic>
      <p:pic>
        <p:nvPicPr>
          <p:cNvPr id="5" name="Kép 4"/>
          <p:cNvPicPr>
            <a:picLocks noChangeAspect="1"/>
          </p:cNvPicPr>
          <p:nvPr/>
        </p:nvPicPr>
        <p:blipFill>
          <a:blip r:embed="rId4"/>
          <a:stretch>
            <a:fillRect/>
          </a:stretch>
        </p:blipFill>
        <p:spPr>
          <a:xfrm>
            <a:off x="559044" y="3791552"/>
            <a:ext cx="10477940" cy="2081710"/>
          </a:xfrm>
          <a:prstGeom prst="rect">
            <a:avLst/>
          </a:prstGeom>
        </p:spPr>
      </p:pic>
    </p:spTree>
    <p:extLst>
      <p:ext uri="{BB962C8B-B14F-4D97-AF65-F5344CB8AC3E}">
        <p14:creationId xmlns:p14="http://schemas.microsoft.com/office/powerpoint/2010/main" val="313844910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p:cNvSpPr>
            <a:spLocks noGrp="1"/>
          </p:cNvSpPr>
          <p:nvPr>
            <p:ph type="title"/>
          </p:nvPr>
        </p:nvSpPr>
        <p:spPr/>
        <p:txBody>
          <a:bodyPr/>
          <a:lstStyle/>
          <a:p>
            <a:r>
              <a:rPr lang="hu-HU" sz="3200" dirty="0"/>
              <a:t>Windows Server / </a:t>
            </a:r>
            <a:r>
              <a:rPr lang="hu-HU" sz="3200" dirty="0" err="1"/>
              <a:t>Hyper</a:t>
            </a:r>
            <a:r>
              <a:rPr lang="hu-HU" sz="3200" dirty="0"/>
              <a:t>-V Konténerek</a:t>
            </a:r>
          </a:p>
        </p:txBody>
      </p:sp>
      <p:pic>
        <p:nvPicPr>
          <p:cNvPr id="3" name="Tartalom helye 2"/>
          <p:cNvPicPr>
            <a:picLocks noGrp="1" noChangeAspect="1"/>
          </p:cNvPicPr>
          <p:nvPr>
            <p:ph sz="quarter" idx="4294967295"/>
          </p:nvPr>
        </p:nvPicPr>
        <p:blipFill>
          <a:blip r:embed="rId3"/>
          <a:stretch>
            <a:fillRect/>
          </a:stretch>
        </p:blipFill>
        <p:spPr>
          <a:xfrm>
            <a:off x="1132197" y="1460715"/>
            <a:ext cx="9759950" cy="4648200"/>
          </a:xfrm>
          <a:prstGeom prst="rect">
            <a:avLst/>
          </a:prstGeom>
        </p:spPr>
      </p:pic>
    </p:spTree>
    <p:extLst>
      <p:ext uri="{BB962C8B-B14F-4D97-AF65-F5344CB8AC3E}">
        <p14:creationId xmlns:p14="http://schemas.microsoft.com/office/powerpoint/2010/main" val="370005964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title"/>
          </p:nvPr>
        </p:nvSpPr>
        <p:spPr/>
        <p:txBody>
          <a:bodyPr/>
          <a:lstStyle/>
          <a:p>
            <a:r>
              <a:rPr lang="hu-HU" dirty="0"/>
              <a:t>Windows </a:t>
            </a:r>
            <a:r>
              <a:rPr lang="hu-HU" dirty="0" err="1"/>
              <a:t>Nano</a:t>
            </a:r>
            <a:r>
              <a:rPr lang="hu-HU" dirty="0"/>
              <a:t> Server</a:t>
            </a:r>
          </a:p>
        </p:txBody>
      </p:sp>
      <p:sp>
        <p:nvSpPr>
          <p:cNvPr id="5" name="Tartalom helye 4"/>
          <p:cNvSpPr>
            <a:spLocks noGrp="1"/>
          </p:cNvSpPr>
          <p:nvPr>
            <p:ph sz="quarter" idx="10"/>
          </p:nvPr>
        </p:nvSpPr>
        <p:spPr/>
        <p:txBody>
          <a:bodyPr>
            <a:normAutofit/>
          </a:bodyPr>
          <a:lstStyle/>
          <a:p>
            <a:r>
              <a:rPr lang="hu-HU" sz="2800" dirty="0"/>
              <a:t>A Windows Server 2016 egyik telepítési módja (standard, </a:t>
            </a:r>
            <a:r>
              <a:rPr lang="hu-HU" sz="2800" dirty="0" err="1"/>
              <a:t>core</a:t>
            </a:r>
            <a:r>
              <a:rPr lang="hu-HU" sz="2800" dirty="0"/>
              <a:t> mellett)</a:t>
            </a:r>
          </a:p>
          <a:p>
            <a:r>
              <a:rPr lang="hu-HU" sz="2800" dirty="0"/>
              <a:t>A </a:t>
            </a:r>
            <a:r>
              <a:rPr lang="hu-HU" sz="2800" dirty="0" err="1"/>
              <a:t>Core</a:t>
            </a:r>
            <a:r>
              <a:rPr lang="hu-HU" sz="2800" dirty="0"/>
              <a:t>-hoz képest is kisebb, minimális méret (400-500 MB) és erőforrásigény a tipikus felhasználásokra kihegyezve, mint például:</a:t>
            </a:r>
          </a:p>
          <a:p>
            <a:pPr lvl="1"/>
            <a:r>
              <a:rPr lang="hu-HU" sz="2400" dirty="0">
                <a:latin typeface="+mj-lt"/>
              </a:rPr>
              <a:t>Klaszter építés</a:t>
            </a:r>
          </a:p>
          <a:p>
            <a:pPr lvl="1"/>
            <a:r>
              <a:rPr lang="hu-HU" sz="2400" dirty="0">
                <a:latin typeface="+mj-lt"/>
              </a:rPr>
              <a:t>Klasszikus </a:t>
            </a:r>
            <a:r>
              <a:rPr lang="hu-HU" sz="2400" dirty="0" err="1">
                <a:latin typeface="+mj-lt"/>
              </a:rPr>
              <a:t>virtualizáció</a:t>
            </a:r>
            <a:r>
              <a:rPr lang="hu-HU" sz="2400" dirty="0">
                <a:latin typeface="+mj-lt"/>
              </a:rPr>
              <a:t> (</a:t>
            </a:r>
            <a:r>
              <a:rPr lang="hu-HU" sz="2400" dirty="0" err="1">
                <a:latin typeface="+mj-lt"/>
              </a:rPr>
              <a:t>Hyper</a:t>
            </a:r>
            <a:r>
              <a:rPr lang="hu-HU" sz="2400" dirty="0">
                <a:latin typeface="+mj-lt"/>
              </a:rPr>
              <a:t>-V)</a:t>
            </a:r>
          </a:p>
          <a:p>
            <a:pPr lvl="1"/>
            <a:r>
              <a:rPr lang="hu-HU" sz="2400" dirty="0">
                <a:latin typeface="+mj-lt"/>
              </a:rPr>
              <a:t>Konténerek futtatása</a:t>
            </a:r>
          </a:p>
          <a:p>
            <a:pPr lvl="1"/>
            <a:r>
              <a:rPr lang="hu-HU" sz="2400" dirty="0" err="1">
                <a:latin typeface="+mj-lt"/>
              </a:rPr>
              <a:t>CoreCLR</a:t>
            </a:r>
            <a:r>
              <a:rPr lang="hu-HU" sz="2400" dirty="0">
                <a:latin typeface="+mj-lt"/>
              </a:rPr>
              <a:t>, ASP.NET </a:t>
            </a:r>
            <a:r>
              <a:rPr lang="hu-HU" sz="2400" dirty="0" err="1">
                <a:latin typeface="+mj-lt"/>
              </a:rPr>
              <a:t>Core</a:t>
            </a:r>
            <a:r>
              <a:rPr lang="hu-HU" sz="2400" dirty="0">
                <a:latin typeface="+mj-lt"/>
              </a:rPr>
              <a:t> alkalmazások futtatása</a:t>
            </a:r>
          </a:p>
          <a:p>
            <a:r>
              <a:rPr lang="hu-HU" sz="2800" dirty="0"/>
              <a:t>„</a:t>
            </a:r>
            <a:r>
              <a:rPr lang="hu-HU" sz="2800" dirty="0" err="1"/>
              <a:t>Headless</a:t>
            </a:r>
            <a:r>
              <a:rPr lang="hu-HU" sz="2800" dirty="0"/>
              <a:t>” – nincs lokális kezelőfelület!, helyette</a:t>
            </a:r>
          </a:p>
          <a:p>
            <a:pPr lvl="1"/>
            <a:r>
              <a:rPr lang="hu-HU" sz="2400" dirty="0">
                <a:latin typeface="+mj-lt"/>
              </a:rPr>
              <a:t>Web (Server management </a:t>
            </a:r>
            <a:r>
              <a:rPr lang="hu-HU" sz="2400" dirty="0" err="1">
                <a:latin typeface="+mj-lt"/>
              </a:rPr>
              <a:t>tool</a:t>
            </a:r>
            <a:r>
              <a:rPr lang="hu-HU" sz="2400" dirty="0">
                <a:latin typeface="+mj-lt"/>
              </a:rPr>
              <a:t>)</a:t>
            </a:r>
          </a:p>
          <a:p>
            <a:pPr lvl="1"/>
            <a:r>
              <a:rPr lang="hu-HU" sz="2400" dirty="0">
                <a:latin typeface="+mj-lt"/>
              </a:rPr>
              <a:t>PowerShell</a:t>
            </a:r>
          </a:p>
          <a:p>
            <a:r>
              <a:rPr lang="hu-HU" sz="2800" dirty="0"/>
              <a:t>Nincs 32-bit támogatás (WoW64)</a:t>
            </a:r>
          </a:p>
          <a:p>
            <a:pPr lvl="1"/>
            <a:endParaRPr lang="hu-HU" dirty="0"/>
          </a:p>
          <a:p>
            <a:endParaRPr lang="hu-HU" dirty="0"/>
          </a:p>
        </p:txBody>
      </p:sp>
    </p:spTree>
    <p:extLst>
      <p:ext uri="{BB962C8B-B14F-4D97-AF65-F5344CB8AC3E}">
        <p14:creationId xmlns:p14="http://schemas.microsoft.com/office/powerpoint/2010/main" val="367124864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title"/>
          </p:nvPr>
        </p:nvSpPr>
        <p:spPr/>
        <p:txBody>
          <a:bodyPr/>
          <a:lstStyle/>
          <a:p>
            <a:r>
              <a:rPr lang="hu-HU" dirty="0"/>
              <a:t>Windows </a:t>
            </a:r>
            <a:r>
              <a:rPr lang="hu-HU" dirty="0" err="1"/>
              <a:t>Nano</a:t>
            </a:r>
            <a:r>
              <a:rPr lang="hu-HU" dirty="0"/>
              <a:t> Server</a:t>
            </a:r>
          </a:p>
        </p:txBody>
      </p:sp>
      <p:sp>
        <p:nvSpPr>
          <p:cNvPr id="5" name="Tartalom helye 4"/>
          <p:cNvSpPr>
            <a:spLocks noGrp="1"/>
          </p:cNvSpPr>
          <p:nvPr>
            <p:ph sz="quarter" idx="10"/>
          </p:nvPr>
        </p:nvSpPr>
        <p:spPr/>
        <p:txBody>
          <a:bodyPr>
            <a:normAutofit/>
          </a:bodyPr>
          <a:lstStyle/>
          <a:p>
            <a:pPr lvl="1"/>
            <a:r>
              <a:rPr lang="hu-HU" sz="4000" dirty="0"/>
              <a:t>Üzemeltetési statisztikák (a többi telepítési módhoz képest)</a:t>
            </a:r>
          </a:p>
          <a:p>
            <a:pPr lvl="2"/>
            <a:r>
              <a:rPr lang="hu-HU" sz="3600" dirty="0"/>
              <a:t>93%-</a:t>
            </a:r>
            <a:r>
              <a:rPr lang="hu-HU" sz="3600" dirty="0" err="1"/>
              <a:t>kal</a:t>
            </a:r>
            <a:r>
              <a:rPr lang="hu-HU" sz="3600" dirty="0"/>
              <a:t> kisebb virtuálislemez-méret</a:t>
            </a:r>
          </a:p>
          <a:p>
            <a:pPr lvl="2"/>
            <a:r>
              <a:rPr lang="hu-HU" sz="3600" dirty="0"/>
              <a:t>92%-</a:t>
            </a:r>
            <a:r>
              <a:rPr lang="hu-HU" sz="3600" dirty="0" err="1"/>
              <a:t>kal</a:t>
            </a:r>
            <a:r>
              <a:rPr lang="hu-HU" sz="3600" dirty="0"/>
              <a:t> kevesebb kritikus biztonsági rés</a:t>
            </a:r>
          </a:p>
          <a:p>
            <a:pPr lvl="2"/>
            <a:r>
              <a:rPr lang="hu-HU" sz="3600" dirty="0"/>
              <a:t>80%-</a:t>
            </a:r>
            <a:r>
              <a:rPr lang="hu-HU" sz="3600" dirty="0" err="1"/>
              <a:t>kal</a:t>
            </a:r>
            <a:r>
              <a:rPr lang="hu-HU" sz="3600" dirty="0"/>
              <a:t> kevesebb újraindítás</a:t>
            </a:r>
          </a:p>
          <a:p>
            <a:pPr lvl="2"/>
            <a:endParaRPr lang="hu-HU" sz="3600" dirty="0"/>
          </a:p>
          <a:p>
            <a:pPr lvl="1"/>
            <a:endParaRPr lang="hu-HU" sz="4400" dirty="0"/>
          </a:p>
        </p:txBody>
      </p:sp>
    </p:spTree>
    <p:extLst>
      <p:ext uri="{BB962C8B-B14F-4D97-AF65-F5344CB8AC3E}">
        <p14:creationId xmlns:p14="http://schemas.microsoft.com/office/powerpoint/2010/main" val="380130029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p:cNvSpPr>
            <a:spLocks noGrp="1"/>
          </p:cNvSpPr>
          <p:nvPr>
            <p:ph type="title"/>
          </p:nvPr>
        </p:nvSpPr>
        <p:spPr/>
        <p:txBody>
          <a:bodyPr>
            <a:normAutofit/>
          </a:bodyPr>
          <a:lstStyle/>
          <a:p>
            <a:r>
              <a:rPr lang="hu-HU" sz="3200" dirty="0"/>
              <a:t>Windows </a:t>
            </a:r>
            <a:r>
              <a:rPr lang="hu-HU" sz="3200" dirty="0" err="1"/>
              <a:t>Nano</a:t>
            </a:r>
            <a:r>
              <a:rPr lang="hu-HU" sz="3200" dirty="0"/>
              <a:t> Server – </a:t>
            </a:r>
            <a:r>
              <a:rPr lang="hu-HU" sz="3200" dirty="0" err="1"/>
              <a:t>Remote</a:t>
            </a:r>
            <a:r>
              <a:rPr lang="hu-HU" sz="3200" dirty="0"/>
              <a:t> Management </a:t>
            </a:r>
            <a:r>
              <a:rPr lang="hu-HU" sz="3200" dirty="0" err="1"/>
              <a:t>Tools</a:t>
            </a:r>
            <a:r>
              <a:rPr lang="hu-HU" sz="3200" dirty="0"/>
              <a:t> (2016.02.)</a:t>
            </a:r>
          </a:p>
        </p:txBody>
      </p:sp>
      <p:pic>
        <p:nvPicPr>
          <p:cNvPr id="4" name="Tartalom helye 3"/>
          <p:cNvPicPr>
            <a:picLocks noGrp="1" noChangeAspect="1"/>
          </p:cNvPicPr>
          <p:nvPr>
            <p:ph sz="quarter" idx="4294967295"/>
          </p:nvPr>
        </p:nvPicPr>
        <p:blipFill>
          <a:blip r:embed="rId3"/>
          <a:stretch>
            <a:fillRect/>
          </a:stretch>
        </p:blipFill>
        <p:spPr>
          <a:xfrm>
            <a:off x="1305139" y="999640"/>
            <a:ext cx="9414066" cy="5563892"/>
          </a:xfrm>
          <a:prstGeom prst="rect">
            <a:avLst/>
          </a:prstGeom>
        </p:spPr>
      </p:pic>
    </p:spTree>
    <p:extLst>
      <p:ext uri="{BB962C8B-B14F-4D97-AF65-F5344CB8AC3E}">
        <p14:creationId xmlns:p14="http://schemas.microsoft.com/office/powerpoint/2010/main" val="38817341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Konténerek </a:t>
            </a:r>
            <a:r>
              <a:rPr lang="hu-HU" dirty="0" err="1"/>
              <a:t>Azure-ban</a:t>
            </a:r>
            <a:endParaRPr lang="hu-HU" dirty="0"/>
          </a:p>
        </p:txBody>
      </p:sp>
      <p:sp>
        <p:nvSpPr>
          <p:cNvPr id="3" name="Tartalom helye 2"/>
          <p:cNvSpPr>
            <a:spLocks noGrp="1"/>
          </p:cNvSpPr>
          <p:nvPr>
            <p:ph sz="quarter" idx="10"/>
          </p:nvPr>
        </p:nvSpPr>
        <p:spPr/>
        <p:txBody>
          <a:bodyPr>
            <a:normAutofit/>
          </a:bodyPr>
          <a:lstStyle/>
          <a:p>
            <a:r>
              <a:rPr lang="hu-HU" sz="4000" dirty="0"/>
              <a:t>Virtuálisgép szolgáltatás</a:t>
            </a:r>
          </a:p>
          <a:p>
            <a:pPr lvl="1"/>
            <a:r>
              <a:rPr lang="hu-HU" sz="2800" dirty="0"/>
              <a:t>Linux VM - </a:t>
            </a:r>
            <a:r>
              <a:rPr lang="hu-HU" sz="2800" dirty="0" err="1"/>
              <a:t>docker</a:t>
            </a:r>
            <a:r>
              <a:rPr lang="hu-HU" sz="2800" dirty="0"/>
              <a:t> </a:t>
            </a:r>
            <a:r>
              <a:rPr lang="hu-HU" sz="2800" dirty="0" err="1"/>
              <a:t>hosztként</a:t>
            </a:r>
            <a:endParaRPr lang="hu-HU" sz="2800" dirty="0"/>
          </a:p>
          <a:p>
            <a:pPr lvl="1"/>
            <a:r>
              <a:rPr lang="hu-HU" sz="2800" dirty="0"/>
              <a:t>Windows Server 2016 - Windows Server </a:t>
            </a:r>
            <a:r>
              <a:rPr lang="hu-HU" sz="2800" dirty="0" err="1"/>
              <a:t>Container</a:t>
            </a:r>
            <a:r>
              <a:rPr lang="hu-HU" sz="2800" dirty="0"/>
              <a:t> </a:t>
            </a:r>
            <a:r>
              <a:rPr lang="hu-HU" sz="2800" dirty="0" err="1"/>
              <a:t>hosztként</a:t>
            </a:r>
            <a:endParaRPr lang="hu-HU" sz="2800" dirty="0"/>
          </a:p>
          <a:p>
            <a:r>
              <a:rPr lang="hu-HU" sz="4000" dirty="0"/>
              <a:t>Konténercsoportok kezelése</a:t>
            </a:r>
          </a:p>
          <a:p>
            <a:pPr lvl="1"/>
            <a:r>
              <a:rPr lang="hu-HU" sz="2800" dirty="0"/>
              <a:t>Több virtuális gép létrehozása + kijelölt virtuális gépeken menedzsment szoftverek (</a:t>
            </a:r>
            <a:r>
              <a:rPr lang="hu-HU" sz="2800" dirty="0" err="1"/>
              <a:t>Docker</a:t>
            </a:r>
            <a:r>
              <a:rPr lang="hu-HU" sz="2800" dirty="0"/>
              <a:t> </a:t>
            </a:r>
            <a:r>
              <a:rPr lang="hu-HU" sz="2800" dirty="0" err="1"/>
              <a:t>swarm</a:t>
            </a:r>
            <a:r>
              <a:rPr lang="hu-HU" sz="2800" dirty="0"/>
              <a:t>, </a:t>
            </a:r>
            <a:r>
              <a:rPr lang="hu-HU" sz="2800" dirty="0" err="1"/>
              <a:t>Apache</a:t>
            </a:r>
            <a:r>
              <a:rPr lang="hu-HU" sz="2800" dirty="0"/>
              <a:t> </a:t>
            </a:r>
            <a:r>
              <a:rPr lang="hu-HU" sz="2800" dirty="0" err="1"/>
              <a:t>Mesos</a:t>
            </a:r>
            <a:r>
              <a:rPr lang="hu-HU" sz="2800" dirty="0"/>
              <a:t>)</a:t>
            </a:r>
          </a:p>
          <a:p>
            <a:pPr lvl="1"/>
            <a:r>
              <a:rPr lang="hu-HU" sz="2800" dirty="0" err="1"/>
              <a:t>Azure</a:t>
            </a:r>
            <a:r>
              <a:rPr lang="hu-HU" sz="2800" dirty="0"/>
              <a:t> </a:t>
            </a:r>
            <a:r>
              <a:rPr lang="hu-HU" sz="2800" dirty="0" err="1"/>
              <a:t>Container</a:t>
            </a:r>
            <a:r>
              <a:rPr lang="hu-HU" sz="2800" dirty="0"/>
              <a:t> Service</a:t>
            </a:r>
          </a:p>
          <a:p>
            <a:pPr lvl="2"/>
            <a:r>
              <a:rPr lang="hu-HU" sz="2000" dirty="0"/>
              <a:t>az előbbi megoldás, csak elsődleges </a:t>
            </a:r>
            <a:r>
              <a:rPr lang="hu-HU" sz="2000" dirty="0" err="1"/>
              <a:t>Azure</a:t>
            </a:r>
            <a:r>
              <a:rPr lang="hu-HU" sz="2000" dirty="0"/>
              <a:t> támogatással</a:t>
            </a:r>
          </a:p>
          <a:p>
            <a:pPr lvl="1"/>
            <a:endParaRPr lang="hu-HU" dirty="0"/>
          </a:p>
        </p:txBody>
      </p:sp>
    </p:spTree>
    <p:extLst>
      <p:ext uri="{BB962C8B-B14F-4D97-AF65-F5344CB8AC3E}">
        <p14:creationId xmlns:p14="http://schemas.microsoft.com/office/powerpoint/2010/main" val="150445773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Azure</a:t>
            </a:r>
            <a:r>
              <a:rPr lang="hu-HU" dirty="0"/>
              <a:t> </a:t>
            </a:r>
            <a:r>
              <a:rPr lang="hu-HU" dirty="0" err="1"/>
              <a:t>Container</a:t>
            </a:r>
            <a:r>
              <a:rPr lang="hu-HU" dirty="0"/>
              <a:t> Service</a:t>
            </a:r>
          </a:p>
        </p:txBody>
      </p:sp>
      <p:sp>
        <p:nvSpPr>
          <p:cNvPr id="3" name="Tartalom helye 2"/>
          <p:cNvSpPr>
            <a:spLocks noGrp="1"/>
          </p:cNvSpPr>
          <p:nvPr>
            <p:ph sz="quarter" idx="10"/>
          </p:nvPr>
        </p:nvSpPr>
        <p:spPr/>
        <p:txBody>
          <a:bodyPr>
            <a:normAutofit/>
          </a:bodyPr>
          <a:lstStyle/>
          <a:p>
            <a:r>
              <a:rPr lang="hu-HU" sz="3200" b="1" dirty="0"/>
              <a:t>Public </a:t>
            </a:r>
            <a:r>
              <a:rPr lang="hu-HU" sz="3200" b="1" dirty="0" err="1"/>
              <a:t>preview</a:t>
            </a:r>
            <a:r>
              <a:rPr lang="hu-HU" sz="3200" b="1" dirty="0"/>
              <a:t> - 2015. december</a:t>
            </a:r>
          </a:p>
          <a:p>
            <a:r>
              <a:rPr lang="hu-HU" sz="3200" b="1" dirty="0"/>
              <a:t>„Optimalizált tárolóüzemeltetési szolgáltatás”</a:t>
            </a:r>
          </a:p>
          <a:p>
            <a:r>
              <a:rPr lang="hu-HU" sz="3200" b="1" dirty="0"/>
              <a:t>Konténer klaszter „egy kattintásra” (</a:t>
            </a:r>
            <a:r>
              <a:rPr lang="hu-HU" sz="3200" b="1" dirty="0" err="1"/>
              <a:t>Azure</a:t>
            </a:r>
            <a:r>
              <a:rPr lang="hu-HU" sz="3200" b="1" dirty="0"/>
              <a:t> ARM </a:t>
            </a:r>
            <a:r>
              <a:rPr lang="hu-HU" sz="3200" b="1" dirty="0" err="1"/>
              <a:t>template</a:t>
            </a:r>
            <a:r>
              <a:rPr lang="hu-HU" sz="3200" b="1" dirty="0"/>
              <a:t>)</a:t>
            </a:r>
          </a:p>
          <a:p>
            <a:r>
              <a:rPr lang="hu-HU" sz="3200" b="1" dirty="0"/>
              <a:t>Választható menedzsment eszközök</a:t>
            </a:r>
          </a:p>
          <a:p>
            <a:pPr lvl="1"/>
            <a:r>
              <a:rPr lang="hu-HU" sz="2800" dirty="0" err="1"/>
              <a:t>Apache</a:t>
            </a:r>
            <a:r>
              <a:rPr lang="hu-HU" sz="2800" dirty="0"/>
              <a:t> </a:t>
            </a:r>
            <a:r>
              <a:rPr lang="hu-HU" sz="2800" dirty="0" err="1"/>
              <a:t>Mesos</a:t>
            </a:r>
            <a:r>
              <a:rPr lang="hu-HU" sz="2800" dirty="0"/>
              <a:t>, </a:t>
            </a:r>
            <a:r>
              <a:rPr lang="hu-HU" sz="2800" dirty="0" err="1"/>
              <a:t>Docker</a:t>
            </a:r>
            <a:r>
              <a:rPr lang="hu-HU" sz="2800" dirty="0"/>
              <a:t> </a:t>
            </a:r>
            <a:r>
              <a:rPr lang="hu-HU" sz="2800" dirty="0" err="1"/>
              <a:t>Swarm</a:t>
            </a:r>
            <a:r>
              <a:rPr lang="hu-HU" sz="2800" dirty="0"/>
              <a:t>, </a:t>
            </a:r>
            <a:r>
              <a:rPr lang="hu-HU" sz="2800" dirty="0" err="1"/>
              <a:t>Marathon</a:t>
            </a:r>
            <a:r>
              <a:rPr lang="hu-HU" sz="2800" dirty="0"/>
              <a:t>, </a:t>
            </a:r>
            <a:r>
              <a:rPr lang="hu-HU" sz="2800" dirty="0" err="1"/>
              <a:t>Chronos</a:t>
            </a:r>
            <a:r>
              <a:rPr lang="hu-HU" sz="2800" dirty="0"/>
              <a:t>, </a:t>
            </a:r>
            <a:r>
              <a:rPr lang="hu-HU" sz="2800" dirty="0" err="1"/>
              <a:t>kubernetes</a:t>
            </a:r>
            <a:endParaRPr lang="hu-HU" sz="2800" dirty="0"/>
          </a:p>
          <a:p>
            <a:r>
              <a:rPr lang="hu-HU" sz="3200" b="1" dirty="0"/>
              <a:t>Linux és Windows konténerek is</a:t>
            </a:r>
          </a:p>
        </p:txBody>
      </p:sp>
    </p:spTree>
    <p:extLst>
      <p:ext uri="{BB962C8B-B14F-4D97-AF65-F5344CB8AC3E}">
        <p14:creationId xmlns:p14="http://schemas.microsoft.com/office/powerpoint/2010/main" val="343494453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p:cNvSpPr>
            <a:spLocks noGrp="1"/>
          </p:cNvSpPr>
          <p:nvPr>
            <p:ph type="title"/>
          </p:nvPr>
        </p:nvSpPr>
        <p:spPr/>
        <p:txBody>
          <a:bodyPr/>
          <a:lstStyle/>
          <a:p>
            <a:r>
              <a:rPr lang="hu-HU" sz="3200" dirty="0" err="1"/>
              <a:t>Azure</a:t>
            </a:r>
            <a:r>
              <a:rPr lang="hu-HU" sz="3200" dirty="0"/>
              <a:t> </a:t>
            </a:r>
            <a:r>
              <a:rPr lang="hu-HU" sz="3200" dirty="0" err="1"/>
              <a:t>Container</a:t>
            </a:r>
            <a:r>
              <a:rPr lang="hu-HU" sz="3200" dirty="0"/>
              <a:t> Service - Példa</a:t>
            </a:r>
          </a:p>
        </p:txBody>
      </p:sp>
      <p:pic>
        <p:nvPicPr>
          <p:cNvPr id="5" name="Tartalom helye 4"/>
          <p:cNvPicPr>
            <a:picLocks noGrp="1" noChangeAspect="1"/>
          </p:cNvPicPr>
          <p:nvPr>
            <p:ph sz="quarter" idx="4294967295"/>
          </p:nvPr>
        </p:nvPicPr>
        <p:blipFill>
          <a:blip r:embed="rId3"/>
          <a:stretch>
            <a:fillRect/>
          </a:stretch>
        </p:blipFill>
        <p:spPr>
          <a:xfrm>
            <a:off x="525772" y="1069383"/>
            <a:ext cx="10972800" cy="4600575"/>
          </a:xfrm>
          <a:prstGeom prst="rect">
            <a:avLst/>
          </a:prstGeom>
        </p:spPr>
      </p:pic>
      <p:sp>
        <p:nvSpPr>
          <p:cNvPr id="6" name="Téglalap 5"/>
          <p:cNvSpPr/>
          <p:nvPr/>
        </p:nvSpPr>
        <p:spPr bwMode="auto">
          <a:xfrm>
            <a:off x="8478923" y="4384964"/>
            <a:ext cx="2514600" cy="138968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1611246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p:cNvSpPr>
            <a:spLocks noGrp="1"/>
          </p:cNvSpPr>
          <p:nvPr>
            <p:ph type="title"/>
          </p:nvPr>
        </p:nvSpPr>
        <p:spPr/>
        <p:txBody>
          <a:bodyPr/>
          <a:lstStyle/>
          <a:p>
            <a:r>
              <a:rPr lang="hu-HU" sz="3200" dirty="0"/>
              <a:t>Konténerek - linkek</a:t>
            </a:r>
          </a:p>
        </p:txBody>
      </p:sp>
      <p:sp>
        <p:nvSpPr>
          <p:cNvPr id="6" name="Téglalap 5"/>
          <p:cNvSpPr/>
          <p:nvPr/>
        </p:nvSpPr>
        <p:spPr bwMode="auto">
          <a:xfrm>
            <a:off x="8468532" y="4666282"/>
            <a:ext cx="2514600" cy="1066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artalom helye 1"/>
          <p:cNvSpPr>
            <a:spLocks noGrp="1"/>
          </p:cNvSpPr>
          <p:nvPr>
            <p:ph sz="quarter" idx="10"/>
          </p:nvPr>
        </p:nvSpPr>
        <p:spPr/>
        <p:txBody>
          <a:bodyPr>
            <a:normAutofit/>
          </a:bodyPr>
          <a:lstStyle/>
          <a:p>
            <a:r>
              <a:rPr lang="hu-HU" sz="3500" dirty="0" err="1"/>
              <a:t>Docker</a:t>
            </a:r>
            <a:r>
              <a:rPr lang="hu-HU" sz="3500" dirty="0"/>
              <a:t> dokumentáció </a:t>
            </a:r>
          </a:p>
          <a:p>
            <a:pPr lvl="1"/>
            <a:r>
              <a:rPr lang="hu-HU" sz="2179" dirty="0">
                <a:hlinkClick r:id="rId3"/>
              </a:rPr>
              <a:t>https://docs.docker.com/</a:t>
            </a:r>
            <a:endParaRPr lang="hu-HU" sz="2179" dirty="0"/>
          </a:p>
          <a:p>
            <a:r>
              <a:rPr lang="hu-HU" sz="3500" dirty="0" err="1"/>
              <a:t>Azure</a:t>
            </a:r>
            <a:r>
              <a:rPr lang="hu-HU" sz="3500" dirty="0"/>
              <a:t> </a:t>
            </a:r>
            <a:r>
              <a:rPr lang="hu-HU" sz="3500" dirty="0" err="1"/>
              <a:t>Container</a:t>
            </a:r>
            <a:r>
              <a:rPr lang="hu-HU" sz="3500" dirty="0"/>
              <a:t> Service dokumentáció </a:t>
            </a:r>
          </a:p>
          <a:p>
            <a:pPr lvl="1"/>
            <a:r>
              <a:rPr lang="hu-HU" sz="2179" dirty="0">
                <a:hlinkClick r:id="rId4"/>
              </a:rPr>
              <a:t>https://azure.microsoft.com/hu-hu/documentation/services/container-service/</a:t>
            </a:r>
            <a:endParaRPr lang="hu-HU" sz="2179" dirty="0"/>
          </a:p>
          <a:p>
            <a:r>
              <a:rPr lang="hu-HU" sz="3500" dirty="0"/>
              <a:t>Windows </a:t>
            </a:r>
            <a:r>
              <a:rPr lang="hu-HU" sz="3500" dirty="0" err="1"/>
              <a:t>Nano</a:t>
            </a:r>
            <a:r>
              <a:rPr lang="hu-HU" sz="3500" dirty="0"/>
              <a:t> Server </a:t>
            </a:r>
          </a:p>
          <a:p>
            <a:pPr lvl="1"/>
            <a:r>
              <a:rPr lang="hu-HU" sz="2179" dirty="0">
                <a:hlinkClick r:id="rId5"/>
              </a:rPr>
              <a:t>https://technet.microsoft.com/en-us/library/mt126167.aspx</a:t>
            </a:r>
            <a:endParaRPr lang="hu-HU" sz="2179" dirty="0"/>
          </a:p>
          <a:p>
            <a:r>
              <a:rPr lang="hu-HU" sz="3500" dirty="0"/>
              <a:t>Windows </a:t>
            </a:r>
            <a:r>
              <a:rPr lang="hu-HU" sz="3500" dirty="0" err="1"/>
              <a:t>Containers</a:t>
            </a:r>
            <a:r>
              <a:rPr lang="hu-HU" sz="3500" dirty="0"/>
              <a:t> </a:t>
            </a:r>
          </a:p>
          <a:p>
            <a:pPr lvl="1"/>
            <a:r>
              <a:rPr lang="hu-HU" sz="2179" dirty="0">
                <a:hlinkClick r:id="rId6"/>
              </a:rPr>
              <a:t>https://msdn.microsoft.com/en-us/virtualization/windowscontainers/containers_welcome</a:t>
            </a:r>
            <a:endParaRPr lang="hu-HU" sz="2179" dirty="0"/>
          </a:p>
          <a:p>
            <a:endParaRPr lang="hu-HU" dirty="0"/>
          </a:p>
          <a:p>
            <a:endParaRPr lang="hu-HU" dirty="0"/>
          </a:p>
        </p:txBody>
      </p:sp>
    </p:spTree>
    <p:extLst>
      <p:ext uri="{BB962C8B-B14F-4D97-AF65-F5344CB8AC3E}">
        <p14:creationId xmlns:p14="http://schemas.microsoft.com/office/powerpoint/2010/main" val="151974183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Mikroszolgáltatás architektúra</a:t>
            </a:r>
          </a:p>
        </p:txBody>
      </p:sp>
    </p:spTree>
    <p:extLst>
      <p:ext uri="{BB962C8B-B14F-4D97-AF65-F5344CB8AC3E}">
        <p14:creationId xmlns:p14="http://schemas.microsoft.com/office/powerpoint/2010/main" val="35292116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zövegdoboz 12"/>
          <p:cNvSpPr txBox="1"/>
          <p:nvPr/>
        </p:nvSpPr>
        <p:spPr>
          <a:xfrm>
            <a:off x="5522026" y="1699481"/>
            <a:ext cx="6438680" cy="4143178"/>
          </a:xfrm>
          <a:prstGeom prst="rect">
            <a:avLst/>
          </a:prstGeom>
          <a:solidFill>
            <a:schemeClr val="accent1"/>
          </a:solidFill>
        </p:spPr>
        <p:txBody>
          <a:bodyPr wrap="square" lIns="182880" tIns="146304" rIns="182880" bIns="72000" rtlCol="0" anchor="b">
            <a:noAutofit/>
          </a:bodyPr>
          <a:lstStyle/>
          <a:p>
            <a:pPr algn="ctr">
              <a:lnSpc>
                <a:spcPct val="90000"/>
              </a:lnSpc>
              <a:spcAft>
                <a:spcPts val="600"/>
              </a:spcAft>
            </a:pPr>
            <a:r>
              <a:rPr lang="hu-HU" sz="2400" dirty="0" smtClean="0">
                <a:solidFill>
                  <a:schemeClr val="bg1"/>
                </a:solidFill>
              </a:rPr>
              <a:t>Hardver (Processzor, memória, lemez…)</a:t>
            </a:r>
          </a:p>
        </p:txBody>
      </p:sp>
      <p:sp>
        <p:nvSpPr>
          <p:cNvPr id="6" name="Szövegdoboz 5"/>
          <p:cNvSpPr txBox="1"/>
          <p:nvPr/>
        </p:nvSpPr>
        <p:spPr>
          <a:xfrm>
            <a:off x="5771408" y="1842319"/>
            <a:ext cx="5985163" cy="3430326"/>
          </a:xfrm>
          <a:prstGeom prst="rect">
            <a:avLst/>
          </a:prstGeom>
          <a:solidFill>
            <a:schemeClr val="accent2"/>
          </a:solidFill>
        </p:spPr>
        <p:txBody>
          <a:bodyPr wrap="square" lIns="182880" tIns="146304" rIns="182880" bIns="72000" rtlCol="0" anchor="b">
            <a:noAutofit/>
          </a:bodyPr>
          <a:lstStyle/>
          <a:p>
            <a:pPr algn="ctr">
              <a:lnSpc>
                <a:spcPct val="90000"/>
              </a:lnSpc>
              <a:spcAft>
                <a:spcPts val="600"/>
              </a:spcAft>
            </a:pPr>
            <a:r>
              <a:rPr lang="hu-HU" sz="2400" dirty="0" err="1" smtClean="0">
                <a:solidFill>
                  <a:schemeClr val="bg1"/>
                </a:solidFill>
              </a:rPr>
              <a:t>Host</a:t>
            </a:r>
            <a:r>
              <a:rPr lang="hu-HU" sz="2400" dirty="0" smtClean="0">
                <a:solidFill>
                  <a:schemeClr val="bg1"/>
                </a:solidFill>
              </a:rPr>
              <a:t> </a:t>
            </a:r>
            <a:r>
              <a:rPr lang="hu-HU" sz="2400" dirty="0">
                <a:solidFill>
                  <a:schemeClr val="bg1"/>
                </a:solidFill>
              </a:rPr>
              <a:t>o</a:t>
            </a:r>
            <a:r>
              <a:rPr lang="hu-HU" sz="2400" dirty="0" smtClean="0">
                <a:solidFill>
                  <a:schemeClr val="bg1"/>
                </a:solidFill>
              </a:rPr>
              <a:t>perációs rendszer (OS)</a:t>
            </a:r>
          </a:p>
        </p:txBody>
      </p:sp>
      <p:sp>
        <p:nvSpPr>
          <p:cNvPr id="9" name="Szövegdoboz 8"/>
          <p:cNvSpPr txBox="1"/>
          <p:nvPr/>
        </p:nvSpPr>
        <p:spPr>
          <a:xfrm>
            <a:off x="5923808" y="1994719"/>
            <a:ext cx="5678384" cy="2755412"/>
          </a:xfrm>
          <a:prstGeom prst="rect">
            <a:avLst/>
          </a:prstGeom>
          <a:solidFill>
            <a:schemeClr val="tx2">
              <a:lumMod val="20000"/>
              <a:lumOff val="80000"/>
            </a:schemeClr>
          </a:solidFill>
        </p:spPr>
        <p:txBody>
          <a:bodyPr wrap="square" lIns="182880" tIns="146304" rIns="182880" bIns="72000" rtlCol="0" anchor="b">
            <a:noAutofit/>
          </a:bodyPr>
          <a:lstStyle/>
          <a:p>
            <a:pPr algn="ctr">
              <a:lnSpc>
                <a:spcPct val="90000"/>
              </a:lnSpc>
              <a:spcAft>
                <a:spcPts val="600"/>
              </a:spcAft>
            </a:pPr>
            <a:r>
              <a:rPr lang="hu-HU" sz="2400" dirty="0" err="1" smtClean="0">
                <a:gradFill>
                  <a:gsLst>
                    <a:gs pos="2917">
                      <a:schemeClr val="tx1"/>
                    </a:gs>
                    <a:gs pos="30000">
                      <a:schemeClr val="tx1"/>
                    </a:gs>
                  </a:gsLst>
                  <a:lin ang="5400000" scaled="0"/>
                </a:gradFill>
              </a:rPr>
              <a:t>Hypervisor</a:t>
            </a:r>
            <a:r>
              <a:rPr lang="hu-HU" sz="2400" dirty="0" smtClean="0">
                <a:gradFill>
                  <a:gsLst>
                    <a:gs pos="2917">
                      <a:schemeClr val="tx1"/>
                    </a:gs>
                    <a:gs pos="30000">
                      <a:schemeClr val="tx1"/>
                    </a:gs>
                  </a:gsLst>
                  <a:lin ang="5400000" scaled="0"/>
                </a:gradFill>
              </a:rPr>
              <a:t> (</a:t>
            </a:r>
            <a:r>
              <a:rPr lang="hu-HU" sz="2400" dirty="0" err="1" smtClean="0">
                <a:gradFill>
                  <a:gsLst>
                    <a:gs pos="2917">
                      <a:schemeClr val="tx1"/>
                    </a:gs>
                    <a:gs pos="30000">
                      <a:schemeClr val="tx1"/>
                    </a:gs>
                  </a:gsLst>
                  <a:lin ang="5400000" scaled="0"/>
                </a:gradFill>
              </a:rPr>
              <a:t>Hyper</a:t>
            </a:r>
            <a:r>
              <a:rPr lang="hu-HU" sz="2400" dirty="0" smtClean="0">
                <a:gradFill>
                  <a:gsLst>
                    <a:gs pos="2917">
                      <a:schemeClr val="tx1"/>
                    </a:gs>
                    <a:gs pos="30000">
                      <a:schemeClr val="tx1"/>
                    </a:gs>
                  </a:gsLst>
                  <a:lin ang="5400000" scaled="0"/>
                </a:gradFill>
              </a:rPr>
              <a:t>-V, Xen, ESX Server)</a:t>
            </a:r>
          </a:p>
        </p:txBody>
      </p:sp>
      <p:sp>
        <p:nvSpPr>
          <p:cNvPr id="3" name="Cím 2"/>
          <p:cNvSpPr>
            <a:spLocks noGrp="1"/>
          </p:cNvSpPr>
          <p:nvPr>
            <p:ph type="title"/>
          </p:nvPr>
        </p:nvSpPr>
        <p:spPr/>
        <p:txBody>
          <a:bodyPr/>
          <a:lstStyle/>
          <a:p>
            <a:r>
              <a:rPr lang="hu-HU" dirty="0" smtClean="0"/>
              <a:t>Ismétlés – Virtuális gépek</a:t>
            </a:r>
            <a:endParaRPr lang="hu-HU" dirty="0"/>
          </a:p>
        </p:txBody>
      </p:sp>
      <p:sp>
        <p:nvSpPr>
          <p:cNvPr id="4" name="Szöveg helye 3"/>
          <p:cNvSpPr>
            <a:spLocks noGrp="1"/>
          </p:cNvSpPr>
          <p:nvPr>
            <p:ph type="body" sz="quarter" idx="10"/>
          </p:nvPr>
        </p:nvSpPr>
        <p:spPr/>
        <p:txBody>
          <a:bodyPr>
            <a:normAutofit/>
          </a:bodyPr>
          <a:lstStyle/>
          <a:p>
            <a:r>
              <a:rPr lang="hu-HU" dirty="0" smtClean="0"/>
              <a:t>Hardver </a:t>
            </a:r>
            <a:r>
              <a:rPr lang="hu-HU" dirty="0" err="1" smtClean="0"/>
              <a:t>virtualizáció</a:t>
            </a:r>
            <a:endParaRPr lang="hu-HU" dirty="0" smtClean="0"/>
          </a:p>
          <a:p>
            <a:pPr lvl="1"/>
            <a:r>
              <a:rPr lang="hu-HU" dirty="0" smtClean="0"/>
              <a:t>Szoftveres </a:t>
            </a:r>
            <a:r>
              <a:rPr lang="hu-HU" dirty="0"/>
              <a:t>ú</a:t>
            </a:r>
            <a:r>
              <a:rPr lang="hu-HU" dirty="0" smtClean="0"/>
              <a:t>ton emulálunk egy hardverkörnyezetet, vagyis egy virtuális számítógépet, mely valódi gépként viselkedik</a:t>
            </a:r>
          </a:p>
          <a:p>
            <a:r>
              <a:rPr lang="hu-HU" dirty="0"/>
              <a:t>Probléma</a:t>
            </a:r>
          </a:p>
          <a:p>
            <a:pPr lvl="1"/>
            <a:r>
              <a:rPr lang="hu-HU" dirty="0"/>
              <a:t>A teljes hardver és szoftverkörnyezet </a:t>
            </a:r>
            <a:r>
              <a:rPr lang="hu-HU" dirty="0" err="1"/>
              <a:t>virtualizálása</a:t>
            </a:r>
            <a:r>
              <a:rPr lang="hu-HU" dirty="0"/>
              <a:t> </a:t>
            </a:r>
            <a:r>
              <a:rPr lang="hu-HU" dirty="0" smtClean="0"/>
              <a:t>erőforrásigényes</a:t>
            </a:r>
          </a:p>
          <a:p>
            <a:r>
              <a:rPr lang="hu-HU" dirty="0" smtClean="0"/>
              <a:t>Megoldás</a:t>
            </a:r>
            <a:endParaRPr lang="hu-HU" dirty="0"/>
          </a:p>
          <a:p>
            <a:pPr lvl="1"/>
            <a:r>
              <a:rPr lang="hu-HU" dirty="0" smtClean="0"/>
              <a:t>Használjuk ki a redundanciát! Ne emuláljuk a hardvert, operációs rendszert, hanem </a:t>
            </a:r>
            <a:endParaRPr lang="hu-HU" dirty="0"/>
          </a:p>
          <a:p>
            <a:pPr lvl="1"/>
            <a:endParaRPr lang="hu-HU" dirty="0"/>
          </a:p>
        </p:txBody>
      </p:sp>
      <p:pic>
        <p:nvPicPr>
          <p:cNvPr id="1028" name="Picture 4" descr="Server, Web, Network, Compu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28718" y="5430879"/>
            <a:ext cx="655705" cy="922085"/>
          </a:xfrm>
          <a:prstGeom prst="rect">
            <a:avLst/>
          </a:prstGeom>
          <a:noFill/>
          <a:extLst>
            <a:ext uri="{909E8E84-426E-40DD-AFC4-6F175D3DCCD1}">
              <a14:hiddenFill xmlns:a14="http://schemas.microsoft.com/office/drawing/2010/main">
                <a:solidFill>
                  <a:srgbClr val="FFFFFF"/>
                </a:solidFill>
              </a14:hiddenFill>
            </a:ext>
          </a:extLst>
        </p:spPr>
      </p:pic>
      <p:grpSp>
        <p:nvGrpSpPr>
          <p:cNvPr id="8" name="Csoportba foglalás 7"/>
          <p:cNvGrpSpPr/>
          <p:nvPr/>
        </p:nvGrpSpPr>
        <p:grpSpPr>
          <a:xfrm>
            <a:off x="6068291" y="2125683"/>
            <a:ext cx="2600696" cy="2101933"/>
            <a:chOff x="6032665" y="1472540"/>
            <a:chExt cx="2600696" cy="2101933"/>
          </a:xfrm>
        </p:grpSpPr>
        <p:sp>
          <p:nvSpPr>
            <p:cNvPr id="7" name="Téglalap 6"/>
            <p:cNvSpPr/>
            <p:nvPr/>
          </p:nvSpPr>
          <p:spPr bwMode="auto">
            <a:xfrm>
              <a:off x="6032665" y="1472540"/>
              <a:ext cx="2600696" cy="2101933"/>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7200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hu-HU" sz="2400" dirty="0" smtClean="0">
                  <a:solidFill>
                    <a:schemeClr val="accent1"/>
                  </a:solidFill>
                  <a:ea typeface="Segoe UI" pitchFamily="34" charset="0"/>
                  <a:cs typeface="Segoe UI" pitchFamily="34" charset="0"/>
                </a:rPr>
                <a:t>Virtuális gép</a:t>
              </a:r>
            </a:p>
          </p:txBody>
        </p:sp>
        <p:sp>
          <p:nvSpPr>
            <p:cNvPr id="10" name="Szövegdoboz 9"/>
            <p:cNvSpPr txBox="1"/>
            <p:nvPr/>
          </p:nvSpPr>
          <p:spPr>
            <a:xfrm>
              <a:off x="6130265" y="1624939"/>
              <a:ext cx="2396219" cy="439943"/>
            </a:xfrm>
            <a:prstGeom prst="rect">
              <a:avLst/>
            </a:prstGeom>
            <a:solidFill>
              <a:schemeClr val="tx2">
                <a:lumMod val="20000"/>
                <a:lumOff val="80000"/>
              </a:schemeClr>
            </a:solidFill>
          </p:spPr>
          <p:txBody>
            <a:bodyPr wrap="square" lIns="182880" tIns="146304" rIns="182880" bIns="146304" rtlCol="0" anchor="ctr">
              <a:noAutofit/>
            </a:bodyPr>
            <a:lstStyle/>
            <a:p>
              <a:pPr algn="ctr">
                <a:lnSpc>
                  <a:spcPct val="90000"/>
                </a:lnSpc>
                <a:spcAft>
                  <a:spcPts val="600"/>
                </a:spcAft>
              </a:pPr>
              <a:r>
                <a:rPr lang="hu-HU" sz="2400" dirty="0" smtClean="0">
                  <a:gradFill>
                    <a:gsLst>
                      <a:gs pos="2917">
                        <a:schemeClr val="tx1"/>
                      </a:gs>
                      <a:gs pos="30000">
                        <a:schemeClr val="tx1"/>
                      </a:gs>
                    </a:gsLst>
                    <a:lin ang="5400000" scaled="0"/>
                  </a:gradFill>
                </a:rPr>
                <a:t>Alkalmazás</a:t>
              </a:r>
            </a:p>
          </p:txBody>
        </p:sp>
        <p:sp>
          <p:nvSpPr>
            <p:cNvPr id="11" name="Szövegdoboz 10"/>
            <p:cNvSpPr txBox="1"/>
            <p:nvPr/>
          </p:nvSpPr>
          <p:spPr>
            <a:xfrm>
              <a:off x="6130265" y="2128247"/>
              <a:ext cx="2396219" cy="443283"/>
            </a:xfrm>
            <a:prstGeom prst="rect">
              <a:avLst/>
            </a:prstGeom>
            <a:solidFill>
              <a:schemeClr val="accent2"/>
            </a:solidFill>
          </p:spPr>
          <p:txBody>
            <a:bodyPr wrap="square" lIns="182880" tIns="146304" rIns="182880" bIns="146304" rtlCol="0" anchor="ctr">
              <a:noAutofit/>
            </a:bodyPr>
            <a:lstStyle/>
            <a:p>
              <a:pPr algn="ctr">
                <a:lnSpc>
                  <a:spcPct val="90000"/>
                </a:lnSpc>
                <a:spcAft>
                  <a:spcPts val="600"/>
                </a:spcAft>
              </a:pPr>
              <a:r>
                <a:rPr lang="hu-HU" sz="2400" dirty="0" err="1" smtClean="0">
                  <a:solidFill>
                    <a:schemeClr val="bg1"/>
                  </a:solidFill>
                </a:rPr>
                <a:t>Guest</a:t>
              </a:r>
              <a:r>
                <a:rPr lang="hu-HU" sz="2400" dirty="0" smtClean="0">
                  <a:solidFill>
                    <a:schemeClr val="bg1"/>
                  </a:solidFill>
                </a:rPr>
                <a:t> OS</a:t>
              </a:r>
            </a:p>
          </p:txBody>
        </p:sp>
        <p:sp>
          <p:nvSpPr>
            <p:cNvPr id="12" name="Szövegdoboz 11"/>
            <p:cNvSpPr txBox="1"/>
            <p:nvPr/>
          </p:nvSpPr>
          <p:spPr>
            <a:xfrm>
              <a:off x="6120658" y="2639871"/>
              <a:ext cx="2405826" cy="444994"/>
            </a:xfrm>
            <a:prstGeom prst="rect">
              <a:avLst/>
            </a:prstGeom>
            <a:solidFill>
              <a:schemeClr val="accent1"/>
            </a:solidFill>
          </p:spPr>
          <p:txBody>
            <a:bodyPr wrap="square" lIns="0" tIns="146304" rIns="0" bIns="146304" rtlCol="0" anchor="ctr">
              <a:noAutofit/>
            </a:bodyPr>
            <a:lstStyle/>
            <a:p>
              <a:pPr algn="ctr">
                <a:lnSpc>
                  <a:spcPct val="90000"/>
                </a:lnSpc>
                <a:spcAft>
                  <a:spcPts val="600"/>
                </a:spcAft>
              </a:pPr>
              <a:r>
                <a:rPr lang="hu-HU" sz="2400" dirty="0" smtClean="0">
                  <a:solidFill>
                    <a:schemeClr val="bg1"/>
                  </a:solidFill>
                </a:rPr>
                <a:t>Virtuális hardver</a:t>
              </a:r>
            </a:p>
          </p:txBody>
        </p:sp>
      </p:grpSp>
      <p:grpSp>
        <p:nvGrpSpPr>
          <p:cNvPr id="17" name="Csoportba foglalás 16"/>
          <p:cNvGrpSpPr/>
          <p:nvPr/>
        </p:nvGrpSpPr>
        <p:grpSpPr>
          <a:xfrm>
            <a:off x="8835241" y="2125682"/>
            <a:ext cx="2600696" cy="2101933"/>
            <a:chOff x="6032665" y="1472540"/>
            <a:chExt cx="2600696" cy="2101933"/>
          </a:xfrm>
        </p:grpSpPr>
        <p:sp>
          <p:nvSpPr>
            <p:cNvPr id="18" name="Téglalap 17"/>
            <p:cNvSpPr/>
            <p:nvPr/>
          </p:nvSpPr>
          <p:spPr bwMode="auto">
            <a:xfrm>
              <a:off x="6032665" y="1472540"/>
              <a:ext cx="2600696" cy="2101933"/>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7200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hu-HU" sz="2400" dirty="0" smtClean="0">
                  <a:solidFill>
                    <a:schemeClr val="accent1"/>
                  </a:solidFill>
                  <a:ea typeface="Segoe UI" pitchFamily="34" charset="0"/>
                  <a:cs typeface="Segoe UI" pitchFamily="34" charset="0"/>
                </a:rPr>
                <a:t>Virtuális gép</a:t>
              </a:r>
            </a:p>
          </p:txBody>
        </p:sp>
        <p:sp>
          <p:nvSpPr>
            <p:cNvPr id="19" name="Szövegdoboz 18"/>
            <p:cNvSpPr txBox="1"/>
            <p:nvPr/>
          </p:nvSpPr>
          <p:spPr>
            <a:xfrm>
              <a:off x="6130265" y="1624939"/>
              <a:ext cx="2396219" cy="439943"/>
            </a:xfrm>
            <a:prstGeom prst="rect">
              <a:avLst/>
            </a:prstGeom>
            <a:solidFill>
              <a:schemeClr val="tx2">
                <a:lumMod val="20000"/>
                <a:lumOff val="80000"/>
              </a:schemeClr>
            </a:solidFill>
          </p:spPr>
          <p:txBody>
            <a:bodyPr wrap="square" lIns="182880" tIns="146304" rIns="182880" bIns="146304" rtlCol="0" anchor="ctr">
              <a:noAutofit/>
            </a:bodyPr>
            <a:lstStyle/>
            <a:p>
              <a:pPr algn="ctr">
                <a:lnSpc>
                  <a:spcPct val="90000"/>
                </a:lnSpc>
                <a:spcAft>
                  <a:spcPts val="600"/>
                </a:spcAft>
              </a:pPr>
              <a:r>
                <a:rPr lang="hu-HU" sz="2400" dirty="0" smtClean="0">
                  <a:gradFill>
                    <a:gsLst>
                      <a:gs pos="2917">
                        <a:schemeClr val="tx1"/>
                      </a:gs>
                      <a:gs pos="30000">
                        <a:schemeClr val="tx1"/>
                      </a:gs>
                    </a:gsLst>
                    <a:lin ang="5400000" scaled="0"/>
                  </a:gradFill>
                </a:rPr>
                <a:t>Alkalmazás</a:t>
              </a:r>
            </a:p>
          </p:txBody>
        </p:sp>
        <p:sp>
          <p:nvSpPr>
            <p:cNvPr id="20" name="Szövegdoboz 19"/>
            <p:cNvSpPr txBox="1"/>
            <p:nvPr/>
          </p:nvSpPr>
          <p:spPr>
            <a:xfrm>
              <a:off x="6130265" y="2128247"/>
              <a:ext cx="2396219" cy="443283"/>
            </a:xfrm>
            <a:prstGeom prst="rect">
              <a:avLst/>
            </a:prstGeom>
            <a:solidFill>
              <a:schemeClr val="accent2"/>
            </a:solidFill>
          </p:spPr>
          <p:txBody>
            <a:bodyPr wrap="square" lIns="182880" tIns="146304" rIns="182880" bIns="146304" rtlCol="0" anchor="ctr">
              <a:noAutofit/>
            </a:bodyPr>
            <a:lstStyle/>
            <a:p>
              <a:pPr algn="ctr">
                <a:lnSpc>
                  <a:spcPct val="90000"/>
                </a:lnSpc>
                <a:spcAft>
                  <a:spcPts val="600"/>
                </a:spcAft>
              </a:pPr>
              <a:r>
                <a:rPr lang="hu-HU" sz="2400" dirty="0" err="1" smtClean="0">
                  <a:solidFill>
                    <a:schemeClr val="bg1"/>
                  </a:solidFill>
                </a:rPr>
                <a:t>Guest</a:t>
              </a:r>
              <a:r>
                <a:rPr lang="hu-HU" sz="2400" dirty="0" smtClean="0">
                  <a:solidFill>
                    <a:schemeClr val="bg1"/>
                  </a:solidFill>
                </a:rPr>
                <a:t> OS</a:t>
              </a:r>
            </a:p>
          </p:txBody>
        </p:sp>
        <p:sp>
          <p:nvSpPr>
            <p:cNvPr id="21" name="Szövegdoboz 20"/>
            <p:cNvSpPr txBox="1"/>
            <p:nvPr/>
          </p:nvSpPr>
          <p:spPr>
            <a:xfrm>
              <a:off x="6120658" y="2639871"/>
              <a:ext cx="2405826" cy="444994"/>
            </a:xfrm>
            <a:prstGeom prst="rect">
              <a:avLst/>
            </a:prstGeom>
            <a:solidFill>
              <a:schemeClr val="accent1"/>
            </a:solidFill>
          </p:spPr>
          <p:txBody>
            <a:bodyPr wrap="square" lIns="0" tIns="146304" rIns="0" bIns="146304" rtlCol="0" anchor="ctr">
              <a:noAutofit/>
            </a:bodyPr>
            <a:lstStyle/>
            <a:p>
              <a:pPr algn="ctr">
                <a:lnSpc>
                  <a:spcPct val="90000"/>
                </a:lnSpc>
                <a:spcAft>
                  <a:spcPts val="600"/>
                </a:spcAft>
              </a:pPr>
              <a:r>
                <a:rPr lang="hu-HU" sz="2400" dirty="0" smtClean="0">
                  <a:solidFill>
                    <a:schemeClr val="bg1"/>
                  </a:solidFill>
                </a:rPr>
                <a:t>Virtuális hardver</a:t>
              </a:r>
            </a:p>
          </p:txBody>
        </p:sp>
      </p:grpSp>
    </p:spTree>
    <p:extLst>
      <p:ext uri="{BB962C8B-B14F-4D97-AF65-F5344CB8AC3E}">
        <p14:creationId xmlns:p14="http://schemas.microsoft.com/office/powerpoint/2010/main" val="815342427"/>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Mikroszolgáltatás architektúra - motiváció</a:t>
            </a:r>
          </a:p>
        </p:txBody>
      </p:sp>
      <p:sp>
        <p:nvSpPr>
          <p:cNvPr id="2" name="Tartalom helye 1"/>
          <p:cNvSpPr>
            <a:spLocks noGrp="1"/>
          </p:cNvSpPr>
          <p:nvPr>
            <p:ph sz="quarter" idx="10"/>
          </p:nvPr>
        </p:nvSpPr>
        <p:spPr/>
        <p:txBody>
          <a:bodyPr>
            <a:normAutofit lnSpcReduction="10000"/>
          </a:bodyPr>
          <a:lstStyle/>
          <a:p>
            <a:r>
              <a:rPr lang="hu-HU" dirty="0"/>
              <a:t>Mi a baj a 3/N rétegű architektúrával?</a:t>
            </a:r>
          </a:p>
          <a:p>
            <a:r>
              <a:rPr lang="hu-HU" dirty="0"/>
              <a:t>Új telepítési környezet – dedikált szerverek helyett felhő</a:t>
            </a:r>
          </a:p>
          <a:p>
            <a:r>
              <a:rPr lang="hu-HU" dirty="0"/>
              <a:t>Igény az agilisabb fejlesztésre, publikálásra</a:t>
            </a:r>
          </a:p>
          <a:p>
            <a:r>
              <a:rPr lang="hu-HU" dirty="0"/>
              <a:t>Elvárások:</a:t>
            </a:r>
          </a:p>
          <a:p>
            <a:pPr lvl="1"/>
            <a:r>
              <a:rPr lang="hu-HU" dirty="0"/>
              <a:t>Több példány, több régióban</a:t>
            </a:r>
          </a:p>
          <a:p>
            <a:pPr lvl="1"/>
            <a:r>
              <a:rPr lang="hu-HU" dirty="0"/>
              <a:t>Új funkciók gyorsabb bevezetése</a:t>
            </a:r>
          </a:p>
          <a:p>
            <a:pPr lvl="2"/>
            <a:r>
              <a:rPr lang="hu-HU" dirty="0"/>
              <a:t>Különböző verziók a felhasználók különböző csoportjainak (pl. </a:t>
            </a:r>
            <a:r>
              <a:rPr lang="hu-HU" dirty="0" err="1"/>
              <a:t>early</a:t>
            </a:r>
            <a:r>
              <a:rPr lang="hu-HU" dirty="0"/>
              <a:t> </a:t>
            </a:r>
            <a:r>
              <a:rPr lang="hu-HU" dirty="0" err="1"/>
              <a:t>adopters</a:t>
            </a:r>
            <a:r>
              <a:rPr lang="hu-HU" dirty="0"/>
              <a:t>)</a:t>
            </a:r>
          </a:p>
          <a:p>
            <a:pPr lvl="1"/>
            <a:r>
              <a:rPr lang="hu-HU" dirty="0"/>
              <a:t>Jobb, hatékonyabb erőforráskihasználtság – üzemeltetési költségek csökkentése</a:t>
            </a:r>
          </a:p>
          <a:p>
            <a:pPr lvl="1"/>
            <a:endParaRPr lang="hu-HU" dirty="0"/>
          </a:p>
          <a:p>
            <a:pPr lvl="1"/>
            <a:endParaRPr lang="hu-HU" dirty="0"/>
          </a:p>
          <a:p>
            <a:pPr lvl="1"/>
            <a:endParaRPr lang="hu-HU" dirty="0"/>
          </a:p>
        </p:txBody>
      </p:sp>
    </p:spTree>
    <p:extLst>
      <p:ext uri="{BB962C8B-B14F-4D97-AF65-F5344CB8AC3E}">
        <p14:creationId xmlns:p14="http://schemas.microsoft.com/office/powerpoint/2010/main" val="104721238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Mikroszolgáltatás</a:t>
            </a:r>
          </a:p>
        </p:txBody>
      </p:sp>
      <p:sp>
        <p:nvSpPr>
          <p:cNvPr id="4" name="Tartalom helye 3"/>
          <p:cNvSpPr>
            <a:spLocks noGrp="1"/>
          </p:cNvSpPr>
          <p:nvPr>
            <p:ph sz="quarter" idx="10"/>
          </p:nvPr>
        </p:nvSpPr>
        <p:spPr/>
        <p:txBody>
          <a:bodyPr>
            <a:normAutofit fontScale="92500" lnSpcReduction="10000"/>
          </a:bodyPr>
          <a:lstStyle/>
          <a:p>
            <a:r>
              <a:rPr lang="hu-HU" b="1" dirty="0"/>
              <a:t>Egy</a:t>
            </a:r>
            <a:r>
              <a:rPr lang="hu-HU" dirty="0"/>
              <a:t> konkrét üzleti vagy felhasználói funkciót (</a:t>
            </a:r>
            <a:r>
              <a:rPr lang="hu-HU" dirty="0" err="1"/>
              <a:t>use-case</a:t>
            </a:r>
            <a:r>
              <a:rPr lang="hu-HU" dirty="0"/>
              <a:t>) valósítanak meg</a:t>
            </a:r>
          </a:p>
          <a:p>
            <a:r>
              <a:rPr lang="hu-HU" dirty="0"/>
              <a:t>Egy kis csapat fejlesztő elég a fejlesztéséhez</a:t>
            </a:r>
          </a:p>
          <a:p>
            <a:r>
              <a:rPr lang="hu-HU" dirty="0"/>
              <a:t>Saját verziója van, önmagában telepíthető, frissíthető</a:t>
            </a:r>
          </a:p>
          <a:p>
            <a:r>
              <a:rPr lang="hu-HU" dirty="0"/>
              <a:t>Jól meghatározott interfésze van</a:t>
            </a:r>
          </a:p>
          <a:p>
            <a:r>
              <a:rPr lang="hu-HU" dirty="0"/>
              <a:t>Az interfész műveletei szabványos protokollokon keresztül elérhetők</a:t>
            </a:r>
          </a:p>
          <a:p>
            <a:r>
              <a:rPr lang="hu-HU" dirty="0"/>
              <a:t>Címezhető, a cím (URL) birtokában elérhetők a műveletek</a:t>
            </a:r>
          </a:p>
          <a:p>
            <a:r>
              <a:rPr lang="hu-HU" dirty="0"/>
              <a:t>Hiba esetén is konzisztens és elérhető marad</a:t>
            </a:r>
          </a:p>
          <a:p>
            <a:endParaRPr lang="hu-HU" dirty="0"/>
          </a:p>
        </p:txBody>
      </p:sp>
    </p:spTree>
    <p:extLst>
      <p:ext uri="{BB962C8B-B14F-4D97-AF65-F5344CB8AC3E}">
        <p14:creationId xmlns:p14="http://schemas.microsoft.com/office/powerpoint/2010/main" val="59316560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Mikroszolgáltatás architektúra</a:t>
            </a:r>
          </a:p>
        </p:txBody>
      </p:sp>
      <p:sp>
        <p:nvSpPr>
          <p:cNvPr id="4" name="Tartalom helye 3"/>
          <p:cNvSpPr>
            <a:spLocks noGrp="1"/>
          </p:cNvSpPr>
          <p:nvPr>
            <p:ph sz="quarter" idx="10"/>
          </p:nvPr>
        </p:nvSpPr>
        <p:spPr/>
        <p:txBody>
          <a:bodyPr>
            <a:normAutofit/>
          </a:bodyPr>
          <a:lstStyle/>
          <a:p>
            <a:r>
              <a:rPr lang="hu-HU" dirty="0"/>
              <a:t>Az alkalmazásunk ilyen mikroszolgáltatások egymással kommunikáló hálózata</a:t>
            </a:r>
          </a:p>
          <a:p>
            <a:r>
              <a:rPr lang="hu-HU" dirty="0"/>
              <a:t>Az egyes mikroszolgáltatások különböző technológiákat, eszközöket használhatnak, különböző platformokon futhatnak</a:t>
            </a:r>
          </a:p>
          <a:p>
            <a:endParaRPr lang="hu-HU" dirty="0"/>
          </a:p>
        </p:txBody>
      </p:sp>
    </p:spTree>
    <p:extLst>
      <p:ext uri="{BB962C8B-B14F-4D97-AF65-F5344CB8AC3E}">
        <p14:creationId xmlns:p14="http://schemas.microsoft.com/office/powerpoint/2010/main" val="126447509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artalom helye 5"/>
          <p:cNvSpPr>
            <a:spLocks noGrp="1"/>
          </p:cNvSpPr>
          <p:nvPr>
            <p:ph sz="quarter" idx="13"/>
          </p:nvPr>
        </p:nvSpPr>
        <p:spPr/>
        <p:txBody>
          <a:bodyPr>
            <a:normAutofit fontScale="70000" lnSpcReduction="20000"/>
          </a:bodyPr>
          <a:lstStyle/>
          <a:p>
            <a:pPr>
              <a:lnSpc>
                <a:spcPct val="120000"/>
              </a:lnSpc>
            </a:pPr>
            <a:r>
              <a:rPr lang="hu-HU" dirty="0" err="1">
                <a:solidFill>
                  <a:schemeClr val="accent1"/>
                </a:solidFill>
              </a:rPr>
              <a:t>Technológiválasztás</a:t>
            </a:r>
            <a:r>
              <a:rPr lang="hu-HU" dirty="0">
                <a:solidFill>
                  <a:schemeClr val="accent1"/>
                </a:solidFill>
              </a:rPr>
              <a:t> szolgáltatásonként</a:t>
            </a:r>
          </a:p>
          <a:p>
            <a:pPr>
              <a:lnSpc>
                <a:spcPct val="120000"/>
              </a:lnSpc>
            </a:pPr>
            <a:r>
              <a:rPr lang="hu-HU" dirty="0">
                <a:solidFill>
                  <a:schemeClr val="accent1"/>
                </a:solidFill>
              </a:rPr>
              <a:t>IPC a szolgáltatások között</a:t>
            </a:r>
          </a:p>
          <a:p>
            <a:pPr lvl="1">
              <a:lnSpc>
                <a:spcPct val="120000"/>
              </a:lnSpc>
            </a:pPr>
            <a:r>
              <a:rPr lang="hu-HU" dirty="0"/>
              <a:t>Összességében több kommunikáció (nagyobb hálózati forgalom)</a:t>
            </a:r>
            <a:endParaRPr lang="hu-HU" dirty="0">
              <a:solidFill>
                <a:schemeClr val="accent1"/>
              </a:solidFill>
            </a:endParaRPr>
          </a:p>
          <a:p>
            <a:pPr>
              <a:lnSpc>
                <a:spcPct val="120000"/>
              </a:lnSpc>
            </a:pPr>
            <a:r>
              <a:rPr lang="hu-HU" dirty="0">
                <a:solidFill>
                  <a:schemeClr val="accent1"/>
                </a:solidFill>
              </a:rPr>
              <a:t>Skálázás a szolgáltatásonként külön</a:t>
            </a:r>
          </a:p>
          <a:p>
            <a:pPr>
              <a:lnSpc>
                <a:spcPct val="120000"/>
              </a:lnSpc>
            </a:pPr>
            <a:r>
              <a:rPr lang="hu-HU" dirty="0">
                <a:solidFill>
                  <a:schemeClr val="accent1"/>
                </a:solidFill>
              </a:rPr>
              <a:t>Frissítés a szolgáltatásonként külön</a:t>
            </a:r>
          </a:p>
          <a:p>
            <a:pPr lvl="1">
              <a:lnSpc>
                <a:spcPct val="120000"/>
              </a:lnSpc>
            </a:pPr>
            <a:r>
              <a:rPr lang="hu-HU" dirty="0">
                <a:solidFill>
                  <a:schemeClr val="accent1"/>
                </a:solidFill>
              </a:rPr>
              <a:t>Ugyanazon szolgáltatás különböző verziói is működhetnek egyidejűleg</a:t>
            </a:r>
          </a:p>
          <a:p>
            <a:pPr>
              <a:lnSpc>
                <a:spcPct val="120000"/>
              </a:lnSpc>
            </a:pPr>
            <a:r>
              <a:rPr lang="hu-HU" dirty="0">
                <a:solidFill>
                  <a:schemeClr val="accent1"/>
                </a:solidFill>
              </a:rPr>
              <a:t>Komplex telepítés, </a:t>
            </a:r>
            <a:r>
              <a:rPr lang="hu-HU" dirty="0" err="1">
                <a:solidFill>
                  <a:schemeClr val="accent1"/>
                </a:solidFill>
              </a:rPr>
              <a:t>vátozáskezelés</a:t>
            </a:r>
            <a:r>
              <a:rPr lang="hu-HU" dirty="0">
                <a:solidFill>
                  <a:schemeClr val="accent1"/>
                </a:solidFill>
              </a:rPr>
              <a:t>, </a:t>
            </a:r>
            <a:r>
              <a:rPr lang="hu-HU" dirty="0" err="1">
                <a:solidFill>
                  <a:schemeClr val="accent1"/>
                </a:solidFill>
              </a:rPr>
              <a:t>DevOps</a:t>
            </a:r>
            <a:r>
              <a:rPr lang="hu-HU" dirty="0">
                <a:solidFill>
                  <a:schemeClr val="accent1"/>
                </a:solidFill>
              </a:rPr>
              <a:t> =&gt; eszköztámogatás kívánatos</a:t>
            </a:r>
          </a:p>
          <a:p>
            <a:pPr>
              <a:lnSpc>
                <a:spcPct val="120000"/>
              </a:lnSpc>
            </a:pPr>
            <a:endParaRPr lang="hu-HU" dirty="0">
              <a:solidFill>
                <a:schemeClr val="accent1"/>
              </a:solidFill>
            </a:endParaRPr>
          </a:p>
        </p:txBody>
      </p:sp>
      <p:sp>
        <p:nvSpPr>
          <p:cNvPr id="5" name="Tartalom helye 4"/>
          <p:cNvSpPr>
            <a:spLocks noGrp="1"/>
          </p:cNvSpPr>
          <p:nvPr>
            <p:ph sz="quarter" idx="12"/>
          </p:nvPr>
        </p:nvSpPr>
        <p:spPr/>
        <p:txBody>
          <a:bodyPr>
            <a:normAutofit/>
          </a:bodyPr>
          <a:lstStyle/>
          <a:p>
            <a:r>
              <a:rPr lang="hu-HU" sz="3600" dirty="0">
                <a:solidFill>
                  <a:schemeClr val="accent1"/>
                </a:solidFill>
              </a:rPr>
              <a:t>Technológiaválasztás rétegenként</a:t>
            </a:r>
          </a:p>
          <a:p>
            <a:r>
              <a:rPr lang="hu-HU" sz="3600" dirty="0">
                <a:solidFill>
                  <a:schemeClr val="accent1"/>
                </a:solidFill>
              </a:rPr>
              <a:t>IPC legfeljebb a rétegek között</a:t>
            </a:r>
          </a:p>
          <a:p>
            <a:pPr lvl="1"/>
            <a:r>
              <a:rPr lang="hu-HU" sz="2400" dirty="0"/>
              <a:t>Egyébként közvetlen hívás</a:t>
            </a:r>
          </a:p>
          <a:p>
            <a:r>
              <a:rPr lang="hu-HU" sz="3600" dirty="0">
                <a:solidFill>
                  <a:schemeClr val="accent1"/>
                </a:solidFill>
              </a:rPr>
              <a:t>Skálázás rétegek szintjén</a:t>
            </a:r>
          </a:p>
          <a:p>
            <a:r>
              <a:rPr lang="hu-HU" sz="3600" dirty="0">
                <a:solidFill>
                  <a:schemeClr val="accent1"/>
                </a:solidFill>
              </a:rPr>
              <a:t>Frissítés rétegek szintjén</a:t>
            </a:r>
          </a:p>
        </p:txBody>
      </p:sp>
      <p:sp>
        <p:nvSpPr>
          <p:cNvPr id="2" name="Cím 1"/>
          <p:cNvSpPr>
            <a:spLocks noGrp="1"/>
          </p:cNvSpPr>
          <p:nvPr>
            <p:ph type="title"/>
          </p:nvPr>
        </p:nvSpPr>
        <p:spPr/>
        <p:txBody>
          <a:bodyPr/>
          <a:lstStyle/>
          <a:p>
            <a:r>
              <a:rPr lang="hu-HU" dirty="0"/>
              <a:t>Rétegezett architektúra </a:t>
            </a:r>
            <a:r>
              <a:rPr lang="hu-HU" dirty="0" err="1"/>
              <a:t>vs</a:t>
            </a:r>
            <a:r>
              <a:rPr lang="hu-HU" dirty="0"/>
              <a:t> mikroszolgáltatások</a:t>
            </a:r>
          </a:p>
        </p:txBody>
      </p:sp>
    </p:spTree>
    <p:extLst>
      <p:ext uri="{BB962C8B-B14F-4D97-AF65-F5344CB8AC3E}">
        <p14:creationId xmlns:p14="http://schemas.microsoft.com/office/powerpoint/2010/main" val="329506668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Skálázás</a:t>
            </a:r>
          </a:p>
        </p:txBody>
      </p:sp>
      <p:sp>
        <p:nvSpPr>
          <p:cNvPr id="2" name="Szöveg helye 1"/>
          <p:cNvSpPr>
            <a:spLocks noGrp="1"/>
          </p:cNvSpPr>
          <p:nvPr>
            <p:ph type="body" sz="quarter" idx="10"/>
          </p:nvPr>
        </p:nvSpPr>
        <p:spPr>
          <a:xfrm>
            <a:off x="269241" y="1395364"/>
            <a:ext cx="5378548" cy="793922"/>
          </a:xfrm>
        </p:spPr>
        <p:txBody>
          <a:bodyPr/>
          <a:lstStyle/>
          <a:p>
            <a:r>
              <a:rPr lang="hu-HU" dirty="0">
                <a:solidFill>
                  <a:schemeClr val="accent1"/>
                </a:solidFill>
              </a:rPr>
              <a:t>Monolitikus megközelítés</a:t>
            </a:r>
          </a:p>
        </p:txBody>
      </p:sp>
      <p:sp>
        <p:nvSpPr>
          <p:cNvPr id="4" name="Szöveg helye 3"/>
          <p:cNvSpPr>
            <a:spLocks noGrp="1"/>
          </p:cNvSpPr>
          <p:nvPr>
            <p:ph type="body" sz="quarter" idx="11"/>
          </p:nvPr>
        </p:nvSpPr>
        <p:spPr>
          <a:xfrm>
            <a:off x="6544214" y="1395363"/>
            <a:ext cx="5378548" cy="793923"/>
          </a:xfrm>
        </p:spPr>
        <p:txBody>
          <a:bodyPr/>
          <a:lstStyle/>
          <a:p>
            <a:pPr algn="ctr"/>
            <a:r>
              <a:rPr lang="hu-HU" dirty="0" err="1">
                <a:solidFill>
                  <a:schemeClr val="accent1"/>
                </a:solidFill>
              </a:rPr>
              <a:t>Mikroszolgáltatások</a:t>
            </a:r>
            <a:endParaRPr lang="hu-HU" dirty="0">
              <a:solidFill>
                <a:schemeClr val="accent1"/>
              </a:solidFill>
            </a:endParaRPr>
          </a:p>
        </p:txBody>
      </p:sp>
      <p:pic>
        <p:nvPicPr>
          <p:cNvPr id="5" name="Kép 4"/>
          <p:cNvPicPr>
            <a:picLocks noChangeAspect="1"/>
          </p:cNvPicPr>
          <p:nvPr/>
        </p:nvPicPr>
        <p:blipFill>
          <a:blip r:embed="rId3"/>
          <a:stretch>
            <a:fillRect/>
          </a:stretch>
        </p:blipFill>
        <p:spPr>
          <a:xfrm>
            <a:off x="934082" y="2189286"/>
            <a:ext cx="3076809" cy="4481206"/>
          </a:xfrm>
          <a:prstGeom prst="rect">
            <a:avLst/>
          </a:prstGeom>
        </p:spPr>
      </p:pic>
      <p:pic>
        <p:nvPicPr>
          <p:cNvPr id="6" name="Kép 5"/>
          <p:cNvPicPr>
            <a:picLocks noChangeAspect="1"/>
          </p:cNvPicPr>
          <p:nvPr/>
        </p:nvPicPr>
        <p:blipFill>
          <a:blip r:embed="rId4"/>
          <a:stretch>
            <a:fillRect/>
          </a:stretch>
        </p:blipFill>
        <p:spPr>
          <a:xfrm>
            <a:off x="6923211" y="2189286"/>
            <a:ext cx="4324350" cy="4572000"/>
          </a:xfrm>
          <a:prstGeom prst="rect">
            <a:avLst/>
          </a:prstGeom>
        </p:spPr>
      </p:pic>
    </p:spTree>
    <p:extLst>
      <p:ext uri="{BB962C8B-B14F-4D97-AF65-F5344CB8AC3E}">
        <p14:creationId xmlns:p14="http://schemas.microsoft.com/office/powerpoint/2010/main" val="49216914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Állapotkezelés</a:t>
            </a:r>
          </a:p>
        </p:txBody>
      </p:sp>
      <p:sp>
        <p:nvSpPr>
          <p:cNvPr id="4" name="Szöveg helye 3"/>
          <p:cNvSpPr>
            <a:spLocks noGrp="1"/>
          </p:cNvSpPr>
          <p:nvPr>
            <p:ph type="body" sz="quarter" idx="10"/>
          </p:nvPr>
        </p:nvSpPr>
        <p:spPr/>
        <p:txBody>
          <a:bodyPr/>
          <a:lstStyle/>
          <a:p>
            <a:r>
              <a:rPr lang="hu-HU" dirty="0">
                <a:solidFill>
                  <a:schemeClr val="accent1"/>
                </a:solidFill>
              </a:rPr>
              <a:t>Monolitikus megközelítés</a:t>
            </a:r>
          </a:p>
        </p:txBody>
      </p:sp>
      <p:sp>
        <p:nvSpPr>
          <p:cNvPr id="5" name="Szöveg helye 4"/>
          <p:cNvSpPr>
            <a:spLocks noGrp="1"/>
          </p:cNvSpPr>
          <p:nvPr>
            <p:ph type="body" sz="quarter" idx="11"/>
          </p:nvPr>
        </p:nvSpPr>
        <p:spPr/>
        <p:txBody>
          <a:bodyPr/>
          <a:lstStyle/>
          <a:p>
            <a:pPr algn="ctr"/>
            <a:r>
              <a:rPr lang="hu-HU" dirty="0" err="1">
                <a:solidFill>
                  <a:schemeClr val="accent1"/>
                </a:solidFill>
              </a:rPr>
              <a:t>Mikroszolgáltatások</a:t>
            </a:r>
            <a:endParaRPr lang="hu-HU" dirty="0">
              <a:solidFill>
                <a:schemeClr val="accent1"/>
              </a:solidFill>
            </a:endParaRPr>
          </a:p>
        </p:txBody>
      </p:sp>
      <p:pic>
        <p:nvPicPr>
          <p:cNvPr id="3" name="Kép 2"/>
          <p:cNvPicPr>
            <a:picLocks noChangeAspect="1"/>
          </p:cNvPicPr>
          <p:nvPr/>
        </p:nvPicPr>
        <p:blipFill>
          <a:blip r:embed="rId3"/>
          <a:stretch>
            <a:fillRect/>
          </a:stretch>
        </p:blipFill>
        <p:spPr>
          <a:xfrm>
            <a:off x="1007452" y="2426310"/>
            <a:ext cx="2228850" cy="4010025"/>
          </a:xfrm>
          <a:prstGeom prst="rect">
            <a:avLst/>
          </a:prstGeom>
        </p:spPr>
      </p:pic>
      <p:pic>
        <p:nvPicPr>
          <p:cNvPr id="6" name="Kép 5"/>
          <p:cNvPicPr>
            <a:picLocks noChangeAspect="1"/>
          </p:cNvPicPr>
          <p:nvPr/>
        </p:nvPicPr>
        <p:blipFill>
          <a:blip r:embed="rId4"/>
          <a:stretch>
            <a:fillRect/>
          </a:stretch>
        </p:blipFill>
        <p:spPr>
          <a:xfrm>
            <a:off x="6267450" y="2312010"/>
            <a:ext cx="5143500" cy="4124325"/>
          </a:xfrm>
          <a:prstGeom prst="rect">
            <a:avLst/>
          </a:prstGeom>
        </p:spPr>
      </p:pic>
    </p:spTree>
    <p:extLst>
      <p:ext uri="{BB962C8B-B14F-4D97-AF65-F5344CB8AC3E}">
        <p14:creationId xmlns:p14="http://schemas.microsoft.com/office/powerpoint/2010/main" val="275051005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Mikroszolgáltatás architektúra - állapotkezelés</a:t>
            </a:r>
          </a:p>
        </p:txBody>
      </p:sp>
      <p:sp>
        <p:nvSpPr>
          <p:cNvPr id="4" name="Tartalom helye 3"/>
          <p:cNvSpPr>
            <a:spLocks noGrp="1"/>
          </p:cNvSpPr>
          <p:nvPr>
            <p:ph sz="quarter" idx="10"/>
          </p:nvPr>
        </p:nvSpPr>
        <p:spPr/>
        <p:txBody>
          <a:bodyPr>
            <a:normAutofit/>
          </a:bodyPr>
          <a:lstStyle/>
          <a:p>
            <a:r>
              <a:rPr lang="hu-HU" dirty="0"/>
              <a:t>Nem minden mikroszolgáltatás tárol adatot</a:t>
            </a:r>
          </a:p>
          <a:p>
            <a:pPr lvl="1"/>
            <a:r>
              <a:rPr lang="hu-HU" dirty="0"/>
              <a:t>Megkülönböztetünk állapotot tároló és állapotmentes szolgáltatást</a:t>
            </a:r>
          </a:p>
          <a:p>
            <a:pPr lvl="1"/>
            <a:r>
              <a:rPr lang="hu-HU" dirty="0"/>
              <a:t>Állapotot tárolót írni nehezebb, ha lehet állapotmenteset írunk</a:t>
            </a:r>
          </a:p>
          <a:p>
            <a:r>
              <a:rPr lang="hu-HU" dirty="0"/>
              <a:t>Az egyes szolgáltatások saját </a:t>
            </a:r>
            <a:r>
              <a:rPr lang="hu-HU" dirty="0" err="1"/>
              <a:t>tárat</a:t>
            </a:r>
            <a:r>
              <a:rPr lang="hu-HU" dirty="0"/>
              <a:t> használnak</a:t>
            </a:r>
          </a:p>
          <a:p>
            <a:r>
              <a:rPr lang="hu-HU" dirty="0"/>
              <a:t>Az adatok aggregálása, összevont </a:t>
            </a:r>
            <a:r>
              <a:rPr lang="hu-HU" dirty="0" err="1"/>
              <a:t>nézetekhez</a:t>
            </a:r>
            <a:r>
              <a:rPr lang="hu-HU" dirty="0"/>
              <a:t> az adatok összeállítása nehezebb =&gt; külön (állapotmentes) mikroszolgáltatás</a:t>
            </a:r>
          </a:p>
          <a:p>
            <a:endParaRPr lang="hu-HU" dirty="0"/>
          </a:p>
          <a:p>
            <a:endParaRPr lang="hu-HU" dirty="0"/>
          </a:p>
        </p:txBody>
      </p:sp>
    </p:spTree>
    <p:extLst>
      <p:ext uri="{BB962C8B-B14F-4D97-AF65-F5344CB8AC3E}">
        <p14:creationId xmlns:p14="http://schemas.microsoft.com/office/powerpoint/2010/main" val="4113688607"/>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Mikroszolgáltatás architektúra - hibatűrés</a:t>
            </a:r>
          </a:p>
        </p:txBody>
      </p:sp>
      <p:sp>
        <p:nvSpPr>
          <p:cNvPr id="4" name="Tartalom helye 3"/>
          <p:cNvSpPr>
            <a:spLocks noGrp="1"/>
          </p:cNvSpPr>
          <p:nvPr>
            <p:ph sz="quarter" idx="10"/>
          </p:nvPr>
        </p:nvSpPr>
        <p:spPr/>
        <p:txBody>
          <a:bodyPr>
            <a:normAutofit fontScale="92500" lnSpcReduction="10000"/>
          </a:bodyPr>
          <a:lstStyle/>
          <a:p>
            <a:r>
              <a:rPr lang="hu-HU" dirty="0"/>
              <a:t>Hiba esetén is konzisztens és elérhető maradjon</a:t>
            </a:r>
          </a:p>
          <a:p>
            <a:r>
              <a:rPr lang="hu-HU" dirty="0"/>
              <a:t>Infrastruktúrahiba =&gt; kerüljön át másik gépre</a:t>
            </a:r>
          </a:p>
          <a:p>
            <a:r>
              <a:rPr lang="hu-HU" dirty="0"/>
              <a:t>Számítási, feldolgozási hiba =&gt; induljon újra</a:t>
            </a:r>
          </a:p>
          <a:p>
            <a:r>
              <a:rPr lang="hu-HU" dirty="0"/>
              <a:t>Ne sérüljön az adatkonzisztencia</a:t>
            </a:r>
          </a:p>
          <a:p>
            <a:r>
              <a:rPr lang="hu-HU" dirty="0" err="1"/>
              <a:t>Tranzakcionális</a:t>
            </a:r>
            <a:r>
              <a:rPr lang="hu-HU" dirty="0"/>
              <a:t> frissítés</a:t>
            </a:r>
          </a:p>
          <a:p>
            <a:r>
              <a:rPr lang="hu-HU" dirty="0"/>
              <a:t>Folyamatos adatszolgáltatás</a:t>
            </a:r>
          </a:p>
          <a:p>
            <a:pPr lvl="1"/>
            <a:r>
              <a:rPr lang="hu-HU" dirty="0"/>
              <a:t>Diagnosztika</a:t>
            </a:r>
          </a:p>
          <a:p>
            <a:pPr lvl="1"/>
            <a:r>
              <a:rPr lang="hu-HU" dirty="0"/>
              <a:t>Működőképesség (</a:t>
            </a:r>
            <a:r>
              <a:rPr lang="hu-HU" dirty="0" err="1"/>
              <a:t>health</a:t>
            </a:r>
            <a:r>
              <a:rPr lang="hu-HU" dirty="0"/>
              <a:t>)</a:t>
            </a:r>
          </a:p>
          <a:p>
            <a:r>
              <a:rPr lang="hu-HU" dirty="0"/>
              <a:t>Ezek komplex feladatok - platformtámogatás kívánatos</a:t>
            </a:r>
          </a:p>
          <a:p>
            <a:endParaRPr lang="hu-HU" dirty="0"/>
          </a:p>
        </p:txBody>
      </p:sp>
    </p:spTree>
    <p:extLst>
      <p:ext uri="{BB962C8B-B14F-4D97-AF65-F5344CB8AC3E}">
        <p14:creationId xmlns:p14="http://schemas.microsoft.com/office/powerpoint/2010/main" val="37042476"/>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err="1"/>
              <a:t>Azure</a:t>
            </a:r>
            <a:r>
              <a:rPr lang="hu-HU" dirty="0"/>
              <a:t> Service </a:t>
            </a:r>
            <a:r>
              <a:rPr lang="hu-HU" dirty="0" err="1"/>
              <a:t>Fabric</a:t>
            </a:r>
            <a:endParaRPr lang="hu-HU" dirty="0"/>
          </a:p>
        </p:txBody>
      </p:sp>
      <p:pic>
        <p:nvPicPr>
          <p:cNvPr id="7170" name="Picture 2" descr="https://azure.microsoft.com/svghandler/service-fabric/?width=600&amp;height=3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2793" y="3517926"/>
            <a:ext cx="5520704" cy="2898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000018"/>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err="1"/>
              <a:t>Azure</a:t>
            </a:r>
            <a:r>
              <a:rPr lang="hu-HU" dirty="0"/>
              <a:t> Service </a:t>
            </a:r>
            <a:r>
              <a:rPr lang="hu-HU" dirty="0" err="1"/>
              <a:t>Fabric</a:t>
            </a:r>
            <a:r>
              <a:rPr lang="hu-HU" dirty="0"/>
              <a:t> – mikroszolgáltatás platform</a:t>
            </a:r>
          </a:p>
        </p:txBody>
      </p:sp>
      <p:pic>
        <p:nvPicPr>
          <p:cNvPr id="3" name="Kép 2"/>
          <p:cNvPicPr>
            <a:picLocks noChangeAspect="1"/>
          </p:cNvPicPr>
          <p:nvPr/>
        </p:nvPicPr>
        <p:blipFill>
          <a:blip r:embed="rId3"/>
          <a:stretch>
            <a:fillRect/>
          </a:stretch>
        </p:blipFill>
        <p:spPr>
          <a:xfrm>
            <a:off x="201473" y="1039091"/>
            <a:ext cx="11621398" cy="5122718"/>
          </a:xfrm>
          <a:prstGeom prst="rect">
            <a:avLst/>
          </a:prstGeom>
        </p:spPr>
      </p:pic>
    </p:spTree>
    <p:extLst>
      <p:ext uri="{BB962C8B-B14F-4D97-AF65-F5344CB8AC3E}">
        <p14:creationId xmlns:p14="http://schemas.microsoft.com/office/powerpoint/2010/main" val="253688504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a:t>Konténerek – </a:t>
            </a:r>
            <a:r>
              <a:rPr lang="hu-HU" dirty="0" err="1"/>
              <a:t>virtualizációs</a:t>
            </a:r>
            <a:r>
              <a:rPr lang="hu-HU" dirty="0"/>
              <a:t> modell</a:t>
            </a:r>
          </a:p>
        </p:txBody>
      </p:sp>
      <p:sp>
        <p:nvSpPr>
          <p:cNvPr id="6" name="Shape 469"/>
          <p:cNvSpPr/>
          <p:nvPr/>
        </p:nvSpPr>
        <p:spPr>
          <a:xfrm>
            <a:off x="1457274" y="1830532"/>
            <a:ext cx="761787" cy="2314404"/>
          </a:xfrm>
          <a:prstGeom prst="rect">
            <a:avLst/>
          </a:prstGeom>
          <a:solidFill>
            <a:schemeClr val="accent1"/>
          </a:solidFill>
          <a:ln w="38100" cap="flat">
            <a:solidFill>
              <a:schemeClr val="dk1"/>
            </a:solidFill>
            <a:prstDash val="solid"/>
            <a:miter/>
            <a:headEnd type="none" w="med" len="med"/>
            <a:tailEnd type="none" w="med" len="med"/>
          </a:ln>
        </p:spPr>
        <p:txBody>
          <a:bodyPr lIns="91351" tIns="45663" rIns="91351" bIns="45663" anchor="ctr" anchorCtr="0">
            <a:noAutofit/>
          </a:bodyPr>
          <a:lstStyle/>
          <a:p>
            <a:pPr algn="ctr" defTabSz="913588">
              <a:buSzPct val="25000"/>
            </a:pPr>
            <a:r>
              <a:rPr lang="en-US" sz="1798" kern="0">
                <a:solidFill>
                  <a:srgbClr val="FFFFFF"/>
                </a:solidFill>
                <a:latin typeface="Calibri"/>
                <a:ea typeface="Calibri"/>
                <a:cs typeface="Calibri"/>
                <a:sym typeface="Calibri"/>
                <a:rtl val="0"/>
              </a:rPr>
              <a:t>App</a:t>
            </a:r>
          </a:p>
          <a:p>
            <a:pPr algn="ctr" defTabSz="913588">
              <a:buSzPct val="25000"/>
            </a:pPr>
            <a:r>
              <a:rPr lang="en-US" sz="1798" kern="0">
                <a:solidFill>
                  <a:srgbClr val="FFFFFF"/>
                </a:solidFill>
                <a:latin typeface="Calibri"/>
                <a:ea typeface="Calibri"/>
                <a:cs typeface="Calibri"/>
                <a:sym typeface="Calibri"/>
                <a:rtl val="0"/>
              </a:rPr>
              <a:t>A</a:t>
            </a: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p:txBody>
      </p:sp>
      <p:sp>
        <p:nvSpPr>
          <p:cNvPr id="7" name="Shape 471"/>
          <p:cNvSpPr/>
          <p:nvPr/>
        </p:nvSpPr>
        <p:spPr>
          <a:xfrm>
            <a:off x="1457275" y="5168244"/>
            <a:ext cx="3127122" cy="418313"/>
          </a:xfrm>
          <a:prstGeom prst="flowChartProcess">
            <a:avLst/>
          </a:prstGeom>
          <a:solidFill>
            <a:srgbClr val="AEABAB"/>
          </a:solidFill>
          <a:ln w="12700" cap="flat">
            <a:solidFill>
              <a:srgbClr val="42719C"/>
            </a:solidFill>
            <a:prstDash val="solid"/>
            <a:miter/>
            <a:headEnd type="none" w="med" len="med"/>
            <a:tailEnd type="none" w="med" len="med"/>
          </a:ln>
        </p:spPr>
        <p:txBody>
          <a:bodyPr lIns="91351" tIns="45663" rIns="91351" bIns="45663" anchor="ctr" anchorCtr="0">
            <a:noAutofit/>
          </a:bodyPr>
          <a:lstStyle/>
          <a:p>
            <a:pPr algn="ctr" defTabSz="913588">
              <a:buSzPct val="25000"/>
            </a:pPr>
            <a:r>
              <a:rPr lang="en-US" sz="1798" kern="0">
                <a:solidFill>
                  <a:srgbClr val="FFFFFF"/>
                </a:solidFill>
                <a:latin typeface="Calibri"/>
                <a:ea typeface="Calibri"/>
                <a:cs typeface="Calibri"/>
                <a:sym typeface="Calibri"/>
                <a:rtl val="0"/>
              </a:rPr>
              <a:t>Hypervisor (Type 2)</a:t>
            </a:r>
          </a:p>
        </p:txBody>
      </p:sp>
      <p:sp>
        <p:nvSpPr>
          <p:cNvPr id="8" name="Shape 472"/>
          <p:cNvSpPr/>
          <p:nvPr/>
        </p:nvSpPr>
        <p:spPr>
          <a:xfrm>
            <a:off x="1457275" y="5590018"/>
            <a:ext cx="3127122" cy="418313"/>
          </a:xfrm>
          <a:prstGeom prst="flowChartProcess">
            <a:avLst/>
          </a:prstGeom>
          <a:solidFill>
            <a:srgbClr val="7030A0"/>
          </a:solidFill>
          <a:ln w="12700" cap="flat">
            <a:solidFill>
              <a:srgbClr val="42719C"/>
            </a:solidFill>
            <a:prstDash val="solid"/>
            <a:miter/>
            <a:headEnd type="none" w="med" len="med"/>
            <a:tailEnd type="none" w="med" len="med"/>
          </a:ln>
        </p:spPr>
        <p:txBody>
          <a:bodyPr lIns="91351" tIns="45663" rIns="91351" bIns="45663" anchor="ctr" anchorCtr="0">
            <a:noAutofit/>
          </a:bodyPr>
          <a:lstStyle/>
          <a:p>
            <a:pPr algn="ctr" defTabSz="913588">
              <a:buSzPct val="25000"/>
            </a:pPr>
            <a:r>
              <a:rPr lang="en-US" sz="1798" kern="0">
                <a:solidFill>
                  <a:srgbClr val="FFFFFF"/>
                </a:solidFill>
                <a:latin typeface="Calibri"/>
                <a:ea typeface="Calibri"/>
                <a:cs typeface="Calibri"/>
                <a:sym typeface="Calibri"/>
                <a:rtl val="0"/>
              </a:rPr>
              <a:t>Host OS</a:t>
            </a:r>
          </a:p>
        </p:txBody>
      </p:sp>
      <p:sp>
        <p:nvSpPr>
          <p:cNvPr id="9" name="Shape 473"/>
          <p:cNvSpPr/>
          <p:nvPr/>
        </p:nvSpPr>
        <p:spPr>
          <a:xfrm>
            <a:off x="1457275" y="6025845"/>
            <a:ext cx="3127122" cy="418313"/>
          </a:xfrm>
          <a:prstGeom prst="flowChartProcess">
            <a:avLst/>
          </a:prstGeom>
          <a:solidFill>
            <a:srgbClr val="3A3838"/>
          </a:solidFill>
          <a:ln w="12700" cap="flat">
            <a:solidFill>
              <a:srgbClr val="42719C"/>
            </a:solidFill>
            <a:prstDash val="solid"/>
            <a:miter/>
            <a:headEnd type="none" w="med" len="med"/>
            <a:tailEnd type="none" w="med" len="med"/>
          </a:ln>
        </p:spPr>
        <p:txBody>
          <a:bodyPr lIns="91351" tIns="45663" rIns="91351" bIns="45663" anchor="ctr" anchorCtr="0">
            <a:noAutofit/>
          </a:bodyPr>
          <a:lstStyle/>
          <a:p>
            <a:pPr algn="ctr" defTabSz="913588">
              <a:buSzPct val="25000"/>
            </a:pPr>
            <a:r>
              <a:rPr lang="en-US" sz="1798" kern="0">
                <a:solidFill>
                  <a:srgbClr val="FFFFFF"/>
                </a:solidFill>
                <a:latin typeface="Calibri"/>
                <a:ea typeface="Calibri"/>
                <a:cs typeface="Calibri"/>
                <a:sym typeface="Calibri"/>
                <a:rtl val="0"/>
              </a:rPr>
              <a:t>Server</a:t>
            </a:r>
          </a:p>
        </p:txBody>
      </p:sp>
      <p:sp>
        <p:nvSpPr>
          <p:cNvPr id="10" name="Shape 474"/>
          <p:cNvSpPr/>
          <p:nvPr/>
        </p:nvSpPr>
        <p:spPr>
          <a:xfrm>
            <a:off x="1457274" y="3293261"/>
            <a:ext cx="753509" cy="1857467"/>
          </a:xfrm>
          <a:prstGeom prst="rect">
            <a:avLst/>
          </a:prstGeom>
          <a:solidFill>
            <a:srgbClr val="7030A0"/>
          </a:solidFill>
          <a:ln w="12700" cap="flat">
            <a:solidFill>
              <a:srgbClr val="42719C"/>
            </a:solidFill>
            <a:prstDash val="solid"/>
            <a:miter/>
            <a:headEnd type="none" w="med" len="med"/>
            <a:tailEnd type="none" w="med" len="med"/>
          </a:ln>
        </p:spPr>
        <p:txBody>
          <a:bodyPr lIns="91351" tIns="45663" rIns="91351" bIns="45663" anchor="ctr" anchorCtr="0">
            <a:noAutofit/>
          </a:bodyPr>
          <a:lstStyle/>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buSzPct val="25000"/>
            </a:pPr>
            <a:r>
              <a:rPr lang="en-US" sz="1798" kern="0">
                <a:solidFill>
                  <a:srgbClr val="FFFFFF"/>
                </a:solidFill>
                <a:latin typeface="Calibri"/>
                <a:ea typeface="Calibri"/>
                <a:cs typeface="Calibri"/>
                <a:sym typeface="Calibri"/>
                <a:rtl val="0"/>
              </a:rPr>
              <a:t>Guest</a:t>
            </a:r>
          </a:p>
          <a:p>
            <a:pPr algn="ctr" defTabSz="913588">
              <a:buSzPct val="25000"/>
            </a:pPr>
            <a:r>
              <a:rPr lang="en-US" sz="1798" kern="0">
                <a:solidFill>
                  <a:srgbClr val="FFFFFF"/>
                </a:solidFill>
                <a:latin typeface="Calibri"/>
                <a:ea typeface="Calibri"/>
                <a:cs typeface="Calibri"/>
                <a:sym typeface="Calibri"/>
                <a:rtl val="0"/>
              </a:rPr>
              <a:t>OS</a:t>
            </a: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p:txBody>
      </p:sp>
      <p:sp>
        <p:nvSpPr>
          <p:cNvPr id="11" name="Shape 475"/>
          <p:cNvSpPr/>
          <p:nvPr/>
        </p:nvSpPr>
        <p:spPr>
          <a:xfrm>
            <a:off x="1442100" y="2623929"/>
            <a:ext cx="753509" cy="651817"/>
          </a:xfrm>
          <a:prstGeom prst="rect">
            <a:avLst/>
          </a:prstGeom>
          <a:solidFill>
            <a:schemeClr val="accent2"/>
          </a:solidFill>
          <a:ln w="12700" cap="flat">
            <a:solidFill>
              <a:srgbClr val="42719C"/>
            </a:solidFill>
            <a:prstDash val="solid"/>
            <a:miter/>
            <a:headEnd type="none" w="med" len="med"/>
            <a:tailEnd type="none" w="med" len="med"/>
          </a:ln>
        </p:spPr>
        <p:txBody>
          <a:bodyPr lIns="91351" tIns="45663" rIns="91351" bIns="45663" anchor="ctr" anchorCtr="0">
            <a:noAutofit/>
          </a:bodyPr>
          <a:lstStyle/>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buSzPct val="25000"/>
            </a:pPr>
            <a:r>
              <a:rPr lang="en-US" sz="1798" kern="0">
                <a:solidFill>
                  <a:srgbClr val="FFFFFF"/>
                </a:solidFill>
                <a:latin typeface="Calibri"/>
                <a:ea typeface="Calibri"/>
                <a:cs typeface="Calibri"/>
                <a:sym typeface="Calibri"/>
                <a:rtl val="0"/>
              </a:rPr>
              <a:t>Bins/</a:t>
            </a:r>
          </a:p>
          <a:p>
            <a:pPr algn="ctr" defTabSz="913588">
              <a:buSzPct val="25000"/>
            </a:pPr>
            <a:r>
              <a:rPr lang="en-US" sz="1798" kern="0">
                <a:solidFill>
                  <a:srgbClr val="FFFFFF"/>
                </a:solidFill>
                <a:latin typeface="Calibri"/>
                <a:ea typeface="Calibri"/>
                <a:cs typeface="Calibri"/>
                <a:sym typeface="Calibri"/>
                <a:rtl val="0"/>
              </a:rPr>
              <a:t>Libs</a:t>
            </a: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p:txBody>
      </p:sp>
      <p:sp>
        <p:nvSpPr>
          <p:cNvPr id="12" name="Shape 476"/>
          <p:cNvSpPr/>
          <p:nvPr/>
        </p:nvSpPr>
        <p:spPr>
          <a:xfrm>
            <a:off x="1457272" y="1830532"/>
            <a:ext cx="760274" cy="3334249"/>
          </a:xfrm>
          <a:prstGeom prst="rect">
            <a:avLst/>
          </a:prstGeom>
          <a:noFill/>
          <a:ln w="9525" cap="flat">
            <a:solidFill>
              <a:schemeClr val="dk1"/>
            </a:solidFill>
            <a:prstDash val="solid"/>
            <a:miter/>
            <a:headEnd type="none" w="med" len="med"/>
            <a:tailEnd type="none" w="med" len="med"/>
          </a:ln>
        </p:spPr>
        <p:txBody>
          <a:bodyPr lIns="91351" tIns="45663" rIns="91351" bIns="45663" anchor="ctr" anchorCtr="0">
            <a:noAutofit/>
          </a:bodyPr>
          <a:lstStyle/>
          <a:p>
            <a:pPr algn="ctr" defTabSz="913588"/>
            <a:endParaRPr sz="1798" kern="0">
              <a:solidFill>
                <a:srgbClr val="FFFFFF"/>
              </a:solidFill>
              <a:latin typeface="Calibri"/>
              <a:ea typeface="Calibri"/>
              <a:cs typeface="Calibri"/>
              <a:sym typeface="Calibri"/>
              <a:rtl val="0"/>
            </a:endParaRPr>
          </a:p>
        </p:txBody>
      </p:sp>
      <p:sp>
        <p:nvSpPr>
          <p:cNvPr id="13" name="Shape 477"/>
          <p:cNvSpPr/>
          <p:nvPr/>
        </p:nvSpPr>
        <p:spPr>
          <a:xfrm>
            <a:off x="2664219" y="1828802"/>
            <a:ext cx="761787" cy="2314404"/>
          </a:xfrm>
          <a:prstGeom prst="rect">
            <a:avLst/>
          </a:prstGeom>
          <a:solidFill>
            <a:schemeClr val="accent1"/>
          </a:solidFill>
          <a:ln>
            <a:noFill/>
          </a:ln>
        </p:spPr>
        <p:txBody>
          <a:bodyPr lIns="91351" tIns="45663" rIns="91351" bIns="45663" anchor="ctr" anchorCtr="0">
            <a:noAutofit/>
          </a:bodyPr>
          <a:lstStyle/>
          <a:p>
            <a:pPr algn="ctr" defTabSz="913588">
              <a:buSzPct val="25000"/>
            </a:pPr>
            <a:r>
              <a:rPr lang="en-US" sz="1798" kern="0">
                <a:solidFill>
                  <a:srgbClr val="FFFFFF"/>
                </a:solidFill>
                <a:latin typeface="Calibri"/>
                <a:ea typeface="Calibri"/>
                <a:cs typeface="Calibri"/>
                <a:sym typeface="Calibri"/>
                <a:rtl val="0"/>
              </a:rPr>
              <a:t>App</a:t>
            </a:r>
          </a:p>
          <a:p>
            <a:pPr algn="ctr" defTabSz="913588">
              <a:buSzPct val="25000"/>
            </a:pPr>
            <a:r>
              <a:rPr lang="en-US" sz="1798" kern="0">
                <a:solidFill>
                  <a:srgbClr val="FFFFFF"/>
                </a:solidFill>
                <a:latin typeface="Calibri"/>
                <a:ea typeface="Calibri"/>
                <a:cs typeface="Calibri"/>
                <a:sym typeface="Calibri"/>
                <a:rtl val="0"/>
              </a:rPr>
              <a:t>A’</a:t>
            </a: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p:txBody>
      </p:sp>
      <p:sp>
        <p:nvSpPr>
          <p:cNvPr id="14" name="Shape 478"/>
          <p:cNvSpPr/>
          <p:nvPr/>
        </p:nvSpPr>
        <p:spPr>
          <a:xfrm>
            <a:off x="2670983" y="3278382"/>
            <a:ext cx="753509" cy="834163"/>
          </a:xfrm>
          <a:prstGeom prst="rect">
            <a:avLst/>
          </a:prstGeom>
          <a:solidFill>
            <a:srgbClr val="7030A0"/>
          </a:solidFill>
          <a:ln w="12700" cap="flat">
            <a:solidFill>
              <a:srgbClr val="42719C"/>
            </a:solidFill>
            <a:prstDash val="solid"/>
            <a:miter/>
            <a:headEnd type="none" w="med" len="med"/>
            <a:tailEnd type="none" w="med" len="med"/>
          </a:ln>
        </p:spPr>
        <p:txBody>
          <a:bodyPr lIns="91351" tIns="45663" rIns="91351" bIns="45663" anchor="ctr" anchorCtr="0">
            <a:noAutofit/>
          </a:bodyPr>
          <a:lstStyle/>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buSzPct val="25000"/>
            </a:pPr>
            <a:r>
              <a:rPr lang="en-US" sz="1798" kern="0">
                <a:solidFill>
                  <a:srgbClr val="FFFFFF"/>
                </a:solidFill>
                <a:latin typeface="Calibri"/>
                <a:ea typeface="Calibri"/>
                <a:cs typeface="Calibri"/>
                <a:sym typeface="Calibri"/>
                <a:rtl val="0"/>
              </a:rPr>
              <a:t>Guest</a:t>
            </a:r>
          </a:p>
          <a:p>
            <a:pPr algn="ctr" defTabSz="913588">
              <a:buSzPct val="25000"/>
            </a:pPr>
            <a:r>
              <a:rPr lang="en-US" sz="1798" kern="0">
                <a:solidFill>
                  <a:srgbClr val="FFFFFF"/>
                </a:solidFill>
                <a:latin typeface="Calibri"/>
                <a:ea typeface="Calibri"/>
                <a:cs typeface="Calibri"/>
                <a:sym typeface="Calibri"/>
                <a:rtl val="0"/>
              </a:rPr>
              <a:t>OS</a:t>
            </a: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p:txBody>
      </p:sp>
      <p:sp>
        <p:nvSpPr>
          <p:cNvPr id="15" name="Shape 479"/>
          <p:cNvSpPr/>
          <p:nvPr/>
        </p:nvSpPr>
        <p:spPr>
          <a:xfrm>
            <a:off x="2665729" y="2652075"/>
            <a:ext cx="753509" cy="651817"/>
          </a:xfrm>
          <a:prstGeom prst="rect">
            <a:avLst/>
          </a:prstGeom>
          <a:solidFill>
            <a:schemeClr val="accent2"/>
          </a:solidFill>
          <a:ln w="12700" cap="flat">
            <a:solidFill>
              <a:srgbClr val="42719C"/>
            </a:solidFill>
            <a:prstDash val="solid"/>
            <a:miter/>
            <a:headEnd type="none" w="med" len="med"/>
            <a:tailEnd type="none" w="med" len="med"/>
          </a:ln>
        </p:spPr>
        <p:txBody>
          <a:bodyPr lIns="91351" tIns="45663" rIns="91351" bIns="45663" anchor="ctr" anchorCtr="0">
            <a:noAutofit/>
          </a:bodyPr>
          <a:lstStyle/>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buSzPct val="25000"/>
            </a:pPr>
            <a:r>
              <a:rPr lang="en-US" sz="1798" kern="0">
                <a:solidFill>
                  <a:srgbClr val="FFFFFF"/>
                </a:solidFill>
                <a:latin typeface="Calibri"/>
                <a:ea typeface="Calibri"/>
                <a:cs typeface="Calibri"/>
                <a:sym typeface="Calibri"/>
                <a:rtl val="0"/>
              </a:rPr>
              <a:t>Bins/</a:t>
            </a:r>
          </a:p>
          <a:p>
            <a:pPr algn="ctr" defTabSz="913588">
              <a:buSzPct val="25000"/>
            </a:pPr>
            <a:r>
              <a:rPr lang="en-US" sz="1798" kern="0">
                <a:solidFill>
                  <a:srgbClr val="FFFFFF"/>
                </a:solidFill>
                <a:latin typeface="Calibri"/>
                <a:ea typeface="Calibri"/>
                <a:cs typeface="Calibri"/>
                <a:sym typeface="Calibri"/>
                <a:rtl val="0"/>
              </a:rPr>
              <a:t>Libs</a:t>
            </a: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p:txBody>
      </p:sp>
      <p:sp>
        <p:nvSpPr>
          <p:cNvPr id="16" name="Shape 480"/>
          <p:cNvSpPr/>
          <p:nvPr/>
        </p:nvSpPr>
        <p:spPr>
          <a:xfrm>
            <a:off x="2664219" y="1815654"/>
            <a:ext cx="760274" cy="2296891"/>
          </a:xfrm>
          <a:prstGeom prst="rect">
            <a:avLst/>
          </a:prstGeom>
          <a:noFill/>
          <a:ln w="9525" cap="flat">
            <a:solidFill>
              <a:schemeClr val="dk1"/>
            </a:solidFill>
            <a:prstDash val="solid"/>
            <a:miter/>
            <a:headEnd type="none" w="med" len="med"/>
            <a:tailEnd type="none" w="med" len="med"/>
          </a:ln>
        </p:spPr>
        <p:txBody>
          <a:bodyPr lIns="91351" tIns="45663" rIns="91351" bIns="45663" anchor="ctr" anchorCtr="0">
            <a:noAutofit/>
          </a:bodyPr>
          <a:lstStyle/>
          <a:p>
            <a:pPr algn="ctr" defTabSz="913588"/>
            <a:endParaRPr sz="1798" kern="0">
              <a:solidFill>
                <a:srgbClr val="FFFFFF"/>
              </a:solidFill>
              <a:latin typeface="Calibri"/>
              <a:ea typeface="Calibri"/>
              <a:cs typeface="Calibri"/>
              <a:sym typeface="Calibri"/>
              <a:rtl val="0"/>
            </a:endParaRPr>
          </a:p>
        </p:txBody>
      </p:sp>
      <p:sp>
        <p:nvSpPr>
          <p:cNvPr id="17" name="Shape 481"/>
          <p:cNvSpPr/>
          <p:nvPr/>
        </p:nvSpPr>
        <p:spPr>
          <a:xfrm>
            <a:off x="3818278" y="1813016"/>
            <a:ext cx="761787" cy="2314404"/>
          </a:xfrm>
          <a:prstGeom prst="rect">
            <a:avLst/>
          </a:prstGeom>
          <a:solidFill>
            <a:schemeClr val="accent1"/>
          </a:solidFill>
          <a:ln w="38100" cap="flat">
            <a:solidFill>
              <a:schemeClr val="dk1"/>
            </a:solidFill>
            <a:prstDash val="solid"/>
            <a:miter/>
            <a:headEnd type="none" w="med" len="med"/>
            <a:tailEnd type="none" w="med" len="med"/>
          </a:ln>
        </p:spPr>
        <p:txBody>
          <a:bodyPr lIns="91351" tIns="45663" rIns="91351" bIns="45663" anchor="ctr" anchorCtr="0">
            <a:noAutofit/>
          </a:bodyPr>
          <a:lstStyle/>
          <a:p>
            <a:pPr algn="ctr" defTabSz="913588">
              <a:buSzPct val="25000"/>
            </a:pPr>
            <a:r>
              <a:rPr lang="en-US" sz="1798" kern="0">
                <a:solidFill>
                  <a:srgbClr val="FFFFFF"/>
                </a:solidFill>
                <a:latin typeface="Calibri"/>
                <a:ea typeface="Calibri"/>
                <a:cs typeface="Calibri"/>
                <a:sym typeface="Calibri"/>
                <a:rtl val="0"/>
              </a:rPr>
              <a:t>App</a:t>
            </a:r>
          </a:p>
          <a:p>
            <a:pPr algn="ctr" defTabSz="913588">
              <a:buSzPct val="25000"/>
            </a:pPr>
            <a:r>
              <a:rPr lang="en-US" sz="1798" kern="0">
                <a:solidFill>
                  <a:srgbClr val="FFFFFF"/>
                </a:solidFill>
                <a:latin typeface="Calibri"/>
                <a:ea typeface="Calibri"/>
                <a:cs typeface="Calibri"/>
                <a:sym typeface="Calibri"/>
                <a:rtl val="0"/>
              </a:rPr>
              <a:t>B</a:t>
            </a: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p:txBody>
      </p:sp>
      <p:sp>
        <p:nvSpPr>
          <p:cNvPr id="18" name="Shape 482"/>
          <p:cNvSpPr/>
          <p:nvPr/>
        </p:nvSpPr>
        <p:spPr>
          <a:xfrm>
            <a:off x="3821298" y="3298512"/>
            <a:ext cx="753509" cy="834163"/>
          </a:xfrm>
          <a:prstGeom prst="rect">
            <a:avLst/>
          </a:prstGeom>
          <a:solidFill>
            <a:srgbClr val="7030A0"/>
          </a:solidFill>
          <a:ln w="12700" cap="flat">
            <a:solidFill>
              <a:srgbClr val="42719C"/>
            </a:solidFill>
            <a:prstDash val="solid"/>
            <a:miter/>
            <a:headEnd type="none" w="med" len="med"/>
            <a:tailEnd type="none" w="med" len="med"/>
          </a:ln>
        </p:spPr>
        <p:txBody>
          <a:bodyPr lIns="91351" tIns="45663" rIns="91351" bIns="45663" anchor="ctr" anchorCtr="0">
            <a:noAutofit/>
          </a:bodyPr>
          <a:lstStyle/>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buSzPct val="25000"/>
            </a:pPr>
            <a:r>
              <a:rPr lang="en-US" sz="1798" kern="0">
                <a:solidFill>
                  <a:srgbClr val="FFFFFF"/>
                </a:solidFill>
                <a:latin typeface="Calibri"/>
                <a:ea typeface="Calibri"/>
                <a:cs typeface="Calibri"/>
                <a:sym typeface="Calibri"/>
                <a:rtl val="0"/>
              </a:rPr>
              <a:t>Guest</a:t>
            </a:r>
          </a:p>
          <a:p>
            <a:pPr algn="ctr" defTabSz="913588">
              <a:buSzPct val="25000"/>
            </a:pPr>
            <a:r>
              <a:rPr lang="en-US" sz="1798" kern="0">
                <a:solidFill>
                  <a:srgbClr val="FFFFFF"/>
                </a:solidFill>
                <a:latin typeface="Calibri"/>
                <a:ea typeface="Calibri"/>
                <a:cs typeface="Calibri"/>
                <a:sym typeface="Calibri"/>
                <a:rtl val="0"/>
              </a:rPr>
              <a:t>OS</a:t>
            </a: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p:txBody>
      </p:sp>
      <p:sp>
        <p:nvSpPr>
          <p:cNvPr id="19" name="Shape 483"/>
          <p:cNvSpPr/>
          <p:nvPr/>
        </p:nvSpPr>
        <p:spPr>
          <a:xfrm>
            <a:off x="3826198" y="2672205"/>
            <a:ext cx="753509" cy="651817"/>
          </a:xfrm>
          <a:prstGeom prst="rect">
            <a:avLst/>
          </a:prstGeom>
          <a:solidFill>
            <a:schemeClr val="accent4"/>
          </a:solidFill>
          <a:ln w="12700" cap="flat">
            <a:solidFill>
              <a:srgbClr val="42719C"/>
            </a:solidFill>
            <a:prstDash val="solid"/>
            <a:miter/>
            <a:headEnd type="none" w="med" len="med"/>
            <a:tailEnd type="none" w="med" len="med"/>
          </a:ln>
        </p:spPr>
        <p:txBody>
          <a:bodyPr lIns="91351" tIns="45663" rIns="91351" bIns="45663" anchor="ctr" anchorCtr="0">
            <a:noAutofit/>
          </a:bodyPr>
          <a:lstStyle/>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buSzPct val="25000"/>
            </a:pPr>
            <a:r>
              <a:rPr lang="en-US" sz="1798" kern="0">
                <a:solidFill>
                  <a:srgbClr val="FFFFFF"/>
                </a:solidFill>
                <a:latin typeface="Calibri"/>
                <a:ea typeface="Calibri"/>
                <a:cs typeface="Calibri"/>
                <a:sym typeface="Calibri"/>
                <a:rtl val="0"/>
              </a:rPr>
              <a:t>Bins/</a:t>
            </a:r>
          </a:p>
          <a:p>
            <a:pPr algn="ctr" defTabSz="913588">
              <a:buSzPct val="25000"/>
            </a:pPr>
            <a:r>
              <a:rPr lang="en-US" sz="1798" kern="0">
                <a:solidFill>
                  <a:srgbClr val="FFFFFF"/>
                </a:solidFill>
                <a:latin typeface="Calibri"/>
                <a:ea typeface="Calibri"/>
                <a:cs typeface="Calibri"/>
                <a:sym typeface="Calibri"/>
                <a:rtl val="0"/>
              </a:rPr>
              <a:t>Libs</a:t>
            </a: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p:txBody>
      </p:sp>
      <p:sp>
        <p:nvSpPr>
          <p:cNvPr id="20" name="Shape 494"/>
          <p:cNvSpPr/>
          <p:nvPr/>
        </p:nvSpPr>
        <p:spPr>
          <a:xfrm>
            <a:off x="1066800" y="1828800"/>
            <a:ext cx="325766" cy="3321926"/>
          </a:xfrm>
          <a:prstGeom prst="leftBrace">
            <a:avLst>
              <a:gd name="adj1" fmla="val 8333"/>
              <a:gd name="adj2" fmla="val 50000"/>
            </a:avLst>
          </a:prstGeom>
          <a:noFill/>
          <a:ln w="9525" cap="flat">
            <a:solidFill>
              <a:schemeClr val="tx1"/>
            </a:solidFill>
            <a:prstDash val="solid"/>
            <a:miter/>
            <a:headEnd type="none" w="med" len="med"/>
            <a:tailEnd type="none" w="med" len="med"/>
          </a:ln>
        </p:spPr>
        <p:txBody>
          <a:bodyPr lIns="91351" tIns="45663" rIns="91351" bIns="45663" anchor="ctr" anchorCtr="0">
            <a:noAutofit/>
          </a:bodyPr>
          <a:lstStyle/>
          <a:p>
            <a:pPr algn="ctr" defTabSz="913588"/>
            <a:endParaRPr sz="1798" kern="0">
              <a:solidFill>
                <a:srgbClr val="394D54"/>
              </a:solidFill>
              <a:latin typeface="Calibri"/>
              <a:ea typeface="Calibri"/>
              <a:cs typeface="Calibri"/>
              <a:sym typeface="Calibri"/>
              <a:rtl val="0"/>
            </a:endParaRPr>
          </a:p>
        </p:txBody>
      </p:sp>
      <p:sp>
        <p:nvSpPr>
          <p:cNvPr id="21" name="Shape 495"/>
          <p:cNvSpPr txBox="1"/>
          <p:nvPr/>
        </p:nvSpPr>
        <p:spPr>
          <a:xfrm>
            <a:off x="455954" y="3278384"/>
            <a:ext cx="512864" cy="369031"/>
          </a:xfrm>
          <a:prstGeom prst="rect">
            <a:avLst/>
          </a:prstGeom>
          <a:noFill/>
          <a:ln>
            <a:noFill/>
          </a:ln>
        </p:spPr>
        <p:txBody>
          <a:bodyPr lIns="91351" tIns="45663" rIns="91351" bIns="45663" anchor="t" anchorCtr="0">
            <a:noAutofit/>
          </a:bodyPr>
          <a:lstStyle/>
          <a:p>
            <a:pPr defTabSz="913588">
              <a:buSzPct val="25000"/>
            </a:pPr>
            <a:r>
              <a:rPr lang="en-US" sz="1798" kern="0">
                <a:solidFill>
                  <a:srgbClr val="394D54"/>
                </a:solidFill>
                <a:latin typeface="Calibri"/>
                <a:ea typeface="Calibri"/>
                <a:cs typeface="Calibri"/>
                <a:sym typeface="Calibri"/>
                <a:rtl val="0"/>
              </a:rPr>
              <a:t>VM</a:t>
            </a:r>
          </a:p>
        </p:txBody>
      </p:sp>
      <p:sp>
        <p:nvSpPr>
          <p:cNvPr id="22" name="Shape 499"/>
          <p:cNvSpPr/>
          <p:nvPr/>
        </p:nvSpPr>
        <p:spPr>
          <a:xfrm>
            <a:off x="2681582" y="3311535"/>
            <a:ext cx="753509" cy="1857467"/>
          </a:xfrm>
          <a:prstGeom prst="rect">
            <a:avLst/>
          </a:prstGeom>
          <a:solidFill>
            <a:srgbClr val="A8D08C"/>
          </a:solidFill>
          <a:ln w="12700" cap="flat">
            <a:solidFill>
              <a:srgbClr val="42719C"/>
            </a:solidFill>
            <a:prstDash val="solid"/>
            <a:miter/>
            <a:headEnd type="none" w="med" len="med"/>
            <a:tailEnd type="none" w="med" len="med"/>
          </a:ln>
        </p:spPr>
        <p:txBody>
          <a:bodyPr lIns="91351" tIns="45663" rIns="91351" bIns="45663" anchor="ctr" anchorCtr="0">
            <a:noAutofit/>
          </a:bodyPr>
          <a:lstStyle/>
          <a:p>
            <a:pPr algn="ctr" defTabSz="913588"/>
            <a:endParaRPr sz="1798" kern="0" dirty="0">
              <a:solidFill>
                <a:srgbClr val="FFFFFF"/>
              </a:solidFill>
              <a:latin typeface="Calibri"/>
              <a:ea typeface="Calibri"/>
              <a:cs typeface="Calibri"/>
              <a:sym typeface="Calibri"/>
              <a:rtl val="0"/>
            </a:endParaRPr>
          </a:p>
          <a:p>
            <a:pPr algn="ctr" defTabSz="913588"/>
            <a:endParaRPr sz="1798" kern="0" dirty="0">
              <a:solidFill>
                <a:srgbClr val="FFFFFF"/>
              </a:solidFill>
              <a:latin typeface="Calibri"/>
              <a:ea typeface="Calibri"/>
              <a:cs typeface="Calibri"/>
              <a:sym typeface="Calibri"/>
              <a:rtl val="0"/>
            </a:endParaRPr>
          </a:p>
          <a:p>
            <a:pPr algn="ctr" defTabSz="913588"/>
            <a:endParaRPr sz="1798" kern="0" dirty="0">
              <a:solidFill>
                <a:srgbClr val="FFFFFF"/>
              </a:solidFill>
              <a:latin typeface="Calibri"/>
              <a:ea typeface="Calibri"/>
              <a:cs typeface="Calibri"/>
              <a:sym typeface="Calibri"/>
              <a:rtl val="0"/>
            </a:endParaRPr>
          </a:p>
          <a:p>
            <a:pPr algn="ctr" defTabSz="913588"/>
            <a:endParaRPr sz="1798" kern="0" dirty="0">
              <a:solidFill>
                <a:srgbClr val="FFFFFF"/>
              </a:solidFill>
              <a:latin typeface="Calibri"/>
              <a:ea typeface="Calibri"/>
              <a:cs typeface="Calibri"/>
              <a:sym typeface="Calibri"/>
              <a:rtl val="0"/>
            </a:endParaRPr>
          </a:p>
          <a:p>
            <a:pPr algn="ctr" defTabSz="913588">
              <a:buSzPct val="25000"/>
            </a:pPr>
            <a:r>
              <a:rPr lang="en-US" sz="1798" kern="0" dirty="0">
                <a:solidFill>
                  <a:srgbClr val="FFFFFF"/>
                </a:solidFill>
                <a:latin typeface="Calibri"/>
                <a:ea typeface="Calibri"/>
                <a:cs typeface="Calibri"/>
                <a:sym typeface="Calibri"/>
                <a:rtl val="0"/>
              </a:rPr>
              <a:t>Guest</a:t>
            </a:r>
          </a:p>
          <a:p>
            <a:pPr algn="ctr" defTabSz="913588">
              <a:buSzPct val="25000"/>
            </a:pPr>
            <a:r>
              <a:rPr lang="en-US" sz="1798" kern="0" dirty="0">
                <a:solidFill>
                  <a:srgbClr val="FFFFFF"/>
                </a:solidFill>
                <a:latin typeface="Calibri"/>
                <a:ea typeface="Calibri"/>
                <a:cs typeface="Calibri"/>
                <a:sym typeface="Calibri"/>
                <a:rtl val="0"/>
              </a:rPr>
              <a:t>OS</a:t>
            </a:r>
          </a:p>
          <a:p>
            <a:pPr algn="ctr" defTabSz="913588"/>
            <a:endParaRPr sz="1798" kern="0" dirty="0">
              <a:solidFill>
                <a:srgbClr val="FFFFFF"/>
              </a:solidFill>
              <a:latin typeface="Calibri"/>
              <a:ea typeface="Calibri"/>
              <a:cs typeface="Calibri"/>
              <a:sym typeface="Calibri"/>
              <a:rtl val="0"/>
            </a:endParaRPr>
          </a:p>
          <a:p>
            <a:pPr algn="ctr" defTabSz="913588"/>
            <a:endParaRPr sz="1798" kern="0" dirty="0">
              <a:solidFill>
                <a:srgbClr val="FFFFFF"/>
              </a:solidFill>
              <a:latin typeface="Calibri"/>
              <a:ea typeface="Calibri"/>
              <a:cs typeface="Calibri"/>
              <a:sym typeface="Calibri"/>
              <a:rtl val="0"/>
            </a:endParaRPr>
          </a:p>
          <a:p>
            <a:pPr algn="ctr" defTabSz="913588"/>
            <a:endParaRPr sz="1798" kern="0" dirty="0">
              <a:solidFill>
                <a:srgbClr val="FFFFFF"/>
              </a:solidFill>
              <a:latin typeface="Calibri"/>
              <a:ea typeface="Calibri"/>
              <a:cs typeface="Calibri"/>
              <a:sym typeface="Calibri"/>
              <a:rtl val="0"/>
            </a:endParaRPr>
          </a:p>
          <a:p>
            <a:pPr algn="ctr" defTabSz="913588"/>
            <a:endParaRPr sz="1798" kern="0" dirty="0">
              <a:solidFill>
                <a:srgbClr val="FFFFFF"/>
              </a:solidFill>
              <a:latin typeface="Calibri"/>
              <a:ea typeface="Calibri"/>
              <a:cs typeface="Calibri"/>
              <a:sym typeface="Calibri"/>
              <a:rtl val="0"/>
            </a:endParaRPr>
          </a:p>
        </p:txBody>
      </p:sp>
      <p:sp>
        <p:nvSpPr>
          <p:cNvPr id="23" name="Shape 500"/>
          <p:cNvSpPr/>
          <p:nvPr/>
        </p:nvSpPr>
        <p:spPr>
          <a:xfrm>
            <a:off x="3820617" y="3305444"/>
            <a:ext cx="753509" cy="1857467"/>
          </a:xfrm>
          <a:prstGeom prst="rect">
            <a:avLst/>
          </a:prstGeom>
          <a:solidFill>
            <a:srgbClr val="FF0000"/>
          </a:solidFill>
          <a:ln w="12700" cap="flat">
            <a:solidFill>
              <a:srgbClr val="42719C"/>
            </a:solidFill>
            <a:prstDash val="solid"/>
            <a:miter/>
            <a:headEnd type="none" w="med" len="med"/>
            <a:tailEnd type="none" w="med" len="med"/>
          </a:ln>
        </p:spPr>
        <p:txBody>
          <a:bodyPr lIns="91351" tIns="45663" rIns="91351" bIns="45663" anchor="ctr" anchorCtr="0">
            <a:noAutofit/>
          </a:bodyPr>
          <a:lstStyle/>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buSzPct val="25000"/>
            </a:pPr>
            <a:r>
              <a:rPr lang="en-US" sz="1798" kern="0">
                <a:solidFill>
                  <a:srgbClr val="FFFFFF"/>
                </a:solidFill>
                <a:latin typeface="Calibri"/>
                <a:ea typeface="Calibri"/>
                <a:cs typeface="Calibri"/>
                <a:sym typeface="Calibri"/>
                <a:rtl val="0"/>
              </a:rPr>
              <a:t>Guest</a:t>
            </a:r>
          </a:p>
          <a:p>
            <a:pPr algn="ctr" defTabSz="913588">
              <a:buSzPct val="25000"/>
            </a:pPr>
            <a:r>
              <a:rPr lang="en-US" sz="1798" kern="0">
                <a:solidFill>
                  <a:srgbClr val="FFFFFF"/>
                </a:solidFill>
                <a:latin typeface="Calibri"/>
                <a:ea typeface="Calibri"/>
                <a:cs typeface="Calibri"/>
                <a:sym typeface="Calibri"/>
                <a:rtl val="0"/>
              </a:rPr>
              <a:t>OS</a:t>
            </a: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a:p>
            <a:pPr algn="ctr" defTabSz="913588"/>
            <a:endParaRPr sz="1798" kern="0">
              <a:solidFill>
                <a:srgbClr val="FFFFFF"/>
              </a:solidFill>
              <a:latin typeface="Calibri"/>
              <a:ea typeface="Calibri"/>
              <a:cs typeface="Calibri"/>
              <a:sym typeface="Calibri"/>
              <a:rtl val="0"/>
            </a:endParaRPr>
          </a:p>
        </p:txBody>
      </p:sp>
      <p:sp>
        <p:nvSpPr>
          <p:cNvPr id="24" name="Shape 501"/>
          <p:cNvSpPr/>
          <p:nvPr/>
        </p:nvSpPr>
        <p:spPr>
          <a:xfrm>
            <a:off x="2664220" y="1813015"/>
            <a:ext cx="755020" cy="3337712"/>
          </a:xfrm>
          <a:prstGeom prst="rect">
            <a:avLst/>
          </a:prstGeom>
          <a:noFill/>
          <a:ln w="41275" cap="flat">
            <a:solidFill>
              <a:schemeClr val="dk1"/>
            </a:solidFill>
            <a:prstDash val="solid"/>
            <a:miter/>
            <a:headEnd type="none" w="med" len="med"/>
            <a:tailEnd type="none" w="med" len="med"/>
          </a:ln>
        </p:spPr>
        <p:txBody>
          <a:bodyPr lIns="91351" tIns="45663" rIns="91351" bIns="45663" anchor="ctr" anchorCtr="0">
            <a:noAutofit/>
          </a:bodyPr>
          <a:lstStyle/>
          <a:p>
            <a:pPr algn="ctr" defTabSz="913588"/>
            <a:endParaRPr sz="1798" kern="0">
              <a:solidFill>
                <a:srgbClr val="FFFFFF"/>
              </a:solidFill>
              <a:latin typeface="Calibri"/>
              <a:ea typeface="Calibri"/>
              <a:cs typeface="Calibri"/>
              <a:sym typeface="Calibri"/>
              <a:rtl val="0"/>
            </a:endParaRPr>
          </a:p>
        </p:txBody>
      </p:sp>
      <p:sp>
        <p:nvSpPr>
          <p:cNvPr id="25" name="Shape 502"/>
          <p:cNvSpPr/>
          <p:nvPr/>
        </p:nvSpPr>
        <p:spPr>
          <a:xfrm>
            <a:off x="1458689" y="1825705"/>
            <a:ext cx="755020" cy="3337712"/>
          </a:xfrm>
          <a:prstGeom prst="rect">
            <a:avLst/>
          </a:prstGeom>
          <a:noFill/>
          <a:ln w="41275" cap="flat">
            <a:solidFill>
              <a:schemeClr val="dk1"/>
            </a:solidFill>
            <a:prstDash val="solid"/>
            <a:miter/>
            <a:headEnd type="none" w="med" len="med"/>
            <a:tailEnd type="none" w="med" len="med"/>
          </a:ln>
        </p:spPr>
        <p:txBody>
          <a:bodyPr lIns="91351" tIns="45663" rIns="91351" bIns="45663" anchor="ctr" anchorCtr="0">
            <a:noAutofit/>
          </a:bodyPr>
          <a:lstStyle/>
          <a:p>
            <a:pPr algn="ctr" defTabSz="913588"/>
            <a:endParaRPr sz="1798" kern="0">
              <a:solidFill>
                <a:srgbClr val="FFFFFF"/>
              </a:solidFill>
              <a:latin typeface="Calibri"/>
              <a:ea typeface="Calibri"/>
              <a:cs typeface="Calibri"/>
              <a:sym typeface="Calibri"/>
              <a:rtl val="0"/>
            </a:endParaRPr>
          </a:p>
        </p:txBody>
      </p:sp>
      <p:sp>
        <p:nvSpPr>
          <p:cNvPr id="26" name="Shape 503"/>
          <p:cNvSpPr/>
          <p:nvPr/>
        </p:nvSpPr>
        <p:spPr>
          <a:xfrm>
            <a:off x="3818988" y="1813015"/>
            <a:ext cx="755020" cy="3337712"/>
          </a:xfrm>
          <a:prstGeom prst="rect">
            <a:avLst/>
          </a:prstGeom>
          <a:noFill/>
          <a:ln w="41275" cap="flat">
            <a:solidFill>
              <a:schemeClr val="dk1"/>
            </a:solidFill>
            <a:prstDash val="solid"/>
            <a:miter/>
            <a:headEnd type="none" w="med" len="med"/>
            <a:tailEnd type="none" w="med" len="med"/>
          </a:ln>
        </p:spPr>
        <p:txBody>
          <a:bodyPr lIns="91351" tIns="45663" rIns="91351" bIns="45663" anchor="ctr" anchorCtr="0">
            <a:noAutofit/>
          </a:bodyPr>
          <a:lstStyle/>
          <a:p>
            <a:pPr algn="ctr" defTabSz="913588"/>
            <a:endParaRPr sz="1798" kern="0">
              <a:solidFill>
                <a:srgbClr val="FFFFFF"/>
              </a:solidFill>
              <a:latin typeface="Calibri"/>
              <a:ea typeface="Calibri"/>
              <a:cs typeface="Calibri"/>
              <a:sym typeface="Calibri"/>
              <a:rtl val="0"/>
            </a:endParaRPr>
          </a:p>
        </p:txBody>
      </p:sp>
      <p:sp>
        <p:nvSpPr>
          <p:cNvPr id="27" name="Shape 484"/>
          <p:cNvSpPr/>
          <p:nvPr/>
        </p:nvSpPr>
        <p:spPr>
          <a:xfrm rot="5400000">
            <a:off x="6929221" y="4144601"/>
            <a:ext cx="965767" cy="372094"/>
          </a:xfrm>
          <a:prstGeom prst="rect">
            <a:avLst/>
          </a:prstGeom>
          <a:solidFill>
            <a:schemeClr val="accent1"/>
          </a:solidFill>
          <a:ln w="38100" cap="flat">
            <a:solidFill>
              <a:schemeClr val="dk1"/>
            </a:solidFill>
            <a:prstDash val="solid"/>
            <a:miter/>
            <a:headEnd type="none" w="med" len="med"/>
            <a:tailEnd type="none" w="med" len="med"/>
          </a:ln>
        </p:spPr>
        <p:txBody>
          <a:bodyPr lIns="91351" tIns="45663" rIns="91351" bIns="45663" anchor="ctr" anchorCtr="0">
            <a:noAutofit/>
          </a:bodyPr>
          <a:lstStyle/>
          <a:p>
            <a:pPr algn="ctr" defTabSz="913588">
              <a:buSzPct val="25000"/>
            </a:pPr>
            <a:r>
              <a:rPr lang="en-US" sz="1898" kern="0">
                <a:solidFill>
                  <a:srgbClr val="FFFFFF"/>
                </a:solidFill>
                <a:latin typeface="Calibri"/>
                <a:ea typeface="Calibri"/>
                <a:cs typeface="Calibri"/>
                <a:sym typeface="Calibri"/>
                <a:rtl val="0"/>
              </a:rPr>
              <a:t>App A’</a:t>
            </a:r>
          </a:p>
        </p:txBody>
      </p:sp>
      <p:sp>
        <p:nvSpPr>
          <p:cNvPr id="28" name="Shape 485"/>
          <p:cNvSpPr/>
          <p:nvPr/>
        </p:nvSpPr>
        <p:spPr>
          <a:xfrm>
            <a:off x="6758953" y="5519725"/>
            <a:ext cx="3127122" cy="418313"/>
          </a:xfrm>
          <a:prstGeom prst="flowChartProcess">
            <a:avLst/>
          </a:prstGeom>
          <a:solidFill>
            <a:srgbClr val="7030A0"/>
          </a:solidFill>
          <a:ln w="12700" cap="flat">
            <a:solidFill>
              <a:srgbClr val="42719C"/>
            </a:solidFill>
            <a:prstDash val="solid"/>
            <a:miter/>
            <a:headEnd type="none" w="med" len="med"/>
            <a:tailEnd type="none" w="med" len="med"/>
          </a:ln>
        </p:spPr>
        <p:txBody>
          <a:bodyPr lIns="91351" tIns="45663" rIns="91351" bIns="45663" anchor="ctr" anchorCtr="0">
            <a:noAutofit/>
          </a:bodyPr>
          <a:lstStyle/>
          <a:p>
            <a:pPr algn="ctr" defTabSz="913588">
              <a:buSzPct val="25000"/>
            </a:pPr>
            <a:r>
              <a:rPr lang="en-US" sz="1898" kern="0" dirty="0">
                <a:solidFill>
                  <a:srgbClr val="FFFFFF"/>
                </a:solidFill>
                <a:latin typeface="Calibri"/>
                <a:ea typeface="Calibri"/>
                <a:cs typeface="Calibri"/>
                <a:sym typeface="Calibri"/>
                <a:rtl val="0"/>
              </a:rPr>
              <a:t>Host OS</a:t>
            </a:r>
          </a:p>
        </p:txBody>
      </p:sp>
      <p:sp>
        <p:nvSpPr>
          <p:cNvPr id="29" name="Shape 486"/>
          <p:cNvSpPr/>
          <p:nvPr/>
        </p:nvSpPr>
        <p:spPr>
          <a:xfrm>
            <a:off x="6761116" y="5960513"/>
            <a:ext cx="3127122" cy="418313"/>
          </a:xfrm>
          <a:prstGeom prst="flowChartProcess">
            <a:avLst/>
          </a:prstGeom>
          <a:solidFill>
            <a:srgbClr val="3A3838"/>
          </a:solidFill>
          <a:ln w="12700" cap="flat">
            <a:solidFill>
              <a:srgbClr val="42719C"/>
            </a:solidFill>
            <a:prstDash val="solid"/>
            <a:miter/>
            <a:headEnd type="none" w="med" len="med"/>
            <a:tailEnd type="none" w="med" len="med"/>
          </a:ln>
        </p:spPr>
        <p:txBody>
          <a:bodyPr lIns="91351" tIns="45663" rIns="91351" bIns="45663" anchor="ctr" anchorCtr="0">
            <a:noAutofit/>
          </a:bodyPr>
          <a:lstStyle/>
          <a:p>
            <a:pPr algn="ctr" defTabSz="913588">
              <a:buSzPct val="25000"/>
            </a:pPr>
            <a:r>
              <a:rPr lang="en-US" sz="1898" kern="0">
                <a:solidFill>
                  <a:srgbClr val="FFFFFF"/>
                </a:solidFill>
                <a:latin typeface="Calibri"/>
                <a:ea typeface="Calibri"/>
                <a:cs typeface="Calibri"/>
                <a:sym typeface="Calibri"/>
                <a:rtl val="0"/>
              </a:rPr>
              <a:t>Server</a:t>
            </a:r>
          </a:p>
        </p:txBody>
      </p:sp>
      <p:sp>
        <p:nvSpPr>
          <p:cNvPr id="30" name="Shape 487"/>
          <p:cNvSpPr/>
          <p:nvPr/>
        </p:nvSpPr>
        <p:spPr>
          <a:xfrm>
            <a:off x="6785788" y="4831045"/>
            <a:ext cx="821881" cy="225419"/>
          </a:xfrm>
          <a:prstGeom prst="rect">
            <a:avLst/>
          </a:prstGeom>
          <a:solidFill>
            <a:schemeClr val="accent2"/>
          </a:solidFill>
          <a:ln w="12700" cap="flat">
            <a:solidFill>
              <a:srgbClr val="42719C"/>
            </a:solidFill>
            <a:prstDash val="solid"/>
            <a:miter/>
            <a:headEnd type="none" w="med" len="med"/>
            <a:tailEnd type="none" w="med" len="med"/>
          </a:ln>
        </p:spPr>
        <p:txBody>
          <a:bodyPr lIns="91351" tIns="45663" rIns="91351" bIns="45663" anchor="ctr" anchorCtr="0">
            <a:noAutofit/>
          </a:bodyPr>
          <a:lstStyle/>
          <a:p>
            <a:pPr algn="ctr" defTabSz="913588"/>
            <a:endParaRPr sz="1898" kern="0" dirty="0">
              <a:solidFill>
                <a:srgbClr val="FFFFFF"/>
              </a:solidFill>
              <a:latin typeface="Calibri"/>
              <a:ea typeface="Calibri"/>
              <a:cs typeface="Calibri"/>
              <a:sym typeface="Calibri"/>
              <a:rtl val="0"/>
            </a:endParaRPr>
          </a:p>
          <a:p>
            <a:pPr algn="ctr" defTabSz="913588"/>
            <a:endParaRPr sz="1898" kern="0" dirty="0">
              <a:solidFill>
                <a:srgbClr val="FFFFFF"/>
              </a:solidFill>
              <a:latin typeface="Calibri"/>
              <a:ea typeface="Calibri"/>
              <a:cs typeface="Calibri"/>
              <a:sym typeface="Calibri"/>
              <a:rtl val="0"/>
            </a:endParaRPr>
          </a:p>
          <a:p>
            <a:pPr algn="ctr" defTabSz="913588"/>
            <a:endParaRPr sz="1898" kern="0" dirty="0">
              <a:solidFill>
                <a:srgbClr val="FFFFFF"/>
              </a:solidFill>
              <a:latin typeface="Calibri"/>
              <a:ea typeface="Calibri"/>
              <a:cs typeface="Calibri"/>
              <a:sym typeface="Calibri"/>
              <a:rtl val="0"/>
            </a:endParaRPr>
          </a:p>
          <a:p>
            <a:pPr algn="ctr" defTabSz="913588"/>
            <a:endParaRPr sz="1898" kern="0" dirty="0">
              <a:solidFill>
                <a:srgbClr val="FFFFFF"/>
              </a:solidFill>
              <a:latin typeface="Calibri"/>
              <a:ea typeface="Calibri"/>
              <a:cs typeface="Calibri"/>
              <a:sym typeface="Calibri"/>
              <a:rtl val="0"/>
            </a:endParaRPr>
          </a:p>
          <a:p>
            <a:pPr algn="ctr" defTabSz="913588">
              <a:buSzPct val="25000"/>
            </a:pPr>
            <a:r>
              <a:rPr lang="en-US" sz="1200" kern="0" dirty="0">
                <a:solidFill>
                  <a:srgbClr val="FFFFFF"/>
                </a:solidFill>
                <a:latin typeface="Calibri"/>
                <a:ea typeface="Calibri"/>
                <a:cs typeface="Calibri"/>
                <a:sym typeface="Calibri"/>
                <a:rtl val="0"/>
              </a:rPr>
              <a:t>Bins/Libs</a:t>
            </a:r>
          </a:p>
          <a:p>
            <a:pPr algn="ctr" defTabSz="913588"/>
            <a:endParaRPr sz="1898" kern="0" dirty="0">
              <a:solidFill>
                <a:srgbClr val="FFFFFF"/>
              </a:solidFill>
              <a:latin typeface="Calibri"/>
              <a:ea typeface="Calibri"/>
              <a:cs typeface="Calibri"/>
              <a:sym typeface="Calibri"/>
              <a:rtl val="0"/>
            </a:endParaRPr>
          </a:p>
          <a:p>
            <a:pPr algn="ctr" defTabSz="913588"/>
            <a:endParaRPr sz="1898" kern="0" dirty="0">
              <a:solidFill>
                <a:srgbClr val="FFFFFF"/>
              </a:solidFill>
              <a:latin typeface="Calibri"/>
              <a:ea typeface="Calibri"/>
              <a:cs typeface="Calibri"/>
              <a:sym typeface="Calibri"/>
              <a:rtl val="0"/>
            </a:endParaRPr>
          </a:p>
          <a:p>
            <a:pPr algn="ctr" defTabSz="913588"/>
            <a:endParaRPr sz="1898" kern="0" dirty="0">
              <a:solidFill>
                <a:srgbClr val="FFFFFF"/>
              </a:solidFill>
              <a:latin typeface="Calibri"/>
              <a:ea typeface="Calibri"/>
              <a:cs typeface="Calibri"/>
              <a:sym typeface="Calibri"/>
              <a:rtl val="0"/>
            </a:endParaRPr>
          </a:p>
          <a:p>
            <a:pPr algn="ctr" defTabSz="913588"/>
            <a:endParaRPr sz="1898" kern="0" dirty="0">
              <a:solidFill>
                <a:srgbClr val="FFFFFF"/>
              </a:solidFill>
              <a:latin typeface="Calibri"/>
              <a:ea typeface="Calibri"/>
              <a:cs typeface="Calibri"/>
              <a:sym typeface="Calibri"/>
              <a:rtl val="0"/>
            </a:endParaRPr>
          </a:p>
        </p:txBody>
      </p:sp>
      <p:sp>
        <p:nvSpPr>
          <p:cNvPr id="31" name="Shape 488"/>
          <p:cNvSpPr/>
          <p:nvPr/>
        </p:nvSpPr>
        <p:spPr>
          <a:xfrm rot="5400000">
            <a:off x="6510458" y="4144601"/>
            <a:ext cx="965767" cy="372094"/>
          </a:xfrm>
          <a:prstGeom prst="rect">
            <a:avLst/>
          </a:prstGeom>
          <a:solidFill>
            <a:schemeClr val="accent1"/>
          </a:solidFill>
          <a:ln w="38100" cap="flat">
            <a:solidFill>
              <a:schemeClr val="dk1"/>
            </a:solidFill>
            <a:prstDash val="solid"/>
            <a:miter/>
            <a:headEnd type="none" w="med" len="med"/>
            <a:tailEnd type="none" w="med" len="med"/>
          </a:ln>
        </p:spPr>
        <p:txBody>
          <a:bodyPr lIns="91351" tIns="45663" rIns="91351" bIns="45663" anchor="ctr" anchorCtr="0">
            <a:noAutofit/>
          </a:bodyPr>
          <a:lstStyle/>
          <a:p>
            <a:pPr algn="ctr" defTabSz="913588">
              <a:buSzPct val="25000"/>
            </a:pPr>
            <a:r>
              <a:rPr lang="en-US" sz="1898" kern="0">
                <a:solidFill>
                  <a:srgbClr val="FFFFFF"/>
                </a:solidFill>
                <a:latin typeface="Calibri"/>
                <a:ea typeface="Calibri"/>
                <a:cs typeface="Calibri"/>
                <a:sym typeface="Calibri"/>
                <a:rtl val="0"/>
              </a:rPr>
              <a:t>App A</a:t>
            </a:r>
          </a:p>
        </p:txBody>
      </p:sp>
      <p:sp>
        <p:nvSpPr>
          <p:cNvPr id="32" name="Shape 489"/>
          <p:cNvSpPr/>
          <p:nvPr/>
        </p:nvSpPr>
        <p:spPr>
          <a:xfrm>
            <a:off x="7655258" y="4820743"/>
            <a:ext cx="1780376" cy="258195"/>
          </a:xfrm>
          <a:prstGeom prst="rect">
            <a:avLst/>
          </a:prstGeom>
          <a:solidFill>
            <a:schemeClr val="accent4"/>
          </a:solidFill>
          <a:ln w="12700" cap="flat">
            <a:solidFill>
              <a:srgbClr val="42719C"/>
            </a:solidFill>
            <a:prstDash val="solid"/>
            <a:miter/>
            <a:headEnd type="none" w="med" len="med"/>
            <a:tailEnd type="none" w="med" len="med"/>
          </a:ln>
        </p:spPr>
        <p:txBody>
          <a:bodyPr lIns="91351" tIns="45663" rIns="91351" bIns="45663" anchor="ctr" anchorCtr="0">
            <a:noAutofit/>
          </a:bodyPr>
          <a:lstStyle/>
          <a:p>
            <a:pPr algn="ctr" defTabSz="913588"/>
            <a:endParaRPr sz="1898" kern="0">
              <a:solidFill>
                <a:srgbClr val="FFFFFF"/>
              </a:solidFill>
              <a:latin typeface="Calibri"/>
              <a:ea typeface="Calibri"/>
              <a:cs typeface="Calibri"/>
              <a:sym typeface="Calibri"/>
              <a:rtl val="0"/>
            </a:endParaRPr>
          </a:p>
          <a:p>
            <a:pPr algn="ctr" defTabSz="913588"/>
            <a:endParaRPr sz="1898" kern="0">
              <a:solidFill>
                <a:srgbClr val="FFFFFF"/>
              </a:solidFill>
              <a:latin typeface="Calibri"/>
              <a:ea typeface="Calibri"/>
              <a:cs typeface="Calibri"/>
              <a:sym typeface="Calibri"/>
              <a:rtl val="0"/>
            </a:endParaRPr>
          </a:p>
          <a:p>
            <a:pPr algn="ctr" defTabSz="913588"/>
            <a:endParaRPr sz="1898" kern="0">
              <a:solidFill>
                <a:srgbClr val="FFFFFF"/>
              </a:solidFill>
              <a:latin typeface="Calibri"/>
              <a:ea typeface="Calibri"/>
              <a:cs typeface="Calibri"/>
              <a:sym typeface="Calibri"/>
              <a:rtl val="0"/>
            </a:endParaRPr>
          </a:p>
          <a:p>
            <a:pPr algn="ctr" defTabSz="913588"/>
            <a:endParaRPr sz="1898" kern="0">
              <a:solidFill>
                <a:srgbClr val="FFFFFF"/>
              </a:solidFill>
              <a:latin typeface="Calibri"/>
              <a:ea typeface="Calibri"/>
              <a:cs typeface="Calibri"/>
              <a:sym typeface="Calibri"/>
              <a:rtl val="0"/>
            </a:endParaRPr>
          </a:p>
          <a:p>
            <a:pPr algn="ctr" defTabSz="913588">
              <a:buSzPct val="25000"/>
            </a:pPr>
            <a:r>
              <a:rPr lang="en-US" sz="1200" kern="0">
                <a:solidFill>
                  <a:srgbClr val="FFFFFF"/>
                </a:solidFill>
                <a:latin typeface="Calibri"/>
                <a:ea typeface="Calibri"/>
                <a:cs typeface="Calibri"/>
                <a:sym typeface="Calibri"/>
                <a:rtl val="0"/>
              </a:rPr>
              <a:t>Bins/Libs</a:t>
            </a:r>
          </a:p>
          <a:p>
            <a:pPr algn="ctr" defTabSz="913588"/>
            <a:endParaRPr sz="1898" kern="0">
              <a:solidFill>
                <a:srgbClr val="FFFFFF"/>
              </a:solidFill>
              <a:latin typeface="Calibri"/>
              <a:ea typeface="Calibri"/>
              <a:cs typeface="Calibri"/>
              <a:sym typeface="Calibri"/>
              <a:rtl val="0"/>
            </a:endParaRPr>
          </a:p>
          <a:p>
            <a:pPr algn="ctr" defTabSz="913588"/>
            <a:endParaRPr sz="1898" kern="0">
              <a:solidFill>
                <a:srgbClr val="FFFFFF"/>
              </a:solidFill>
              <a:latin typeface="Calibri"/>
              <a:ea typeface="Calibri"/>
              <a:cs typeface="Calibri"/>
              <a:sym typeface="Calibri"/>
              <a:rtl val="0"/>
            </a:endParaRPr>
          </a:p>
          <a:p>
            <a:pPr algn="ctr" defTabSz="913588"/>
            <a:endParaRPr sz="1898" kern="0">
              <a:solidFill>
                <a:srgbClr val="FFFFFF"/>
              </a:solidFill>
              <a:latin typeface="Calibri"/>
              <a:ea typeface="Calibri"/>
              <a:cs typeface="Calibri"/>
              <a:sym typeface="Calibri"/>
              <a:rtl val="0"/>
            </a:endParaRPr>
          </a:p>
          <a:p>
            <a:pPr algn="ctr" defTabSz="913588"/>
            <a:endParaRPr sz="1898" kern="0">
              <a:solidFill>
                <a:srgbClr val="FFFFFF"/>
              </a:solidFill>
              <a:latin typeface="Calibri"/>
              <a:ea typeface="Calibri"/>
              <a:cs typeface="Calibri"/>
              <a:sym typeface="Calibri"/>
              <a:rtl val="0"/>
            </a:endParaRPr>
          </a:p>
        </p:txBody>
      </p:sp>
      <p:sp>
        <p:nvSpPr>
          <p:cNvPr id="33" name="Shape 490"/>
          <p:cNvSpPr/>
          <p:nvPr/>
        </p:nvSpPr>
        <p:spPr>
          <a:xfrm rot="5400000">
            <a:off x="7373365" y="4144601"/>
            <a:ext cx="965767" cy="372094"/>
          </a:xfrm>
          <a:prstGeom prst="rect">
            <a:avLst/>
          </a:prstGeom>
          <a:solidFill>
            <a:schemeClr val="accent1"/>
          </a:solidFill>
          <a:ln w="38100" cap="flat">
            <a:solidFill>
              <a:schemeClr val="dk1"/>
            </a:solidFill>
            <a:prstDash val="solid"/>
            <a:miter/>
            <a:headEnd type="none" w="med" len="med"/>
            <a:tailEnd type="none" w="med" len="med"/>
          </a:ln>
        </p:spPr>
        <p:txBody>
          <a:bodyPr lIns="91351" tIns="45663" rIns="91351" bIns="45663" anchor="ctr" anchorCtr="0">
            <a:noAutofit/>
          </a:bodyPr>
          <a:lstStyle/>
          <a:p>
            <a:pPr algn="ctr" defTabSz="913588">
              <a:buSzPct val="25000"/>
            </a:pPr>
            <a:r>
              <a:rPr lang="en-US" sz="1898" kern="0">
                <a:solidFill>
                  <a:srgbClr val="FFFFFF"/>
                </a:solidFill>
                <a:latin typeface="Calibri"/>
                <a:ea typeface="Calibri"/>
                <a:cs typeface="Calibri"/>
                <a:sym typeface="Calibri"/>
                <a:rtl val="0"/>
              </a:rPr>
              <a:t>App B</a:t>
            </a:r>
          </a:p>
        </p:txBody>
      </p:sp>
      <p:sp>
        <p:nvSpPr>
          <p:cNvPr id="34" name="Shape 491"/>
          <p:cNvSpPr/>
          <p:nvPr/>
        </p:nvSpPr>
        <p:spPr>
          <a:xfrm rot="5400000">
            <a:off x="7837811" y="4141428"/>
            <a:ext cx="965767" cy="372094"/>
          </a:xfrm>
          <a:prstGeom prst="rect">
            <a:avLst/>
          </a:prstGeom>
          <a:solidFill>
            <a:schemeClr val="accent1"/>
          </a:solidFill>
          <a:ln w="38100" cap="flat">
            <a:solidFill>
              <a:schemeClr val="dk1"/>
            </a:solidFill>
            <a:prstDash val="solid"/>
            <a:miter/>
            <a:headEnd type="none" w="med" len="med"/>
            <a:tailEnd type="none" w="med" len="med"/>
          </a:ln>
        </p:spPr>
        <p:txBody>
          <a:bodyPr lIns="91351" tIns="45663" rIns="91351" bIns="45663" anchor="ctr" anchorCtr="0">
            <a:noAutofit/>
          </a:bodyPr>
          <a:lstStyle/>
          <a:p>
            <a:pPr algn="ctr" defTabSz="913588">
              <a:buSzPct val="25000"/>
            </a:pPr>
            <a:r>
              <a:rPr lang="en-US" sz="1898" kern="0">
                <a:solidFill>
                  <a:srgbClr val="FFFFFF"/>
                </a:solidFill>
                <a:latin typeface="Calibri"/>
                <a:ea typeface="Calibri"/>
                <a:cs typeface="Calibri"/>
                <a:sym typeface="Calibri"/>
                <a:rtl val="0"/>
              </a:rPr>
              <a:t>App B’</a:t>
            </a:r>
          </a:p>
        </p:txBody>
      </p:sp>
      <p:sp>
        <p:nvSpPr>
          <p:cNvPr id="35" name="Shape 492"/>
          <p:cNvSpPr/>
          <p:nvPr/>
        </p:nvSpPr>
        <p:spPr>
          <a:xfrm rot="5400000">
            <a:off x="8302257" y="4144601"/>
            <a:ext cx="965767" cy="372094"/>
          </a:xfrm>
          <a:prstGeom prst="rect">
            <a:avLst/>
          </a:prstGeom>
          <a:solidFill>
            <a:schemeClr val="accent1"/>
          </a:solidFill>
          <a:ln w="38100" cap="flat">
            <a:solidFill>
              <a:schemeClr val="dk1"/>
            </a:solidFill>
            <a:prstDash val="solid"/>
            <a:miter/>
            <a:headEnd type="none" w="med" len="med"/>
            <a:tailEnd type="none" w="med" len="med"/>
          </a:ln>
        </p:spPr>
        <p:txBody>
          <a:bodyPr lIns="91351" tIns="45663" rIns="91351" bIns="45663" anchor="ctr" anchorCtr="0">
            <a:noAutofit/>
          </a:bodyPr>
          <a:lstStyle/>
          <a:p>
            <a:pPr algn="ctr" defTabSz="913588">
              <a:buSzPct val="25000"/>
            </a:pPr>
            <a:r>
              <a:rPr lang="en-US" sz="1898" kern="0">
                <a:solidFill>
                  <a:srgbClr val="FFFFFF"/>
                </a:solidFill>
                <a:latin typeface="Calibri"/>
                <a:ea typeface="Calibri"/>
                <a:cs typeface="Calibri"/>
                <a:sym typeface="Calibri"/>
                <a:rtl val="0"/>
              </a:rPr>
              <a:t>App B’</a:t>
            </a:r>
          </a:p>
        </p:txBody>
      </p:sp>
      <p:sp>
        <p:nvSpPr>
          <p:cNvPr id="36" name="Shape 493"/>
          <p:cNvSpPr/>
          <p:nvPr/>
        </p:nvSpPr>
        <p:spPr>
          <a:xfrm rot="5400000">
            <a:off x="8766703" y="4141428"/>
            <a:ext cx="965767" cy="372094"/>
          </a:xfrm>
          <a:prstGeom prst="rect">
            <a:avLst/>
          </a:prstGeom>
          <a:solidFill>
            <a:schemeClr val="accent1"/>
          </a:solidFill>
          <a:ln w="38100" cap="flat">
            <a:solidFill>
              <a:schemeClr val="dk1"/>
            </a:solidFill>
            <a:prstDash val="solid"/>
            <a:miter/>
            <a:headEnd type="none" w="med" len="med"/>
            <a:tailEnd type="none" w="med" len="med"/>
          </a:ln>
        </p:spPr>
        <p:txBody>
          <a:bodyPr lIns="91351" tIns="45663" rIns="91351" bIns="45663" anchor="ctr" anchorCtr="0">
            <a:noAutofit/>
          </a:bodyPr>
          <a:lstStyle/>
          <a:p>
            <a:pPr algn="ctr" defTabSz="913588">
              <a:buSzPct val="25000"/>
            </a:pPr>
            <a:r>
              <a:rPr lang="en-US" sz="1898" kern="0">
                <a:solidFill>
                  <a:srgbClr val="FFFFFF"/>
                </a:solidFill>
                <a:latin typeface="Calibri"/>
                <a:ea typeface="Calibri"/>
                <a:cs typeface="Calibri"/>
                <a:sym typeface="Calibri"/>
                <a:rtl val="0"/>
              </a:rPr>
              <a:t>App B’</a:t>
            </a:r>
          </a:p>
        </p:txBody>
      </p:sp>
      <p:sp>
        <p:nvSpPr>
          <p:cNvPr id="37" name="Shape 496"/>
          <p:cNvSpPr/>
          <p:nvPr/>
        </p:nvSpPr>
        <p:spPr>
          <a:xfrm>
            <a:off x="6418411" y="3847765"/>
            <a:ext cx="320708" cy="1195974"/>
          </a:xfrm>
          <a:prstGeom prst="leftBrace">
            <a:avLst>
              <a:gd name="adj1" fmla="val 8333"/>
              <a:gd name="adj2" fmla="val 50000"/>
            </a:avLst>
          </a:prstGeom>
          <a:noFill/>
          <a:ln w="9525" cap="flat">
            <a:solidFill>
              <a:schemeClr val="tx1"/>
            </a:solidFill>
            <a:prstDash val="solid"/>
            <a:miter/>
            <a:headEnd type="none" w="med" len="med"/>
            <a:tailEnd type="none" w="med" len="med"/>
          </a:ln>
        </p:spPr>
        <p:txBody>
          <a:bodyPr lIns="91351" tIns="45663" rIns="91351" bIns="45663" anchor="ctr" anchorCtr="0">
            <a:noAutofit/>
          </a:bodyPr>
          <a:lstStyle/>
          <a:p>
            <a:pPr algn="ctr" defTabSz="913588"/>
            <a:endParaRPr sz="1898" kern="0">
              <a:solidFill>
                <a:srgbClr val="394D54"/>
              </a:solidFill>
              <a:latin typeface="Calibri"/>
              <a:ea typeface="Calibri"/>
              <a:cs typeface="Calibri"/>
              <a:sym typeface="Calibri"/>
              <a:rtl val="0"/>
            </a:endParaRPr>
          </a:p>
        </p:txBody>
      </p:sp>
      <p:sp>
        <p:nvSpPr>
          <p:cNvPr id="38" name="Shape 497"/>
          <p:cNvSpPr txBox="1"/>
          <p:nvPr/>
        </p:nvSpPr>
        <p:spPr>
          <a:xfrm>
            <a:off x="5317417" y="4261231"/>
            <a:ext cx="1158593" cy="384410"/>
          </a:xfrm>
          <a:prstGeom prst="rect">
            <a:avLst/>
          </a:prstGeom>
          <a:noFill/>
          <a:ln>
            <a:noFill/>
          </a:ln>
        </p:spPr>
        <p:txBody>
          <a:bodyPr lIns="91351" tIns="45663" rIns="91351" bIns="45663" anchor="t" anchorCtr="0">
            <a:noAutofit/>
          </a:bodyPr>
          <a:lstStyle/>
          <a:p>
            <a:pPr defTabSz="913588">
              <a:buSzPct val="25000"/>
            </a:pPr>
            <a:r>
              <a:rPr lang="hu-HU" sz="1898" kern="0" dirty="0">
                <a:solidFill>
                  <a:srgbClr val="394D54"/>
                </a:solidFill>
                <a:latin typeface="Calibri"/>
                <a:ea typeface="Calibri"/>
                <a:cs typeface="Calibri"/>
                <a:sym typeface="Calibri"/>
                <a:rtl val="0"/>
              </a:rPr>
              <a:t>Konténer</a:t>
            </a:r>
            <a:endParaRPr lang="en-US" sz="1898" kern="0" dirty="0">
              <a:solidFill>
                <a:srgbClr val="394D54"/>
              </a:solidFill>
              <a:latin typeface="Calibri"/>
              <a:ea typeface="Calibri"/>
              <a:cs typeface="Calibri"/>
              <a:sym typeface="Calibri"/>
              <a:rtl val="0"/>
            </a:endParaRPr>
          </a:p>
        </p:txBody>
      </p:sp>
      <p:pic>
        <p:nvPicPr>
          <p:cNvPr id="39" name="Picture 2"/>
          <p:cNvPicPr>
            <a:picLocks noChangeAspect="1"/>
          </p:cNvPicPr>
          <p:nvPr/>
        </p:nvPicPr>
        <p:blipFill>
          <a:blip r:embed="rId3"/>
          <a:stretch>
            <a:fillRect/>
          </a:stretch>
        </p:blipFill>
        <p:spPr>
          <a:xfrm flipH="1">
            <a:off x="5405439" y="4588567"/>
            <a:ext cx="920556" cy="625979"/>
          </a:xfrm>
          <a:prstGeom prst="rect">
            <a:avLst/>
          </a:prstGeom>
        </p:spPr>
      </p:pic>
      <p:sp>
        <p:nvSpPr>
          <p:cNvPr id="40" name="Shape 485"/>
          <p:cNvSpPr/>
          <p:nvPr/>
        </p:nvSpPr>
        <p:spPr>
          <a:xfrm>
            <a:off x="6758953" y="5078938"/>
            <a:ext cx="3127122" cy="418313"/>
          </a:xfrm>
          <a:prstGeom prst="flowChartProcess">
            <a:avLst/>
          </a:prstGeom>
          <a:solidFill>
            <a:schemeClr val="accent6">
              <a:lumMod val="20000"/>
              <a:lumOff val="80000"/>
            </a:schemeClr>
          </a:solidFill>
          <a:ln w="12700" cap="flat">
            <a:solidFill>
              <a:srgbClr val="42719C"/>
            </a:solidFill>
            <a:prstDash val="solid"/>
            <a:miter/>
            <a:headEnd type="none" w="med" len="med"/>
            <a:tailEnd type="none" w="med" len="med"/>
          </a:ln>
        </p:spPr>
        <p:txBody>
          <a:bodyPr lIns="91351" tIns="45663" rIns="91351" bIns="45663" anchor="ctr" anchorCtr="0">
            <a:noAutofit/>
          </a:bodyPr>
          <a:lstStyle/>
          <a:p>
            <a:pPr algn="ctr" defTabSz="913588">
              <a:buSzPct val="25000"/>
            </a:pPr>
            <a:r>
              <a:rPr lang="hu-HU" sz="1898" kern="0" dirty="0" err="1">
                <a:solidFill>
                  <a:schemeClr val="bg1">
                    <a:lumMod val="50000"/>
                  </a:schemeClr>
                </a:solidFill>
                <a:latin typeface="Calibri"/>
                <a:ea typeface="Calibri"/>
                <a:cs typeface="Calibri"/>
                <a:sym typeface="Calibri"/>
                <a:rtl val="0"/>
              </a:rPr>
              <a:t>Container</a:t>
            </a:r>
            <a:r>
              <a:rPr lang="en-US" sz="1898" kern="0" dirty="0">
                <a:solidFill>
                  <a:schemeClr val="bg1">
                    <a:lumMod val="50000"/>
                  </a:schemeClr>
                </a:solidFill>
                <a:latin typeface="Calibri"/>
                <a:ea typeface="Calibri"/>
                <a:cs typeface="Calibri"/>
                <a:sym typeface="Calibri"/>
                <a:rtl val="0"/>
              </a:rPr>
              <a:t> </a:t>
            </a:r>
            <a:r>
              <a:rPr lang="en-US" sz="1898" kern="0" dirty="0" err="1">
                <a:solidFill>
                  <a:schemeClr val="bg1">
                    <a:lumMod val="50000"/>
                  </a:schemeClr>
                </a:solidFill>
                <a:latin typeface="Calibri"/>
                <a:ea typeface="Calibri"/>
                <a:cs typeface="Calibri"/>
                <a:sym typeface="Calibri"/>
                <a:rtl val="0"/>
              </a:rPr>
              <a:t>Deamon</a:t>
            </a:r>
            <a:endParaRPr lang="en-US" sz="1898" kern="0" dirty="0">
              <a:solidFill>
                <a:schemeClr val="bg1">
                  <a:lumMod val="50000"/>
                </a:schemeClr>
              </a:solidFill>
              <a:latin typeface="Calibri"/>
              <a:ea typeface="Calibri"/>
              <a:cs typeface="Calibri"/>
              <a:sym typeface="Calibri"/>
              <a:rtl val="0"/>
            </a:endParaRPr>
          </a:p>
        </p:txBody>
      </p:sp>
      <p:sp>
        <p:nvSpPr>
          <p:cNvPr id="42" name="Szövegdoboz 41"/>
          <p:cNvSpPr txBox="1"/>
          <p:nvPr/>
        </p:nvSpPr>
        <p:spPr>
          <a:xfrm>
            <a:off x="6352769" y="1766486"/>
            <a:ext cx="5153432" cy="170200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hu-HU" sz="2400" dirty="0">
                <a:solidFill>
                  <a:schemeClr val="accent1"/>
                </a:solidFill>
              </a:rPr>
              <a:t>Megosztott kernel</a:t>
            </a:r>
          </a:p>
          <a:p>
            <a:pPr marL="342900" indent="-342900">
              <a:lnSpc>
                <a:spcPct val="90000"/>
              </a:lnSpc>
              <a:spcAft>
                <a:spcPts val="600"/>
              </a:spcAft>
              <a:buFont typeface="Arial" panose="020B0604020202020204" pitchFamily="34" charset="0"/>
              <a:buChar char="•"/>
            </a:pPr>
            <a:r>
              <a:rPr lang="hu-HU" sz="2400" dirty="0">
                <a:solidFill>
                  <a:schemeClr val="accent1"/>
                </a:solidFill>
              </a:rPr>
              <a:t>Az egyes alkalmazások mégis saját, </a:t>
            </a:r>
            <a:r>
              <a:rPr lang="hu-HU" sz="2400" dirty="0" err="1">
                <a:solidFill>
                  <a:schemeClr val="accent1"/>
                </a:solidFill>
              </a:rPr>
              <a:t>különbejáratú</a:t>
            </a:r>
            <a:r>
              <a:rPr lang="hu-HU" sz="2400" dirty="0">
                <a:solidFill>
                  <a:schemeClr val="accent1"/>
                </a:solidFill>
              </a:rPr>
              <a:t> </a:t>
            </a:r>
            <a:r>
              <a:rPr lang="hu-HU" sz="2400" dirty="0" err="1">
                <a:solidFill>
                  <a:schemeClr val="accent1"/>
                </a:solidFill>
              </a:rPr>
              <a:t>Host</a:t>
            </a:r>
            <a:r>
              <a:rPr lang="hu-HU" sz="2400" dirty="0">
                <a:solidFill>
                  <a:schemeClr val="accent1"/>
                </a:solidFill>
              </a:rPr>
              <a:t> OS kernelt látnak</a:t>
            </a:r>
          </a:p>
        </p:txBody>
      </p:sp>
    </p:spTree>
    <p:extLst>
      <p:ext uri="{BB962C8B-B14F-4D97-AF65-F5344CB8AC3E}">
        <p14:creationId xmlns:p14="http://schemas.microsoft.com/office/powerpoint/2010/main" val="1092663476"/>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Service </a:t>
            </a:r>
            <a:r>
              <a:rPr lang="hu-HU" dirty="0" err="1"/>
              <a:t>Fabric</a:t>
            </a:r>
            <a:r>
              <a:rPr lang="hu-HU" dirty="0"/>
              <a:t> – fontosabb funkciók</a:t>
            </a:r>
          </a:p>
        </p:txBody>
      </p:sp>
      <p:sp>
        <p:nvSpPr>
          <p:cNvPr id="4" name="Tartalom helye 3"/>
          <p:cNvSpPr>
            <a:spLocks noGrp="1"/>
          </p:cNvSpPr>
          <p:nvPr>
            <p:ph sz="quarter" idx="10"/>
          </p:nvPr>
        </p:nvSpPr>
        <p:spPr/>
        <p:txBody>
          <a:bodyPr>
            <a:normAutofit fontScale="62500" lnSpcReduction="20000"/>
          </a:bodyPr>
          <a:lstStyle/>
          <a:p>
            <a:pPr>
              <a:lnSpc>
                <a:spcPct val="120000"/>
              </a:lnSpc>
            </a:pPr>
            <a:r>
              <a:rPr lang="hu-HU" dirty="0"/>
              <a:t>Különböző programozási platformok (ASP.NET, node.js)</a:t>
            </a:r>
          </a:p>
          <a:p>
            <a:pPr>
              <a:lnSpc>
                <a:spcPct val="120000"/>
              </a:lnSpc>
            </a:pPr>
            <a:r>
              <a:rPr lang="hu-HU" dirty="0"/>
              <a:t>Támogatás állapotmentes és állapotot kezelő mikroszolgáltatások írásához</a:t>
            </a:r>
          </a:p>
          <a:p>
            <a:pPr>
              <a:lnSpc>
                <a:spcPct val="120000"/>
              </a:lnSpc>
            </a:pPr>
            <a:r>
              <a:rPr lang="hu-HU" dirty="0"/>
              <a:t>Ugyanazt a kódot futtathatjuk</a:t>
            </a:r>
          </a:p>
          <a:p>
            <a:pPr lvl="1">
              <a:lnSpc>
                <a:spcPct val="120000"/>
              </a:lnSpc>
            </a:pPr>
            <a:r>
              <a:rPr lang="hu-HU" dirty="0"/>
              <a:t>Windows vagy Linux szervereken</a:t>
            </a:r>
          </a:p>
          <a:p>
            <a:pPr lvl="1">
              <a:lnSpc>
                <a:spcPct val="120000"/>
              </a:lnSpc>
            </a:pPr>
            <a:r>
              <a:rPr lang="hu-HU" dirty="0"/>
              <a:t>Lokálisan, privát vagy publikus felhőben</a:t>
            </a:r>
          </a:p>
          <a:p>
            <a:pPr>
              <a:lnSpc>
                <a:spcPct val="120000"/>
              </a:lnSpc>
            </a:pPr>
            <a:r>
              <a:rPr lang="hu-HU" dirty="0"/>
              <a:t>Mikroszolgáltatás futtatása konténerben (akár 1000 szolgáltatás gépenként)</a:t>
            </a:r>
          </a:p>
          <a:p>
            <a:pPr>
              <a:lnSpc>
                <a:spcPct val="120000"/>
              </a:lnSpc>
            </a:pPr>
            <a:r>
              <a:rPr lang="hu-HU" dirty="0"/>
              <a:t>Telepítési, frissítési szolgáltatás</a:t>
            </a:r>
          </a:p>
          <a:p>
            <a:pPr lvl="1">
              <a:lnSpc>
                <a:spcPct val="120000"/>
              </a:lnSpc>
            </a:pPr>
            <a:r>
              <a:rPr lang="hu-HU" dirty="0"/>
              <a:t>Különböző verziók kezelése</a:t>
            </a:r>
          </a:p>
          <a:p>
            <a:pPr>
              <a:lnSpc>
                <a:spcPct val="120000"/>
              </a:lnSpc>
            </a:pPr>
            <a:r>
              <a:rPr lang="hu-HU" dirty="0" err="1"/>
              <a:t>Monitorozás</a:t>
            </a:r>
            <a:r>
              <a:rPr lang="hu-HU" dirty="0"/>
              <a:t>, diagnosztikai szolgáltatás</a:t>
            </a:r>
          </a:p>
          <a:p>
            <a:pPr lvl="1">
              <a:lnSpc>
                <a:spcPct val="120000"/>
              </a:lnSpc>
            </a:pPr>
            <a:r>
              <a:rPr lang="hu-HU" dirty="0"/>
              <a:t>Automatikus öngyógyítás</a:t>
            </a:r>
          </a:p>
          <a:p>
            <a:pPr>
              <a:lnSpc>
                <a:spcPct val="120000"/>
              </a:lnSpc>
            </a:pPr>
            <a:r>
              <a:rPr lang="hu-HU" dirty="0"/>
              <a:t>Automatikus skálázás</a:t>
            </a:r>
          </a:p>
          <a:p>
            <a:pPr>
              <a:lnSpc>
                <a:spcPct val="120000"/>
              </a:lnSpc>
            </a:pPr>
            <a:r>
              <a:rPr lang="hu-HU" dirty="0"/>
              <a:t>Menedzsment API (C#, </a:t>
            </a:r>
            <a:r>
              <a:rPr lang="hu-HU" dirty="0" err="1"/>
              <a:t>Powershell</a:t>
            </a:r>
            <a:r>
              <a:rPr lang="hu-HU" dirty="0"/>
              <a:t>, REST)</a:t>
            </a:r>
          </a:p>
          <a:p>
            <a:pPr lvl="1">
              <a:lnSpc>
                <a:spcPct val="120000"/>
              </a:lnSpc>
            </a:pPr>
            <a:endParaRPr lang="hu-HU" dirty="0"/>
          </a:p>
          <a:p>
            <a:pPr>
              <a:lnSpc>
                <a:spcPct val="120000"/>
              </a:lnSpc>
            </a:pPr>
            <a:endParaRPr lang="hu-HU" dirty="0"/>
          </a:p>
        </p:txBody>
      </p:sp>
    </p:spTree>
    <p:extLst>
      <p:ext uri="{BB962C8B-B14F-4D97-AF65-F5344CB8AC3E}">
        <p14:creationId xmlns:p14="http://schemas.microsoft.com/office/powerpoint/2010/main" val="2828816627"/>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Service </a:t>
            </a:r>
            <a:r>
              <a:rPr lang="hu-HU" dirty="0" err="1"/>
              <a:t>Fabric</a:t>
            </a:r>
            <a:r>
              <a:rPr lang="hu-HU" dirty="0"/>
              <a:t> – néhány alkalmazás</a:t>
            </a:r>
          </a:p>
        </p:txBody>
      </p:sp>
      <p:sp>
        <p:nvSpPr>
          <p:cNvPr id="4" name="Tartalom helye 3"/>
          <p:cNvSpPr>
            <a:spLocks noGrp="1"/>
          </p:cNvSpPr>
          <p:nvPr>
            <p:ph sz="quarter" idx="10"/>
          </p:nvPr>
        </p:nvSpPr>
        <p:spPr/>
        <p:txBody>
          <a:bodyPr>
            <a:normAutofit/>
          </a:bodyPr>
          <a:lstStyle/>
          <a:p>
            <a:r>
              <a:rPr lang="hu-HU" dirty="0" err="1"/>
              <a:t>Azure</a:t>
            </a:r>
            <a:r>
              <a:rPr lang="hu-HU" dirty="0"/>
              <a:t> </a:t>
            </a:r>
          </a:p>
          <a:p>
            <a:pPr lvl="1"/>
            <a:r>
              <a:rPr lang="hu-HU" dirty="0"/>
              <a:t>SQL </a:t>
            </a:r>
            <a:r>
              <a:rPr lang="hu-HU" dirty="0" err="1"/>
              <a:t>Database</a:t>
            </a:r>
            <a:r>
              <a:rPr lang="hu-HU" dirty="0"/>
              <a:t> </a:t>
            </a:r>
          </a:p>
          <a:p>
            <a:pPr lvl="1"/>
            <a:r>
              <a:rPr lang="hu-HU" dirty="0" err="1"/>
              <a:t>DocumentDB</a:t>
            </a:r>
            <a:endParaRPr lang="hu-HU" dirty="0"/>
          </a:p>
          <a:p>
            <a:pPr lvl="1"/>
            <a:r>
              <a:rPr lang="hu-HU" dirty="0" err="1"/>
              <a:t>Event</a:t>
            </a:r>
            <a:r>
              <a:rPr lang="hu-HU" dirty="0"/>
              <a:t> </a:t>
            </a:r>
            <a:r>
              <a:rPr lang="hu-HU" dirty="0" err="1"/>
              <a:t>Hubs</a:t>
            </a:r>
            <a:endParaRPr lang="hu-HU" dirty="0"/>
          </a:p>
          <a:p>
            <a:pPr lvl="1"/>
            <a:r>
              <a:rPr lang="hu-HU" dirty="0" err="1"/>
              <a:t>IoT</a:t>
            </a:r>
            <a:endParaRPr lang="hu-HU" dirty="0"/>
          </a:p>
          <a:p>
            <a:r>
              <a:rPr lang="hu-HU" dirty="0" err="1"/>
              <a:t>Cortana</a:t>
            </a:r>
            <a:endParaRPr lang="hu-HU" dirty="0"/>
          </a:p>
          <a:p>
            <a:r>
              <a:rPr lang="hu-HU" dirty="0" err="1"/>
              <a:t>PowerBI</a:t>
            </a:r>
            <a:endParaRPr lang="hu-HU" dirty="0"/>
          </a:p>
          <a:p>
            <a:r>
              <a:rPr lang="hu-HU" dirty="0"/>
              <a:t>Skype </a:t>
            </a:r>
            <a:r>
              <a:rPr lang="hu-HU" dirty="0" err="1"/>
              <a:t>for</a:t>
            </a:r>
            <a:r>
              <a:rPr lang="hu-HU" dirty="0"/>
              <a:t> Business</a:t>
            </a:r>
          </a:p>
          <a:p>
            <a:endParaRPr lang="hu-HU" dirty="0"/>
          </a:p>
          <a:p>
            <a:pPr lvl="1"/>
            <a:endParaRPr lang="hu-HU" dirty="0"/>
          </a:p>
          <a:p>
            <a:endParaRPr lang="hu-HU" dirty="0"/>
          </a:p>
        </p:txBody>
      </p:sp>
      <p:pic>
        <p:nvPicPr>
          <p:cNvPr id="4098" name="Picture 2" descr="https://azure.microsoft.com/svghandler/sql-database/?width=600&amp;height=3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1720" y="2086001"/>
            <a:ext cx="897560" cy="47121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azure.microsoft.com/svghandler/documentdb/?width=600&amp;height=3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21720" y="2557220"/>
            <a:ext cx="885616" cy="46494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AzureServiceBusEventHubsLogo_15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60768" y="3185359"/>
            <a:ext cx="361595" cy="37150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upload.wikimedia.org/wikipedia/commons/thumb/8/89/Microsoft_Cortana_light.svg/2000px-Microsoft_Cortana_light.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18202" y="4184289"/>
            <a:ext cx="473710" cy="47371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ttps://pbs.twimg.com/profile_images/604406061114634240/4CThwll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75972" y="4885247"/>
            <a:ext cx="358170" cy="35817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azure.microsoft.com/svghandler/iot-hub/?width=600&amp;height=31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27175" y="3620333"/>
            <a:ext cx="572834" cy="300738"/>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https://upload.wikimedia.org/wikipedia/commons/8/86/Microsoft_Skype_for_Business_logo.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04327" y="5561039"/>
            <a:ext cx="452303" cy="452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932776"/>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artalom helye 4"/>
          <p:cNvSpPr>
            <a:spLocks noGrp="1"/>
          </p:cNvSpPr>
          <p:nvPr>
            <p:ph sz="quarter" idx="13"/>
          </p:nvPr>
        </p:nvSpPr>
        <p:spPr/>
        <p:txBody>
          <a:bodyPr/>
          <a:lstStyle/>
          <a:p>
            <a:pPr marL="0" indent="0" algn="ctr">
              <a:buNone/>
            </a:pPr>
            <a:r>
              <a:rPr lang="hu-HU" sz="2600" b="1" dirty="0" err="1">
                <a:solidFill>
                  <a:schemeClr val="accent1"/>
                </a:solidFill>
                <a:latin typeface="+mn-lt"/>
              </a:rPr>
              <a:t>Reliable</a:t>
            </a:r>
            <a:r>
              <a:rPr lang="hu-HU" sz="2600" b="1" dirty="0">
                <a:solidFill>
                  <a:schemeClr val="accent1"/>
                </a:solidFill>
                <a:latin typeface="+mn-lt"/>
              </a:rPr>
              <a:t> </a:t>
            </a:r>
            <a:r>
              <a:rPr lang="hu-HU" sz="2600" b="1" dirty="0" err="1">
                <a:solidFill>
                  <a:schemeClr val="accent1"/>
                </a:solidFill>
                <a:latin typeface="+mn-lt"/>
              </a:rPr>
              <a:t>Services</a:t>
            </a:r>
            <a:r>
              <a:rPr lang="hu-HU" sz="2600" b="1" dirty="0">
                <a:solidFill>
                  <a:schemeClr val="accent1"/>
                </a:solidFill>
                <a:latin typeface="+mn-lt"/>
              </a:rPr>
              <a:t> API</a:t>
            </a:r>
          </a:p>
          <a:p>
            <a:r>
              <a:rPr lang="hu-HU" sz="2800" dirty="0">
                <a:solidFill>
                  <a:schemeClr val="accent1"/>
                </a:solidFill>
              </a:rPr>
              <a:t>Ha gyakori a több egységet érintő logika</a:t>
            </a:r>
          </a:p>
          <a:p>
            <a:r>
              <a:rPr lang="hu-HU" sz="2800" dirty="0">
                <a:solidFill>
                  <a:schemeClr val="accent1"/>
                </a:solidFill>
              </a:rPr>
              <a:t>Támogatás az állapottárolás megvalósításához - </a:t>
            </a:r>
            <a:r>
              <a:rPr lang="hu-HU" sz="2800" dirty="0" err="1">
                <a:solidFill>
                  <a:schemeClr val="accent1"/>
                </a:solidFill>
              </a:rPr>
              <a:t>Reliable</a:t>
            </a:r>
            <a:r>
              <a:rPr lang="hu-HU" sz="2800" dirty="0">
                <a:solidFill>
                  <a:schemeClr val="accent1"/>
                </a:solidFill>
              </a:rPr>
              <a:t> </a:t>
            </a:r>
            <a:r>
              <a:rPr lang="hu-HU" sz="2800" dirty="0" err="1">
                <a:solidFill>
                  <a:schemeClr val="accent1"/>
                </a:solidFill>
              </a:rPr>
              <a:t>Collections</a:t>
            </a:r>
            <a:endParaRPr lang="hu-HU" sz="2800" dirty="0">
              <a:solidFill>
                <a:schemeClr val="accent1"/>
              </a:solidFill>
            </a:endParaRPr>
          </a:p>
          <a:p>
            <a:r>
              <a:rPr lang="hu-HU" sz="2800" dirty="0">
                <a:solidFill>
                  <a:schemeClr val="accent1"/>
                </a:solidFill>
              </a:rPr>
              <a:t>Ha szükséges a kommunikáció kézben tartása, </a:t>
            </a:r>
            <a:r>
              <a:rPr lang="hu-HU" sz="2800" dirty="0" err="1">
                <a:solidFill>
                  <a:schemeClr val="accent1"/>
                </a:solidFill>
              </a:rPr>
              <a:t>testreszabása</a:t>
            </a:r>
            <a:endParaRPr lang="hu-HU" sz="2800" dirty="0">
              <a:solidFill>
                <a:schemeClr val="accent1"/>
              </a:solidFill>
            </a:endParaRPr>
          </a:p>
          <a:p>
            <a:pPr algn="ctr"/>
            <a:endParaRPr lang="hu-HU" sz="2800" dirty="0">
              <a:solidFill>
                <a:schemeClr val="accent1"/>
              </a:solidFill>
            </a:endParaRPr>
          </a:p>
          <a:p>
            <a:pPr algn="ctr"/>
            <a:endParaRPr lang="hu-HU" dirty="0">
              <a:solidFill>
                <a:schemeClr val="accent1"/>
              </a:solidFill>
            </a:endParaRPr>
          </a:p>
        </p:txBody>
      </p:sp>
      <p:sp>
        <p:nvSpPr>
          <p:cNvPr id="4" name="Tartalom helye 3"/>
          <p:cNvSpPr>
            <a:spLocks noGrp="1"/>
          </p:cNvSpPr>
          <p:nvPr>
            <p:ph sz="quarter" idx="12"/>
          </p:nvPr>
        </p:nvSpPr>
        <p:spPr/>
        <p:txBody>
          <a:bodyPr>
            <a:normAutofit/>
          </a:bodyPr>
          <a:lstStyle/>
          <a:p>
            <a:pPr marL="336145" lvl="1" indent="0" algn="ctr">
              <a:buNone/>
            </a:pPr>
            <a:r>
              <a:rPr lang="hu-HU" b="1" dirty="0" err="1"/>
              <a:t>Reliable</a:t>
            </a:r>
            <a:r>
              <a:rPr lang="hu-HU" b="1" dirty="0"/>
              <a:t> </a:t>
            </a:r>
            <a:r>
              <a:rPr lang="hu-HU" b="1" dirty="0" err="1"/>
              <a:t>Actors</a:t>
            </a:r>
            <a:r>
              <a:rPr lang="hu-HU" b="1" dirty="0"/>
              <a:t> API</a:t>
            </a:r>
          </a:p>
          <a:p>
            <a:pPr marL="336145" lvl="1" indent="-336145"/>
            <a:r>
              <a:rPr lang="hu-HU" sz="2800" dirty="0">
                <a:latin typeface="+mj-lt"/>
              </a:rPr>
              <a:t>Ha sok (1000+), kis méretű, független egység</a:t>
            </a:r>
          </a:p>
          <a:p>
            <a:pPr marL="336145" lvl="1" indent="-336145"/>
            <a:r>
              <a:rPr lang="hu-HU" sz="2800" dirty="0">
                <a:latin typeface="+mj-lt"/>
              </a:rPr>
              <a:t>Ha egyszálú végrehajtás</a:t>
            </a:r>
          </a:p>
          <a:p>
            <a:pPr marL="336145" lvl="1" indent="-336145"/>
            <a:r>
              <a:rPr lang="hu-HU" sz="2800" dirty="0">
                <a:latin typeface="+mj-lt"/>
              </a:rPr>
              <a:t>Ha kevés külső interakció</a:t>
            </a:r>
          </a:p>
          <a:p>
            <a:pPr marL="336145" lvl="1" indent="-336145"/>
            <a:r>
              <a:rPr lang="hu-HU" sz="2800" dirty="0">
                <a:latin typeface="+mj-lt"/>
              </a:rPr>
              <a:t>Ha nincs szükség a kommunikáció mély </a:t>
            </a:r>
            <a:r>
              <a:rPr lang="hu-HU" sz="2800" dirty="0" err="1">
                <a:latin typeface="+mj-lt"/>
              </a:rPr>
              <a:t>tesztreszabására</a:t>
            </a:r>
            <a:r>
              <a:rPr lang="hu-HU" sz="2800" dirty="0">
                <a:latin typeface="+mj-lt"/>
              </a:rPr>
              <a:t>, elég ha a platform kezeli</a:t>
            </a:r>
          </a:p>
          <a:p>
            <a:endParaRPr lang="hu-HU" dirty="0"/>
          </a:p>
        </p:txBody>
      </p:sp>
      <p:sp>
        <p:nvSpPr>
          <p:cNvPr id="3" name="Cím 2"/>
          <p:cNvSpPr>
            <a:spLocks noGrp="1"/>
          </p:cNvSpPr>
          <p:nvPr>
            <p:ph type="title"/>
          </p:nvPr>
        </p:nvSpPr>
        <p:spPr/>
        <p:txBody>
          <a:bodyPr/>
          <a:lstStyle/>
          <a:p>
            <a:r>
              <a:rPr lang="hu-HU" dirty="0"/>
              <a:t>Service </a:t>
            </a:r>
            <a:r>
              <a:rPr lang="hu-HU" dirty="0" err="1"/>
              <a:t>Fabric</a:t>
            </a:r>
            <a:r>
              <a:rPr lang="hu-HU" dirty="0"/>
              <a:t> – programozási modellek</a:t>
            </a:r>
          </a:p>
        </p:txBody>
      </p:sp>
    </p:spTree>
    <p:extLst>
      <p:ext uri="{BB962C8B-B14F-4D97-AF65-F5344CB8AC3E}">
        <p14:creationId xmlns:p14="http://schemas.microsoft.com/office/powerpoint/2010/main" val="614789626"/>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err="1"/>
              <a:t>Azure</a:t>
            </a:r>
            <a:r>
              <a:rPr lang="hu-HU" dirty="0"/>
              <a:t> Service </a:t>
            </a:r>
            <a:r>
              <a:rPr lang="hu-HU" dirty="0" err="1"/>
              <a:t>Fabric</a:t>
            </a:r>
            <a:r>
              <a:rPr lang="hu-HU" dirty="0"/>
              <a:t> - alkalmazásmodell</a:t>
            </a:r>
          </a:p>
        </p:txBody>
      </p:sp>
      <p:pic>
        <p:nvPicPr>
          <p:cNvPr id="5122" name="Picture 2" descr="The Service Fabric application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381" y="2168848"/>
            <a:ext cx="10923582" cy="2937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88748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err="1"/>
              <a:t>Azure</a:t>
            </a:r>
            <a:r>
              <a:rPr lang="hu-HU" dirty="0"/>
              <a:t> Service </a:t>
            </a:r>
            <a:r>
              <a:rPr lang="hu-HU" dirty="0" err="1"/>
              <a:t>Fabric</a:t>
            </a:r>
            <a:r>
              <a:rPr lang="hu-HU" dirty="0"/>
              <a:t> – az alkalmazás leírása</a:t>
            </a:r>
          </a:p>
        </p:txBody>
      </p:sp>
      <p:pic>
        <p:nvPicPr>
          <p:cNvPr id="6146" name="Picture 2" descr="Service Fabric application types and service typ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17" y="2125206"/>
            <a:ext cx="10756856" cy="347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98676"/>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Kommunikáció mikroszolgáltatások között</a:t>
            </a:r>
          </a:p>
        </p:txBody>
      </p:sp>
      <p:sp>
        <p:nvSpPr>
          <p:cNvPr id="4" name="Tartalom helye 3"/>
          <p:cNvSpPr>
            <a:spLocks noGrp="1"/>
          </p:cNvSpPr>
          <p:nvPr>
            <p:ph sz="quarter" idx="10"/>
          </p:nvPr>
        </p:nvSpPr>
        <p:spPr/>
        <p:txBody>
          <a:bodyPr>
            <a:normAutofit lnSpcReduction="10000"/>
          </a:bodyPr>
          <a:lstStyle/>
          <a:p>
            <a:r>
              <a:rPr lang="hu-HU" dirty="0"/>
              <a:t>Névfeloldás: a név alapján kapcsolódásra alkalmas cím megszerzése</a:t>
            </a:r>
          </a:p>
          <a:p>
            <a:r>
              <a:rPr lang="hu-HU" dirty="0"/>
              <a:t>Kapcsolódás: számítani kell rá, hogy nem sikerül -időközben a szolgáltatás kiesett, áthelyezték, stb.</a:t>
            </a:r>
          </a:p>
          <a:p>
            <a:r>
              <a:rPr lang="hu-HU" dirty="0" err="1"/>
              <a:t>Újrapróbálás</a:t>
            </a:r>
            <a:r>
              <a:rPr lang="hu-HU" dirty="0"/>
              <a:t>: a fenti okok miatt</a:t>
            </a:r>
          </a:p>
          <a:p>
            <a:r>
              <a:rPr lang="hu-HU" dirty="0"/>
              <a:t>Kommunikációs API-k: </a:t>
            </a:r>
          </a:p>
          <a:p>
            <a:pPr lvl="1"/>
            <a:r>
              <a:rPr lang="hu-HU" dirty="0" err="1"/>
              <a:t>Reilable</a:t>
            </a:r>
            <a:r>
              <a:rPr lang="hu-HU" dirty="0"/>
              <a:t> </a:t>
            </a:r>
            <a:r>
              <a:rPr lang="hu-HU" dirty="0" err="1"/>
              <a:t>Actors</a:t>
            </a:r>
            <a:r>
              <a:rPr lang="hu-HU" dirty="0"/>
              <a:t> – a kommunikációt a platform intézi</a:t>
            </a:r>
          </a:p>
          <a:p>
            <a:pPr lvl="1"/>
            <a:r>
              <a:rPr lang="hu-HU" dirty="0" err="1"/>
              <a:t>Reliable</a:t>
            </a:r>
            <a:r>
              <a:rPr lang="hu-HU" dirty="0"/>
              <a:t> </a:t>
            </a:r>
            <a:r>
              <a:rPr lang="hu-HU" dirty="0" err="1"/>
              <a:t>Services</a:t>
            </a:r>
            <a:endParaRPr lang="hu-HU" dirty="0"/>
          </a:p>
          <a:p>
            <a:pPr lvl="2"/>
            <a:r>
              <a:rPr lang="hu-HU" dirty="0" err="1"/>
              <a:t>Actor-os</a:t>
            </a:r>
            <a:r>
              <a:rPr lang="hu-HU" dirty="0"/>
              <a:t> </a:t>
            </a:r>
            <a:r>
              <a:rPr lang="hu-HU" dirty="0" err="1"/>
              <a:t>modelhez</a:t>
            </a:r>
            <a:r>
              <a:rPr lang="hu-HU" dirty="0"/>
              <a:t> hasonló</a:t>
            </a:r>
          </a:p>
          <a:p>
            <a:endParaRPr lang="hu-HU" dirty="0"/>
          </a:p>
        </p:txBody>
      </p:sp>
    </p:spTree>
    <p:extLst>
      <p:ext uri="{BB962C8B-B14F-4D97-AF65-F5344CB8AC3E}">
        <p14:creationId xmlns:p14="http://schemas.microsoft.com/office/powerpoint/2010/main" val="972533484"/>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Kommunikációs API-k</a:t>
            </a:r>
          </a:p>
        </p:txBody>
      </p:sp>
      <p:sp>
        <p:nvSpPr>
          <p:cNvPr id="4" name="Tartalom helye 3"/>
          <p:cNvSpPr>
            <a:spLocks noGrp="1"/>
          </p:cNvSpPr>
          <p:nvPr>
            <p:ph sz="quarter" idx="10"/>
          </p:nvPr>
        </p:nvSpPr>
        <p:spPr/>
        <p:txBody>
          <a:bodyPr>
            <a:normAutofit/>
          </a:bodyPr>
          <a:lstStyle/>
          <a:p>
            <a:r>
              <a:rPr lang="hu-HU" dirty="0" err="1"/>
              <a:t>Reilable</a:t>
            </a:r>
            <a:r>
              <a:rPr lang="hu-HU" dirty="0"/>
              <a:t> </a:t>
            </a:r>
            <a:r>
              <a:rPr lang="hu-HU" dirty="0" err="1"/>
              <a:t>Actors</a:t>
            </a:r>
            <a:r>
              <a:rPr lang="hu-HU" dirty="0"/>
              <a:t> – a kommunikációt a platform intézi</a:t>
            </a:r>
          </a:p>
          <a:p>
            <a:r>
              <a:rPr lang="hu-HU" dirty="0" err="1"/>
              <a:t>Reliable</a:t>
            </a:r>
            <a:r>
              <a:rPr lang="hu-HU" dirty="0"/>
              <a:t> </a:t>
            </a:r>
            <a:r>
              <a:rPr lang="hu-HU" dirty="0" err="1"/>
              <a:t>Services</a:t>
            </a:r>
            <a:endParaRPr lang="hu-HU" dirty="0"/>
          </a:p>
          <a:p>
            <a:pPr lvl="1"/>
            <a:r>
              <a:rPr lang="hu-HU" dirty="0"/>
              <a:t>Service </a:t>
            </a:r>
            <a:r>
              <a:rPr lang="hu-HU" dirty="0" err="1"/>
              <a:t>Remoting</a:t>
            </a:r>
            <a:r>
              <a:rPr lang="hu-HU" dirty="0"/>
              <a:t> - </a:t>
            </a:r>
            <a:r>
              <a:rPr lang="hu-HU" dirty="0" err="1"/>
              <a:t>Actor-os</a:t>
            </a:r>
            <a:r>
              <a:rPr lang="hu-HU" dirty="0"/>
              <a:t> modellhez hasonló</a:t>
            </a:r>
          </a:p>
          <a:p>
            <a:pPr lvl="1"/>
            <a:r>
              <a:rPr lang="hu-HU" dirty="0"/>
              <a:t>HTTP (pl. Web API)</a:t>
            </a:r>
          </a:p>
          <a:p>
            <a:pPr lvl="1"/>
            <a:r>
              <a:rPr lang="hu-HU" dirty="0"/>
              <a:t>WCF</a:t>
            </a:r>
          </a:p>
          <a:p>
            <a:pPr lvl="1"/>
            <a:r>
              <a:rPr lang="hu-HU" dirty="0"/>
              <a:t>Saját kommunikációs </a:t>
            </a:r>
            <a:r>
              <a:rPr lang="hu-HU" dirty="0" err="1"/>
              <a:t>protokol</a:t>
            </a:r>
            <a:r>
              <a:rPr lang="hu-HU" dirty="0"/>
              <a:t> – </a:t>
            </a:r>
            <a:r>
              <a:rPr lang="hu-HU" dirty="0" err="1"/>
              <a:t>plug</a:t>
            </a:r>
            <a:r>
              <a:rPr lang="hu-HU" dirty="0"/>
              <a:t>-in jellegű, elég csak a </a:t>
            </a:r>
            <a:r>
              <a:rPr lang="hu-HU" dirty="0" err="1"/>
              <a:t>prokollt</a:t>
            </a:r>
            <a:r>
              <a:rPr lang="hu-HU" dirty="0"/>
              <a:t> bekötni, a névfeloldást, kapcsolódást, </a:t>
            </a:r>
            <a:r>
              <a:rPr lang="hu-HU" dirty="0" err="1"/>
              <a:t>újrapróbálást</a:t>
            </a:r>
            <a:r>
              <a:rPr lang="hu-HU" dirty="0"/>
              <a:t> a platform intézi</a:t>
            </a:r>
          </a:p>
          <a:p>
            <a:r>
              <a:rPr lang="hu-HU" dirty="0"/>
              <a:t>Nem C# nyelvű szolgáltatásokhoz jelenleg nincs kommunikációs API támogatás</a:t>
            </a:r>
          </a:p>
          <a:p>
            <a:endParaRPr lang="hu-HU" dirty="0"/>
          </a:p>
        </p:txBody>
      </p:sp>
    </p:spTree>
    <p:extLst>
      <p:ext uri="{BB962C8B-B14F-4D97-AF65-F5344CB8AC3E}">
        <p14:creationId xmlns:p14="http://schemas.microsoft.com/office/powerpoint/2010/main" val="3566628316"/>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Diagnosztika, </a:t>
            </a:r>
            <a:r>
              <a:rPr lang="hu-HU" dirty="0" err="1"/>
              <a:t>monitorozás</a:t>
            </a:r>
            <a:endParaRPr lang="hu-HU" dirty="0"/>
          </a:p>
        </p:txBody>
      </p:sp>
      <p:sp>
        <p:nvSpPr>
          <p:cNvPr id="4" name="Tartalom helye 3"/>
          <p:cNvSpPr>
            <a:spLocks noGrp="1"/>
          </p:cNvSpPr>
          <p:nvPr>
            <p:ph sz="quarter" idx="10"/>
          </p:nvPr>
        </p:nvSpPr>
        <p:spPr/>
        <p:txBody>
          <a:bodyPr>
            <a:normAutofit/>
          </a:bodyPr>
          <a:lstStyle/>
          <a:p>
            <a:r>
              <a:rPr lang="hu-HU" dirty="0" err="1"/>
              <a:t>Event</a:t>
            </a:r>
            <a:r>
              <a:rPr lang="hu-HU" dirty="0"/>
              <a:t> </a:t>
            </a:r>
            <a:r>
              <a:rPr lang="hu-HU" dirty="0" err="1"/>
              <a:t>Tracing</a:t>
            </a:r>
            <a:r>
              <a:rPr lang="hu-HU" dirty="0"/>
              <a:t> </a:t>
            </a:r>
            <a:r>
              <a:rPr lang="hu-HU" dirty="0" err="1"/>
              <a:t>for</a:t>
            </a:r>
            <a:r>
              <a:rPr lang="hu-HU" dirty="0"/>
              <a:t> Windows (ETW) alapú</a:t>
            </a:r>
          </a:p>
          <a:p>
            <a:r>
              <a:rPr lang="hu-HU" dirty="0"/>
              <a:t>Lokálisan és a felhőben is</a:t>
            </a:r>
          </a:p>
          <a:p>
            <a:r>
              <a:rPr lang="hu-HU" dirty="0"/>
              <a:t>Rendszerüzenetek, de a kódból saját üzeneteket is küldhetünk</a:t>
            </a:r>
          </a:p>
          <a:p>
            <a:endParaRPr lang="hu-HU" dirty="0"/>
          </a:p>
        </p:txBody>
      </p:sp>
      <p:pic>
        <p:nvPicPr>
          <p:cNvPr id="1026" name="Picture 2" descr="Visual Studio Diagnostics Events View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240" y="3518115"/>
            <a:ext cx="5532302" cy="315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594165"/>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Service </a:t>
            </a:r>
            <a:r>
              <a:rPr lang="hu-HU" dirty="0" err="1"/>
              <a:t>Fabric</a:t>
            </a:r>
            <a:r>
              <a:rPr lang="hu-HU" dirty="0"/>
              <a:t> – </a:t>
            </a:r>
            <a:r>
              <a:rPr lang="hu-HU" dirty="0" err="1"/>
              <a:t>Reliable</a:t>
            </a:r>
            <a:r>
              <a:rPr lang="hu-HU" dirty="0"/>
              <a:t> </a:t>
            </a:r>
            <a:r>
              <a:rPr lang="hu-HU" dirty="0" err="1"/>
              <a:t>Services</a:t>
            </a:r>
            <a:endParaRPr lang="hu-HU" dirty="0"/>
          </a:p>
        </p:txBody>
      </p:sp>
      <p:sp>
        <p:nvSpPr>
          <p:cNvPr id="4" name="Tartalom helye 3"/>
          <p:cNvSpPr>
            <a:spLocks noGrp="1"/>
          </p:cNvSpPr>
          <p:nvPr>
            <p:ph sz="quarter" idx="10"/>
          </p:nvPr>
        </p:nvSpPr>
        <p:spPr/>
        <p:txBody>
          <a:bodyPr>
            <a:normAutofit/>
          </a:bodyPr>
          <a:lstStyle/>
          <a:p>
            <a:r>
              <a:rPr lang="hu-HU" dirty="0"/>
              <a:t>Egyszerű állapotkezelés</a:t>
            </a:r>
          </a:p>
          <a:p>
            <a:r>
              <a:rPr lang="hu-HU" dirty="0"/>
              <a:t>Kiterjeszthető, választható kommunikáció (</a:t>
            </a:r>
            <a:r>
              <a:rPr lang="hu-HU" dirty="0" err="1"/>
              <a:t>WebAPI</a:t>
            </a:r>
            <a:r>
              <a:rPr lang="hu-HU" dirty="0"/>
              <a:t>, </a:t>
            </a:r>
            <a:r>
              <a:rPr lang="hu-HU" dirty="0" err="1"/>
              <a:t>Tcp</a:t>
            </a:r>
            <a:r>
              <a:rPr lang="hu-HU" dirty="0"/>
              <a:t>, </a:t>
            </a:r>
            <a:r>
              <a:rPr lang="hu-HU" dirty="0" err="1"/>
              <a:t>WebSockets</a:t>
            </a:r>
            <a:r>
              <a:rPr lang="hu-HU" dirty="0"/>
              <a:t>)</a:t>
            </a:r>
          </a:p>
          <a:p>
            <a:r>
              <a:rPr lang="hu-HU" dirty="0"/>
              <a:t>Megszokott programozási modell, jól definiált belépési pont és könnyen kezelhető életciklus modell</a:t>
            </a:r>
          </a:p>
        </p:txBody>
      </p:sp>
    </p:spTree>
    <p:extLst>
      <p:ext uri="{BB962C8B-B14F-4D97-AF65-F5344CB8AC3E}">
        <p14:creationId xmlns:p14="http://schemas.microsoft.com/office/powerpoint/2010/main" val="291126043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err="1"/>
              <a:t>Reliable</a:t>
            </a:r>
            <a:r>
              <a:rPr lang="hu-HU" dirty="0"/>
              <a:t> </a:t>
            </a:r>
            <a:r>
              <a:rPr lang="hu-HU" dirty="0" err="1"/>
              <a:t>Services</a:t>
            </a:r>
            <a:endParaRPr lang="hu-HU" dirty="0"/>
          </a:p>
        </p:txBody>
      </p:sp>
      <p:sp>
        <p:nvSpPr>
          <p:cNvPr id="4" name="Tartalom helye 3"/>
          <p:cNvSpPr>
            <a:spLocks noGrp="1"/>
          </p:cNvSpPr>
          <p:nvPr>
            <p:ph sz="quarter" idx="10"/>
          </p:nvPr>
        </p:nvSpPr>
        <p:spPr/>
        <p:txBody>
          <a:bodyPr>
            <a:normAutofit/>
          </a:bodyPr>
          <a:lstStyle/>
          <a:p>
            <a:r>
              <a:rPr lang="hu-HU" dirty="0"/>
              <a:t>Megbízhatóság, elérhetőség – </a:t>
            </a:r>
            <a:r>
              <a:rPr lang="hu-HU" dirty="0" err="1"/>
              <a:t>hw</a:t>
            </a:r>
            <a:r>
              <a:rPr lang="hu-HU" dirty="0"/>
              <a:t> / hálózati hibák esetén is</a:t>
            </a:r>
          </a:p>
          <a:p>
            <a:r>
              <a:rPr lang="hu-HU" dirty="0"/>
              <a:t>Skálázhatóság – könnyen skálázható a hardvererőforrások változásával</a:t>
            </a:r>
          </a:p>
          <a:p>
            <a:r>
              <a:rPr lang="hu-HU" dirty="0"/>
              <a:t>Konzisztencia – az állapotot kezelő szolgáltatásoknál garantált a tárolt állapot konzisztenciája</a:t>
            </a:r>
          </a:p>
          <a:p>
            <a:endParaRPr lang="hu-HU" dirty="0"/>
          </a:p>
        </p:txBody>
      </p:sp>
    </p:spTree>
    <p:extLst>
      <p:ext uri="{BB962C8B-B14F-4D97-AF65-F5344CB8AC3E}">
        <p14:creationId xmlns:p14="http://schemas.microsoft.com/office/powerpoint/2010/main" val="30913761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Konténerek – </a:t>
            </a:r>
            <a:r>
              <a:rPr lang="hu-HU" dirty="0" err="1"/>
              <a:t>virtualizációs</a:t>
            </a:r>
            <a:r>
              <a:rPr lang="hu-HU" dirty="0"/>
              <a:t> modell</a:t>
            </a:r>
          </a:p>
        </p:txBody>
      </p:sp>
      <p:sp>
        <p:nvSpPr>
          <p:cNvPr id="3" name="Tartalom helye 2"/>
          <p:cNvSpPr>
            <a:spLocks noGrp="1"/>
          </p:cNvSpPr>
          <p:nvPr>
            <p:ph sz="quarter" idx="10"/>
          </p:nvPr>
        </p:nvSpPr>
        <p:spPr/>
        <p:txBody>
          <a:bodyPr>
            <a:normAutofit/>
          </a:bodyPr>
          <a:lstStyle/>
          <a:p>
            <a:r>
              <a:rPr lang="hu-HU" sz="2400" dirty="0"/>
              <a:t>Előnyök</a:t>
            </a:r>
          </a:p>
          <a:p>
            <a:pPr lvl="1"/>
            <a:r>
              <a:rPr lang="hu-HU" sz="2400" dirty="0"/>
              <a:t>jobb kihasználtság tárolási szempontból - ami közös, az csak egyszer </a:t>
            </a:r>
            <a:r>
              <a:rPr lang="hu-HU" sz="2400" dirty="0" err="1"/>
              <a:t>tárolódik</a:t>
            </a:r>
            <a:endParaRPr lang="hu-HU" sz="2400" dirty="0"/>
          </a:p>
          <a:p>
            <a:pPr lvl="1"/>
            <a:r>
              <a:rPr lang="hu-HU" sz="2400" dirty="0"/>
              <a:t>jobb kihasználtság teljesítmény szempontból</a:t>
            </a:r>
          </a:p>
          <a:p>
            <a:pPr lvl="1"/>
            <a:r>
              <a:rPr lang="hu-HU" sz="2400" dirty="0"/>
              <a:t>akár 4-6x több alkalmazáspéldány futtatható</a:t>
            </a:r>
          </a:p>
          <a:p>
            <a:pPr lvl="1"/>
            <a:r>
              <a:rPr lang="hu-HU" sz="2400" dirty="0"/>
              <a:t>a klasszikus </a:t>
            </a:r>
            <a:r>
              <a:rPr lang="hu-HU" sz="2400" dirty="0" err="1"/>
              <a:t>virtualizációs</a:t>
            </a:r>
            <a:r>
              <a:rPr lang="hu-HU" sz="2400" dirty="0"/>
              <a:t> technikákhoz hasonló izoláció</a:t>
            </a:r>
          </a:p>
          <a:p>
            <a:endParaRPr lang="hu-HU" sz="2400" dirty="0"/>
          </a:p>
          <a:p>
            <a:r>
              <a:rPr lang="hu-HU" sz="2400" dirty="0"/>
              <a:t>Hátrányok</a:t>
            </a:r>
          </a:p>
          <a:p>
            <a:pPr lvl="1"/>
            <a:r>
              <a:rPr lang="hu-HU" sz="2400" dirty="0"/>
              <a:t>csak az adott </a:t>
            </a:r>
            <a:r>
              <a:rPr lang="hu-HU" sz="2400" dirty="0" err="1"/>
              <a:t>Host</a:t>
            </a:r>
            <a:r>
              <a:rPr lang="hu-HU" sz="2400" dirty="0"/>
              <a:t> OS-re készült konténert futtathatjuk</a:t>
            </a:r>
          </a:p>
          <a:p>
            <a:pPr lvl="1"/>
            <a:r>
              <a:rPr lang="hu-HU" sz="2400" dirty="0"/>
              <a:t>biztonság</a:t>
            </a:r>
          </a:p>
          <a:p>
            <a:pPr lvl="1"/>
            <a:r>
              <a:rPr lang="hu-HU" sz="2400" dirty="0"/>
              <a:t>kiforratlan eszközök</a:t>
            </a:r>
          </a:p>
          <a:p>
            <a:pPr lvl="1"/>
            <a:endParaRPr lang="hu-HU" sz="2400" dirty="0"/>
          </a:p>
        </p:txBody>
      </p:sp>
    </p:spTree>
    <p:extLst>
      <p:ext uri="{BB962C8B-B14F-4D97-AF65-F5344CB8AC3E}">
        <p14:creationId xmlns:p14="http://schemas.microsoft.com/office/powerpoint/2010/main" val="1766774678"/>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err="1"/>
              <a:t>Reliable</a:t>
            </a:r>
            <a:r>
              <a:rPr lang="hu-HU" dirty="0"/>
              <a:t> </a:t>
            </a:r>
            <a:r>
              <a:rPr lang="hu-HU" dirty="0" err="1"/>
              <a:t>Services</a:t>
            </a:r>
            <a:r>
              <a:rPr lang="hu-HU" dirty="0"/>
              <a:t> - állapotkezelés</a:t>
            </a:r>
          </a:p>
        </p:txBody>
      </p:sp>
      <p:sp>
        <p:nvSpPr>
          <p:cNvPr id="4" name="Tartalom helye 3"/>
          <p:cNvSpPr>
            <a:spLocks noGrp="1"/>
          </p:cNvSpPr>
          <p:nvPr>
            <p:ph sz="quarter" idx="10"/>
          </p:nvPr>
        </p:nvSpPr>
        <p:spPr/>
        <p:txBody>
          <a:bodyPr>
            <a:normAutofit fontScale="92500" lnSpcReduction="20000"/>
          </a:bodyPr>
          <a:lstStyle/>
          <a:p>
            <a:r>
              <a:rPr lang="hu-HU" dirty="0"/>
              <a:t>Állapotmentes szolgáltatások (</a:t>
            </a:r>
            <a:r>
              <a:rPr lang="hu-HU" dirty="0" err="1"/>
              <a:t>stateless</a:t>
            </a:r>
            <a:r>
              <a:rPr lang="hu-HU" dirty="0"/>
              <a:t> service)</a:t>
            </a:r>
          </a:p>
          <a:p>
            <a:pPr lvl="1"/>
            <a:r>
              <a:rPr lang="hu-HU" dirty="0"/>
              <a:t>Nem használ/kezel állapotot</a:t>
            </a:r>
          </a:p>
          <a:p>
            <a:pPr lvl="1"/>
            <a:r>
              <a:rPr lang="hu-HU" dirty="0"/>
              <a:t>Támaszkodhat külső adattárolásra – adatbázisra vagy állapotot kezelő szolgáltatásra</a:t>
            </a:r>
          </a:p>
          <a:p>
            <a:pPr lvl="1"/>
            <a:r>
              <a:rPr lang="hu-HU" dirty="0"/>
              <a:t>Pl. frontend service </a:t>
            </a:r>
          </a:p>
          <a:p>
            <a:pPr lvl="2"/>
            <a:r>
              <a:rPr lang="hu-HU" dirty="0"/>
              <a:t>fogadja a klienstől érkező kérést</a:t>
            </a:r>
          </a:p>
          <a:p>
            <a:pPr lvl="2"/>
            <a:r>
              <a:rPr lang="hu-HU" dirty="0"/>
              <a:t>kiválasztja a megfelelő célszolgáltatást</a:t>
            </a:r>
          </a:p>
          <a:p>
            <a:pPr lvl="2"/>
            <a:r>
              <a:rPr lang="hu-HU" dirty="0"/>
              <a:t>továbbítja a kérést a megfelelő (állapotot kezelő) célszolgáltatás felé</a:t>
            </a:r>
          </a:p>
          <a:p>
            <a:pPr lvl="2"/>
            <a:r>
              <a:rPr lang="hu-HU" dirty="0"/>
              <a:t>a továbbított kérésre érkező választ visszaküldi a kliensnek</a:t>
            </a:r>
          </a:p>
          <a:p>
            <a:r>
              <a:rPr lang="hu-HU" dirty="0"/>
              <a:t>Állapotot kezelő szolgáltatások (</a:t>
            </a:r>
            <a:r>
              <a:rPr lang="hu-HU" dirty="0" err="1"/>
              <a:t>stateful</a:t>
            </a:r>
            <a:r>
              <a:rPr lang="hu-HU" dirty="0"/>
              <a:t> service)</a:t>
            </a:r>
          </a:p>
          <a:p>
            <a:pPr lvl="1"/>
            <a:r>
              <a:rPr lang="hu-HU" dirty="0"/>
              <a:t>Valamilyen állapot nyilvántartására van szükség a működésükhöz (pl. </a:t>
            </a:r>
            <a:r>
              <a:rPr lang="hu-HU" dirty="0" err="1"/>
              <a:t>aggregáció</a:t>
            </a:r>
            <a:r>
              <a:rPr lang="hu-HU" dirty="0"/>
              <a:t>)</a:t>
            </a:r>
          </a:p>
          <a:p>
            <a:pPr lvl="1"/>
            <a:r>
              <a:rPr lang="hu-HU" dirty="0"/>
              <a:t>A platform által nyújtott állapotkezelő infrastruktúrában tárolják az állapotot</a:t>
            </a:r>
          </a:p>
          <a:p>
            <a:pPr lvl="1"/>
            <a:r>
              <a:rPr lang="hu-HU" dirty="0"/>
              <a:t>A platform az állapotot megbízhatóan elérhető és konzisztens állapotban tartja</a:t>
            </a:r>
          </a:p>
        </p:txBody>
      </p:sp>
    </p:spTree>
    <p:extLst>
      <p:ext uri="{BB962C8B-B14F-4D97-AF65-F5344CB8AC3E}">
        <p14:creationId xmlns:p14="http://schemas.microsoft.com/office/powerpoint/2010/main" val="3812738994"/>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Állapotot kezelő </a:t>
            </a:r>
            <a:r>
              <a:rPr lang="hu-HU" dirty="0" err="1"/>
              <a:t>vs</a:t>
            </a:r>
            <a:r>
              <a:rPr lang="hu-HU" dirty="0"/>
              <a:t> állapotmentes szolgáltatások</a:t>
            </a:r>
          </a:p>
        </p:txBody>
      </p:sp>
      <p:pic>
        <p:nvPicPr>
          <p:cNvPr id="1026" name="Picture 2" descr="Architecture diagram of a stateful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697" y="900274"/>
            <a:ext cx="4543399" cy="58970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rchitecture diagram of a stateless servi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5206" y="1764522"/>
            <a:ext cx="5996324" cy="4539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160488"/>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err="1"/>
              <a:t>Reliable</a:t>
            </a:r>
            <a:r>
              <a:rPr lang="hu-HU" dirty="0"/>
              <a:t> </a:t>
            </a:r>
            <a:r>
              <a:rPr lang="hu-HU" dirty="0" err="1"/>
              <a:t>Services</a:t>
            </a:r>
            <a:r>
              <a:rPr lang="hu-HU" dirty="0"/>
              <a:t> – állapotmentes szolgáltatás</a:t>
            </a:r>
          </a:p>
        </p:txBody>
      </p:sp>
      <p:sp>
        <p:nvSpPr>
          <p:cNvPr id="2" name="Szöveg helye 1"/>
          <p:cNvSpPr>
            <a:spLocks noGrp="1"/>
          </p:cNvSpPr>
          <p:nvPr>
            <p:ph sz="quarter" idx="10"/>
          </p:nvPr>
        </p:nvSpPr>
        <p:spPr>
          <a:xfrm>
            <a:off x="269241" y="1053885"/>
            <a:ext cx="11655840" cy="5634253"/>
          </a:xfrm>
        </p:spPr>
        <p:txBody>
          <a:bodyPr>
            <a:normAutofit/>
          </a:bodyPr>
          <a:lstStyle/>
          <a:p>
            <a:r>
              <a:rPr lang="hu-HU" dirty="0"/>
              <a:t>Állapotmentes szolgáltatás</a:t>
            </a:r>
          </a:p>
          <a:p>
            <a:pPr lvl="1"/>
            <a:r>
              <a:rPr lang="hu-HU" dirty="0"/>
              <a:t>a </a:t>
            </a:r>
            <a:r>
              <a:rPr lang="hu-HU" dirty="0" err="1"/>
              <a:t>StatelessServiceBase</a:t>
            </a:r>
            <a:r>
              <a:rPr lang="hu-HU" dirty="0"/>
              <a:t> vagy a </a:t>
            </a:r>
            <a:r>
              <a:rPr lang="hu-HU" dirty="0" err="1"/>
              <a:t>StatelessService</a:t>
            </a:r>
            <a:r>
              <a:rPr lang="hu-HU" dirty="0"/>
              <a:t> osztályból származik</a:t>
            </a:r>
          </a:p>
          <a:p>
            <a:pPr lvl="1"/>
            <a:r>
              <a:rPr lang="hu-HU" dirty="0"/>
              <a:t>Implementálhat saját </a:t>
            </a:r>
            <a:r>
              <a:rPr lang="hu-HU" dirty="0" err="1"/>
              <a:t>CommunicationListener</a:t>
            </a:r>
            <a:r>
              <a:rPr lang="hu-HU" dirty="0"/>
              <a:t>-t (az ábrán a platformét használja)</a:t>
            </a:r>
          </a:p>
          <a:p>
            <a:pPr lvl="1"/>
            <a:endParaRPr lang="hu-HU" dirty="0"/>
          </a:p>
          <a:p>
            <a:pPr lvl="1"/>
            <a:endParaRPr lang="hu-HU" dirty="0"/>
          </a:p>
          <a:p>
            <a:endParaRPr lang="hu-HU" dirty="0"/>
          </a:p>
        </p:txBody>
      </p:sp>
    </p:spTree>
    <p:extLst>
      <p:ext uri="{BB962C8B-B14F-4D97-AF65-F5344CB8AC3E}">
        <p14:creationId xmlns:p14="http://schemas.microsoft.com/office/powerpoint/2010/main" val="4101399044"/>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err="1"/>
              <a:t>Reliable</a:t>
            </a:r>
            <a:r>
              <a:rPr lang="hu-HU" dirty="0"/>
              <a:t> </a:t>
            </a:r>
            <a:r>
              <a:rPr lang="hu-HU" dirty="0" err="1"/>
              <a:t>Services</a:t>
            </a:r>
            <a:r>
              <a:rPr lang="hu-HU" dirty="0"/>
              <a:t> – állapotkezelő alapszolgáltatások</a:t>
            </a:r>
          </a:p>
        </p:txBody>
      </p:sp>
      <p:sp>
        <p:nvSpPr>
          <p:cNvPr id="2" name="Szöveg helye 1"/>
          <p:cNvSpPr>
            <a:spLocks noGrp="1"/>
          </p:cNvSpPr>
          <p:nvPr>
            <p:ph sz="quarter" idx="10"/>
          </p:nvPr>
        </p:nvSpPr>
        <p:spPr>
          <a:xfrm>
            <a:off x="269241" y="1053885"/>
            <a:ext cx="11655840" cy="5634253"/>
          </a:xfrm>
        </p:spPr>
        <p:txBody>
          <a:bodyPr>
            <a:normAutofit fontScale="77500" lnSpcReduction="20000"/>
          </a:bodyPr>
          <a:lstStyle/>
          <a:p>
            <a:r>
              <a:rPr lang="hu-HU" dirty="0"/>
              <a:t>Állapotot kezelő szolgáltatás</a:t>
            </a:r>
          </a:p>
          <a:p>
            <a:pPr lvl="1"/>
            <a:r>
              <a:rPr lang="hu-HU" dirty="0"/>
              <a:t>a </a:t>
            </a:r>
            <a:r>
              <a:rPr lang="hu-HU" dirty="0" err="1"/>
              <a:t>StatefulServiceBase</a:t>
            </a:r>
            <a:r>
              <a:rPr lang="hu-HU" dirty="0"/>
              <a:t> vagy a </a:t>
            </a:r>
            <a:r>
              <a:rPr lang="hu-HU" dirty="0" err="1"/>
              <a:t>StatefulService</a:t>
            </a:r>
            <a:r>
              <a:rPr lang="hu-HU" dirty="0"/>
              <a:t> osztályból származik</a:t>
            </a:r>
          </a:p>
          <a:p>
            <a:pPr lvl="1"/>
            <a:r>
              <a:rPr lang="hu-HU" dirty="0"/>
              <a:t>Implementálhat saját </a:t>
            </a:r>
            <a:r>
              <a:rPr lang="hu-HU" dirty="0" err="1"/>
              <a:t>CommunicationListener</a:t>
            </a:r>
            <a:r>
              <a:rPr lang="hu-HU" dirty="0"/>
              <a:t>-t (az ábrán a platformét használja)</a:t>
            </a:r>
          </a:p>
          <a:p>
            <a:r>
              <a:rPr lang="hu-HU" dirty="0" err="1"/>
              <a:t>Reliable</a:t>
            </a:r>
            <a:r>
              <a:rPr lang="hu-HU" dirty="0"/>
              <a:t> </a:t>
            </a:r>
            <a:r>
              <a:rPr lang="hu-HU" dirty="0" err="1"/>
              <a:t>State</a:t>
            </a:r>
            <a:r>
              <a:rPr lang="hu-HU" dirty="0"/>
              <a:t> Manager</a:t>
            </a:r>
          </a:p>
          <a:p>
            <a:pPr lvl="1"/>
            <a:r>
              <a:rPr lang="hu-HU" dirty="0"/>
              <a:t>Elérhetővé teszi az állapotkezelő szolgáltatás funkcióit</a:t>
            </a:r>
          </a:p>
          <a:p>
            <a:pPr lvl="1"/>
            <a:r>
              <a:rPr lang="hu-HU" dirty="0"/>
              <a:t>Két beépített megbízható kollekció: kulcs-érték pár alapú (</a:t>
            </a:r>
            <a:r>
              <a:rPr lang="hu-HU" dirty="0" err="1"/>
              <a:t>dictionary</a:t>
            </a:r>
            <a:r>
              <a:rPr lang="hu-HU" dirty="0"/>
              <a:t>), sor alapú (</a:t>
            </a:r>
            <a:r>
              <a:rPr lang="hu-HU" dirty="0" err="1"/>
              <a:t>queue</a:t>
            </a:r>
            <a:r>
              <a:rPr lang="hu-HU" dirty="0"/>
              <a:t>)</a:t>
            </a:r>
          </a:p>
          <a:p>
            <a:pPr lvl="1"/>
            <a:r>
              <a:rPr lang="hu-HU" dirty="0"/>
              <a:t>További kollekciók is bekapcsolhatók a rendszerbe</a:t>
            </a:r>
          </a:p>
          <a:p>
            <a:r>
              <a:rPr lang="hu-HU" dirty="0" err="1"/>
              <a:t>Transactional</a:t>
            </a:r>
            <a:r>
              <a:rPr lang="hu-HU" dirty="0"/>
              <a:t> </a:t>
            </a:r>
            <a:r>
              <a:rPr lang="hu-HU" dirty="0" err="1"/>
              <a:t>Replicator</a:t>
            </a:r>
            <a:endParaRPr lang="hu-HU" dirty="0"/>
          </a:p>
          <a:p>
            <a:pPr lvl="1"/>
            <a:r>
              <a:rPr lang="hu-HU" dirty="0"/>
              <a:t>Biztosítja, hogy a szolgáltatásmásolatok között az állapot konzisztens legyen</a:t>
            </a:r>
          </a:p>
          <a:p>
            <a:pPr lvl="1"/>
            <a:r>
              <a:rPr lang="hu-HU" dirty="0"/>
              <a:t>Saját belső protokollt használ</a:t>
            </a:r>
          </a:p>
          <a:p>
            <a:pPr lvl="1"/>
            <a:r>
              <a:rPr lang="hu-HU" dirty="0"/>
              <a:t>Az állapotnapló szolgáltatásra épít</a:t>
            </a:r>
          </a:p>
          <a:p>
            <a:r>
              <a:rPr lang="hu-HU" dirty="0"/>
              <a:t>Állapotnapló</a:t>
            </a:r>
          </a:p>
          <a:p>
            <a:pPr lvl="1"/>
            <a:r>
              <a:rPr lang="hu-HU" dirty="0"/>
              <a:t>Az állapot változásának lokális naplója</a:t>
            </a:r>
          </a:p>
          <a:p>
            <a:pPr lvl="1"/>
            <a:r>
              <a:rPr lang="hu-HU" dirty="0" err="1"/>
              <a:t>Shared</a:t>
            </a:r>
            <a:r>
              <a:rPr lang="hu-HU" dirty="0"/>
              <a:t> log: előbb ide kerül </a:t>
            </a:r>
            <a:r>
              <a:rPr lang="hu-HU" dirty="0" err="1"/>
              <a:t>nalózásra</a:t>
            </a:r>
            <a:r>
              <a:rPr lang="hu-HU" dirty="0"/>
              <a:t> a változás</a:t>
            </a:r>
          </a:p>
          <a:p>
            <a:pPr lvl="1"/>
            <a:r>
              <a:rPr lang="hu-HU" dirty="0" err="1"/>
              <a:t>Dedicated</a:t>
            </a:r>
            <a:r>
              <a:rPr lang="hu-HU" dirty="0"/>
              <a:t> log:  a napló végleges helye, időnként átíródik a </a:t>
            </a:r>
            <a:r>
              <a:rPr lang="hu-HU" dirty="0" err="1"/>
              <a:t>shared</a:t>
            </a:r>
            <a:r>
              <a:rPr lang="hu-HU" dirty="0"/>
              <a:t> log-</a:t>
            </a:r>
            <a:r>
              <a:rPr lang="hu-HU" dirty="0" err="1"/>
              <a:t>ból</a:t>
            </a:r>
            <a:endParaRPr lang="hu-HU" dirty="0"/>
          </a:p>
          <a:p>
            <a:pPr lvl="1"/>
            <a:endParaRPr lang="hu-HU" dirty="0"/>
          </a:p>
          <a:p>
            <a:pPr lvl="1"/>
            <a:endParaRPr lang="hu-HU" dirty="0"/>
          </a:p>
          <a:p>
            <a:endParaRPr lang="hu-HU" dirty="0"/>
          </a:p>
        </p:txBody>
      </p:sp>
    </p:spTree>
    <p:extLst>
      <p:ext uri="{BB962C8B-B14F-4D97-AF65-F5344CB8AC3E}">
        <p14:creationId xmlns:p14="http://schemas.microsoft.com/office/powerpoint/2010/main" val="2795779799"/>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err="1"/>
              <a:t>Reliable</a:t>
            </a:r>
            <a:r>
              <a:rPr lang="hu-HU" dirty="0"/>
              <a:t> </a:t>
            </a:r>
            <a:r>
              <a:rPr lang="hu-HU" dirty="0" err="1"/>
              <a:t>Services</a:t>
            </a:r>
            <a:r>
              <a:rPr lang="hu-HU" dirty="0"/>
              <a:t> – megbízható kollekciók</a:t>
            </a:r>
          </a:p>
        </p:txBody>
      </p:sp>
      <p:sp>
        <p:nvSpPr>
          <p:cNvPr id="2" name="Szöveg helye 1"/>
          <p:cNvSpPr>
            <a:spLocks noGrp="1"/>
          </p:cNvSpPr>
          <p:nvPr>
            <p:ph sz="quarter" idx="4294967295"/>
          </p:nvPr>
        </p:nvSpPr>
        <p:spPr>
          <a:xfrm>
            <a:off x="536575" y="1054100"/>
            <a:ext cx="11655425" cy="5634038"/>
          </a:xfrm>
        </p:spPr>
        <p:txBody>
          <a:bodyPr>
            <a:normAutofit/>
          </a:bodyPr>
          <a:lstStyle/>
          <a:p>
            <a:pPr lvl="1"/>
            <a:endParaRPr lang="hu-HU" dirty="0"/>
          </a:p>
          <a:p>
            <a:pPr lvl="1"/>
            <a:endParaRPr lang="hu-HU" dirty="0"/>
          </a:p>
          <a:p>
            <a:endParaRPr lang="hu-HU" dirty="0"/>
          </a:p>
        </p:txBody>
      </p:sp>
      <p:grpSp>
        <p:nvGrpSpPr>
          <p:cNvPr id="16" name="Csoportba foglalás 15"/>
          <p:cNvGrpSpPr/>
          <p:nvPr/>
        </p:nvGrpSpPr>
        <p:grpSpPr>
          <a:xfrm>
            <a:off x="945119" y="1995878"/>
            <a:ext cx="10602552" cy="3636438"/>
            <a:chOff x="1227221" y="1820780"/>
            <a:chExt cx="10602552" cy="3636438"/>
          </a:xfrm>
        </p:grpSpPr>
        <p:sp>
          <p:nvSpPr>
            <p:cNvPr id="17" name="Jobbra nyíl 16"/>
            <p:cNvSpPr/>
            <p:nvPr/>
          </p:nvSpPr>
          <p:spPr>
            <a:xfrm>
              <a:off x="1427747" y="1820780"/>
              <a:ext cx="9248274" cy="3636438"/>
            </a:xfrm>
            <a:prstGeom prst="rightArrow">
              <a:avLst/>
            </a:prstGeom>
            <a:solidFill>
              <a:srgbClr val="5B9BD5">
                <a:lumMod val="20000"/>
                <a:lumOff val="80000"/>
              </a:srgbClr>
            </a:solidFill>
            <a:ln w="12700" cap="flat" cmpd="sng" algn="ctr">
              <a:solidFill>
                <a:srgbClr val="DEEBF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hu-HU"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8" name="Csoportba foglalás 17"/>
            <p:cNvGrpSpPr/>
            <p:nvPr/>
          </p:nvGrpSpPr>
          <p:grpSpPr>
            <a:xfrm>
              <a:off x="1227221" y="2863517"/>
              <a:ext cx="2927638" cy="1507958"/>
              <a:chOff x="1307432" y="2695074"/>
              <a:chExt cx="2582778" cy="1507958"/>
            </a:xfrm>
          </p:grpSpPr>
          <p:sp>
            <p:nvSpPr>
              <p:cNvPr id="25" name="Lekerekített téglalap 24"/>
              <p:cNvSpPr/>
              <p:nvPr/>
            </p:nvSpPr>
            <p:spPr>
              <a:xfrm>
                <a:off x="1307432" y="2695074"/>
                <a:ext cx="2582778" cy="1507958"/>
              </a:xfrm>
              <a:prstGeom prst="roundRect">
                <a:avLst/>
              </a:prstGeom>
              <a:solidFill>
                <a:sysClr val="window" lastClr="FFFFFF"/>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hu-HU"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6" name="Téglalap 25"/>
              <p:cNvSpPr/>
              <p:nvPr/>
            </p:nvSpPr>
            <p:spPr>
              <a:xfrm>
                <a:off x="1307432" y="2695074"/>
                <a:ext cx="2582778" cy="1477328"/>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hu-HU" sz="1800" b="1" i="0" u="none" strike="noStrike" kern="0" cap="none" spc="0" normalizeH="0" baseline="0" noProof="0" dirty="0">
                    <a:ln>
                      <a:noFill/>
                    </a:ln>
                    <a:solidFill>
                      <a:prstClr val="black"/>
                    </a:solidFill>
                    <a:effectLst/>
                    <a:uLnTx/>
                    <a:uFillTx/>
                    <a:cs typeface="Segoe UI" panose="020B0502040204020203" pitchFamily="34" charset="0"/>
                  </a:rPr>
                  <a:t>Hagyományos kollekciók</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hu-HU" sz="1800" b="1"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u-HU" sz="1800" b="1" i="0" u="none" strike="noStrike" kern="0" cap="none" spc="0" normalizeH="0" baseline="0" noProof="0" dirty="0">
                    <a:ln>
                      <a:noFill/>
                    </a:ln>
                    <a:solidFill>
                      <a:prstClr val="black"/>
                    </a:solidFill>
                    <a:effectLst/>
                    <a:uLnTx/>
                    <a:uFillTx/>
                    <a:cs typeface="Segoe UI" panose="020B0502040204020203" pitchFamily="34" charset="0"/>
                  </a:rPr>
                  <a:t>egyszálú</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u-HU" sz="1800" b="1" i="0" u="none" strike="noStrike" kern="0" cap="none" spc="0" normalizeH="0" baseline="0" noProof="0" dirty="0">
                    <a:ln>
                      <a:noFill/>
                    </a:ln>
                    <a:solidFill>
                      <a:prstClr val="black"/>
                    </a:solidFill>
                    <a:effectLst/>
                    <a:uLnTx/>
                    <a:uFillTx/>
                    <a:cs typeface="Segoe UI" panose="020B0502040204020203" pitchFamily="34" charset="0"/>
                  </a:rPr>
                  <a:t>Pl. List&lt;T&gt;</a:t>
                </a:r>
              </a:p>
              <a:p>
                <a:pPr marL="285750" marR="0" lvl="0" indent="-285750" algn="ctr"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hu-HU" sz="1800" b="0" i="0" u="none" strike="noStrike" kern="0" cap="none" spc="0" normalizeH="0" baseline="0" noProof="0" dirty="0">
                  <a:ln>
                    <a:noFill/>
                  </a:ln>
                  <a:solidFill>
                    <a:prstClr val="black"/>
                  </a:solidFill>
                  <a:effectLst/>
                  <a:uLnTx/>
                  <a:uFillTx/>
                  <a:latin typeface="Calibri" panose="020F0502020204030204"/>
                </a:endParaRPr>
              </a:p>
            </p:txBody>
          </p:sp>
        </p:grpSp>
        <p:grpSp>
          <p:nvGrpSpPr>
            <p:cNvPr id="19" name="Csoportba foglalás 18"/>
            <p:cNvGrpSpPr/>
            <p:nvPr/>
          </p:nvGrpSpPr>
          <p:grpSpPr>
            <a:xfrm>
              <a:off x="4631518" y="2863517"/>
              <a:ext cx="3199123" cy="1507958"/>
              <a:chOff x="1307432" y="2695074"/>
              <a:chExt cx="2582778" cy="1507958"/>
            </a:xfrm>
          </p:grpSpPr>
          <p:sp>
            <p:nvSpPr>
              <p:cNvPr id="23" name="Lekerekített téglalap 22"/>
              <p:cNvSpPr/>
              <p:nvPr/>
            </p:nvSpPr>
            <p:spPr>
              <a:xfrm>
                <a:off x="1307432" y="2695074"/>
                <a:ext cx="2582778" cy="1507958"/>
              </a:xfrm>
              <a:prstGeom prst="roundRect">
                <a:avLst/>
              </a:prstGeom>
              <a:solidFill>
                <a:sysClr val="window" lastClr="FFFFFF"/>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hu-HU"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4" name="Téglalap 23"/>
              <p:cNvSpPr/>
              <p:nvPr/>
            </p:nvSpPr>
            <p:spPr>
              <a:xfrm>
                <a:off x="1307432" y="2695074"/>
                <a:ext cx="2582778" cy="1477328"/>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hu-HU" sz="1800" b="1" i="0" u="none" strike="noStrike" kern="0" cap="none" spc="0" normalizeH="0" baseline="0" noProof="0" dirty="0">
                    <a:ln>
                      <a:noFill/>
                    </a:ln>
                    <a:solidFill>
                      <a:prstClr val="black"/>
                    </a:solidFill>
                    <a:effectLst/>
                    <a:uLnTx/>
                    <a:uFillTx/>
                    <a:cs typeface="Segoe UI" panose="020B0502040204020203" pitchFamily="34" charset="0"/>
                  </a:rPr>
                  <a:t>Szálbiztos kollekciók</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hu-HU" sz="1800" b="1"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u-HU" sz="1800" b="1" i="0" u="none" strike="noStrike" kern="0" cap="none" spc="0" normalizeH="0" baseline="0" noProof="0" dirty="0">
                    <a:ln>
                      <a:noFill/>
                    </a:ln>
                    <a:solidFill>
                      <a:prstClr val="black"/>
                    </a:solidFill>
                    <a:effectLst/>
                    <a:uLnTx/>
                    <a:uFillTx/>
                    <a:cs typeface="Segoe UI" panose="020B0502040204020203" pitchFamily="34" charset="0"/>
                  </a:rPr>
                  <a:t>többszálú</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u-HU" sz="1800" b="1" i="0" u="none" strike="noStrike" kern="0" cap="none" spc="0" normalizeH="0" baseline="0" noProof="0" dirty="0">
                    <a:ln>
                      <a:noFill/>
                    </a:ln>
                    <a:solidFill>
                      <a:prstClr val="black"/>
                    </a:solidFill>
                    <a:effectLst/>
                    <a:uLnTx/>
                    <a:uFillTx/>
                    <a:cs typeface="Segoe UI" panose="020B0502040204020203" pitchFamily="34" charset="0"/>
                  </a:rPr>
                  <a:t>Pl. </a:t>
                </a:r>
                <a:r>
                  <a:rPr kumimoji="0" lang="hu-HU" sz="1800" b="1" i="0" u="none" strike="noStrike" kern="0" cap="none" spc="0" normalizeH="0" baseline="0" noProof="0" dirty="0" err="1">
                    <a:ln>
                      <a:noFill/>
                    </a:ln>
                    <a:solidFill>
                      <a:prstClr val="black"/>
                    </a:solidFill>
                    <a:effectLst/>
                    <a:uLnTx/>
                    <a:uFillTx/>
                    <a:cs typeface="Segoe UI" panose="020B0502040204020203" pitchFamily="34" charset="0"/>
                  </a:rPr>
                  <a:t>ConcurrentQueue</a:t>
                </a:r>
                <a:r>
                  <a:rPr kumimoji="0" lang="hu-HU" sz="1800" b="1" i="0" u="none" strike="noStrike" kern="0" cap="none" spc="0" normalizeH="0" baseline="0" noProof="0" dirty="0">
                    <a:ln>
                      <a:noFill/>
                    </a:ln>
                    <a:solidFill>
                      <a:prstClr val="black"/>
                    </a:solidFill>
                    <a:effectLst/>
                    <a:uLnTx/>
                    <a:uFillTx/>
                    <a:cs typeface="Segoe UI" panose="020B0502040204020203" pitchFamily="34" charset="0"/>
                  </a:rPr>
                  <a:t>&lt;T&gt;</a:t>
                </a:r>
              </a:p>
              <a:p>
                <a:pPr marL="285750" marR="0" lvl="0" indent="-285750" algn="ctr"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hu-HU" sz="1800" b="0" i="0" u="none" strike="noStrike" kern="0" cap="none" spc="0" normalizeH="0" baseline="0" noProof="0" dirty="0">
                  <a:ln>
                    <a:noFill/>
                  </a:ln>
                  <a:solidFill>
                    <a:prstClr val="black"/>
                  </a:solidFill>
                  <a:effectLst/>
                  <a:uLnTx/>
                  <a:uFillTx/>
                  <a:latin typeface="Calibri" panose="020F0502020204030204"/>
                </a:endParaRPr>
              </a:p>
            </p:txBody>
          </p:sp>
        </p:grpSp>
        <p:grpSp>
          <p:nvGrpSpPr>
            <p:cNvPr id="20" name="Csoportba foglalás 19"/>
            <p:cNvGrpSpPr/>
            <p:nvPr/>
          </p:nvGrpSpPr>
          <p:grpSpPr>
            <a:xfrm>
              <a:off x="8332594" y="2448019"/>
              <a:ext cx="3497179" cy="2308324"/>
              <a:chOff x="1307432" y="2695074"/>
              <a:chExt cx="2823410" cy="2308324"/>
            </a:xfrm>
            <a:noFill/>
          </p:grpSpPr>
          <p:sp>
            <p:nvSpPr>
              <p:cNvPr id="21" name="Lekerekített téglalap 20"/>
              <p:cNvSpPr/>
              <p:nvPr/>
            </p:nvSpPr>
            <p:spPr>
              <a:xfrm>
                <a:off x="1307432" y="2695074"/>
                <a:ext cx="2582778" cy="2308324"/>
              </a:xfrm>
              <a:prstGeom prst="roundRect">
                <a:avLst/>
              </a:prstGeom>
              <a:solidFill>
                <a:srgbClr val="70AD47">
                  <a:lumMod val="60000"/>
                  <a:lumOff val="40000"/>
                  <a:alpha val="60000"/>
                </a:srgbClr>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hu-HU"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2" name="Téglalap 21"/>
              <p:cNvSpPr/>
              <p:nvPr/>
            </p:nvSpPr>
            <p:spPr>
              <a:xfrm>
                <a:off x="1307432" y="2695074"/>
                <a:ext cx="2823410" cy="2308324"/>
              </a:xfrm>
              <a:prstGeom prst="rect">
                <a:avLst/>
              </a:prstGeom>
              <a:grp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hu-HU" sz="1800" b="1" i="0" u="none" strike="noStrike" kern="0" cap="none" spc="0" normalizeH="0" baseline="0" noProof="0" dirty="0" err="1">
                    <a:ln>
                      <a:noFill/>
                    </a:ln>
                    <a:solidFill>
                      <a:prstClr val="black"/>
                    </a:solidFill>
                    <a:effectLst/>
                    <a:uLnTx/>
                    <a:uFillTx/>
                    <a:cs typeface="Segoe UI" panose="020B0502040204020203" pitchFamily="34" charset="0"/>
                  </a:rPr>
                  <a:t>Reliable</a:t>
                </a:r>
                <a:r>
                  <a:rPr kumimoji="0" lang="hu-HU" sz="1800" b="1" i="0" u="none" strike="noStrike" kern="0" cap="none" spc="0" normalizeH="0" baseline="0" noProof="0" dirty="0">
                    <a:ln>
                      <a:noFill/>
                    </a:ln>
                    <a:solidFill>
                      <a:prstClr val="black"/>
                    </a:solidFill>
                    <a:effectLst/>
                    <a:uLnTx/>
                    <a:uFillTx/>
                    <a:cs typeface="Segoe UI" panose="020B0502040204020203" pitchFamily="34" charset="0"/>
                  </a:rPr>
                  <a:t> </a:t>
                </a:r>
                <a:r>
                  <a:rPr kumimoji="0" lang="hu-HU" sz="1800" b="1" i="0" u="none" strike="noStrike" kern="0" cap="none" spc="0" normalizeH="0" baseline="0" noProof="0" dirty="0" err="1">
                    <a:ln>
                      <a:noFill/>
                    </a:ln>
                    <a:solidFill>
                      <a:prstClr val="black"/>
                    </a:solidFill>
                    <a:effectLst/>
                    <a:uLnTx/>
                    <a:uFillTx/>
                    <a:cs typeface="Segoe UI" panose="020B0502040204020203" pitchFamily="34" charset="0"/>
                  </a:rPr>
                  <a:t>Collections</a:t>
                </a:r>
                <a:endParaRPr kumimoji="0" lang="hu-HU" sz="1800" b="1" i="0" u="none" strike="noStrike" kern="0" cap="none" spc="0" normalizeH="0" baseline="0" noProof="0" dirty="0">
                  <a:ln>
                    <a:noFill/>
                  </a:ln>
                  <a:solidFill>
                    <a:prstClr val="black"/>
                  </a:solidFill>
                  <a:effectLst/>
                  <a:uLnTx/>
                  <a:uFillTx/>
                  <a:cs typeface="Segoe UI" panose="020B0502040204020203" pitchFamily="34" charset="0"/>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hu-HU" sz="1800" b="1"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u-HU" sz="1800" b="1" i="0" u="none" strike="noStrike" kern="0" cap="none" spc="0" normalizeH="0" baseline="0" noProof="0" dirty="0">
                    <a:ln>
                      <a:noFill/>
                    </a:ln>
                    <a:solidFill>
                      <a:prstClr val="black"/>
                    </a:solidFill>
                    <a:effectLst/>
                    <a:uLnTx/>
                    <a:uFillTx/>
                    <a:cs typeface="Segoe UI" panose="020B0502040204020203" pitchFamily="34" charset="0"/>
                  </a:rPr>
                  <a:t>Több csomópontos működés</a:t>
                </a:r>
              </a:p>
              <a:p>
                <a:pPr marL="742950"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u-HU" sz="1800" b="1" i="0" u="none" strike="noStrike" kern="0" cap="none" spc="0" normalizeH="0" baseline="0" noProof="0" dirty="0">
                    <a:ln>
                      <a:noFill/>
                    </a:ln>
                    <a:solidFill>
                      <a:prstClr val="black"/>
                    </a:solidFill>
                    <a:effectLst/>
                    <a:uLnTx/>
                    <a:uFillTx/>
                    <a:cs typeface="Segoe UI" panose="020B0502040204020203" pitchFamily="34" charset="0"/>
                  </a:rPr>
                  <a:t>Többszörözés</a:t>
                </a:r>
              </a:p>
              <a:p>
                <a:pPr marL="742950"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u-HU" sz="1800" b="1" i="0" u="none" strike="noStrike" kern="0" cap="none" spc="0" normalizeH="0" baseline="0" noProof="0" dirty="0" err="1">
                    <a:ln>
                      <a:noFill/>
                    </a:ln>
                    <a:solidFill>
                      <a:prstClr val="black"/>
                    </a:solidFill>
                    <a:effectLst/>
                    <a:uLnTx/>
                    <a:uFillTx/>
                    <a:cs typeface="Segoe UI" panose="020B0502040204020203" pitchFamily="34" charset="0"/>
                  </a:rPr>
                  <a:t>Perzisztencia</a:t>
                </a:r>
                <a:r>
                  <a:rPr kumimoji="0" lang="hu-HU" sz="1800" b="1" i="0" u="none" strike="noStrike" kern="0" cap="none" spc="0" normalizeH="0" baseline="0" noProof="0" dirty="0">
                    <a:ln>
                      <a:noFill/>
                    </a:ln>
                    <a:solidFill>
                      <a:prstClr val="black"/>
                    </a:solidFill>
                    <a:effectLst/>
                    <a:uLnTx/>
                    <a:uFillTx/>
                    <a:cs typeface="Segoe UI" panose="020B0502040204020203" pitchFamily="34" charset="0"/>
                  </a:rPr>
                  <a:t> (</a:t>
                </a:r>
                <a:r>
                  <a:rPr kumimoji="0" lang="hu-HU" sz="1800" b="1" i="0" u="none" strike="noStrike" kern="0" cap="none" spc="0" normalizeH="0" baseline="0" noProof="0" dirty="0" err="1">
                    <a:ln>
                      <a:noFill/>
                    </a:ln>
                    <a:solidFill>
                      <a:prstClr val="black"/>
                    </a:solidFill>
                    <a:effectLst/>
                    <a:uLnTx/>
                    <a:uFillTx/>
                    <a:cs typeface="Segoe UI" panose="020B0502040204020203" pitchFamily="34" charset="0"/>
                  </a:rPr>
                  <a:t>opc</a:t>
                </a:r>
                <a:r>
                  <a:rPr kumimoji="0" lang="hu-HU" sz="1800" b="1" i="0" u="none" strike="noStrike" kern="0" cap="none" spc="0" normalizeH="0" baseline="0" noProof="0" dirty="0">
                    <a:ln>
                      <a:noFill/>
                    </a:ln>
                    <a:solidFill>
                      <a:prstClr val="black"/>
                    </a:solidFill>
                    <a:effectLst/>
                    <a:uLnTx/>
                    <a:uFillTx/>
                    <a:cs typeface="Segoe UI" panose="020B0502040204020203" pitchFamily="34" charset="0"/>
                  </a:rPr>
                  <a:t>.)</a:t>
                </a:r>
              </a:p>
              <a:p>
                <a:pPr marL="742950"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u-HU" sz="1800" b="1" i="0" u="none" strike="noStrike" kern="0" cap="none" spc="0" normalizeH="0" baseline="0" noProof="0" dirty="0">
                    <a:ln>
                      <a:noFill/>
                    </a:ln>
                    <a:solidFill>
                      <a:prstClr val="black"/>
                    </a:solidFill>
                    <a:effectLst/>
                    <a:uLnTx/>
                    <a:uFillTx/>
                    <a:cs typeface="Segoe UI" panose="020B0502040204020203" pitchFamily="34" charset="0"/>
                  </a:rPr>
                  <a:t>Aszinkron API</a:t>
                </a:r>
              </a:p>
              <a:p>
                <a:pPr marL="742950"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u-HU" sz="1800" b="1" i="0" u="none" strike="noStrike" kern="0" cap="none" spc="0" normalizeH="0" baseline="0" noProof="0" dirty="0">
                    <a:ln>
                      <a:noFill/>
                    </a:ln>
                    <a:solidFill>
                      <a:prstClr val="black"/>
                    </a:solidFill>
                    <a:effectLst/>
                    <a:uLnTx/>
                    <a:uFillTx/>
                    <a:cs typeface="Segoe UI" panose="020B0502040204020203" pitchFamily="34" charset="0"/>
                  </a:rPr>
                  <a:t>Tranzakció</a:t>
                </a:r>
              </a:p>
            </p:txBody>
          </p:sp>
        </p:grpSp>
      </p:grpSp>
    </p:spTree>
    <p:extLst>
      <p:ext uri="{BB962C8B-B14F-4D97-AF65-F5344CB8AC3E}">
        <p14:creationId xmlns:p14="http://schemas.microsoft.com/office/powerpoint/2010/main" val="1852254121"/>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err="1"/>
              <a:t>Reliable</a:t>
            </a:r>
            <a:r>
              <a:rPr lang="hu-HU" dirty="0"/>
              <a:t> </a:t>
            </a:r>
            <a:r>
              <a:rPr lang="hu-HU" dirty="0" err="1"/>
              <a:t>Collections</a:t>
            </a:r>
            <a:endParaRPr lang="hu-HU" dirty="0"/>
          </a:p>
        </p:txBody>
      </p:sp>
      <p:sp>
        <p:nvSpPr>
          <p:cNvPr id="2" name="Szöveg helye 1"/>
          <p:cNvSpPr>
            <a:spLocks noGrp="1"/>
          </p:cNvSpPr>
          <p:nvPr>
            <p:ph sz="quarter" idx="10"/>
          </p:nvPr>
        </p:nvSpPr>
        <p:spPr/>
        <p:txBody>
          <a:bodyPr>
            <a:normAutofit lnSpcReduction="10000"/>
          </a:bodyPr>
          <a:lstStyle/>
          <a:p>
            <a:r>
              <a:rPr lang="hu-HU" dirty="0"/>
              <a:t>Jelenleg két implementáció: szótár és sor</a:t>
            </a:r>
          </a:p>
          <a:p>
            <a:pPr lvl="1"/>
            <a:r>
              <a:rPr lang="hu-HU" dirty="0" err="1"/>
              <a:t>Dicitonary</a:t>
            </a:r>
            <a:r>
              <a:rPr lang="hu-HU" dirty="0"/>
              <a:t>&lt;</a:t>
            </a:r>
            <a:r>
              <a:rPr lang="hu-HU" dirty="0" err="1"/>
              <a:t>TKey,TValue</a:t>
            </a:r>
            <a:r>
              <a:rPr lang="hu-HU" dirty="0"/>
              <a:t>&gt;, </a:t>
            </a:r>
            <a:r>
              <a:rPr lang="hu-HU" dirty="0" err="1"/>
              <a:t>Queue</a:t>
            </a:r>
            <a:r>
              <a:rPr lang="hu-HU" dirty="0"/>
              <a:t>&lt;</a:t>
            </a:r>
            <a:r>
              <a:rPr lang="hu-HU" dirty="0" err="1"/>
              <a:t>TValue</a:t>
            </a:r>
            <a:r>
              <a:rPr lang="hu-HU" dirty="0"/>
              <a:t>&gt;</a:t>
            </a:r>
          </a:p>
          <a:p>
            <a:r>
              <a:rPr lang="hu-HU" dirty="0"/>
              <a:t>Izolációs szintek</a:t>
            </a:r>
          </a:p>
          <a:p>
            <a:pPr lvl="1"/>
            <a:r>
              <a:rPr lang="hu-HU" dirty="0" err="1"/>
              <a:t>Repeatable</a:t>
            </a:r>
            <a:r>
              <a:rPr lang="hu-HU" dirty="0"/>
              <a:t> Read</a:t>
            </a:r>
          </a:p>
          <a:p>
            <a:pPr lvl="1"/>
            <a:r>
              <a:rPr lang="hu-HU" dirty="0" err="1"/>
              <a:t>Snaphot</a:t>
            </a:r>
            <a:endParaRPr lang="hu-HU" dirty="0"/>
          </a:p>
          <a:p>
            <a:pPr lvl="1"/>
            <a:r>
              <a:rPr lang="hu-HU" dirty="0"/>
              <a:t>Tranzakción belül a módosítás azonnal kiolvasható</a:t>
            </a:r>
          </a:p>
          <a:p>
            <a:r>
              <a:rPr lang="hu-HU" dirty="0"/>
              <a:t>Zárolás</a:t>
            </a:r>
          </a:p>
          <a:p>
            <a:pPr lvl="1"/>
            <a:r>
              <a:rPr lang="hu-HU" dirty="0"/>
              <a:t>Kétfázisú</a:t>
            </a:r>
          </a:p>
          <a:p>
            <a:pPr lvl="1"/>
            <a:r>
              <a:rPr lang="hu-HU" dirty="0"/>
              <a:t>Olvasás esetén függ az izolációs szinttől</a:t>
            </a:r>
          </a:p>
          <a:p>
            <a:pPr lvl="2"/>
            <a:r>
              <a:rPr lang="hu-HU" dirty="0" err="1"/>
              <a:t>snaphot</a:t>
            </a:r>
            <a:r>
              <a:rPr lang="hu-HU" dirty="0"/>
              <a:t>- nincs zár</a:t>
            </a:r>
          </a:p>
          <a:p>
            <a:pPr lvl="2"/>
            <a:r>
              <a:rPr lang="hu-HU" dirty="0" err="1"/>
              <a:t>repeatable</a:t>
            </a:r>
            <a:r>
              <a:rPr lang="hu-HU" dirty="0"/>
              <a:t> </a:t>
            </a:r>
            <a:r>
              <a:rPr lang="hu-HU" dirty="0" err="1"/>
              <a:t>read</a:t>
            </a:r>
            <a:r>
              <a:rPr lang="hu-HU" dirty="0"/>
              <a:t> – megosztott zár</a:t>
            </a:r>
          </a:p>
          <a:p>
            <a:endParaRPr lang="hu-HU" dirty="0"/>
          </a:p>
          <a:p>
            <a:pPr lvl="1"/>
            <a:endParaRPr lang="hu-HU" dirty="0"/>
          </a:p>
          <a:p>
            <a:endParaRPr lang="hu-HU" dirty="0"/>
          </a:p>
        </p:txBody>
      </p:sp>
    </p:spTree>
    <p:extLst>
      <p:ext uri="{BB962C8B-B14F-4D97-AF65-F5344CB8AC3E}">
        <p14:creationId xmlns:p14="http://schemas.microsoft.com/office/powerpoint/2010/main" val="554955664"/>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err="1"/>
              <a:t>Reliable</a:t>
            </a:r>
            <a:r>
              <a:rPr lang="hu-HU" dirty="0"/>
              <a:t> </a:t>
            </a:r>
            <a:r>
              <a:rPr lang="hu-HU" dirty="0" err="1"/>
              <a:t>Collections</a:t>
            </a:r>
            <a:endParaRPr lang="hu-HU" dirty="0"/>
          </a:p>
        </p:txBody>
      </p:sp>
      <p:sp>
        <p:nvSpPr>
          <p:cNvPr id="2" name="Szöveg helye 1"/>
          <p:cNvSpPr>
            <a:spLocks noGrp="1"/>
          </p:cNvSpPr>
          <p:nvPr>
            <p:ph sz="quarter" idx="10"/>
          </p:nvPr>
        </p:nvSpPr>
        <p:spPr/>
        <p:txBody>
          <a:bodyPr>
            <a:normAutofit lnSpcReduction="10000"/>
          </a:bodyPr>
          <a:lstStyle/>
          <a:p>
            <a:r>
              <a:rPr lang="hu-HU" dirty="0"/>
              <a:t>Hogy az állapotkezelés működjön, a kollekciókat </a:t>
            </a:r>
            <a:r>
              <a:rPr lang="hu-HU" dirty="0" err="1"/>
              <a:t>immutábilis</a:t>
            </a:r>
            <a:r>
              <a:rPr lang="hu-HU" dirty="0"/>
              <a:t> módon kell használnunk</a:t>
            </a:r>
          </a:p>
          <a:p>
            <a:pPr lvl="1"/>
            <a:r>
              <a:rPr lang="hu-HU" dirty="0"/>
              <a:t>Nincs kikényszerítve, nekünk kell rá figyelni!</a:t>
            </a:r>
          </a:p>
          <a:p>
            <a:pPr marL="850495" lvl="1" indent="-514350">
              <a:buFont typeface="+mj-lt"/>
              <a:buAutoNum type="arabicPeriod"/>
            </a:pPr>
            <a:r>
              <a:rPr lang="hu-HU" dirty="0"/>
              <a:t>Érték kikeresése</a:t>
            </a:r>
          </a:p>
          <a:p>
            <a:pPr marL="850495" lvl="1" indent="-514350">
              <a:buFont typeface="+mj-lt"/>
              <a:buAutoNum type="arabicPeriod"/>
            </a:pPr>
            <a:r>
              <a:rPr lang="hu-HU" dirty="0"/>
              <a:t>Új érték létrehozása a kikeresett érték adatai + a módosítások alapján</a:t>
            </a:r>
          </a:p>
          <a:p>
            <a:pPr marL="850495" lvl="1" indent="-514350">
              <a:buFont typeface="+mj-lt"/>
              <a:buAutoNum type="arabicPeriod"/>
            </a:pPr>
            <a:r>
              <a:rPr lang="hu-HU" dirty="0"/>
              <a:t>Az új érték visszaírása a kollekcióba (Add, </a:t>
            </a:r>
            <a:r>
              <a:rPr lang="hu-HU" dirty="0" err="1"/>
              <a:t>Set</a:t>
            </a:r>
            <a:r>
              <a:rPr lang="hu-HU" dirty="0"/>
              <a:t>)</a:t>
            </a:r>
          </a:p>
          <a:p>
            <a:r>
              <a:rPr lang="hu-HU" dirty="0"/>
              <a:t>Nem működik!</a:t>
            </a:r>
          </a:p>
          <a:p>
            <a:pPr marL="850495" lvl="1" indent="-514350">
              <a:buFont typeface="+mj-lt"/>
              <a:buAutoNum type="arabicPeriod"/>
            </a:pPr>
            <a:r>
              <a:rPr lang="hu-HU" dirty="0"/>
              <a:t>Érték kikeresése</a:t>
            </a:r>
          </a:p>
          <a:p>
            <a:pPr marL="850495" lvl="1" indent="-514350">
              <a:buFont typeface="+mj-lt"/>
              <a:buAutoNum type="arabicPeriod"/>
            </a:pPr>
            <a:r>
              <a:rPr lang="hu-HU" dirty="0"/>
              <a:t>A szükséges módosítás elvégzése az értéken</a:t>
            </a:r>
          </a:p>
          <a:p>
            <a:pPr lvl="1"/>
            <a:r>
              <a:rPr lang="hu-HU" dirty="0"/>
              <a:t>Az állapotkezelő alrendszer erről nem fog értesülni!</a:t>
            </a:r>
          </a:p>
          <a:p>
            <a:pPr lvl="1"/>
            <a:endParaRPr lang="hu-HU" dirty="0"/>
          </a:p>
          <a:p>
            <a:endParaRPr lang="hu-HU" dirty="0"/>
          </a:p>
        </p:txBody>
      </p:sp>
    </p:spTree>
    <p:extLst>
      <p:ext uri="{BB962C8B-B14F-4D97-AF65-F5344CB8AC3E}">
        <p14:creationId xmlns:p14="http://schemas.microsoft.com/office/powerpoint/2010/main" val="3790871533"/>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err="1"/>
              <a:t>Reliable</a:t>
            </a:r>
            <a:r>
              <a:rPr lang="hu-HU" dirty="0"/>
              <a:t> </a:t>
            </a:r>
            <a:r>
              <a:rPr lang="hu-HU" dirty="0" err="1"/>
              <a:t>Services</a:t>
            </a:r>
            <a:r>
              <a:rPr lang="hu-HU" dirty="0"/>
              <a:t> - kommunikáció</a:t>
            </a:r>
          </a:p>
        </p:txBody>
      </p:sp>
      <p:sp>
        <p:nvSpPr>
          <p:cNvPr id="2" name="Szöveg helye 1"/>
          <p:cNvSpPr>
            <a:spLocks noGrp="1"/>
          </p:cNvSpPr>
          <p:nvPr>
            <p:ph sz="quarter" idx="10"/>
          </p:nvPr>
        </p:nvSpPr>
        <p:spPr/>
        <p:txBody>
          <a:bodyPr>
            <a:normAutofit/>
          </a:bodyPr>
          <a:lstStyle/>
          <a:p>
            <a:r>
              <a:rPr lang="hu-HU" dirty="0"/>
              <a:t>Több beépített megoldás</a:t>
            </a:r>
          </a:p>
          <a:p>
            <a:pPr lvl="1"/>
            <a:r>
              <a:rPr lang="hu-HU" dirty="0"/>
              <a:t>WCF</a:t>
            </a:r>
          </a:p>
          <a:p>
            <a:pPr lvl="1"/>
            <a:r>
              <a:rPr lang="hu-HU" dirty="0"/>
              <a:t>Web API</a:t>
            </a:r>
          </a:p>
          <a:p>
            <a:pPr lvl="1"/>
            <a:r>
              <a:rPr lang="hu-HU" dirty="0"/>
              <a:t>Service </a:t>
            </a:r>
            <a:r>
              <a:rPr lang="hu-HU" dirty="0" err="1"/>
              <a:t>Remoting</a:t>
            </a:r>
            <a:r>
              <a:rPr lang="hu-HU" dirty="0"/>
              <a:t> – legegyszerűbb, RPC jellegű</a:t>
            </a:r>
          </a:p>
          <a:p>
            <a:r>
              <a:rPr lang="hu-HU" dirty="0"/>
              <a:t>Sajátot is írhatunk</a:t>
            </a:r>
          </a:p>
          <a:p>
            <a:pPr lvl="1"/>
            <a:r>
              <a:rPr lang="hu-HU" dirty="0"/>
              <a:t>Az </a:t>
            </a:r>
            <a:r>
              <a:rPr lang="hu-HU" dirty="0" err="1"/>
              <a:t>ICommunicationListener</a:t>
            </a:r>
            <a:r>
              <a:rPr lang="hu-HU" dirty="0"/>
              <a:t> interfészt kell implementálnunk</a:t>
            </a:r>
          </a:p>
          <a:p>
            <a:pPr lvl="1"/>
            <a:r>
              <a:rPr lang="hu-HU" dirty="0"/>
              <a:t>3 függvény (kapcsolat megnyitása, lezárása, megszakítás)</a:t>
            </a:r>
          </a:p>
          <a:p>
            <a:endParaRPr lang="hu-HU" dirty="0"/>
          </a:p>
        </p:txBody>
      </p:sp>
    </p:spTree>
    <p:extLst>
      <p:ext uri="{BB962C8B-B14F-4D97-AF65-F5344CB8AC3E}">
        <p14:creationId xmlns:p14="http://schemas.microsoft.com/office/powerpoint/2010/main" val="1188727193"/>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err="1"/>
              <a:t>Aktor</a:t>
            </a:r>
            <a:r>
              <a:rPr lang="hu-HU" dirty="0"/>
              <a:t> </a:t>
            </a:r>
            <a:r>
              <a:rPr lang="hu-HU" dirty="0" err="1"/>
              <a:t>model</a:t>
            </a:r>
            <a:endParaRPr lang="hu-HU" dirty="0"/>
          </a:p>
        </p:txBody>
      </p:sp>
      <p:sp>
        <p:nvSpPr>
          <p:cNvPr id="6" name="Tartalom helye 5"/>
          <p:cNvSpPr>
            <a:spLocks noGrp="1"/>
          </p:cNvSpPr>
          <p:nvPr>
            <p:ph sz="quarter" idx="10"/>
          </p:nvPr>
        </p:nvSpPr>
        <p:spPr/>
        <p:txBody>
          <a:bodyPr/>
          <a:lstStyle/>
          <a:p>
            <a:r>
              <a:rPr lang="hu-HU" dirty="0" err="1"/>
              <a:t>Aktor</a:t>
            </a:r>
            <a:r>
              <a:rPr lang="hu-HU" dirty="0"/>
              <a:t>: állapot és művelet izolált és független egysége</a:t>
            </a:r>
          </a:p>
          <a:p>
            <a:pPr lvl="1"/>
            <a:r>
              <a:rPr lang="hu-HU" dirty="0"/>
              <a:t>Egyszálú végrehajtás</a:t>
            </a:r>
          </a:p>
          <a:p>
            <a:pPr lvl="1"/>
            <a:r>
              <a:rPr lang="hu-HU" dirty="0"/>
              <a:t>Üzenet alapú (aszinkron) kommunikáció az </a:t>
            </a:r>
            <a:r>
              <a:rPr lang="hu-HU" dirty="0" err="1"/>
              <a:t>aktorok</a:t>
            </a:r>
            <a:r>
              <a:rPr lang="hu-HU" dirty="0"/>
              <a:t> között</a:t>
            </a:r>
          </a:p>
          <a:p>
            <a:pPr lvl="1"/>
            <a:r>
              <a:rPr lang="hu-HU" dirty="0"/>
              <a:t>Megadható, hogy milyen művelet </a:t>
            </a:r>
            <a:r>
              <a:rPr lang="hu-HU" dirty="0" err="1"/>
              <a:t>hajtódjon</a:t>
            </a:r>
            <a:r>
              <a:rPr lang="hu-HU" dirty="0"/>
              <a:t> végre, ha üzenet érkezik</a:t>
            </a:r>
          </a:p>
          <a:p>
            <a:pPr lvl="1"/>
            <a:r>
              <a:rPr lang="hu-HU" dirty="0"/>
              <a:t>Egy </a:t>
            </a:r>
            <a:r>
              <a:rPr lang="hu-HU" dirty="0" err="1"/>
              <a:t>aktor</a:t>
            </a:r>
            <a:r>
              <a:rPr lang="hu-HU" dirty="0"/>
              <a:t> új </a:t>
            </a:r>
            <a:r>
              <a:rPr lang="hu-HU" dirty="0" err="1"/>
              <a:t>aktorokat</a:t>
            </a:r>
            <a:r>
              <a:rPr lang="hu-HU" dirty="0"/>
              <a:t> hozhat létre</a:t>
            </a:r>
          </a:p>
          <a:p>
            <a:r>
              <a:rPr lang="hu-HU" dirty="0" err="1"/>
              <a:t>Aktor</a:t>
            </a:r>
            <a:r>
              <a:rPr lang="hu-HU" dirty="0"/>
              <a:t> </a:t>
            </a:r>
            <a:r>
              <a:rPr lang="hu-HU" dirty="0" err="1"/>
              <a:t>model</a:t>
            </a:r>
            <a:r>
              <a:rPr lang="hu-HU" dirty="0"/>
              <a:t>: egy elosztott rendszert egymással kommunikáló nagyszámú </a:t>
            </a:r>
            <a:r>
              <a:rPr lang="hu-HU" dirty="0" err="1"/>
              <a:t>aktor</a:t>
            </a:r>
            <a:r>
              <a:rPr lang="hu-HU" dirty="0"/>
              <a:t> kooperációjaként valósítjuk meg</a:t>
            </a:r>
          </a:p>
        </p:txBody>
      </p:sp>
    </p:spTree>
    <p:extLst>
      <p:ext uri="{BB962C8B-B14F-4D97-AF65-F5344CB8AC3E}">
        <p14:creationId xmlns:p14="http://schemas.microsoft.com/office/powerpoint/2010/main" val="2174559903"/>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a:t>Service </a:t>
            </a:r>
            <a:r>
              <a:rPr lang="hu-HU" dirty="0" err="1"/>
              <a:t>Fabric</a:t>
            </a:r>
            <a:r>
              <a:rPr lang="hu-HU" dirty="0"/>
              <a:t> </a:t>
            </a:r>
            <a:r>
              <a:rPr lang="hu-HU" dirty="0" err="1"/>
              <a:t>Reliable</a:t>
            </a:r>
            <a:r>
              <a:rPr lang="hu-HU" dirty="0"/>
              <a:t> </a:t>
            </a:r>
            <a:r>
              <a:rPr lang="hu-HU" dirty="0" err="1"/>
              <a:t>Actors</a:t>
            </a:r>
            <a:endParaRPr lang="hu-HU" dirty="0"/>
          </a:p>
        </p:txBody>
      </p:sp>
      <p:sp>
        <p:nvSpPr>
          <p:cNvPr id="6" name="Tartalom helye 5"/>
          <p:cNvSpPr>
            <a:spLocks noGrp="1"/>
          </p:cNvSpPr>
          <p:nvPr>
            <p:ph sz="quarter" idx="10"/>
          </p:nvPr>
        </p:nvSpPr>
        <p:spPr/>
        <p:txBody>
          <a:bodyPr>
            <a:normAutofit lnSpcReduction="10000"/>
          </a:bodyPr>
          <a:lstStyle/>
          <a:p>
            <a:r>
              <a:rPr lang="hu-HU" dirty="0"/>
              <a:t>A </a:t>
            </a:r>
            <a:r>
              <a:rPr lang="hu-HU" dirty="0" err="1"/>
              <a:t>Reliable</a:t>
            </a:r>
            <a:r>
              <a:rPr lang="hu-HU" dirty="0"/>
              <a:t> </a:t>
            </a:r>
            <a:r>
              <a:rPr lang="hu-HU" dirty="0" err="1"/>
              <a:t>Services</a:t>
            </a:r>
            <a:r>
              <a:rPr lang="hu-HU" dirty="0"/>
              <a:t> fölött implementálták</a:t>
            </a:r>
          </a:p>
          <a:p>
            <a:pPr lvl="1"/>
            <a:r>
              <a:rPr lang="hu-HU" dirty="0" err="1"/>
              <a:t>Actor</a:t>
            </a:r>
            <a:r>
              <a:rPr lang="hu-HU" dirty="0"/>
              <a:t> Service = állapotot kezelő, </a:t>
            </a:r>
            <a:r>
              <a:rPr lang="hu-HU" dirty="0" err="1"/>
              <a:t>partícionált</a:t>
            </a:r>
            <a:r>
              <a:rPr lang="hu-HU" dirty="0"/>
              <a:t> </a:t>
            </a:r>
            <a:r>
              <a:rPr lang="hu-HU" dirty="0" err="1"/>
              <a:t>Reliable</a:t>
            </a:r>
            <a:r>
              <a:rPr lang="hu-HU" dirty="0"/>
              <a:t> Service</a:t>
            </a:r>
          </a:p>
          <a:p>
            <a:r>
              <a:rPr lang="hu-HU" dirty="0"/>
              <a:t>Egyedi azonosítójuk (ID) és típusuk van</a:t>
            </a:r>
          </a:p>
          <a:p>
            <a:r>
              <a:rPr lang="hu-HU" dirty="0"/>
              <a:t>A </a:t>
            </a:r>
            <a:r>
              <a:rPr lang="hu-HU" dirty="0" err="1"/>
              <a:t>példányosítást</a:t>
            </a:r>
            <a:r>
              <a:rPr lang="hu-HU" dirty="0"/>
              <a:t> a platform intézi</a:t>
            </a:r>
          </a:p>
          <a:p>
            <a:pPr lvl="1"/>
            <a:r>
              <a:rPr lang="hu-HU" dirty="0"/>
              <a:t>Nincs közvetlen </a:t>
            </a:r>
            <a:r>
              <a:rPr lang="hu-HU" dirty="0" err="1"/>
              <a:t>példányosítás</a:t>
            </a:r>
            <a:endParaRPr lang="hu-HU" dirty="0"/>
          </a:p>
          <a:p>
            <a:pPr lvl="1"/>
            <a:r>
              <a:rPr lang="hu-HU" dirty="0"/>
              <a:t>Van közvetlen törlés</a:t>
            </a:r>
          </a:p>
          <a:p>
            <a:pPr lvl="1"/>
            <a:r>
              <a:rPr lang="hu-HU" dirty="0"/>
              <a:t>A platform </a:t>
            </a:r>
            <a:r>
              <a:rPr lang="hu-HU" dirty="0" err="1"/>
              <a:t>példányosít</a:t>
            </a:r>
            <a:r>
              <a:rPr lang="hu-HU" dirty="0"/>
              <a:t> és takarít (</a:t>
            </a:r>
            <a:r>
              <a:rPr lang="hu-HU" dirty="0" err="1"/>
              <a:t>garbage</a:t>
            </a:r>
            <a:r>
              <a:rPr lang="hu-HU" dirty="0"/>
              <a:t> </a:t>
            </a:r>
            <a:r>
              <a:rPr lang="hu-HU" dirty="0" err="1"/>
              <a:t>collection</a:t>
            </a:r>
            <a:r>
              <a:rPr lang="hu-HU" dirty="0"/>
              <a:t>)</a:t>
            </a:r>
          </a:p>
          <a:p>
            <a:pPr lvl="1"/>
            <a:r>
              <a:rPr lang="hu-HU" dirty="0"/>
              <a:t>Egy </a:t>
            </a:r>
            <a:r>
              <a:rPr lang="hu-HU" dirty="0" err="1"/>
              <a:t>aktor</a:t>
            </a:r>
            <a:r>
              <a:rPr lang="hu-HU" dirty="0"/>
              <a:t> </a:t>
            </a:r>
            <a:r>
              <a:rPr lang="hu-HU" dirty="0" err="1"/>
              <a:t>aktiválódik</a:t>
            </a:r>
            <a:r>
              <a:rPr lang="hu-HU" dirty="0"/>
              <a:t>, ha egy üzenetet küldenek, amiben az ő ID-ja a címzett</a:t>
            </a:r>
          </a:p>
          <a:p>
            <a:pPr lvl="1"/>
            <a:r>
              <a:rPr lang="hu-HU" dirty="0"/>
              <a:t>A konstruktort csak a platform hívja, az üzenetküldő nem tud átadni inicializáló paramétert</a:t>
            </a:r>
          </a:p>
          <a:p>
            <a:pPr lvl="1"/>
            <a:endParaRPr lang="hu-HU" dirty="0"/>
          </a:p>
        </p:txBody>
      </p:sp>
    </p:spTree>
    <p:extLst>
      <p:ext uri="{BB962C8B-B14F-4D97-AF65-F5344CB8AC3E}">
        <p14:creationId xmlns:p14="http://schemas.microsoft.com/office/powerpoint/2010/main" val="17761667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a:prstGeom prst="rect">
            <a:avLst/>
          </a:prstGeom>
        </p:spPr>
        <p:txBody>
          <a:bodyPr>
            <a:normAutofit fontScale="90000"/>
          </a:bodyPr>
          <a:lstStyle/>
          <a:p>
            <a:r>
              <a:rPr lang="hu-HU" dirty="0"/>
              <a:t>A </a:t>
            </a:r>
            <a:r>
              <a:rPr lang="hu-HU" dirty="0" err="1"/>
              <a:t>deployment</a:t>
            </a:r>
            <a:r>
              <a:rPr lang="hu-HU" dirty="0"/>
              <a:t> probléma</a:t>
            </a:r>
          </a:p>
        </p:txBody>
      </p:sp>
      <p:cxnSp>
        <p:nvCxnSpPr>
          <p:cNvPr id="176" name="Shape 128"/>
          <p:cNvCxnSpPr/>
          <p:nvPr/>
        </p:nvCxnSpPr>
        <p:spPr>
          <a:xfrm flipV="1">
            <a:off x="556116" y="4114800"/>
            <a:ext cx="10721484" cy="801"/>
          </a:xfrm>
          <a:prstGeom prst="straightConnector1">
            <a:avLst/>
          </a:prstGeom>
          <a:noFill/>
          <a:ln w="63500" cap="flat">
            <a:solidFill>
              <a:schemeClr val="dk1"/>
            </a:solidFill>
            <a:prstDash val="dot"/>
            <a:miter/>
            <a:headEnd type="none" w="med" len="med"/>
            <a:tailEnd type="none" w="med" len="med"/>
          </a:ln>
        </p:spPr>
      </p:cxnSp>
      <p:sp>
        <p:nvSpPr>
          <p:cNvPr id="177" name="Shape 129"/>
          <p:cNvSpPr/>
          <p:nvPr/>
        </p:nvSpPr>
        <p:spPr>
          <a:xfrm>
            <a:off x="2453290" y="1665814"/>
            <a:ext cx="1101208" cy="259616"/>
          </a:xfrm>
          <a:prstGeom prst="rect">
            <a:avLst/>
          </a:prstGeom>
          <a:noFill/>
          <a:ln>
            <a:noFill/>
          </a:ln>
        </p:spPr>
        <p:txBody>
          <a:bodyPr lIns="0" tIns="0" rIns="0" bIns="0" anchor="ctr" anchorCtr="0">
            <a:noAutofit/>
          </a:bodyPr>
          <a:lstStyle/>
          <a:p>
            <a:pPr algn="ctr" defTabSz="913951">
              <a:buSzPct val="25000"/>
            </a:pPr>
            <a:r>
              <a:rPr lang="en-US" sz="1899" kern="0">
                <a:solidFill>
                  <a:srgbClr val="394D54"/>
                </a:solidFill>
                <a:latin typeface="Cabin"/>
                <a:ea typeface="Cabin"/>
                <a:cs typeface="Cabin"/>
                <a:sym typeface="Cabin"/>
                <a:rtl val="0"/>
              </a:rPr>
              <a:t>Static website</a:t>
            </a:r>
          </a:p>
        </p:txBody>
      </p:sp>
      <p:sp>
        <p:nvSpPr>
          <p:cNvPr id="178" name="Shape 130"/>
          <p:cNvSpPr/>
          <p:nvPr/>
        </p:nvSpPr>
        <p:spPr>
          <a:xfrm>
            <a:off x="5945075" y="2499809"/>
            <a:ext cx="1125585" cy="259616"/>
          </a:xfrm>
          <a:prstGeom prst="rect">
            <a:avLst/>
          </a:prstGeom>
          <a:noFill/>
          <a:ln>
            <a:noFill/>
          </a:ln>
        </p:spPr>
        <p:txBody>
          <a:bodyPr lIns="0" tIns="0" rIns="0" bIns="0" anchor="ctr" anchorCtr="0">
            <a:noAutofit/>
          </a:bodyPr>
          <a:lstStyle/>
          <a:p>
            <a:pPr algn="ctr" defTabSz="913951">
              <a:buSzPct val="25000"/>
            </a:pPr>
            <a:r>
              <a:rPr lang="en-US" sz="1899" kern="0">
                <a:solidFill>
                  <a:srgbClr val="394D54"/>
                </a:solidFill>
                <a:latin typeface="Cabin"/>
                <a:ea typeface="Cabin"/>
                <a:cs typeface="Cabin"/>
                <a:sym typeface="Cabin"/>
                <a:rtl val="0"/>
              </a:rPr>
              <a:t>Web frontend </a:t>
            </a:r>
          </a:p>
        </p:txBody>
      </p:sp>
      <p:sp>
        <p:nvSpPr>
          <p:cNvPr id="179" name="Shape 131"/>
          <p:cNvSpPr/>
          <p:nvPr/>
        </p:nvSpPr>
        <p:spPr>
          <a:xfrm>
            <a:off x="5344383" y="1634088"/>
            <a:ext cx="579866" cy="210289"/>
          </a:xfrm>
          <a:prstGeom prst="rect">
            <a:avLst/>
          </a:prstGeom>
          <a:noFill/>
          <a:ln>
            <a:noFill/>
          </a:ln>
        </p:spPr>
        <p:txBody>
          <a:bodyPr lIns="0" tIns="0" rIns="0" bIns="0" anchor="ctr" anchorCtr="0">
            <a:noAutofit/>
          </a:bodyPr>
          <a:lstStyle/>
          <a:p>
            <a:pPr algn="ctr" defTabSz="913951">
              <a:buSzPct val="25000"/>
            </a:pPr>
            <a:r>
              <a:rPr lang="en-US" sz="1899" kern="0" dirty="0">
                <a:solidFill>
                  <a:srgbClr val="394D54"/>
                </a:solidFill>
                <a:latin typeface="Cabin"/>
                <a:ea typeface="Cabin"/>
                <a:cs typeface="Cabin"/>
                <a:sym typeface="Cabin"/>
                <a:rtl val="0"/>
              </a:rPr>
              <a:t>User DB</a:t>
            </a:r>
          </a:p>
        </p:txBody>
      </p:sp>
      <p:sp>
        <p:nvSpPr>
          <p:cNvPr id="180" name="Shape 132"/>
          <p:cNvSpPr/>
          <p:nvPr/>
        </p:nvSpPr>
        <p:spPr>
          <a:xfrm>
            <a:off x="7555594" y="1725080"/>
            <a:ext cx="721593" cy="198856"/>
          </a:xfrm>
          <a:prstGeom prst="rect">
            <a:avLst/>
          </a:prstGeom>
          <a:noFill/>
          <a:ln>
            <a:noFill/>
          </a:ln>
        </p:spPr>
        <p:txBody>
          <a:bodyPr lIns="0" tIns="0" rIns="0" bIns="0" anchor="ctr" anchorCtr="0">
            <a:noAutofit/>
          </a:bodyPr>
          <a:lstStyle/>
          <a:p>
            <a:pPr algn="ctr" defTabSz="913951">
              <a:buSzPct val="25000"/>
            </a:pPr>
            <a:r>
              <a:rPr lang="en-US" sz="1899" kern="0">
                <a:solidFill>
                  <a:srgbClr val="394D54"/>
                </a:solidFill>
                <a:latin typeface="Cabin"/>
                <a:ea typeface="Cabin"/>
                <a:cs typeface="Cabin"/>
                <a:sym typeface="Cabin"/>
                <a:rtl val="0"/>
              </a:rPr>
              <a:t>Queue</a:t>
            </a:r>
          </a:p>
        </p:txBody>
      </p:sp>
      <p:sp>
        <p:nvSpPr>
          <p:cNvPr id="181" name="Shape 133"/>
          <p:cNvSpPr/>
          <p:nvPr/>
        </p:nvSpPr>
        <p:spPr>
          <a:xfrm>
            <a:off x="9016781" y="1735810"/>
            <a:ext cx="1027587" cy="259616"/>
          </a:xfrm>
          <a:prstGeom prst="rect">
            <a:avLst/>
          </a:prstGeom>
          <a:noFill/>
          <a:ln>
            <a:noFill/>
          </a:ln>
        </p:spPr>
        <p:txBody>
          <a:bodyPr lIns="0" tIns="0" rIns="0" bIns="0" anchor="ctr" anchorCtr="0">
            <a:noAutofit/>
          </a:bodyPr>
          <a:lstStyle/>
          <a:p>
            <a:pPr algn="ctr" defTabSz="913951">
              <a:buSzPct val="25000"/>
            </a:pPr>
            <a:r>
              <a:rPr lang="en-US" sz="1899" kern="0">
                <a:solidFill>
                  <a:srgbClr val="394D54"/>
                </a:solidFill>
                <a:latin typeface="Cabin"/>
                <a:ea typeface="Cabin"/>
                <a:cs typeface="Cabin"/>
                <a:sym typeface="Cabin"/>
                <a:rtl val="0"/>
              </a:rPr>
              <a:t>Analytics DB</a:t>
            </a:r>
          </a:p>
        </p:txBody>
      </p:sp>
      <p:sp>
        <p:nvSpPr>
          <p:cNvPr id="182" name="Shape 134"/>
          <p:cNvSpPr/>
          <p:nvPr/>
        </p:nvSpPr>
        <p:spPr>
          <a:xfrm>
            <a:off x="2280098" y="2626502"/>
            <a:ext cx="1657687" cy="259616"/>
          </a:xfrm>
          <a:prstGeom prst="rect">
            <a:avLst/>
          </a:prstGeom>
          <a:noFill/>
          <a:ln>
            <a:noFill/>
          </a:ln>
        </p:spPr>
        <p:txBody>
          <a:bodyPr lIns="0" tIns="0" rIns="0" bIns="0" anchor="ctr" anchorCtr="0">
            <a:noAutofit/>
          </a:bodyPr>
          <a:lstStyle/>
          <a:p>
            <a:pPr algn="ctr" defTabSz="913951">
              <a:buSzPct val="25000"/>
            </a:pPr>
            <a:r>
              <a:rPr lang="en-US" sz="1899" kern="0">
                <a:solidFill>
                  <a:srgbClr val="394D54"/>
                </a:solidFill>
                <a:latin typeface="Cabin"/>
                <a:ea typeface="Cabin"/>
                <a:cs typeface="Cabin"/>
                <a:sym typeface="Cabin"/>
                <a:rtl val="0"/>
              </a:rPr>
              <a:t>Background workers</a:t>
            </a:r>
          </a:p>
        </p:txBody>
      </p:sp>
      <p:sp>
        <p:nvSpPr>
          <p:cNvPr id="183" name="Shape 135"/>
          <p:cNvSpPr/>
          <p:nvPr/>
        </p:nvSpPr>
        <p:spPr>
          <a:xfrm>
            <a:off x="8670804" y="3113496"/>
            <a:ext cx="1045415" cy="259616"/>
          </a:xfrm>
          <a:prstGeom prst="rect">
            <a:avLst/>
          </a:prstGeom>
          <a:noFill/>
          <a:ln>
            <a:noFill/>
          </a:ln>
        </p:spPr>
        <p:txBody>
          <a:bodyPr lIns="0" tIns="0" rIns="0" bIns="0" anchor="ctr" anchorCtr="0">
            <a:noAutofit/>
          </a:bodyPr>
          <a:lstStyle/>
          <a:p>
            <a:pPr algn="ctr" defTabSz="913951">
              <a:buSzPct val="25000"/>
            </a:pPr>
            <a:r>
              <a:rPr lang="en-US" sz="1899" kern="0">
                <a:solidFill>
                  <a:srgbClr val="394D54"/>
                </a:solidFill>
                <a:latin typeface="Cabin"/>
                <a:ea typeface="Cabin"/>
                <a:cs typeface="Cabin"/>
                <a:sym typeface="Cabin"/>
                <a:rtl val="0"/>
              </a:rPr>
              <a:t>API endpoint</a:t>
            </a:r>
          </a:p>
        </p:txBody>
      </p:sp>
      <p:sp>
        <p:nvSpPr>
          <p:cNvPr id="184" name="Shape 136"/>
          <p:cNvSpPr/>
          <p:nvPr/>
        </p:nvSpPr>
        <p:spPr>
          <a:xfrm>
            <a:off x="1704404" y="1902919"/>
            <a:ext cx="2689840" cy="484889"/>
          </a:xfrm>
          <a:prstGeom prst="rect">
            <a:avLst/>
          </a:prstGeom>
          <a:noFill/>
          <a:ln>
            <a:noFill/>
          </a:ln>
        </p:spPr>
        <p:txBody>
          <a:bodyPr lIns="0" tIns="0" rIns="0" bIns="0" anchor="ctr" anchorCtr="0">
            <a:noAutofit/>
          </a:bodyPr>
          <a:lstStyle/>
          <a:p>
            <a:pPr algn="ctr" defTabSz="913951">
              <a:buSzPct val="25000"/>
            </a:pPr>
            <a:r>
              <a:rPr lang="en-US" sz="1100" kern="0">
                <a:solidFill>
                  <a:srgbClr val="282828"/>
                </a:solidFill>
                <a:latin typeface="Cabin"/>
                <a:ea typeface="Cabin"/>
                <a:cs typeface="Cabin"/>
                <a:sym typeface="Cabin"/>
                <a:rtl val="0"/>
              </a:rPr>
              <a:t>nginx 1.5 + modsecurity + openssl + bootstrap 2</a:t>
            </a:r>
          </a:p>
        </p:txBody>
      </p:sp>
      <p:sp>
        <p:nvSpPr>
          <p:cNvPr id="185" name="Shape 137"/>
          <p:cNvSpPr/>
          <p:nvPr/>
        </p:nvSpPr>
        <p:spPr>
          <a:xfrm>
            <a:off x="5144751" y="2066520"/>
            <a:ext cx="871433" cy="121746"/>
          </a:xfrm>
          <a:prstGeom prst="rect">
            <a:avLst/>
          </a:prstGeom>
          <a:noFill/>
          <a:ln>
            <a:noFill/>
          </a:ln>
        </p:spPr>
        <p:txBody>
          <a:bodyPr lIns="0" tIns="0" rIns="0" bIns="0" anchor="ctr" anchorCtr="0">
            <a:noAutofit/>
          </a:bodyPr>
          <a:lstStyle/>
          <a:p>
            <a:pPr algn="ctr" defTabSz="913951">
              <a:buSzPct val="25000"/>
            </a:pPr>
            <a:r>
              <a:rPr lang="en-US" sz="1100" kern="0">
                <a:solidFill>
                  <a:srgbClr val="282828"/>
                </a:solidFill>
                <a:latin typeface="Cabin"/>
                <a:ea typeface="Cabin"/>
                <a:cs typeface="Cabin"/>
                <a:sym typeface="Cabin"/>
                <a:rtl val="0"/>
              </a:rPr>
              <a:t>postgresql + pgv8 + v8</a:t>
            </a:r>
          </a:p>
        </p:txBody>
      </p:sp>
      <p:sp>
        <p:nvSpPr>
          <p:cNvPr id="186" name="Shape 138"/>
          <p:cNvSpPr/>
          <p:nvPr/>
        </p:nvSpPr>
        <p:spPr>
          <a:xfrm>
            <a:off x="9004671" y="2187404"/>
            <a:ext cx="1606905" cy="150304"/>
          </a:xfrm>
          <a:prstGeom prst="rect">
            <a:avLst/>
          </a:prstGeom>
          <a:noFill/>
          <a:ln>
            <a:noFill/>
          </a:ln>
        </p:spPr>
        <p:txBody>
          <a:bodyPr lIns="0" tIns="0" rIns="0" bIns="0" anchor="ctr" anchorCtr="0">
            <a:noAutofit/>
          </a:bodyPr>
          <a:lstStyle/>
          <a:p>
            <a:pPr algn="ctr" defTabSz="913951">
              <a:buSzPct val="25000"/>
            </a:pPr>
            <a:r>
              <a:rPr lang="en-US" sz="1100" kern="0">
                <a:solidFill>
                  <a:srgbClr val="282828"/>
                </a:solidFill>
                <a:latin typeface="Cabin"/>
                <a:ea typeface="Cabin"/>
                <a:cs typeface="Cabin"/>
                <a:sym typeface="Cabin"/>
                <a:rtl val="0"/>
              </a:rPr>
              <a:t>hadoop + hive + thrift + OpenJDK</a:t>
            </a:r>
          </a:p>
        </p:txBody>
      </p:sp>
      <p:sp>
        <p:nvSpPr>
          <p:cNvPr id="187" name="Shape 139"/>
          <p:cNvSpPr/>
          <p:nvPr/>
        </p:nvSpPr>
        <p:spPr>
          <a:xfrm>
            <a:off x="5345304" y="2853770"/>
            <a:ext cx="2689840" cy="264998"/>
          </a:xfrm>
          <a:prstGeom prst="rect">
            <a:avLst/>
          </a:prstGeom>
          <a:noFill/>
          <a:ln>
            <a:noFill/>
          </a:ln>
        </p:spPr>
        <p:txBody>
          <a:bodyPr lIns="0" tIns="0" rIns="0" bIns="0" anchor="ctr" anchorCtr="0">
            <a:noAutofit/>
          </a:bodyPr>
          <a:lstStyle/>
          <a:p>
            <a:pPr algn="ctr" defTabSz="913951">
              <a:buSzPct val="25000"/>
            </a:pPr>
            <a:r>
              <a:rPr lang="en-US" sz="1100" kern="0">
                <a:solidFill>
                  <a:srgbClr val="282828"/>
                </a:solidFill>
                <a:latin typeface="Cabin"/>
                <a:ea typeface="Cabin"/>
                <a:cs typeface="Cabin"/>
                <a:sym typeface="Cabin"/>
                <a:rtl val="0"/>
              </a:rPr>
              <a:t>Ruby + Rails + sass + Unicorn</a:t>
            </a:r>
          </a:p>
        </p:txBody>
      </p:sp>
      <p:sp>
        <p:nvSpPr>
          <p:cNvPr id="188" name="Shape 140"/>
          <p:cNvSpPr/>
          <p:nvPr/>
        </p:nvSpPr>
        <p:spPr>
          <a:xfrm>
            <a:off x="6695335" y="2090874"/>
            <a:ext cx="2689840" cy="264998"/>
          </a:xfrm>
          <a:prstGeom prst="rect">
            <a:avLst/>
          </a:prstGeom>
          <a:noFill/>
          <a:ln>
            <a:noFill/>
          </a:ln>
        </p:spPr>
        <p:txBody>
          <a:bodyPr lIns="0" tIns="0" rIns="0" bIns="0" anchor="ctr" anchorCtr="0">
            <a:noAutofit/>
          </a:bodyPr>
          <a:lstStyle/>
          <a:p>
            <a:pPr algn="ctr" defTabSz="913951">
              <a:buSzPct val="25000"/>
            </a:pPr>
            <a:r>
              <a:rPr lang="en-US" sz="1100" kern="0">
                <a:solidFill>
                  <a:srgbClr val="282828"/>
                </a:solidFill>
                <a:latin typeface="Cabin"/>
                <a:ea typeface="Cabin"/>
                <a:cs typeface="Cabin"/>
                <a:sym typeface="Cabin"/>
                <a:rtl val="0"/>
              </a:rPr>
              <a:t>Redis + redis-sentinel</a:t>
            </a:r>
          </a:p>
        </p:txBody>
      </p:sp>
      <p:sp>
        <p:nvSpPr>
          <p:cNvPr id="189" name="Shape 141"/>
          <p:cNvSpPr/>
          <p:nvPr/>
        </p:nvSpPr>
        <p:spPr>
          <a:xfrm>
            <a:off x="1666004" y="2960103"/>
            <a:ext cx="3451018" cy="484889"/>
          </a:xfrm>
          <a:prstGeom prst="rect">
            <a:avLst/>
          </a:prstGeom>
          <a:noFill/>
          <a:ln>
            <a:noFill/>
          </a:ln>
        </p:spPr>
        <p:txBody>
          <a:bodyPr lIns="0" tIns="0" rIns="0" bIns="0" anchor="ctr" anchorCtr="0">
            <a:noAutofit/>
          </a:bodyPr>
          <a:lstStyle/>
          <a:p>
            <a:pPr algn="ctr" defTabSz="913951">
              <a:buSzPct val="25000"/>
            </a:pPr>
            <a:r>
              <a:rPr lang="en-US" sz="1100" kern="0">
                <a:solidFill>
                  <a:srgbClr val="282828"/>
                </a:solidFill>
                <a:latin typeface="Cabin"/>
                <a:ea typeface="Cabin"/>
                <a:cs typeface="Cabin"/>
                <a:sym typeface="Cabin"/>
                <a:rtl val="0"/>
              </a:rPr>
              <a:t>Python 3.0 + celery + pyredis + libcurl + ffmpeg + libopencv + nodejs + phantomjs</a:t>
            </a:r>
          </a:p>
        </p:txBody>
      </p:sp>
      <p:sp>
        <p:nvSpPr>
          <p:cNvPr id="190" name="Shape 142"/>
          <p:cNvSpPr/>
          <p:nvPr/>
        </p:nvSpPr>
        <p:spPr>
          <a:xfrm>
            <a:off x="7981380" y="3376103"/>
            <a:ext cx="3451018" cy="484889"/>
          </a:xfrm>
          <a:prstGeom prst="rect">
            <a:avLst/>
          </a:prstGeom>
          <a:noFill/>
          <a:ln>
            <a:noFill/>
          </a:ln>
        </p:spPr>
        <p:txBody>
          <a:bodyPr lIns="0" tIns="0" rIns="0" bIns="0" anchor="ctr" anchorCtr="0">
            <a:noAutofit/>
          </a:bodyPr>
          <a:lstStyle/>
          <a:p>
            <a:pPr algn="ctr" defTabSz="913951">
              <a:buSzPct val="25000"/>
            </a:pPr>
            <a:r>
              <a:rPr lang="en-US" sz="1100" kern="0">
                <a:solidFill>
                  <a:srgbClr val="282828"/>
                </a:solidFill>
                <a:latin typeface="Cabin"/>
                <a:ea typeface="Cabin"/>
                <a:cs typeface="Cabin"/>
                <a:sym typeface="Cabin"/>
                <a:rtl val="0"/>
              </a:rPr>
              <a:t>Python 2.7 + Flask + pyredis + celery + psycopg + postgresql-client</a:t>
            </a:r>
          </a:p>
        </p:txBody>
      </p:sp>
      <p:sp>
        <p:nvSpPr>
          <p:cNvPr id="191" name="Shape 143"/>
          <p:cNvSpPr/>
          <p:nvPr/>
        </p:nvSpPr>
        <p:spPr>
          <a:xfrm>
            <a:off x="2736595" y="4598619"/>
            <a:ext cx="1066284" cy="183018"/>
          </a:xfrm>
          <a:prstGeom prst="rect">
            <a:avLst/>
          </a:prstGeom>
          <a:noFill/>
          <a:ln>
            <a:noFill/>
          </a:ln>
        </p:spPr>
        <p:txBody>
          <a:bodyPr lIns="0" tIns="0" rIns="0" bIns="0" anchor="ctr" anchorCtr="0">
            <a:noAutofit/>
          </a:bodyPr>
          <a:lstStyle/>
          <a:p>
            <a:pPr algn="ctr" defTabSz="913951">
              <a:buSzPct val="25000"/>
            </a:pPr>
            <a:r>
              <a:rPr lang="en-US" sz="1200" kern="0" dirty="0">
                <a:solidFill>
                  <a:srgbClr val="394D54"/>
                </a:solidFill>
                <a:latin typeface="Cabin"/>
                <a:ea typeface="Cabin"/>
                <a:cs typeface="Cabin"/>
                <a:sym typeface="Cabin"/>
                <a:rtl val="0"/>
              </a:rPr>
              <a:t>Development VM</a:t>
            </a:r>
          </a:p>
        </p:txBody>
      </p:sp>
      <p:sp>
        <p:nvSpPr>
          <p:cNvPr id="192" name="Shape 144"/>
          <p:cNvSpPr/>
          <p:nvPr/>
        </p:nvSpPr>
        <p:spPr>
          <a:xfrm>
            <a:off x="3984878" y="5197488"/>
            <a:ext cx="542256" cy="163968"/>
          </a:xfrm>
          <a:prstGeom prst="rect">
            <a:avLst/>
          </a:prstGeom>
          <a:noFill/>
          <a:ln>
            <a:noFill/>
          </a:ln>
        </p:spPr>
        <p:txBody>
          <a:bodyPr lIns="0" tIns="0" rIns="0" bIns="0" anchor="ctr" anchorCtr="0">
            <a:noAutofit/>
          </a:bodyPr>
          <a:lstStyle/>
          <a:p>
            <a:pPr algn="ctr" defTabSz="913951">
              <a:buSzPct val="25000"/>
            </a:pPr>
            <a:r>
              <a:rPr lang="en-US" sz="1200" kern="0">
                <a:solidFill>
                  <a:srgbClr val="394D54"/>
                </a:solidFill>
                <a:latin typeface="Cabin"/>
                <a:ea typeface="Cabin"/>
                <a:cs typeface="Cabin"/>
                <a:sym typeface="Cabin"/>
                <a:rtl val="0"/>
              </a:rPr>
              <a:t>QA server</a:t>
            </a:r>
          </a:p>
        </p:txBody>
      </p:sp>
      <p:sp>
        <p:nvSpPr>
          <p:cNvPr id="193" name="Shape 145"/>
          <p:cNvSpPr/>
          <p:nvPr/>
        </p:nvSpPr>
        <p:spPr>
          <a:xfrm>
            <a:off x="5880184" y="4721680"/>
            <a:ext cx="643971" cy="163968"/>
          </a:xfrm>
          <a:prstGeom prst="rect">
            <a:avLst/>
          </a:prstGeom>
          <a:noFill/>
          <a:ln>
            <a:noFill/>
          </a:ln>
        </p:spPr>
        <p:txBody>
          <a:bodyPr lIns="0" tIns="0" rIns="0" bIns="0" anchor="ctr" anchorCtr="0">
            <a:noAutofit/>
          </a:bodyPr>
          <a:lstStyle/>
          <a:p>
            <a:pPr algn="ctr" defTabSz="913951">
              <a:buSzPct val="25000"/>
            </a:pPr>
            <a:r>
              <a:rPr lang="en-US" sz="1200" kern="0">
                <a:solidFill>
                  <a:srgbClr val="394D54"/>
                </a:solidFill>
                <a:latin typeface="Cabin"/>
                <a:ea typeface="Cabin"/>
                <a:cs typeface="Cabin"/>
                <a:sym typeface="Cabin"/>
                <a:rtl val="0"/>
              </a:rPr>
              <a:t>Public Cloud</a:t>
            </a:r>
          </a:p>
        </p:txBody>
      </p:sp>
      <p:sp>
        <p:nvSpPr>
          <p:cNvPr id="194" name="Shape 146"/>
          <p:cNvSpPr/>
          <p:nvPr/>
        </p:nvSpPr>
        <p:spPr>
          <a:xfrm>
            <a:off x="6029269" y="5553610"/>
            <a:ext cx="903636" cy="163968"/>
          </a:xfrm>
          <a:prstGeom prst="rect">
            <a:avLst/>
          </a:prstGeom>
          <a:noFill/>
          <a:ln>
            <a:noFill/>
          </a:ln>
        </p:spPr>
        <p:txBody>
          <a:bodyPr lIns="0" tIns="0" rIns="0" bIns="0" anchor="ctr" anchorCtr="0">
            <a:noAutofit/>
          </a:bodyPr>
          <a:lstStyle/>
          <a:p>
            <a:pPr algn="ctr" defTabSz="913951">
              <a:buSzPct val="25000"/>
            </a:pPr>
            <a:r>
              <a:rPr lang="en-US" sz="1200" kern="0" dirty="0">
                <a:solidFill>
                  <a:srgbClr val="394D54"/>
                </a:solidFill>
                <a:latin typeface="Cabin"/>
                <a:ea typeface="Cabin"/>
                <a:cs typeface="Cabin"/>
                <a:sym typeface="Cabin"/>
                <a:rtl val="0"/>
              </a:rPr>
              <a:t>Disaster recovery</a:t>
            </a:r>
          </a:p>
        </p:txBody>
      </p:sp>
      <p:sp>
        <p:nvSpPr>
          <p:cNvPr id="195" name="Shape 147"/>
          <p:cNvSpPr/>
          <p:nvPr/>
        </p:nvSpPr>
        <p:spPr>
          <a:xfrm>
            <a:off x="8573103" y="5946950"/>
            <a:ext cx="1038664" cy="163968"/>
          </a:xfrm>
          <a:prstGeom prst="rect">
            <a:avLst/>
          </a:prstGeom>
          <a:noFill/>
          <a:ln>
            <a:noFill/>
          </a:ln>
        </p:spPr>
        <p:txBody>
          <a:bodyPr lIns="0" tIns="0" rIns="0" bIns="0" anchor="ctr" anchorCtr="0">
            <a:noAutofit/>
          </a:bodyPr>
          <a:lstStyle/>
          <a:p>
            <a:pPr algn="ctr" defTabSz="913951">
              <a:buSzPct val="25000"/>
            </a:pPr>
            <a:r>
              <a:rPr lang="en-US" sz="1200" kern="0">
                <a:solidFill>
                  <a:srgbClr val="394D54"/>
                </a:solidFill>
                <a:latin typeface="Cabin"/>
                <a:ea typeface="Cabin"/>
                <a:cs typeface="Cabin"/>
                <a:sym typeface="Cabin"/>
                <a:rtl val="0"/>
              </a:rPr>
              <a:t>Contributor’s laptop</a:t>
            </a:r>
          </a:p>
        </p:txBody>
      </p:sp>
      <p:sp>
        <p:nvSpPr>
          <p:cNvPr id="196" name="Shape 148"/>
          <p:cNvSpPr/>
          <p:nvPr/>
        </p:nvSpPr>
        <p:spPr>
          <a:xfrm>
            <a:off x="6110695" y="6257703"/>
            <a:ext cx="972529" cy="163968"/>
          </a:xfrm>
          <a:prstGeom prst="rect">
            <a:avLst/>
          </a:prstGeom>
          <a:noFill/>
          <a:ln>
            <a:noFill/>
          </a:ln>
        </p:spPr>
        <p:txBody>
          <a:bodyPr lIns="0" tIns="0" rIns="0" bIns="0" anchor="ctr" anchorCtr="0">
            <a:noAutofit/>
          </a:bodyPr>
          <a:lstStyle/>
          <a:p>
            <a:pPr algn="ctr" defTabSz="913951">
              <a:buSzPct val="25000"/>
            </a:pPr>
            <a:r>
              <a:rPr lang="en-US" sz="1200" kern="0">
                <a:solidFill>
                  <a:srgbClr val="394D54"/>
                </a:solidFill>
                <a:latin typeface="Cabin"/>
                <a:ea typeface="Cabin"/>
                <a:cs typeface="Cabin"/>
                <a:sym typeface="Cabin"/>
                <a:rtl val="0"/>
              </a:rPr>
              <a:t>Production Servers</a:t>
            </a:r>
          </a:p>
        </p:txBody>
      </p:sp>
      <p:sp>
        <p:nvSpPr>
          <p:cNvPr id="197" name="Shape 150"/>
          <p:cNvSpPr txBox="1"/>
          <p:nvPr/>
        </p:nvSpPr>
        <p:spPr>
          <a:xfrm rot="-5400000">
            <a:off x="-371334" y="2223618"/>
            <a:ext cx="1941217" cy="614753"/>
          </a:xfrm>
          <a:prstGeom prst="rect">
            <a:avLst/>
          </a:prstGeom>
          <a:solidFill>
            <a:schemeClr val="accent1"/>
          </a:solidFill>
          <a:ln>
            <a:noFill/>
          </a:ln>
        </p:spPr>
        <p:txBody>
          <a:bodyPr lIns="91388" tIns="45682" rIns="91388" bIns="45682" anchor="t" anchorCtr="0">
            <a:noAutofit/>
          </a:bodyPr>
          <a:lstStyle/>
          <a:p>
            <a:pPr algn="ctr" defTabSz="913951">
              <a:buSzPct val="25000"/>
            </a:pPr>
            <a:r>
              <a:rPr lang="hu-HU" sz="1899" b="1" kern="0" dirty="0">
                <a:solidFill>
                  <a:srgbClr val="FFFFFF"/>
                </a:solidFill>
                <a:latin typeface="Calibri"/>
                <a:ea typeface="Calibri"/>
                <a:cs typeface="Calibri"/>
                <a:sym typeface="Calibri"/>
                <a:rtl val="0"/>
              </a:rPr>
              <a:t>Technológiai </a:t>
            </a:r>
            <a:r>
              <a:rPr lang="hu-HU" sz="1899" b="1" kern="0" dirty="0" err="1">
                <a:solidFill>
                  <a:srgbClr val="FFFFFF"/>
                </a:solidFill>
                <a:latin typeface="Calibri"/>
                <a:ea typeface="Calibri"/>
                <a:cs typeface="Calibri"/>
                <a:sym typeface="Calibri"/>
                <a:rtl val="0"/>
              </a:rPr>
              <a:t>stack-ek</a:t>
            </a:r>
            <a:endParaRPr lang="en-US" sz="1899" b="1" kern="0" dirty="0">
              <a:solidFill>
                <a:srgbClr val="FFFFFF"/>
              </a:solidFill>
              <a:latin typeface="Calibri"/>
              <a:ea typeface="Calibri"/>
              <a:cs typeface="Calibri"/>
              <a:sym typeface="Calibri"/>
              <a:rtl val="0"/>
            </a:endParaRPr>
          </a:p>
        </p:txBody>
      </p:sp>
      <p:sp>
        <p:nvSpPr>
          <p:cNvPr id="198" name="Shape 151"/>
          <p:cNvSpPr txBox="1"/>
          <p:nvPr/>
        </p:nvSpPr>
        <p:spPr>
          <a:xfrm rot="-5400000">
            <a:off x="-217367" y="4959156"/>
            <a:ext cx="1581537" cy="785226"/>
          </a:xfrm>
          <a:prstGeom prst="rect">
            <a:avLst/>
          </a:prstGeom>
          <a:solidFill>
            <a:schemeClr val="accent1"/>
          </a:solidFill>
          <a:ln>
            <a:noFill/>
          </a:ln>
        </p:spPr>
        <p:txBody>
          <a:bodyPr lIns="91388" tIns="45682" rIns="91388" bIns="45682" anchor="t" anchorCtr="0">
            <a:noAutofit/>
          </a:bodyPr>
          <a:lstStyle/>
          <a:p>
            <a:pPr algn="ctr" defTabSz="913951">
              <a:buSzPct val="25000"/>
            </a:pPr>
            <a:r>
              <a:rPr lang="hu-HU" sz="1899" b="1" kern="0" dirty="0">
                <a:solidFill>
                  <a:srgbClr val="FFFFFF"/>
                </a:solidFill>
                <a:latin typeface="Calibri"/>
                <a:ea typeface="Calibri"/>
                <a:cs typeface="Calibri"/>
                <a:sym typeface="Calibri"/>
                <a:rtl val="0"/>
              </a:rPr>
              <a:t>Telepítési </a:t>
            </a:r>
            <a:r>
              <a:rPr lang="hu-HU" sz="1899" b="1" kern="0" dirty="0" err="1">
                <a:solidFill>
                  <a:srgbClr val="FFFFFF"/>
                </a:solidFill>
                <a:latin typeface="Calibri"/>
                <a:ea typeface="Calibri"/>
                <a:cs typeface="Calibri"/>
                <a:sym typeface="Calibri"/>
                <a:rtl val="0"/>
              </a:rPr>
              <a:t>környezetek</a:t>
            </a:r>
            <a:endParaRPr lang="en-US" sz="1899" b="1" kern="0" dirty="0">
              <a:solidFill>
                <a:srgbClr val="FFFFFF"/>
              </a:solidFill>
              <a:latin typeface="Calibri"/>
              <a:ea typeface="Calibri"/>
              <a:cs typeface="Calibri"/>
              <a:sym typeface="Calibri"/>
              <a:rtl val="0"/>
            </a:endParaRPr>
          </a:p>
        </p:txBody>
      </p:sp>
      <p:sp>
        <p:nvSpPr>
          <p:cNvPr id="199" name="Shape 152"/>
          <p:cNvSpPr/>
          <p:nvPr/>
        </p:nvSpPr>
        <p:spPr>
          <a:xfrm>
            <a:off x="8867509" y="4438893"/>
            <a:ext cx="976343" cy="163968"/>
          </a:xfrm>
          <a:prstGeom prst="rect">
            <a:avLst/>
          </a:prstGeom>
          <a:noFill/>
          <a:ln>
            <a:noFill/>
          </a:ln>
        </p:spPr>
        <p:txBody>
          <a:bodyPr lIns="0" tIns="0" rIns="0" bIns="0" anchor="ctr" anchorCtr="0">
            <a:noAutofit/>
          </a:bodyPr>
          <a:lstStyle/>
          <a:p>
            <a:pPr algn="ctr" defTabSz="913951">
              <a:buSzPct val="25000"/>
            </a:pPr>
            <a:r>
              <a:rPr lang="en-US" sz="1200" kern="0">
                <a:solidFill>
                  <a:srgbClr val="394D54"/>
                </a:solidFill>
                <a:latin typeface="Cabin"/>
                <a:ea typeface="Cabin"/>
                <a:cs typeface="Cabin"/>
                <a:sym typeface="Cabin"/>
                <a:rtl val="0"/>
              </a:rPr>
              <a:t>Production Cluster</a:t>
            </a:r>
          </a:p>
        </p:txBody>
      </p:sp>
      <p:pic>
        <p:nvPicPr>
          <p:cNvPr id="200" name="Shape 153"/>
          <p:cNvPicPr preferRelativeResize="0"/>
          <p:nvPr/>
        </p:nvPicPr>
        <p:blipFill rotWithShape="1">
          <a:blip r:embed="rId3">
            <a:alphaModFix/>
            <a:duotone>
              <a:schemeClr val="accent6">
                <a:shade val="45000"/>
                <a:satMod val="135000"/>
              </a:schemeClr>
              <a:prstClr val="white"/>
            </a:duotone>
            <a:extLst>
              <a:ext uri="{BEBA8EAE-BF5A-486C-A8C5-ECC9F3942E4B}">
                <a14:imgProps xmlns:a14="http://schemas.microsoft.com/office/drawing/2010/main">
                  <a14:imgLayer r:embed="rId4">
                    <a14:imgEffect>
                      <a14:artisticPhotocopy/>
                    </a14:imgEffect>
                  </a14:imgLayer>
                </a14:imgProps>
              </a:ext>
            </a:extLst>
          </a:blip>
          <a:srcRect/>
          <a:stretch/>
        </p:blipFill>
        <p:spPr>
          <a:xfrm>
            <a:off x="2580689" y="5026846"/>
            <a:ext cx="872684" cy="614877"/>
          </a:xfrm>
          <a:prstGeom prst="rect">
            <a:avLst/>
          </a:prstGeom>
          <a:noFill/>
          <a:ln>
            <a:noFill/>
          </a:ln>
        </p:spPr>
      </p:pic>
      <p:sp>
        <p:nvSpPr>
          <p:cNvPr id="201" name="Shape 154"/>
          <p:cNvSpPr/>
          <p:nvPr/>
        </p:nvSpPr>
        <p:spPr>
          <a:xfrm>
            <a:off x="2326926" y="5942546"/>
            <a:ext cx="1185415" cy="163968"/>
          </a:xfrm>
          <a:prstGeom prst="rect">
            <a:avLst/>
          </a:prstGeom>
          <a:noFill/>
          <a:ln>
            <a:noFill/>
          </a:ln>
        </p:spPr>
        <p:txBody>
          <a:bodyPr lIns="0" tIns="0" rIns="0" bIns="0" anchor="ctr" anchorCtr="0">
            <a:noAutofit/>
          </a:bodyPr>
          <a:lstStyle/>
          <a:p>
            <a:pPr algn="ctr" defTabSz="913951">
              <a:buSzPct val="25000"/>
            </a:pPr>
            <a:r>
              <a:rPr lang="en-US" sz="1200" kern="0">
                <a:solidFill>
                  <a:srgbClr val="394D54"/>
                </a:solidFill>
                <a:latin typeface="Cabin"/>
                <a:ea typeface="Cabin"/>
                <a:cs typeface="Cabin"/>
                <a:sym typeface="Cabin"/>
                <a:rtl val="0"/>
              </a:rPr>
              <a:t>Customer Data Center</a:t>
            </a:r>
          </a:p>
        </p:txBody>
      </p:sp>
      <p:pic>
        <p:nvPicPr>
          <p:cNvPr id="202" name="Shape 155"/>
          <p:cNvPicPr preferRelativeResize="0"/>
          <p:nvPr/>
        </p:nvPicPr>
        <p:blipFill rotWithShape="1">
          <a:blip r:embed="rId5">
            <a:alphaModFix/>
            <a:duotone>
              <a:schemeClr val="accent2">
                <a:shade val="45000"/>
                <a:satMod val="135000"/>
              </a:schemeClr>
              <a:prstClr val="white"/>
            </a:duotone>
            <a:extLst>
              <a:ext uri="{BEBA8EAE-BF5A-486C-A8C5-ECC9F3942E4B}">
                <a14:imgProps xmlns:a14="http://schemas.microsoft.com/office/drawing/2010/main">
                  <a14:imgLayer r:embed="rId6">
                    <a14:imgEffect>
                      <a14:artisticCutout/>
                    </a14:imgEffect>
                  </a14:imgLayer>
                </a14:imgProps>
              </a:ext>
            </a:extLst>
          </a:blip>
          <a:srcRect/>
          <a:stretch/>
        </p:blipFill>
        <p:spPr>
          <a:xfrm>
            <a:off x="1578948" y="4566195"/>
            <a:ext cx="549000" cy="363473"/>
          </a:xfrm>
          <a:prstGeom prst="rect">
            <a:avLst/>
          </a:prstGeom>
          <a:noFill/>
          <a:ln>
            <a:noFill/>
          </a:ln>
        </p:spPr>
      </p:pic>
      <p:pic>
        <p:nvPicPr>
          <p:cNvPr id="203" name="Shape 156"/>
          <p:cNvPicPr preferRelativeResize="0"/>
          <p:nvPr/>
        </p:nvPicPr>
        <p:blipFill rotWithShape="1">
          <a:blip r:embed="rId7">
            <a:alphaModFix/>
            <a:duotone>
              <a:prstClr val="black"/>
              <a:schemeClr val="accent4">
                <a:tint val="45000"/>
                <a:satMod val="400000"/>
              </a:schemeClr>
            </a:duotone>
            <a:extLst>
              <a:ext uri="{BEBA8EAE-BF5A-486C-A8C5-ECC9F3942E4B}">
                <a14:imgProps xmlns:a14="http://schemas.microsoft.com/office/drawing/2010/main">
                  <a14:imgLayer r:embed="rId8">
                    <a14:imgEffect>
                      <a14:artisticPaintStrokes/>
                    </a14:imgEffect>
                  </a14:imgLayer>
                </a14:imgProps>
              </a:ext>
            </a:extLst>
          </a:blip>
          <a:srcRect/>
          <a:stretch/>
        </p:blipFill>
        <p:spPr>
          <a:xfrm>
            <a:off x="10031340" y="5917699"/>
            <a:ext cx="331881" cy="288618"/>
          </a:xfrm>
          <a:prstGeom prst="rect">
            <a:avLst/>
          </a:prstGeom>
          <a:noFill/>
          <a:ln>
            <a:noFill/>
          </a:ln>
        </p:spPr>
      </p:pic>
      <p:pic>
        <p:nvPicPr>
          <p:cNvPr id="204" name="Shape 157"/>
          <p:cNvPicPr preferRelativeResize="0"/>
          <p:nvPr/>
        </p:nvPicPr>
        <p:blipFill rotWithShape="1">
          <a:blip r:embed="rId9">
            <a:alphaModFix/>
            <a:duotone>
              <a:schemeClr val="accent3">
                <a:shade val="45000"/>
                <a:satMod val="135000"/>
              </a:schemeClr>
              <a:prstClr val="white"/>
            </a:duotone>
            <a:extLst>
              <a:ext uri="{BEBA8EAE-BF5A-486C-A8C5-ECC9F3942E4B}">
                <a14:imgProps xmlns:a14="http://schemas.microsoft.com/office/drawing/2010/main">
                  <a14:imgLayer r:embed="rId10">
                    <a14:imgEffect>
                      <a14:artisticPhotocopy/>
                    </a14:imgEffect>
                  </a14:imgLayer>
                </a14:imgProps>
              </a:ext>
            </a:extLst>
          </a:blip>
          <a:srcRect/>
          <a:stretch/>
        </p:blipFill>
        <p:spPr>
          <a:xfrm>
            <a:off x="4317666" y="5942749"/>
            <a:ext cx="674219" cy="567424"/>
          </a:xfrm>
          <a:prstGeom prst="rect">
            <a:avLst/>
          </a:prstGeom>
          <a:noFill/>
          <a:ln>
            <a:noFill/>
          </a:ln>
        </p:spPr>
      </p:pic>
      <p:pic>
        <p:nvPicPr>
          <p:cNvPr id="205" name="Shape 158"/>
          <p:cNvPicPr preferRelativeResize="0"/>
          <p:nvPr/>
        </p:nvPicPr>
        <p:blipFill rotWithShape="1">
          <a:blip r:embed="rId11">
            <a:alphaModFix/>
            <a:duotone>
              <a:prstClr val="black"/>
              <a:schemeClr val="accent6">
                <a:tint val="45000"/>
                <a:satMod val="400000"/>
              </a:schemeClr>
            </a:duotone>
            <a:extLst>
              <a:ext uri="{BEBA8EAE-BF5A-486C-A8C5-ECC9F3942E4B}">
                <a14:imgProps xmlns:a14="http://schemas.microsoft.com/office/drawing/2010/main">
                  <a14:imgLayer r:embed="rId12">
                    <a14:imgEffect>
                      <a14:artisticPhotocopy/>
                    </a14:imgEffect>
                  </a14:imgLayer>
                </a14:imgProps>
              </a:ext>
            </a:extLst>
          </a:blip>
          <a:srcRect/>
          <a:stretch/>
        </p:blipFill>
        <p:spPr>
          <a:xfrm>
            <a:off x="9291994" y="4856734"/>
            <a:ext cx="439288" cy="661999"/>
          </a:xfrm>
          <a:prstGeom prst="rect">
            <a:avLst/>
          </a:prstGeom>
          <a:noFill/>
          <a:ln>
            <a:noFill/>
          </a:ln>
        </p:spPr>
      </p:pic>
      <p:pic>
        <p:nvPicPr>
          <p:cNvPr id="206" name="Shape 159"/>
          <p:cNvPicPr preferRelativeResize="0"/>
          <p:nvPr/>
        </p:nvPicPr>
        <p:blipFill rotWithShape="1">
          <a:blip r:embed="rId13">
            <a:alphaModFix/>
            <a:duotone>
              <a:schemeClr val="accent1">
                <a:shade val="45000"/>
                <a:satMod val="135000"/>
              </a:schemeClr>
              <a:prstClr val="white"/>
            </a:duotone>
            <a:extLst>
              <a:ext uri="{BEBA8EAE-BF5A-486C-A8C5-ECC9F3942E4B}">
                <a14:imgProps xmlns:a14="http://schemas.microsoft.com/office/drawing/2010/main">
                  <a14:imgLayer r:embed="rId14">
                    <a14:imgEffect>
                      <a14:artisticPhotocopy/>
                    </a14:imgEffect>
                  </a14:imgLayer>
                </a14:imgProps>
              </a:ext>
            </a:extLst>
          </a:blip>
          <a:srcRect/>
          <a:stretch/>
        </p:blipFill>
        <p:spPr>
          <a:xfrm>
            <a:off x="7221927" y="4714761"/>
            <a:ext cx="1128088" cy="744930"/>
          </a:xfrm>
          <a:prstGeom prst="rect">
            <a:avLst/>
          </a:prstGeom>
          <a:noFill/>
          <a:ln>
            <a:noFill/>
          </a:ln>
        </p:spPr>
      </p:pic>
      <p:sp>
        <p:nvSpPr>
          <p:cNvPr id="207" name="Shape 160"/>
          <p:cNvSpPr/>
          <p:nvPr/>
        </p:nvSpPr>
        <p:spPr>
          <a:xfrm>
            <a:off x="8002451" y="3002170"/>
            <a:ext cx="112097" cy="141253"/>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2"/>
          </a:solidFill>
          <a:ln w="12700" cap="flat">
            <a:solidFill>
              <a:schemeClr val="lt1"/>
            </a:solidFill>
            <a:prstDash val="solid"/>
            <a:miter/>
            <a:headEnd type="none" w="med" len="med"/>
            <a:tailEnd type="none" w="med" len="med"/>
          </a:ln>
        </p:spPr>
        <p:txBody>
          <a:bodyPr lIns="140393" tIns="155088" rIns="140393" bIns="155088" anchor="ctr" anchorCtr="0">
            <a:noAutofit/>
          </a:bodyPr>
          <a:lstStyle/>
          <a:p>
            <a:pPr algn="ctr" defTabSz="913951">
              <a:lnSpc>
                <a:spcPct val="90000"/>
              </a:lnSpc>
              <a:spcAft>
                <a:spcPts val="385"/>
              </a:spcAft>
            </a:pPr>
            <a:endParaRPr sz="1100" kern="0">
              <a:solidFill>
                <a:srgbClr val="FFFFFF"/>
              </a:solidFill>
              <a:latin typeface="Calibri"/>
              <a:ea typeface="Calibri"/>
              <a:cs typeface="Calibri"/>
              <a:sym typeface="Calibri"/>
              <a:rtl val="0"/>
            </a:endParaRPr>
          </a:p>
        </p:txBody>
      </p:sp>
      <p:sp>
        <p:nvSpPr>
          <p:cNvPr id="208" name="Shape 161"/>
          <p:cNvSpPr/>
          <p:nvPr/>
        </p:nvSpPr>
        <p:spPr>
          <a:xfrm>
            <a:off x="6795037" y="1771541"/>
            <a:ext cx="143793" cy="84752"/>
          </a:xfrm>
          <a:custGeom>
            <a:avLst/>
            <a:gdLst/>
            <a:ahLst/>
            <a:cxnLst/>
            <a:rect l="0" t="0" r="0" b="0"/>
            <a:pathLst>
              <a:path w="811164" h="436109" extrusionOk="0">
                <a:moveTo>
                  <a:pt x="0" y="0"/>
                </a:moveTo>
                <a:lnTo>
                  <a:pt x="811164" y="0"/>
                </a:lnTo>
                <a:lnTo>
                  <a:pt x="811164" y="436109"/>
                </a:lnTo>
                <a:lnTo>
                  <a:pt x="0" y="436109"/>
                </a:lnTo>
                <a:lnTo>
                  <a:pt x="0" y="0"/>
                </a:lnTo>
                <a:close/>
              </a:path>
            </a:pathLst>
          </a:custGeom>
          <a:noFill/>
          <a:ln w="9525" cap="flat">
            <a:solidFill>
              <a:schemeClr val="dk1">
                <a:alpha val="0"/>
              </a:schemeClr>
            </a:solidFill>
            <a:prstDash val="solid"/>
            <a:miter/>
            <a:headEnd type="none" w="med" len="med"/>
            <a:tailEnd type="none" w="med" len="med"/>
          </a:ln>
        </p:spPr>
        <p:txBody>
          <a:bodyPr lIns="76144" tIns="76144" rIns="76144" bIns="76144" anchor="ctr" anchorCtr="0">
            <a:noAutofit/>
          </a:bodyPr>
          <a:lstStyle/>
          <a:p>
            <a:pPr defTabSz="913951">
              <a:lnSpc>
                <a:spcPct val="90000"/>
              </a:lnSpc>
              <a:spcAft>
                <a:spcPts val="700"/>
              </a:spcAft>
            </a:pPr>
            <a:endParaRPr sz="1999" kern="0">
              <a:solidFill>
                <a:srgbClr val="394D54"/>
              </a:solidFill>
              <a:latin typeface="Calibri"/>
              <a:ea typeface="Calibri"/>
              <a:cs typeface="Calibri"/>
              <a:sym typeface="Calibri"/>
              <a:rtl val="0"/>
            </a:endParaRPr>
          </a:p>
        </p:txBody>
      </p:sp>
      <p:sp>
        <p:nvSpPr>
          <p:cNvPr id="209" name="Shape 162"/>
          <p:cNvSpPr/>
          <p:nvPr/>
        </p:nvSpPr>
        <p:spPr>
          <a:xfrm>
            <a:off x="7853037" y="3002170"/>
            <a:ext cx="112097" cy="141253"/>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3"/>
          </a:solidFill>
          <a:ln w="12700" cap="flat">
            <a:solidFill>
              <a:schemeClr val="lt1"/>
            </a:solidFill>
            <a:prstDash val="solid"/>
            <a:miter/>
            <a:headEnd type="none" w="med" len="med"/>
            <a:tailEnd type="none" w="med" len="med"/>
          </a:ln>
        </p:spPr>
        <p:txBody>
          <a:bodyPr lIns="98485" tIns="113205" rIns="98485" bIns="113205" anchor="ctr" anchorCtr="0">
            <a:noAutofit/>
          </a:bodyPr>
          <a:lstStyle/>
          <a:p>
            <a:pPr algn="ctr" defTabSz="913951">
              <a:lnSpc>
                <a:spcPct val="90000"/>
              </a:lnSpc>
              <a:spcAft>
                <a:spcPts val="1224"/>
              </a:spcAft>
            </a:pPr>
            <a:endParaRPr sz="3499" kern="0">
              <a:solidFill>
                <a:srgbClr val="FFFFFF"/>
              </a:solidFill>
              <a:latin typeface="Calibri"/>
              <a:ea typeface="Calibri"/>
              <a:cs typeface="Calibri"/>
              <a:sym typeface="Calibri"/>
              <a:rtl val="0"/>
            </a:endParaRPr>
          </a:p>
        </p:txBody>
      </p:sp>
      <p:sp>
        <p:nvSpPr>
          <p:cNvPr id="210" name="Shape 163"/>
          <p:cNvSpPr/>
          <p:nvPr/>
        </p:nvSpPr>
        <p:spPr>
          <a:xfrm>
            <a:off x="7927458" y="3137146"/>
            <a:ext cx="112097" cy="141253"/>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4"/>
          </a:solidFill>
          <a:ln w="12700" cap="flat">
            <a:solidFill>
              <a:schemeClr val="lt1"/>
            </a:solidFill>
            <a:prstDash val="solid"/>
            <a:miter/>
            <a:headEnd type="none" w="med" len="med"/>
            <a:tailEnd type="none" w="med" len="med"/>
          </a:ln>
        </p:spPr>
        <p:txBody>
          <a:bodyPr lIns="140393" tIns="155088" rIns="140393" bIns="155088" anchor="ctr" anchorCtr="0">
            <a:noAutofit/>
          </a:bodyPr>
          <a:lstStyle/>
          <a:p>
            <a:pPr algn="ctr" defTabSz="913951">
              <a:lnSpc>
                <a:spcPct val="90000"/>
              </a:lnSpc>
              <a:spcAft>
                <a:spcPts val="385"/>
              </a:spcAft>
            </a:pPr>
            <a:endParaRPr sz="1100" kern="0">
              <a:solidFill>
                <a:srgbClr val="FFFFFF"/>
              </a:solidFill>
              <a:latin typeface="Calibri"/>
              <a:ea typeface="Calibri"/>
              <a:cs typeface="Calibri"/>
              <a:sym typeface="Calibri"/>
              <a:rtl val="0"/>
            </a:endParaRPr>
          </a:p>
        </p:txBody>
      </p:sp>
      <p:sp>
        <p:nvSpPr>
          <p:cNvPr id="211" name="Shape 164"/>
          <p:cNvSpPr/>
          <p:nvPr/>
        </p:nvSpPr>
        <p:spPr>
          <a:xfrm>
            <a:off x="6293927" y="2193571"/>
            <a:ext cx="114899" cy="68649"/>
          </a:xfrm>
          <a:custGeom>
            <a:avLst/>
            <a:gdLst/>
            <a:ahLst/>
            <a:cxnLst/>
            <a:rect l="0" t="0" r="0" b="0"/>
            <a:pathLst>
              <a:path w="784997" h="436109" extrusionOk="0">
                <a:moveTo>
                  <a:pt x="0" y="0"/>
                </a:moveTo>
                <a:lnTo>
                  <a:pt x="784997" y="0"/>
                </a:lnTo>
                <a:lnTo>
                  <a:pt x="784997" y="436109"/>
                </a:lnTo>
                <a:lnTo>
                  <a:pt x="0" y="436109"/>
                </a:lnTo>
                <a:lnTo>
                  <a:pt x="0" y="0"/>
                </a:lnTo>
                <a:close/>
              </a:path>
            </a:pathLst>
          </a:custGeom>
          <a:noFill/>
          <a:ln w="9525" cap="flat">
            <a:solidFill>
              <a:schemeClr val="dk1">
                <a:alpha val="0"/>
              </a:schemeClr>
            </a:solidFill>
            <a:prstDash val="solid"/>
            <a:miter/>
            <a:headEnd type="none" w="med" len="med"/>
            <a:tailEnd type="none" w="med" len="med"/>
          </a:ln>
        </p:spPr>
        <p:txBody>
          <a:bodyPr lIns="76144" tIns="76144" rIns="76144" bIns="76144" anchor="ctr" anchorCtr="0">
            <a:noAutofit/>
          </a:bodyPr>
          <a:lstStyle/>
          <a:p>
            <a:pPr algn="r" defTabSz="913951">
              <a:lnSpc>
                <a:spcPct val="90000"/>
              </a:lnSpc>
              <a:spcAft>
                <a:spcPts val="700"/>
              </a:spcAft>
            </a:pPr>
            <a:endParaRPr sz="1999" kern="0">
              <a:solidFill>
                <a:srgbClr val="394D54"/>
              </a:solidFill>
              <a:latin typeface="Calibri"/>
              <a:ea typeface="Calibri"/>
              <a:cs typeface="Calibri"/>
              <a:sym typeface="Calibri"/>
              <a:rtl val="0"/>
            </a:endParaRPr>
          </a:p>
        </p:txBody>
      </p:sp>
      <p:sp>
        <p:nvSpPr>
          <p:cNvPr id="212" name="Shape 165"/>
          <p:cNvSpPr/>
          <p:nvPr/>
        </p:nvSpPr>
        <p:spPr>
          <a:xfrm>
            <a:off x="8076872" y="3137146"/>
            <a:ext cx="112097" cy="141253"/>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rgbClr val="4372C3"/>
          </a:solidFill>
          <a:ln w="12700" cap="flat">
            <a:solidFill>
              <a:schemeClr val="lt1"/>
            </a:solidFill>
            <a:prstDash val="solid"/>
            <a:miter/>
            <a:headEnd type="none" w="med" len="med"/>
            <a:tailEnd type="none" w="med" len="med"/>
          </a:ln>
        </p:spPr>
        <p:txBody>
          <a:bodyPr lIns="98485" tIns="113205" rIns="98485" bIns="113205" anchor="ctr" anchorCtr="0">
            <a:noAutofit/>
          </a:bodyPr>
          <a:lstStyle/>
          <a:p>
            <a:pPr algn="ctr" defTabSz="913951">
              <a:lnSpc>
                <a:spcPct val="90000"/>
              </a:lnSpc>
              <a:spcAft>
                <a:spcPts val="1224"/>
              </a:spcAft>
            </a:pPr>
            <a:endParaRPr sz="3499" kern="0">
              <a:solidFill>
                <a:srgbClr val="FFFFFF"/>
              </a:solidFill>
              <a:latin typeface="Calibri"/>
              <a:ea typeface="Calibri"/>
              <a:cs typeface="Calibri"/>
              <a:sym typeface="Calibri"/>
              <a:rtl val="0"/>
            </a:endParaRPr>
          </a:p>
        </p:txBody>
      </p:sp>
      <p:sp>
        <p:nvSpPr>
          <p:cNvPr id="213" name="Shape 166"/>
          <p:cNvSpPr/>
          <p:nvPr/>
        </p:nvSpPr>
        <p:spPr>
          <a:xfrm>
            <a:off x="8002451" y="3272121"/>
            <a:ext cx="112097" cy="141253"/>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6"/>
          </a:solidFill>
          <a:ln w="12700" cap="flat">
            <a:solidFill>
              <a:schemeClr val="lt1"/>
            </a:solidFill>
            <a:prstDash val="solid"/>
            <a:miter/>
            <a:headEnd type="none" w="med" len="med"/>
            <a:tailEnd type="none" w="med" len="med"/>
          </a:ln>
        </p:spPr>
        <p:txBody>
          <a:bodyPr lIns="140393" tIns="155088" rIns="140393" bIns="155113" anchor="ctr" anchorCtr="0">
            <a:noAutofit/>
          </a:bodyPr>
          <a:lstStyle/>
          <a:p>
            <a:pPr algn="ctr" defTabSz="913951">
              <a:lnSpc>
                <a:spcPct val="90000"/>
              </a:lnSpc>
              <a:spcAft>
                <a:spcPts val="385"/>
              </a:spcAft>
            </a:pPr>
            <a:endParaRPr sz="1100" kern="0">
              <a:solidFill>
                <a:srgbClr val="FFFFFF"/>
              </a:solidFill>
              <a:latin typeface="Calibri"/>
              <a:ea typeface="Calibri"/>
              <a:cs typeface="Calibri"/>
              <a:sym typeface="Calibri"/>
              <a:rtl val="0"/>
            </a:endParaRPr>
          </a:p>
        </p:txBody>
      </p:sp>
      <p:sp>
        <p:nvSpPr>
          <p:cNvPr id="214" name="Shape 167"/>
          <p:cNvSpPr/>
          <p:nvPr/>
        </p:nvSpPr>
        <p:spPr>
          <a:xfrm>
            <a:off x="6795037" y="2041492"/>
            <a:ext cx="143793" cy="84752"/>
          </a:xfrm>
          <a:custGeom>
            <a:avLst/>
            <a:gdLst/>
            <a:ahLst/>
            <a:cxnLst/>
            <a:rect l="0" t="0" r="0" b="0"/>
            <a:pathLst>
              <a:path w="811164" h="436109" extrusionOk="0">
                <a:moveTo>
                  <a:pt x="0" y="0"/>
                </a:moveTo>
                <a:lnTo>
                  <a:pt x="811164" y="0"/>
                </a:lnTo>
                <a:lnTo>
                  <a:pt x="811164" y="436109"/>
                </a:lnTo>
                <a:lnTo>
                  <a:pt x="0" y="436109"/>
                </a:lnTo>
                <a:lnTo>
                  <a:pt x="0" y="0"/>
                </a:lnTo>
                <a:close/>
              </a:path>
            </a:pathLst>
          </a:custGeom>
          <a:noFill/>
          <a:ln w="9525" cap="flat">
            <a:solidFill>
              <a:schemeClr val="dk1">
                <a:alpha val="0"/>
              </a:schemeClr>
            </a:solidFill>
            <a:prstDash val="solid"/>
            <a:miter/>
            <a:headEnd type="none" w="med" len="med"/>
            <a:tailEnd type="none" w="med" len="med"/>
          </a:ln>
        </p:spPr>
        <p:txBody>
          <a:bodyPr lIns="76144" tIns="76144" rIns="76144" bIns="76144" anchor="ctr" anchorCtr="0">
            <a:noAutofit/>
          </a:bodyPr>
          <a:lstStyle/>
          <a:p>
            <a:pPr defTabSz="913951">
              <a:lnSpc>
                <a:spcPct val="90000"/>
              </a:lnSpc>
              <a:spcAft>
                <a:spcPts val="700"/>
              </a:spcAft>
            </a:pPr>
            <a:endParaRPr sz="1999" kern="0">
              <a:solidFill>
                <a:srgbClr val="394D54"/>
              </a:solidFill>
              <a:latin typeface="Calibri"/>
              <a:ea typeface="Calibri"/>
              <a:cs typeface="Calibri"/>
              <a:sym typeface="Calibri"/>
              <a:rtl val="0"/>
            </a:endParaRPr>
          </a:p>
        </p:txBody>
      </p:sp>
      <p:sp>
        <p:nvSpPr>
          <p:cNvPr id="215" name="Shape 168"/>
          <p:cNvSpPr/>
          <p:nvPr/>
        </p:nvSpPr>
        <p:spPr>
          <a:xfrm>
            <a:off x="7853037" y="3272121"/>
            <a:ext cx="112097" cy="141253"/>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2"/>
          </a:solidFill>
          <a:ln w="12700" cap="flat">
            <a:solidFill>
              <a:schemeClr val="lt1"/>
            </a:solidFill>
            <a:prstDash val="solid"/>
            <a:miter/>
            <a:headEnd type="none" w="med" len="med"/>
            <a:tailEnd type="none" w="med" len="med"/>
          </a:ln>
        </p:spPr>
        <p:txBody>
          <a:bodyPr lIns="98485" tIns="113205" rIns="98485" bIns="113205" anchor="ctr" anchorCtr="0">
            <a:noAutofit/>
          </a:bodyPr>
          <a:lstStyle/>
          <a:p>
            <a:pPr algn="ctr" defTabSz="913951">
              <a:lnSpc>
                <a:spcPct val="90000"/>
              </a:lnSpc>
              <a:spcAft>
                <a:spcPts val="1224"/>
              </a:spcAft>
            </a:pPr>
            <a:endParaRPr sz="3499" kern="0">
              <a:solidFill>
                <a:srgbClr val="FFFFFF"/>
              </a:solidFill>
              <a:latin typeface="Calibri"/>
              <a:ea typeface="Calibri"/>
              <a:cs typeface="Calibri"/>
              <a:sym typeface="Calibri"/>
              <a:rtl val="0"/>
            </a:endParaRPr>
          </a:p>
        </p:txBody>
      </p:sp>
      <p:sp>
        <p:nvSpPr>
          <p:cNvPr id="216" name="Shape 169"/>
          <p:cNvSpPr/>
          <p:nvPr/>
        </p:nvSpPr>
        <p:spPr>
          <a:xfrm>
            <a:off x="1601407" y="1674247"/>
            <a:ext cx="112097" cy="141253"/>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4"/>
          </a:solidFill>
          <a:ln w="12700" cap="flat">
            <a:solidFill>
              <a:schemeClr val="lt1"/>
            </a:solidFill>
            <a:prstDash val="solid"/>
            <a:miter/>
            <a:headEnd type="none" w="med" len="med"/>
            <a:tailEnd type="none" w="med" len="med"/>
          </a:ln>
        </p:spPr>
        <p:txBody>
          <a:bodyPr lIns="140393" tIns="155088" rIns="140393" bIns="155088" anchor="ctr" anchorCtr="0">
            <a:noAutofit/>
          </a:bodyPr>
          <a:lstStyle/>
          <a:p>
            <a:pPr algn="ctr" defTabSz="913951">
              <a:lnSpc>
                <a:spcPct val="90000"/>
              </a:lnSpc>
              <a:spcAft>
                <a:spcPts val="385"/>
              </a:spcAft>
            </a:pPr>
            <a:endParaRPr sz="1100" kern="0">
              <a:solidFill>
                <a:srgbClr val="FFFFFF"/>
              </a:solidFill>
              <a:latin typeface="Calibri"/>
              <a:ea typeface="Calibri"/>
              <a:cs typeface="Calibri"/>
              <a:sym typeface="Calibri"/>
              <a:rtl val="0"/>
            </a:endParaRPr>
          </a:p>
        </p:txBody>
      </p:sp>
      <p:sp>
        <p:nvSpPr>
          <p:cNvPr id="217" name="Shape 170"/>
          <p:cNvSpPr/>
          <p:nvPr/>
        </p:nvSpPr>
        <p:spPr>
          <a:xfrm>
            <a:off x="1676400" y="1809222"/>
            <a:ext cx="112097" cy="141253"/>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6"/>
          </a:solidFill>
          <a:ln w="12700" cap="flat">
            <a:solidFill>
              <a:schemeClr val="lt1"/>
            </a:solidFill>
            <a:prstDash val="solid"/>
            <a:miter/>
            <a:headEnd type="none" w="med" len="med"/>
            <a:tailEnd type="none" w="med" len="med"/>
          </a:ln>
        </p:spPr>
        <p:txBody>
          <a:bodyPr lIns="140393" tIns="155088" rIns="140393" bIns="155113" anchor="ctr" anchorCtr="0">
            <a:noAutofit/>
          </a:bodyPr>
          <a:lstStyle/>
          <a:p>
            <a:pPr algn="ctr" defTabSz="913951">
              <a:lnSpc>
                <a:spcPct val="90000"/>
              </a:lnSpc>
              <a:spcAft>
                <a:spcPts val="385"/>
              </a:spcAft>
            </a:pPr>
            <a:endParaRPr sz="1100" kern="0">
              <a:solidFill>
                <a:srgbClr val="FFFFFF"/>
              </a:solidFill>
              <a:latin typeface="Calibri"/>
              <a:ea typeface="Calibri"/>
              <a:cs typeface="Calibri"/>
              <a:sym typeface="Calibri"/>
              <a:rtl val="0"/>
            </a:endParaRPr>
          </a:p>
        </p:txBody>
      </p:sp>
      <p:sp>
        <p:nvSpPr>
          <p:cNvPr id="218" name="Shape 171"/>
          <p:cNvSpPr/>
          <p:nvPr/>
        </p:nvSpPr>
        <p:spPr>
          <a:xfrm>
            <a:off x="1526985" y="1809222"/>
            <a:ext cx="112097" cy="141253"/>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2"/>
          </a:solidFill>
          <a:ln w="12700" cap="flat">
            <a:solidFill>
              <a:schemeClr val="lt1"/>
            </a:solidFill>
            <a:prstDash val="solid"/>
            <a:miter/>
            <a:headEnd type="none" w="med" len="med"/>
            <a:tailEnd type="none" w="med" len="med"/>
          </a:ln>
        </p:spPr>
        <p:txBody>
          <a:bodyPr lIns="98485" tIns="113205" rIns="98485" bIns="113205" anchor="ctr" anchorCtr="0">
            <a:noAutofit/>
          </a:bodyPr>
          <a:lstStyle/>
          <a:p>
            <a:pPr algn="ctr" defTabSz="913951">
              <a:lnSpc>
                <a:spcPct val="90000"/>
              </a:lnSpc>
              <a:spcAft>
                <a:spcPts val="1224"/>
              </a:spcAft>
            </a:pPr>
            <a:endParaRPr sz="3499" kern="0">
              <a:solidFill>
                <a:srgbClr val="FFFFFF"/>
              </a:solidFill>
              <a:latin typeface="Calibri"/>
              <a:ea typeface="Calibri"/>
              <a:cs typeface="Calibri"/>
              <a:sym typeface="Calibri"/>
              <a:rtl val="0"/>
            </a:endParaRPr>
          </a:p>
        </p:txBody>
      </p:sp>
      <p:sp>
        <p:nvSpPr>
          <p:cNvPr id="219" name="Shape 172"/>
          <p:cNvSpPr/>
          <p:nvPr/>
        </p:nvSpPr>
        <p:spPr>
          <a:xfrm>
            <a:off x="4916367" y="1574524"/>
            <a:ext cx="92558" cy="114415"/>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2"/>
          </a:solidFill>
          <a:ln w="12700" cap="flat">
            <a:solidFill>
              <a:schemeClr val="lt1"/>
            </a:solidFill>
            <a:prstDash val="solid"/>
            <a:miter/>
            <a:headEnd type="none" w="med" len="med"/>
            <a:tailEnd type="none" w="med" len="med"/>
          </a:ln>
        </p:spPr>
        <p:txBody>
          <a:bodyPr lIns="140393" tIns="155088" rIns="140393" bIns="155088" anchor="ctr" anchorCtr="0">
            <a:noAutofit/>
          </a:bodyPr>
          <a:lstStyle/>
          <a:p>
            <a:pPr algn="ctr" defTabSz="913951">
              <a:lnSpc>
                <a:spcPct val="90000"/>
              </a:lnSpc>
              <a:spcAft>
                <a:spcPts val="385"/>
              </a:spcAft>
            </a:pPr>
            <a:endParaRPr sz="1100" kern="0">
              <a:solidFill>
                <a:srgbClr val="FFFFFF"/>
              </a:solidFill>
              <a:latin typeface="Calibri"/>
              <a:ea typeface="Calibri"/>
              <a:cs typeface="Calibri"/>
              <a:sym typeface="Calibri"/>
              <a:rtl val="0"/>
            </a:endParaRPr>
          </a:p>
        </p:txBody>
      </p:sp>
      <p:sp>
        <p:nvSpPr>
          <p:cNvPr id="220" name="Shape 173"/>
          <p:cNvSpPr/>
          <p:nvPr/>
        </p:nvSpPr>
        <p:spPr>
          <a:xfrm>
            <a:off x="4766951" y="1574524"/>
            <a:ext cx="92558" cy="114415"/>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3"/>
          </a:solidFill>
          <a:ln w="12700" cap="flat">
            <a:solidFill>
              <a:schemeClr val="lt1"/>
            </a:solidFill>
            <a:prstDash val="solid"/>
            <a:miter/>
            <a:headEnd type="none" w="med" len="med"/>
            <a:tailEnd type="none" w="med" len="med"/>
          </a:ln>
        </p:spPr>
        <p:txBody>
          <a:bodyPr lIns="98485" tIns="113205" rIns="98485" bIns="113205" anchor="ctr" anchorCtr="0">
            <a:noAutofit/>
          </a:bodyPr>
          <a:lstStyle/>
          <a:p>
            <a:pPr algn="ctr" defTabSz="913951">
              <a:lnSpc>
                <a:spcPct val="90000"/>
              </a:lnSpc>
              <a:spcAft>
                <a:spcPts val="1224"/>
              </a:spcAft>
            </a:pPr>
            <a:endParaRPr sz="3499" kern="0">
              <a:solidFill>
                <a:srgbClr val="FFFFFF"/>
              </a:solidFill>
              <a:latin typeface="Calibri"/>
              <a:ea typeface="Calibri"/>
              <a:cs typeface="Calibri"/>
              <a:sym typeface="Calibri"/>
              <a:rtl val="0"/>
            </a:endParaRPr>
          </a:p>
        </p:txBody>
      </p:sp>
      <p:sp>
        <p:nvSpPr>
          <p:cNvPr id="221" name="Shape 174"/>
          <p:cNvSpPr/>
          <p:nvPr/>
        </p:nvSpPr>
        <p:spPr>
          <a:xfrm>
            <a:off x="4841372" y="1709498"/>
            <a:ext cx="92558" cy="114415"/>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4"/>
          </a:solidFill>
          <a:ln w="12700" cap="flat">
            <a:solidFill>
              <a:schemeClr val="lt1"/>
            </a:solidFill>
            <a:prstDash val="solid"/>
            <a:miter/>
            <a:headEnd type="none" w="med" len="med"/>
            <a:tailEnd type="none" w="med" len="med"/>
          </a:ln>
        </p:spPr>
        <p:txBody>
          <a:bodyPr lIns="140393" tIns="155088" rIns="140393" bIns="155088" anchor="ctr" anchorCtr="0">
            <a:noAutofit/>
          </a:bodyPr>
          <a:lstStyle/>
          <a:p>
            <a:pPr algn="ctr" defTabSz="913951">
              <a:lnSpc>
                <a:spcPct val="90000"/>
              </a:lnSpc>
              <a:spcAft>
                <a:spcPts val="385"/>
              </a:spcAft>
            </a:pPr>
            <a:endParaRPr sz="1100" kern="0">
              <a:solidFill>
                <a:srgbClr val="FFFFFF"/>
              </a:solidFill>
              <a:latin typeface="Calibri"/>
              <a:ea typeface="Calibri"/>
              <a:cs typeface="Calibri"/>
              <a:sym typeface="Calibri"/>
              <a:rtl val="0"/>
            </a:endParaRPr>
          </a:p>
        </p:txBody>
      </p:sp>
      <p:sp>
        <p:nvSpPr>
          <p:cNvPr id="222" name="Shape 175"/>
          <p:cNvSpPr/>
          <p:nvPr/>
        </p:nvSpPr>
        <p:spPr>
          <a:xfrm>
            <a:off x="8475541" y="1595859"/>
            <a:ext cx="112097" cy="141253"/>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2"/>
          </a:solidFill>
          <a:ln w="12700" cap="flat">
            <a:solidFill>
              <a:schemeClr val="lt1"/>
            </a:solidFill>
            <a:prstDash val="solid"/>
            <a:miter/>
            <a:headEnd type="none" w="med" len="med"/>
            <a:tailEnd type="none" w="med" len="med"/>
          </a:ln>
        </p:spPr>
        <p:txBody>
          <a:bodyPr lIns="140393" tIns="155088" rIns="140393" bIns="155088" anchor="ctr" anchorCtr="0">
            <a:noAutofit/>
          </a:bodyPr>
          <a:lstStyle/>
          <a:p>
            <a:pPr algn="ctr" defTabSz="913951">
              <a:lnSpc>
                <a:spcPct val="90000"/>
              </a:lnSpc>
              <a:spcAft>
                <a:spcPts val="385"/>
              </a:spcAft>
            </a:pPr>
            <a:endParaRPr sz="1100" kern="0">
              <a:solidFill>
                <a:srgbClr val="FFFFFF"/>
              </a:solidFill>
              <a:latin typeface="Calibri"/>
              <a:ea typeface="Calibri"/>
              <a:cs typeface="Calibri"/>
              <a:sym typeface="Calibri"/>
              <a:rtl val="0"/>
            </a:endParaRPr>
          </a:p>
        </p:txBody>
      </p:sp>
      <p:sp>
        <p:nvSpPr>
          <p:cNvPr id="223" name="Shape 176"/>
          <p:cNvSpPr/>
          <p:nvPr/>
        </p:nvSpPr>
        <p:spPr>
          <a:xfrm>
            <a:off x="8398466" y="1460461"/>
            <a:ext cx="112097" cy="141253"/>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rgbClr val="4372C3"/>
          </a:solidFill>
          <a:ln w="12700" cap="flat">
            <a:solidFill>
              <a:schemeClr val="lt1"/>
            </a:solidFill>
            <a:prstDash val="solid"/>
            <a:miter/>
            <a:headEnd type="none" w="med" len="med"/>
            <a:tailEnd type="none" w="med" len="med"/>
          </a:ln>
        </p:spPr>
        <p:txBody>
          <a:bodyPr lIns="98485" tIns="113205" rIns="98485" bIns="113205" anchor="ctr" anchorCtr="0">
            <a:noAutofit/>
          </a:bodyPr>
          <a:lstStyle/>
          <a:p>
            <a:pPr algn="ctr" defTabSz="913951">
              <a:lnSpc>
                <a:spcPct val="90000"/>
              </a:lnSpc>
              <a:spcAft>
                <a:spcPts val="1224"/>
              </a:spcAft>
            </a:pPr>
            <a:endParaRPr sz="3499" kern="0">
              <a:solidFill>
                <a:srgbClr val="FFFFFF"/>
              </a:solidFill>
              <a:latin typeface="Calibri"/>
              <a:ea typeface="Calibri"/>
              <a:cs typeface="Calibri"/>
              <a:sym typeface="Calibri"/>
              <a:rtl val="0"/>
            </a:endParaRPr>
          </a:p>
        </p:txBody>
      </p:sp>
      <p:sp>
        <p:nvSpPr>
          <p:cNvPr id="224" name="Shape 177"/>
          <p:cNvSpPr/>
          <p:nvPr/>
        </p:nvSpPr>
        <p:spPr>
          <a:xfrm>
            <a:off x="8324045" y="1595436"/>
            <a:ext cx="112097" cy="141253"/>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6"/>
          </a:solidFill>
          <a:ln w="12700" cap="flat">
            <a:solidFill>
              <a:schemeClr val="lt1"/>
            </a:solidFill>
            <a:prstDash val="solid"/>
            <a:miter/>
            <a:headEnd type="none" w="med" len="med"/>
            <a:tailEnd type="none" w="med" len="med"/>
          </a:ln>
        </p:spPr>
        <p:txBody>
          <a:bodyPr lIns="140393" tIns="155088" rIns="140393" bIns="155113" anchor="ctr" anchorCtr="0">
            <a:noAutofit/>
          </a:bodyPr>
          <a:lstStyle/>
          <a:p>
            <a:pPr algn="ctr" defTabSz="913951">
              <a:lnSpc>
                <a:spcPct val="90000"/>
              </a:lnSpc>
              <a:spcAft>
                <a:spcPts val="385"/>
              </a:spcAft>
            </a:pPr>
            <a:endParaRPr sz="1100" kern="0">
              <a:solidFill>
                <a:srgbClr val="FFFFFF"/>
              </a:solidFill>
              <a:latin typeface="Calibri"/>
              <a:ea typeface="Calibri"/>
              <a:cs typeface="Calibri"/>
              <a:sym typeface="Calibri"/>
              <a:rtl val="0"/>
            </a:endParaRPr>
          </a:p>
        </p:txBody>
      </p:sp>
      <p:sp>
        <p:nvSpPr>
          <p:cNvPr id="225" name="Shape 178"/>
          <p:cNvSpPr/>
          <p:nvPr/>
        </p:nvSpPr>
        <p:spPr>
          <a:xfrm>
            <a:off x="1598610" y="2501928"/>
            <a:ext cx="112097" cy="141253"/>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2"/>
          </a:solidFill>
          <a:ln w="12700" cap="flat">
            <a:solidFill>
              <a:schemeClr val="lt1"/>
            </a:solidFill>
            <a:prstDash val="solid"/>
            <a:miter/>
            <a:headEnd type="none" w="med" len="med"/>
            <a:tailEnd type="none" w="med" len="med"/>
          </a:ln>
        </p:spPr>
        <p:txBody>
          <a:bodyPr lIns="140393" tIns="155088" rIns="140393" bIns="155088" anchor="ctr" anchorCtr="0">
            <a:noAutofit/>
          </a:bodyPr>
          <a:lstStyle/>
          <a:p>
            <a:pPr algn="ctr" defTabSz="913951">
              <a:lnSpc>
                <a:spcPct val="90000"/>
              </a:lnSpc>
              <a:spcAft>
                <a:spcPts val="385"/>
              </a:spcAft>
            </a:pPr>
            <a:endParaRPr sz="1100" kern="0">
              <a:solidFill>
                <a:srgbClr val="FFFFFF"/>
              </a:solidFill>
              <a:latin typeface="Calibri"/>
              <a:ea typeface="Calibri"/>
              <a:cs typeface="Calibri"/>
              <a:sym typeface="Calibri"/>
              <a:rtl val="0"/>
            </a:endParaRPr>
          </a:p>
        </p:txBody>
      </p:sp>
      <p:sp>
        <p:nvSpPr>
          <p:cNvPr id="226" name="Shape 179"/>
          <p:cNvSpPr/>
          <p:nvPr/>
        </p:nvSpPr>
        <p:spPr>
          <a:xfrm>
            <a:off x="1523616" y="2636902"/>
            <a:ext cx="112097" cy="141253"/>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4"/>
          </a:solidFill>
          <a:ln w="12700" cap="flat">
            <a:solidFill>
              <a:schemeClr val="lt1"/>
            </a:solidFill>
            <a:prstDash val="solid"/>
            <a:miter/>
            <a:headEnd type="none" w="med" len="med"/>
            <a:tailEnd type="none" w="med" len="med"/>
          </a:ln>
        </p:spPr>
        <p:txBody>
          <a:bodyPr lIns="140393" tIns="155088" rIns="140393" bIns="155088" anchor="ctr" anchorCtr="0">
            <a:noAutofit/>
          </a:bodyPr>
          <a:lstStyle/>
          <a:p>
            <a:pPr algn="ctr" defTabSz="913951">
              <a:lnSpc>
                <a:spcPct val="90000"/>
              </a:lnSpc>
              <a:spcAft>
                <a:spcPts val="385"/>
              </a:spcAft>
            </a:pPr>
            <a:endParaRPr sz="1100" kern="0">
              <a:solidFill>
                <a:srgbClr val="FFFFFF"/>
              </a:solidFill>
              <a:latin typeface="Calibri"/>
              <a:ea typeface="Calibri"/>
              <a:cs typeface="Calibri"/>
              <a:sym typeface="Calibri"/>
              <a:rtl val="0"/>
            </a:endParaRPr>
          </a:p>
        </p:txBody>
      </p:sp>
      <p:sp>
        <p:nvSpPr>
          <p:cNvPr id="227" name="Shape 180"/>
          <p:cNvSpPr/>
          <p:nvPr/>
        </p:nvSpPr>
        <p:spPr>
          <a:xfrm>
            <a:off x="1673029" y="2636902"/>
            <a:ext cx="112097" cy="141253"/>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rgbClr val="4372C3"/>
          </a:solidFill>
          <a:ln w="12700" cap="flat">
            <a:solidFill>
              <a:schemeClr val="lt1"/>
            </a:solidFill>
            <a:prstDash val="solid"/>
            <a:miter/>
            <a:headEnd type="none" w="med" len="med"/>
            <a:tailEnd type="none" w="med" len="med"/>
          </a:ln>
        </p:spPr>
        <p:txBody>
          <a:bodyPr lIns="98485" tIns="113205" rIns="98485" bIns="113205" anchor="ctr" anchorCtr="0">
            <a:noAutofit/>
          </a:bodyPr>
          <a:lstStyle/>
          <a:p>
            <a:pPr algn="ctr" defTabSz="913951">
              <a:lnSpc>
                <a:spcPct val="90000"/>
              </a:lnSpc>
              <a:spcAft>
                <a:spcPts val="1224"/>
              </a:spcAft>
            </a:pPr>
            <a:endParaRPr sz="3499" kern="0">
              <a:solidFill>
                <a:srgbClr val="FFFFFF"/>
              </a:solidFill>
              <a:latin typeface="Calibri"/>
              <a:ea typeface="Calibri"/>
              <a:cs typeface="Calibri"/>
              <a:sym typeface="Calibri"/>
              <a:rtl val="0"/>
            </a:endParaRPr>
          </a:p>
        </p:txBody>
      </p:sp>
      <p:sp>
        <p:nvSpPr>
          <p:cNvPr id="228" name="Shape 181"/>
          <p:cNvSpPr/>
          <p:nvPr/>
        </p:nvSpPr>
        <p:spPr>
          <a:xfrm>
            <a:off x="1598610" y="2771879"/>
            <a:ext cx="112097" cy="141253"/>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6"/>
          </a:solidFill>
          <a:ln w="12700" cap="flat">
            <a:solidFill>
              <a:schemeClr val="lt1"/>
            </a:solidFill>
            <a:prstDash val="solid"/>
            <a:miter/>
            <a:headEnd type="none" w="med" len="med"/>
            <a:tailEnd type="none" w="med" len="med"/>
          </a:ln>
        </p:spPr>
        <p:txBody>
          <a:bodyPr lIns="140393" tIns="155088" rIns="140393" bIns="155113" anchor="ctr" anchorCtr="0">
            <a:noAutofit/>
          </a:bodyPr>
          <a:lstStyle/>
          <a:p>
            <a:pPr algn="ctr" defTabSz="913951">
              <a:lnSpc>
                <a:spcPct val="90000"/>
              </a:lnSpc>
              <a:spcAft>
                <a:spcPts val="385"/>
              </a:spcAft>
            </a:pPr>
            <a:endParaRPr sz="1100" kern="0">
              <a:solidFill>
                <a:srgbClr val="FFFFFF"/>
              </a:solidFill>
              <a:latin typeface="Calibri"/>
              <a:ea typeface="Calibri"/>
              <a:cs typeface="Calibri"/>
              <a:sym typeface="Calibri"/>
              <a:rtl val="0"/>
            </a:endParaRPr>
          </a:p>
        </p:txBody>
      </p:sp>
      <p:sp>
        <p:nvSpPr>
          <p:cNvPr id="229" name="Shape 182"/>
          <p:cNvSpPr/>
          <p:nvPr/>
        </p:nvSpPr>
        <p:spPr>
          <a:xfrm>
            <a:off x="7176638" y="1675537"/>
            <a:ext cx="112097" cy="141253"/>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2"/>
          </a:solidFill>
          <a:ln w="12700" cap="flat">
            <a:solidFill>
              <a:schemeClr val="lt1"/>
            </a:solidFill>
            <a:prstDash val="solid"/>
            <a:miter/>
            <a:headEnd type="none" w="med" len="med"/>
            <a:tailEnd type="none" w="med" len="med"/>
          </a:ln>
        </p:spPr>
        <p:txBody>
          <a:bodyPr lIns="140393" tIns="155088" rIns="140393" bIns="155088" anchor="ctr" anchorCtr="0">
            <a:noAutofit/>
          </a:bodyPr>
          <a:lstStyle/>
          <a:p>
            <a:pPr algn="ctr" defTabSz="913951">
              <a:lnSpc>
                <a:spcPct val="90000"/>
              </a:lnSpc>
              <a:spcAft>
                <a:spcPts val="385"/>
              </a:spcAft>
            </a:pPr>
            <a:endParaRPr sz="1100" kern="0">
              <a:solidFill>
                <a:srgbClr val="FFFFFF"/>
              </a:solidFill>
              <a:latin typeface="Calibri"/>
              <a:ea typeface="Calibri"/>
              <a:cs typeface="Calibri"/>
              <a:sym typeface="Calibri"/>
              <a:rtl val="0"/>
            </a:endParaRPr>
          </a:p>
        </p:txBody>
      </p:sp>
      <p:sp>
        <p:nvSpPr>
          <p:cNvPr id="230" name="Shape 183"/>
          <p:cNvSpPr/>
          <p:nvPr/>
        </p:nvSpPr>
        <p:spPr>
          <a:xfrm>
            <a:off x="7027223" y="1675537"/>
            <a:ext cx="112097" cy="141253"/>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3"/>
          </a:solidFill>
          <a:ln w="12700" cap="flat">
            <a:solidFill>
              <a:schemeClr val="lt1"/>
            </a:solidFill>
            <a:prstDash val="solid"/>
            <a:miter/>
            <a:headEnd type="none" w="med" len="med"/>
            <a:tailEnd type="none" w="med" len="med"/>
          </a:ln>
        </p:spPr>
        <p:txBody>
          <a:bodyPr lIns="98485" tIns="113205" rIns="98485" bIns="113205" anchor="ctr" anchorCtr="0">
            <a:noAutofit/>
          </a:bodyPr>
          <a:lstStyle/>
          <a:p>
            <a:pPr algn="ctr" defTabSz="913951">
              <a:lnSpc>
                <a:spcPct val="90000"/>
              </a:lnSpc>
              <a:spcAft>
                <a:spcPts val="1224"/>
              </a:spcAft>
            </a:pPr>
            <a:endParaRPr sz="3499" kern="0">
              <a:solidFill>
                <a:srgbClr val="FFFFFF"/>
              </a:solidFill>
              <a:latin typeface="Calibri"/>
              <a:ea typeface="Calibri"/>
              <a:cs typeface="Calibri"/>
              <a:sym typeface="Calibri"/>
              <a:rtl val="0"/>
            </a:endParaRPr>
          </a:p>
        </p:txBody>
      </p:sp>
      <p:sp>
        <p:nvSpPr>
          <p:cNvPr id="231" name="Shape 184"/>
          <p:cNvSpPr/>
          <p:nvPr/>
        </p:nvSpPr>
        <p:spPr>
          <a:xfrm>
            <a:off x="7101643" y="1810511"/>
            <a:ext cx="112097" cy="141253"/>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4"/>
          </a:solidFill>
          <a:ln w="12700" cap="flat">
            <a:solidFill>
              <a:schemeClr val="lt1"/>
            </a:solidFill>
            <a:prstDash val="solid"/>
            <a:miter/>
            <a:headEnd type="none" w="med" len="med"/>
            <a:tailEnd type="none" w="med" len="med"/>
          </a:ln>
        </p:spPr>
        <p:txBody>
          <a:bodyPr lIns="140393" tIns="155088" rIns="140393" bIns="155088" anchor="ctr" anchorCtr="0">
            <a:noAutofit/>
          </a:bodyPr>
          <a:lstStyle/>
          <a:p>
            <a:pPr algn="ctr" defTabSz="913951">
              <a:lnSpc>
                <a:spcPct val="90000"/>
              </a:lnSpc>
              <a:spcAft>
                <a:spcPts val="385"/>
              </a:spcAft>
            </a:pPr>
            <a:endParaRPr sz="1100" kern="0">
              <a:solidFill>
                <a:srgbClr val="FFFFFF"/>
              </a:solidFill>
              <a:latin typeface="Calibri"/>
              <a:ea typeface="Calibri"/>
              <a:cs typeface="Calibri"/>
              <a:sym typeface="Calibri"/>
              <a:rtl val="0"/>
            </a:endParaRPr>
          </a:p>
        </p:txBody>
      </p:sp>
      <p:sp>
        <p:nvSpPr>
          <p:cNvPr id="232" name="Shape 185"/>
          <p:cNvSpPr/>
          <p:nvPr/>
        </p:nvSpPr>
        <p:spPr>
          <a:xfrm>
            <a:off x="7176638" y="1945486"/>
            <a:ext cx="112097" cy="141253"/>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6"/>
          </a:solidFill>
          <a:ln w="12700" cap="flat">
            <a:solidFill>
              <a:schemeClr val="lt1"/>
            </a:solidFill>
            <a:prstDash val="solid"/>
            <a:miter/>
            <a:headEnd type="none" w="med" len="med"/>
            <a:tailEnd type="none" w="med" len="med"/>
          </a:ln>
        </p:spPr>
        <p:txBody>
          <a:bodyPr lIns="140393" tIns="155088" rIns="140393" bIns="155113" anchor="ctr" anchorCtr="0">
            <a:noAutofit/>
          </a:bodyPr>
          <a:lstStyle/>
          <a:p>
            <a:pPr algn="ctr" defTabSz="913951">
              <a:lnSpc>
                <a:spcPct val="90000"/>
              </a:lnSpc>
              <a:spcAft>
                <a:spcPts val="385"/>
              </a:spcAft>
            </a:pPr>
            <a:endParaRPr sz="1100" kern="0">
              <a:solidFill>
                <a:srgbClr val="FFFFFF"/>
              </a:solidFill>
              <a:latin typeface="Calibri"/>
              <a:ea typeface="Calibri"/>
              <a:cs typeface="Calibri"/>
              <a:sym typeface="Calibri"/>
              <a:rtl val="0"/>
            </a:endParaRPr>
          </a:p>
        </p:txBody>
      </p:sp>
      <p:sp>
        <p:nvSpPr>
          <p:cNvPr id="233" name="Shape 186"/>
          <p:cNvSpPr/>
          <p:nvPr/>
        </p:nvSpPr>
        <p:spPr>
          <a:xfrm>
            <a:off x="7027223" y="1945486"/>
            <a:ext cx="112097" cy="141253"/>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2"/>
          </a:solidFill>
          <a:ln w="12700" cap="flat">
            <a:solidFill>
              <a:schemeClr val="lt1"/>
            </a:solidFill>
            <a:prstDash val="solid"/>
            <a:miter/>
            <a:headEnd type="none" w="med" len="med"/>
            <a:tailEnd type="none" w="med" len="med"/>
          </a:ln>
        </p:spPr>
        <p:txBody>
          <a:bodyPr lIns="98485" tIns="113205" rIns="98485" bIns="113205" anchor="ctr" anchorCtr="0">
            <a:noAutofit/>
          </a:bodyPr>
          <a:lstStyle/>
          <a:p>
            <a:pPr algn="ctr" defTabSz="913951">
              <a:lnSpc>
                <a:spcPct val="90000"/>
              </a:lnSpc>
              <a:spcAft>
                <a:spcPts val="1224"/>
              </a:spcAft>
            </a:pPr>
            <a:endParaRPr sz="3499" kern="0">
              <a:solidFill>
                <a:srgbClr val="FFFFFF"/>
              </a:solidFill>
              <a:latin typeface="Calibri"/>
              <a:ea typeface="Calibri"/>
              <a:cs typeface="Calibri"/>
              <a:sym typeface="Calibri"/>
              <a:rtl val="0"/>
            </a:endParaRPr>
          </a:p>
        </p:txBody>
      </p:sp>
      <p:sp>
        <p:nvSpPr>
          <p:cNvPr id="234" name="Shape 187"/>
          <p:cNvSpPr/>
          <p:nvPr/>
        </p:nvSpPr>
        <p:spPr>
          <a:xfrm>
            <a:off x="5199207" y="2471595"/>
            <a:ext cx="112097" cy="141253"/>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4"/>
          </a:solidFill>
          <a:ln w="12700" cap="flat">
            <a:solidFill>
              <a:schemeClr val="lt1"/>
            </a:solidFill>
            <a:prstDash val="solid"/>
            <a:miter/>
            <a:headEnd type="none" w="med" len="med"/>
            <a:tailEnd type="none" w="med" len="med"/>
          </a:ln>
        </p:spPr>
        <p:txBody>
          <a:bodyPr lIns="140393" tIns="155088" rIns="140393" bIns="155088" anchor="ctr" anchorCtr="0">
            <a:noAutofit/>
          </a:bodyPr>
          <a:lstStyle/>
          <a:p>
            <a:pPr algn="ctr" defTabSz="913951">
              <a:lnSpc>
                <a:spcPct val="90000"/>
              </a:lnSpc>
              <a:spcAft>
                <a:spcPts val="385"/>
              </a:spcAft>
            </a:pPr>
            <a:endParaRPr sz="1100" kern="0">
              <a:solidFill>
                <a:srgbClr val="FFFFFF"/>
              </a:solidFill>
              <a:latin typeface="Calibri"/>
              <a:ea typeface="Calibri"/>
              <a:cs typeface="Calibri"/>
              <a:sym typeface="Calibri"/>
              <a:rtl val="0"/>
            </a:endParaRPr>
          </a:p>
        </p:txBody>
      </p:sp>
      <p:sp>
        <p:nvSpPr>
          <p:cNvPr id="235" name="Shape 188"/>
          <p:cNvSpPr/>
          <p:nvPr/>
        </p:nvSpPr>
        <p:spPr>
          <a:xfrm>
            <a:off x="5348622" y="2471595"/>
            <a:ext cx="112097" cy="141253"/>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rgbClr val="4372C3"/>
          </a:solidFill>
          <a:ln w="12700" cap="flat">
            <a:solidFill>
              <a:schemeClr val="lt1"/>
            </a:solidFill>
            <a:prstDash val="solid"/>
            <a:miter/>
            <a:headEnd type="none" w="med" len="med"/>
            <a:tailEnd type="none" w="med" len="med"/>
          </a:ln>
        </p:spPr>
        <p:txBody>
          <a:bodyPr lIns="98485" tIns="113205" rIns="98485" bIns="113205" anchor="ctr" anchorCtr="0">
            <a:noAutofit/>
          </a:bodyPr>
          <a:lstStyle/>
          <a:p>
            <a:pPr algn="ctr" defTabSz="913951">
              <a:lnSpc>
                <a:spcPct val="90000"/>
              </a:lnSpc>
              <a:spcAft>
                <a:spcPts val="1224"/>
              </a:spcAft>
            </a:pPr>
            <a:endParaRPr sz="3499" kern="0">
              <a:solidFill>
                <a:srgbClr val="FFFFFF"/>
              </a:solidFill>
              <a:latin typeface="Calibri"/>
              <a:ea typeface="Calibri"/>
              <a:cs typeface="Calibri"/>
              <a:sym typeface="Calibri"/>
              <a:rtl val="0"/>
            </a:endParaRPr>
          </a:p>
        </p:txBody>
      </p:sp>
      <p:sp>
        <p:nvSpPr>
          <p:cNvPr id="236" name="Shape 189"/>
          <p:cNvSpPr/>
          <p:nvPr/>
        </p:nvSpPr>
        <p:spPr>
          <a:xfrm>
            <a:off x="5274202" y="2606571"/>
            <a:ext cx="112097" cy="141253"/>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6"/>
          </a:solidFill>
          <a:ln w="12700" cap="flat">
            <a:solidFill>
              <a:schemeClr val="lt1"/>
            </a:solidFill>
            <a:prstDash val="solid"/>
            <a:miter/>
            <a:headEnd type="none" w="med" len="med"/>
            <a:tailEnd type="none" w="med" len="med"/>
          </a:ln>
        </p:spPr>
        <p:txBody>
          <a:bodyPr lIns="140393" tIns="155088" rIns="140393" bIns="155113" anchor="ctr" anchorCtr="0">
            <a:noAutofit/>
          </a:bodyPr>
          <a:lstStyle/>
          <a:p>
            <a:pPr algn="ctr" defTabSz="913951">
              <a:lnSpc>
                <a:spcPct val="90000"/>
              </a:lnSpc>
              <a:spcAft>
                <a:spcPts val="385"/>
              </a:spcAft>
            </a:pPr>
            <a:endParaRPr sz="1100" kern="0">
              <a:solidFill>
                <a:srgbClr val="FFFFFF"/>
              </a:solidFill>
              <a:latin typeface="Calibri"/>
              <a:ea typeface="Calibri"/>
              <a:cs typeface="Calibri"/>
              <a:sym typeface="Calibri"/>
              <a:rtl val="0"/>
            </a:endParaRPr>
          </a:p>
        </p:txBody>
      </p:sp>
      <p:sp>
        <p:nvSpPr>
          <p:cNvPr id="237" name="Shape 190"/>
          <p:cNvSpPr/>
          <p:nvPr/>
        </p:nvSpPr>
        <p:spPr>
          <a:xfrm>
            <a:off x="5124787" y="2606571"/>
            <a:ext cx="112097" cy="141253"/>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chemeClr val="accent2"/>
          </a:solidFill>
          <a:ln w="12700" cap="flat">
            <a:solidFill>
              <a:schemeClr val="lt1"/>
            </a:solidFill>
            <a:prstDash val="solid"/>
            <a:miter/>
            <a:headEnd type="none" w="med" len="med"/>
            <a:tailEnd type="none" w="med" len="med"/>
          </a:ln>
        </p:spPr>
        <p:txBody>
          <a:bodyPr lIns="98485" tIns="113205" rIns="98485" bIns="113205" anchor="ctr" anchorCtr="0">
            <a:noAutofit/>
          </a:bodyPr>
          <a:lstStyle/>
          <a:p>
            <a:pPr algn="ctr" defTabSz="913951">
              <a:lnSpc>
                <a:spcPct val="90000"/>
              </a:lnSpc>
              <a:spcAft>
                <a:spcPts val="1224"/>
              </a:spcAft>
            </a:pPr>
            <a:endParaRPr sz="3499" kern="0">
              <a:solidFill>
                <a:srgbClr val="FFFFFF"/>
              </a:solidFill>
              <a:latin typeface="Calibri"/>
              <a:ea typeface="Calibri"/>
              <a:cs typeface="Calibri"/>
              <a:sym typeface="Calibri"/>
              <a:rtl val="0"/>
            </a:endParaRPr>
          </a:p>
        </p:txBody>
      </p:sp>
      <p:grpSp>
        <p:nvGrpSpPr>
          <p:cNvPr id="240" name="Shape 193"/>
          <p:cNvGrpSpPr/>
          <p:nvPr/>
        </p:nvGrpSpPr>
        <p:grpSpPr>
          <a:xfrm>
            <a:off x="5556943" y="3700054"/>
            <a:ext cx="867177" cy="950668"/>
            <a:chOff x="5324910" y="3081064"/>
            <a:chExt cx="1070673" cy="1070673"/>
          </a:xfrm>
        </p:grpSpPr>
        <p:cxnSp>
          <p:nvCxnSpPr>
            <p:cNvPr id="241" name="Shape 194"/>
            <p:cNvCxnSpPr/>
            <p:nvPr/>
          </p:nvCxnSpPr>
          <p:spPr>
            <a:xfrm rot="2700000">
              <a:off x="5104425" y="3615141"/>
              <a:ext cx="1511641" cy="2518"/>
            </a:xfrm>
            <a:prstGeom prst="straightConnector1">
              <a:avLst/>
            </a:prstGeom>
            <a:noFill/>
            <a:ln w="69850" cap="flat">
              <a:solidFill>
                <a:schemeClr val="dk1"/>
              </a:solidFill>
              <a:prstDash val="solid"/>
              <a:miter/>
              <a:headEnd type="triangle" w="lg" len="lg"/>
              <a:tailEnd type="triangle" w="lg" len="lg"/>
            </a:ln>
          </p:spPr>
        </p:cxnSp>
        <p:cxnSp>
          <p:nvCxnSpPr>
            <p:cNvPr id="242" name="Shape 195"/>
            <p:cNvCxnSpPr/>
            <p:nvPr/>
          </p:nvCxnSpPr>
          <p:spPr>
            <a:xfrm rot="-2700000">
              <a:off x="5104425" y="3615141"/>
              <a:ext cx="1511641" cy="2518"/>
            </a:xfrm>
            <a:prstGeom prst="straightConnector1">
              <a:avLst/>
            </a:prstGeom>
            <a:noFill/>
            <a:ln w="69850" cap="flat">
              <a:solidFill>
                <a:schemeClr val="dk1"/>
              </a:solidFill>
              <a:prstDash val="solid"/>
              <a:miter/>
              <a:headEnd type="triangle" w="lg" len="lg"/>
              <a:tailEnd type="triangle" w="lg" len="lg"/>
            </a:ln>
          </p:spPr>
        </p:cxnSp>
      </p:grpSp>
    </p:spTree>
    <p:extLst>
      <p:ext uri="{BB962C8B-B14F-4D97-AF65-F5344CB8AC3E}">
        <p14:creationId xmlns:p14="http://schemas.microsoft.com/office/powerpoint/2010/main" val="1832068549"/>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a:t>Service </a:t>
            </a:r>
            <a:r>
              <a:rPr lang="hu-HU" dirty="0" err="1"/>
              <a:t>Fabric</a:t>
            </a:r>
            <a:r>
              <a:rPr lang="hu-HU" dirty="0"/>
              <a:t> </a:t>
            </a:r>
            <a:r>
              <a:rPr lang="hu-HU" dirty="0" err="1"/>
              <a:t>Reliable</a:t>
            </a:r>
            <a:r>
              <a:rPr lang="hu-HU" dirty="0"/>
              <a:t> </a:t>
            </a:r>
            <a:r>
              <a:rPr lang="hu-HU" dirty="0" err="1"/>
              <a:t>Actors</a:t>
            </a:r>
            <a:r>
              <a:rPr lang="hu-HU" dirty="0"/>
              <a:t> </a:t>
            </a:r>
          </a:p>
        </p:txBody>
      </p:sp>
      <p:sp>
        <p:nvSpPr>
          <p:cNvPr id="6" name="Tartalom helye 5"/>
          <p:cNvSpPr>
            <a:spLocks noGrp="1"/>
          </p:cNvSpPr>
          <p:nvPr>
            <p:ph sz="quarter" idx="10"/>
          </p:nvPr>
        </p:nvSpPr>
        <p:spPr>
          <a:xfrm>
            <a:off x="269241" y="1416424"/>
            <a:ext cx="11655840" cy="4953379"/>
          </a:xfrm>
        </p:spPr>
        <p:txBody>
          <a:bodyPr>
            <a:normAutofit/>
          </a:bodyPr>
          <a:lstStyle/>
          <a:p>
            <a:r>
              <a:rPr lang="hu-HU" dirty="0"/>
              <a:t>Az </a:t>
            </a:r>
            <a:r>
              <a:rPr lang="hu-HU" dirty="0" err="1"/>
              <a:t>aktorok</a:t>
            </a:r>
            <a:r>
              <a:rPr lang="hu-HU" dirty="0"/>
              <a:t> egyenletesen, véletlenszerűen vannak szétszórva partíciókba és klasztercsomópontokba</a:t>
            </a:r>
          </a:p>
          <a:p>
            <a:r>
              <a:rPr lang="hu-HU" dirty="0"/>
              <a:t>A platform végzi a szétosztást és hiba esetén az áthelyezést</a:t>
            </a:r>
          </a:p>
          <a:p>
            <a:r>
              <a:rPr lang="hu-HU" dirty="0"/>
              <a:t>Bármely kommunikáció </a:t>
            </a:r>
            <a:r>
              <a:rPr lang="hu-HU" dirty="0" err="1"/>
              <a:t>aktorok</a:t>
            </a:r>
            <a:r>
              <a:rPr lang="hu-HU" dirty="0"/>
              <a:t> között hálózati kommunikáció lehet</a:t>
            </a:r>
          </a:p>
          <a:p>
            <a:endParaRPr lang="hu-HU" dirty="0"/>
          </a:p>
        </p:txBody>
      </p:sp>
    </p:spTree>
    <p:extLst>
      <p:ext uri="{BB962C8B-B14F-4D97-AF65-F5344CB8AC3E}">
        <p14:creationId xmlns:p14="http://schemas.microsoft.com/office/powerpoint/2010/main" val="3329264353"/>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err="1"/>
              <a:t>Aktorok</a:t>
            </a:r>
            <a:r>
              <a:rPr lang="hu-HU" dirty="0"/>
              <a:t> eloszlása a klaszterben</a:t>
            </a:r>
          </a:p>
        </p:txBody>
      </p:sp>
      <p:pic>
        <p:nvPicPr>
          <p:cNvPr id="2050" name="Picture 2" descr="Reliable Actors distribu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110" y="1762474"/>
            <a:ext cx="11514124" cy="396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203087"/>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err="1"/>
              <a:t>Reliable</a:t>
            </a:r>
            <a:r>
              <a:rPr lang="hu-HU" dirty="0"/>
              <a:t> </a:t>
            </a:r>
            <a:r>
              <a:rPr lang="hu-HU" dirty="0" err="1"/>
              <a:t>Actors</a:t>
            </a:r>
            <a:r>
              <a:rPr lang="hu-HU" dirty="0"/>
              <a:t> – kommunikációs </a:t>
            </a:r>
            <a:r>
              <a:rPr lang="hu-HU" dirty="0" err="1"/>
              <a:t>model</a:t>
            </a:r>
            <a:endParaRPr lang="hu-HU" dirty="0"/>
          </a:p>
        </p:txBody>
      </p:sp>
      <p:sp>
        <p:nvSpPr>
          <p:cNvPr id="6" name="Tartalom helye 5"/>
          <p:cNvSpPr>
            <a:spLocks noGrp="1"/>
          </p:cNvSpPr>
          <p:nvPr>
            <p:ph sz="quarter" idx="10"/>
          </p:nvPr>
        </p:nvSpPr>
        <p:spPr>
          <a:xfrm>
            <a:off x="269241" y="1416424"/>
            <a:ext cx="11655840" cy="4953379"/>
          </a:xfrm>
        </p:spPr>
        <p:txBody>
          <a:bodyPr>
            <a:normAutofit fontScale="85000" lnSpcReduction="20000"/>
          </a:bodyPr>
          <a:lstStyle/>
          <a:p>
            <a:r>
              <a:rPr lang="hu-HU" dirty="0"/>
              <a:t>Az </a:t>
            </a:r>
            <a:r>
              <a:rPr lang="hu-HU" dirty="0" err="1"/>
              <a:t>aktorok</a:t>
            </a:r>
            <a:r>
              <a:rPr lang="hu-HU" dirty="0"/>
              <a:t> interfészt definiálnak, az ebben leírt műveleteket hívhatja az üzenetküldő</a:t>
            </a:r>
          </a:p>
          <a:p>
            <a:pPr lvl="1"/>
            <a:r>
              <a:rPr lang="hu-HU" dirty="0"/>
              <a:t>Az interfészen minden paraméter, visszatérési érték </a:t>
            </a:r>
            <a:r>
              <a:rPr lang="hu-HU" dirty="0" err="1"/>
              <a:t>sorosítható</a:t>
            </a:r>
            <a:endParaRPr lang="hu-HU" dirty="0"/>
          </a:p>
          <a:p>
            <a:pPr lvl="1"/>
            <a:r>
              <a:rPr lang="hu-HU" dirty="0"/>
              <a:t>Minden visszatérési érték </a:t>
            </a:r>
            <a:r>
              <a:rPr lang="hu-HU" dirty="0" err="1"/>
              <a:t>Task</a:t>
            </a:r>
            <a:r>
              <a:rPr lang="hu-HU" dirty="0"/>
              <a:t>&lt;T&gt;</a:t>
            </a:r>
          </a:p>
          <a:p>
            <a:r>
              <a:rPr lang="hu-HU" dirty="0"/>
              <a:t>Az üzenetküldés aszinkron</a:t>
            </a:r>
          </a:p>
          <a:p>
            <a:r>
              <a:rPr lang="hu-HU" dirty="0"/>
              <a:t>A küldő előbb egy proxy objektumot hoz létre a címzett azonosítója alapján</a:t>
            </a:r>
          </a:p>
          <a:p>
            <a:r>
              <a:rPr lang="hu-HU" dirty="0"/>
              <a:t>A küldő a proxy műveleteit hívja</a:t>
            </a:r>
          </a:p>
          <a:p>
            <a:r>
              <a:rPr lang="hu-HU" dirty="0"/>
              <a:t>A proxy fedi el a kommunikáció részleteit</a:t>
            </a:r>
          </a:p>
          <a:p>
            <a:r>
              <a:rPr lang="hu-HU" dirty="0"/>
              <a:t>Az üzenetküldés </a:t>
            </a:r>
            <a:r>
              <a:rPr lang="hu-HU" dirty="0" err="1"/>
              <a:t>best</a:t>
            </a:r>
            <a:r>
              <a:rPr lang="hu-HU" dirty="0"/>
              <a:t> </a:t>
            </a:r>
            <a:r>
              <a:rPr lang="hu-HU" dirty="0" err="1"/>
              <a:t>effort</a:t>
            </a:r>
            <a:r>
              <a:rPr lang="hu-HU" dirty="0"/>
              <a:t> jellegű</a:t>
            </a:r>
          </a:p>
          <a:p>
            <a:r>
              <a:rPr lang="hu-HU" dirty="0"/>
              <a:t>Duplikált üzenetek lehetségesek</a:t>
            </a:r>
          </a:p>
          <a:p>
            <a:endParaRPr lang="hu-HU" dirty="0"/>
          </a:p>
          <a:p>
            <a:endParaRPr lang="hu-HU" dirty="0"/>
          </a:p>
        </p:txBody>
      </p:sp>
    </p:spTree>
    <p:extLst>
      <p:ext uri="{BB962C8B-B14F-4D97-AF65-F5344CB8AC3E}">
        <p14:creationId xmlns:p14="http://schemas.microsoft.com/office/powerpoint/2010/main" val="2719749190"/>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err="1"/>
              <a:t>Reliable</a:t>
            </a:r>
            <a:r>
              <a:rPr lang="hu-HU" dirty="0"/>
              <a:t> </a:t>
            </a:r>
            <a:r>
              <a:rPr lang="hu-HU" dirty="0" err="1"/>
              <a:t>Actors</a:t>
            </a:r>
            <a:r>
              <a:rPr lang="hu-HU" dirty="0"/>
              <a:t> – feldolgozási modell</a:t>
            </a:r>
          </a:p>
        </p:txBody>
      </p:sp>
      <p:sp>
        <p:nvSpPr>
          <p:cNvPr id="6" name="Tartalom helye 5"/>
          <p:cNvSpPr>
            <a:spLocks noGrp="1"/>
          </p:cNvSpPr>
          <p:nvPr>
            <p:ph sz="quarter" idx="10"/>
          </p:nvPr>
        </p:nvSpPr>
        <p:spPr>
          <a:xfrm>
            <a:off x="269241" y="1416424"/>
            <a:ext cx="11655840" cy="4953379"/>
          </a:xfrm>
        </p:spPr>
        <p:txBody>
          <a:bodyPr>
            <a:normAutofit fontScale="77500" lnSpcReduction="20000"/>
          </a:bodyPr>
          <a:lstStyle/>
          <a:p>
            <a:pPr>
              <a:lnSpc>
                <a:spcPct val="120000"/>
              </a:lnSpc>
            </a:pPr>
            <a:r>
              <a:rPr lang="hu-HU" dirty="0"/>
              <a:t>Feldolgozás</a:t>
            </a:r>
          </a:p>
          <a:p>
            <a:pPr lvl="1">
              <a:lnSpc>
                <a:spcPct val="120000"/>
              </a:lnSpc>
            </a:pPr>
            <a:r>
              <a:rPr lang="hu-HU" dirty="0"/>
              <a:t>Interfészművelet végrehajtása</a:t>
            </a:r>
          </a:p>
          <a:p>
            <a:pPr lvl="1">
              <a:lnSpc>
                <a:spcPct val="120000"/>
              </a:lnSpc>
            </a:pPr>
            <a:r>
              <a:rPr lang="hu-HU" dirty="0"/>
              <a:t>Időzített művelet végrehajtása</a:t>
            </a:r>
          </a:p>
          <a:p>
            <a:pPr lvl="1">
              <a:lnSpc>
                <a:spcPct val="120000"/>
              </a:lnSpc>
            </a:pPr>
            <a:r>
              <a:rPr lang="hu-HU" dirty="0"/>
              <a:t>Emlékeztető művelet végrehajtása</a:t>
            </a:r>
          </a:p>
          <a:p>
            <a:pPr>
              <a:lnSpc>
                <a:spcPct val="120000"/>
              </a:lnSpc>
            </a:pPr>
            <a:r>
              <a:rPr lang="hu-HU" dirty="0"/>
              <a:t>Egyszálú feldolgozás</a:t>
            </a:r>
          </a:p>
          <a:p>
            <a:pPr lvl="1">
              <a:lnSpc>
                <a:spcPct val="120000"/>
              </a:lnSpc>
            </a:pPr>
            <a:r>
              <a:rPr lang="hu-HU" dirty="0"/>
              <a:t>Egy </a:t>
            </a:r>
            <a:r>
              <a:rPr lang="hu-HU" dirty="0" err="1"/>
              <a:t>aktor</a:t>
            </a:r>
            <a:r>
              <a:rPr lang="hu-HU" b="1" dirty="0" err="1"/>
              <a:t>példány</a:t>
            </a:r>
            <a:r>
              <a:rPr lang="hu-HU" dirty="0"/>
              <a:t> egyszerre egy kérést tud feldolgozni</a:t>
            </a:r>
          </a:p>
          <a:p>
            <a:pPr lvl="1">
              <a:lnSpc>
                <a:spcPct val="120000"/>
              </a:lnSpc>
            </a:pPr>
            <a:r>
              <a:rPr lang="hu-HU" dirty="0"/>
              <a:t>A sok kérést kapó </a:t>
            </a:r>
            <a:r>
              <a:rPr lang="hu-HU" dirty="0" err="1"/>
              <a:t>aktorok</a:t>
            </a:r>
            <a:r>
              <a:rPr lang="hu-HU" dirty="0"/>
              <a:t> szűk keresztmetszetek lehetnek</a:t>
            </a:r>
          </a:p>
          <a:p>
            <a:pPr lvl="1">
              <a:lnSpc>
                <a:spcPct val="120000"/>
              </a:lnSpc>
            </a:pPr>
            <a:r>
              <a:rPr lang="hu-HU" dirty="0" err="1"/>
              <a:t>Deadlock</a:t>
            </a:r>
            <a:r>
              <a:rPr lang="hu-HU" dirty="0"/>
              <a:t> is kialakulhat körkörös kérés esetén (van </a:t>
            </a:r>
            <a:r>
              <a:rPr lang="hu-HU" dirty="0" err="1"/>
              <a:t>timeout</a:t>
            </a:r>
            <a:r>
              <a:rPr lang="hu-HU" dirty="0"/>
              <a:t>)</a:t>
            </a:r>
          </a:p>
          <a:p>
            <a:pPr lvl="1">
              <a:lnSpc>
                <a:spcPct val="120000"/>
              </a:lnSpc>
            </a:pPr>
            <a:r>
              <a:rPr lang="hu-HU" dirty="0"/>
              <a:t>Példányszintű </a:t>
            </a:r>
            <a:r>
              <a:rPr lang="hu-HU" dirty="0" err="1"/>
              <a:t>zárakkal</a:t>
            </a:r>
            <a:r>
              <a:rPr lang="hu-HU" dirty="0"/>
              <a:t> biztosítja a platform</a:t>
            </a:r>
          </a:p>
          <a:p>
            <a:pPr>
              <a:lnSpc>
                <a:spcPct val="120000"/>
              </a:lnSpc>
            </a:pPr>
            <a:r>
              <a:rPr lang="hu-HU" dirty="0"/>
              <a:t>Az </a:t>
            </a:r>
            <a:r>
              <a:rPr lang="hu-HU" dirty="0" err="1"/>
              <a:t>újrabelépés</a:t>
            </a:r>
            <a:r>
              <a:rPr lang="hu-HU" dirty="0"/>
              <a:t> engedélyezett (kikapcsolható)</a:t>
            </a:r>
          </a:p>
          <a:p>
            <a:pPr lvl="1">
              <a:lnSpc>
                <a:spcPct val="120000"/>
              </a:lnSpc>
            </a:pPr>
            <a:r>
              <a:rPr lang="hu-HU" dirty="0"/>
              <a:t>A =&gt; B =&gt; A hívási láncban, a B=&gt; A híváskor meg tudjuk szerezni a zárat</a:t>
            </a:r>
          </a:p>
          <a:p>
            <a:pPr>
              <a:lnSpc>
                <a:spcPct val="120000"/>
              </a:lnSpc>
            </a:pPr>
            <a:endParaRPr lang="hu-HU" dirty="0"/>
          </a:p>
          <a:p>
            <a:pPr>
              <a:lnSpc>
                <a:spcPct val="120000"/>
              </a:lnSpc>
            </a:pPr>
            <a:endParaRPr lang="hu-HU" dirty="0"/>
          </a:p>
        </p:txBody>
      </p:sp>
    </p:spTree>
    <p:extLst>
      <p:ext uri="{BB962C8B-B14F-4D97-AF65-F5344CB8AC3E}">
        <p14:creationId xmlns:p14="http://schemas.microsoft.com/office/powerpoint/2010/main" val="2994575514"/>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err="1"/>
              <a:t>Reliable</a:t>
            </a:r>
            <a:r>
              <a:rPr lang="hu-HU" dirty="0"/>
              <a:t> </a:t>
            </a:r>
            <a:r>
              <a:rPr lang="hu-HU" dirty="0" err="1"/>
              <a:t>Actors</a:t>
            </a:r>
            <a:r>
              <a:rPr lang="hu-HU" dirty="0"/>
              <a:t> – időzítő és emlékeztető</a:t>
            </a:r>
          </a:p>
        </p:txBody>
      </p:sp>
      <p:sp>
        <p:nvSpPr>
          <p:cNvPr id="6" name="Tartalom helye 5"/>
          <p:cNvSpPr>
            <a:spLocks noGrp="1"/>
          </p:cNvSpPr>
          <p:nvPr>
            <p:ph sz="quarter" idx="10"/>
          </p:nvPr>
        </p:nvSpPr>
        <p:spPr>
          <a:xfrm>
            <a:off x="269241" y="1416424"/>
            <a:ext cx="11655840" cy="4953379"/>
          </a:xfrm>
        </p:spPr>
        <p:txBody>
          <a:bodyPr>
            <a:normAutofit/>
          </a:bodyPr>
          <a:lstStyle/>
          <a:p>
            <a:r>
              <a:rPr lang="hu-HU" dirty="0"/>
              <a:t>Időzítő</a:t>
            </a:r>
          </a:p>
          <a:p>
            <a:pPr lvl="1"/>
            <a:r>
              <a:rPr lang="hu-HU" dirty="0"/>
              <a:t>Mint a .NET időzítő – megadható intervallum és kezelőművelet</a:t>
            </a:r>
          </a:p>
          <a:p>
            <a:pPr lvl="1"/>
            <a:r>
              <a:rPr lang="hu-HU" dirty="0"/>
              <a:t>Regisztrálni kell</a:t>
            </a:r>
          </a:p>
          <a:p>
            <a:pPr lvl="1"/>
            <a:r>
              <a:rPr lang="hu-HU" dirty="0"/>
              <a:t>Az </a:t>
            </a:r>
            <a:r>
              <a:rPr lang="hu-HU" dirty="0" err="1"/>
              <a:t>aktor</a:t>
            </a:r>
            <a:r>
              <a:rPr lang="hu-HU" dirty="0"/>
              <a:t> állapota </a:t>
            </a:r>
            <a:r>
              <a:rPr lang="hu-HU" dirty="0" err="1"/>
              <a:t>mentődik</a:t>
            </a:r>
            <a:r>
              <a:rPr lang="hu-HU" dirty="0"/>
              <a:t>, miután a kezelőfüggvény végzett</a:t>
            </a:r>
          </a:p>
          <a:p>
            <a:pPr lvl="1"/>
            <a:r>
              <a:rPr lang="hu-HU" dirty="0"/>
              <a:t>Ha az </a:t>
            </a:r>
            <a:r>
              <a:rPr lang="hu-HU" dirty="0" err="1"/>
              <a:t>aktor</a:t>
            </a:r>
            <a:r>
              <a:rPr lang="hu-HU" dirty="0"/>
              <a:t> </a:t>
            </a:r>
            <a:r>
              <a:rPr lang="hu-HU" dirty="0" err="1"/>
              <a:t>deaktiválódik</a:t>
            </a:r>
            <a:r>
              <a:rPr lang="hu-HU" dirty="0"/>
              <a:t>, az időzítő is leáll -&gt; minden aktiváláskor újra regisztrálni kell</a:t>
            </a:r>
          </a:p>
          <a:p>
            <a:r>
              <a:rPr lang="hu-HU" dirty="0"/>
              <a:t>Emlékeztető (</a:t>
            </a:r>
            <a:r>
              <a:rPr lang="hu-HU" dirty="0" err="1"/>
              <a:t>Reminder</a:t>
            </a:r>
            <a:r>
              <a:rPr lang="hu-HU" dirty="0"/>
              <a:t>)</a:t>
            </a:r>
          </a:p>
          <a:p>
            <a:pPr lvl="1"/>
            <a:r>
              <a:rPr lang="hu-HU" dirty="0"/>
              <a:t>Hasonló, mint az időzítő, de nem áll le, ha az </a:t>
            </a:r>
            <a:r>
              <a:rPr lang="hu-HU" dirty="0" err="1"/>
              <a:t>aktor</a:t>
            </a:r>
            <a:r>
              <a:rPr lang="hu-HU" dirty="0"/>
              <a:t> </a:t>
            </a:r>
            <a:r>
              <a:rPr lang="hu-HU" dirty="0" err="1"/>
              <a:t>deaktiválódik</a:t>
            </a:r>
            <a:endParaRPr lang="hu-HU" dirty="0"/>
          </a:p>
          <a:p>
            <a:pPr lvl="1"/>
            <a:r>
              <a:rPr lang="hu-HU" dirty="0"/>
              <a:t>„Fel tudja ébreszteni” az </a:t>
            </a:r>
            <a:r>
              <a:rPr lang="hu-HU" dirty="0" err="1"/>
              <a:t>aktort</a:t>
            </a:r>
            <a:endParaRPr lang="hu-HU" dirty="0"/>
          </a:p>
          <a:p>
            <a:endParaRPr lang="hu-HU" dirty="0"/>
          </a:p>
          <a:p>
            <a:endParaRPr lang="hu-HU" dirty="0"/>
          </a:p>
        </p:txBody>
      </p:sp>
    </p:spTree>
    <p:extLst>
      <p:ext uri="{BB962C8B-B14F-4D97-AF65-F5344CB8AC3E}">
        <p14:creationId xmlns:p14="http://schemas.microsoft.com/office/powerpoint/2010/main" val="1600620844"/>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err="1"/>
              <a:t>Reliable</a:t>
            </a:r>
            <a:r>
              <a:rPr lang="hu-HU" dirty="0"/>
              <a:t> </a:t>
            </a:r>
            <a:r>
              <a:rPr lang="hu-HU" dirty="0" err="1"/>
              <a:t>Actors</a:t>
            </a:r>
            <a:r>
              <a:rPr lang="hu-HU" dirty="0"/>
              <a:t> – események</a:t>
            </a:r>
          </a:p>
        </p:txBody>
      </p:sp>
      <p:sp>
        <p:nvSpPr>
          <p:cNvPr id="6" name="Tartalom helye 5"/>
          <p:cNvSpPr>
            <a:spLocks noGrp="1"/>
          </p:cNvSpPr>
          <p:nvPr>
            <p:ph sz="quarter" idx="10"/>
          </p:nvPr>
        </p:nvSpPr>
        <p:spPr>
          <a:xfrm>
            <a:off x="269241" y="1416424"/>
            <a:ext cx="11655840" cy="4953379"/>
          </a:xfrm>
        </p:spPr>
        <p:txBody>
          <a:bodyPr>
            <a:normAutofit/>
          </a:bodyPr>
          <a:lstStyle/>
          <a:p>
            <a:r>
              <a:rPr lang="hu-HU" dirty="0" err="1"/>
              <a:t>Aktor</a:t>
            </a:r>
            <a:r>
              <a:rPr lang="hu-HU" dirty="0"/>
              <a:t> értesítheti a klienst</a:t>
            </a:r>
          </a:p>
          <a:p>
            <a:pPr lvl="1"/>
            <a:r>
              <a:rPr lang="hu-HU" dirty="0"/>
              <a:t>Nem ajánlott </a:t>
            </a:r>
            <a:r>
              <a:rPr lang="hu-HU" dirty="0" err="1"/>
              <a:t>aktor-aktor</a:t>
            </a:r>
            <a:r>
              <a:rPr lang="hu-HU" dirty="0"/>
              <a:t> kommunikációhoz</a:t>
            </a:r>
          </a:p>
          <a:p>
            <a:r>
              <a:rPr lang="hu-HU" dirty="0"/>
              <a:t>Nem a C# </a:t>
            </a:r>
            <a:r>
              <a:rPr lang="hu-HU" dirty="0" err="1"/>
              <a:t>event</a:t>
            </a:r>
            <a:r>
              <a:rPr lang="hu-HU" dirty="0"/>
              <a:t> API-t használja</a:t>
            </a:r>
          </a:p>
          <a:p>
            <a:r>
              <a:rPr lang="hu-HU" dirty="0"/>
              <a:t>Speciális interfészt implementál a kliens és az </a:t>
            </a:r>
            <a:r>
              <a:rPr lang="hu-HU" dirty="0" err="1"/>
              <a:t>aktor</a:t>
            </a:r>
            <a:r>
              <a:rPr lang="hu-HU" dirty="0"/>
              <a:t> is</a:t>
            </a:r>
          </a:p>
          <a:p>
            <a:pPr lvl="1"/>
            <a:r>
              <a:rPr lang="hu-HU" dirty="0" err="1"/>
              <a:t>IActorEvents</a:t>
            </a:r>
            <a:r>
              <a:rPr lang="hu-HU" dirty="0"/>
              <a:t> (kliens) – az eseménykezelő szignatúráját adja meg</a:t>
            </a:r>
          </a:p>
          <a:p>
            <a:pPr lvl="1"/>
            <a:r>
              <a:rPr lang="hu-HU" dirty="0" err="1"/>
              <a:t>IActorEventPublisher</a:t>
            </a:r>
            <a:r>
              <a:rPr lang="hu-HU" dirty="0"/>
              <a:t>&lt;</a:t>
            </a:r>
            <a:r>
              <a:rPr lang="hu-HU" dirty="0" err="1"/>
              <a:t>IActorEvents</a:t>
            </a:r>
            <a:r>
              <a:rPr lang="hu-HU" dirty="0"/>
              <a:t>&gt; (szerver)</a:t>
            </a:r>
          </a:p>
          <a:p>
            <a:pPr lvl="1"/>
            <a:endParaRPr lang="hu-HU" dirty="0"/>
          </a:p>
          <a:p>
            <a:endParaRPr lang="hu-HU" dirty="0"/>
          </a:p>
          <a:p>
            <a:endParaRPr lang="hu-HU" dirty="0"/>
          </a:p>
        </p:txBody>
      </p:sp>
    </p:spTree>
    <p:extLst>
      <p:ext uri="{BB962C8B-B14F-4D97-AF65-F5344CB8AC3E}">
        <p14:creationId xmlns:p14="http://schemas.microsoft.com/office/powerpoint/2010/main" val="2087970952"/>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err="1"/>
              <a:t>Reliable</a:t>
            </a:r>
            <a:r>
              <a:rPr lang="hu-HU" dirty="0"/>
              <a:t> </a:t>
            </a:r>
            <a:r>
              <a:rPr lang="hu-HU" dirty="0" err="1"/>
              <a:t>Actors</a:t>
            </a:r>
            <a:r>
              <a:rPr lang="hu-HU" dirty="0"/>
              <a:t> – állapotkezelés</a:t>
            </a:r>
          </a:p>
        </p:txBody>
      </p:sp>
      <p:sp>
        <p:nvSpPr>
          <p:cNvPr id="6" name="Tartalom helye 5"/>
          <p:cNvSpPr>
            <a:spLocks noGrp="1"/>
          </p:cNvSpPr>
          <p:nvPr>
            <p:ph sz="quarter" idx="10"/>
          </p:nvPr>
        </p:nvSpPr>
        <p:spPr>
          <a:xfrm>
            <a:off x="269241" y="1416424"/>
            <a:ext cx="11655840" cy="4953379"/>
          </a:xfrm>
        </p:spPr>
        <p:txBody>
          <a:bodyPr>
            <a:normAutofit lnSpcReduction="10000"/>
          </a:bodyPr>
          <a:lstStyle/>
          <a:p>
            <a:r>
              <a:rPr lang="hu-HU" dirty="0"/>
              <a:t>Az </a:t>
            </a:r>
            <a:r>
              <a:rPr lang="hu-HU" dirty="0" err="1"/>
              <a:t>aktornak</a:t>
            </a:r>
            <a:r>
              <a:rPr lang="hu-HU" dirty="0"/>
              <a:t> azonosítója van, ami az adott példányhoz köthető =&gt; állapot</a:t>
            </a:r>
          </a:p>
          <a:p>
            <a:r>
              <a:rPr lang="hu-HU" dirty="0"/>
              <a:t>Az </a:t>
            </a:r>
            <a:r>
              <a:rPr lang="hu-HU" dirty="0" err="1"/>
              <a:t>aktorok</a:t>
            </a:r>
            <a:r>
              <a:rPr lang="hu-HU" dirty="0"/>
              <a:t> megőrzik az állapotukat hiba, áthelyezés, </a:t>
            </a:r>
            <a:r>
              <a:rPr lang="hu-HU" dirty="0" err="1"/>
              <a:t>deaktiváció</a:t>
            </a:r>
            <a:r>
              <a:rPr lang="hu-HU" dirty="0"/>
              <a:t> esetén is, erről a platform gondoskodik</a:t>
            </a:r>
          </a:p>
          <a:p>
            <a:r>
              <a:rPr lang="hu-HU" dirty="0"/>
              <a:t>Állapotmentési stratégiák:</a:t>
            </a:r>
          </a:p>
          <a:p>
            <a:pPr lvl="1"/>
            <a:r>
              <a:rPr lang="hu-HU" dirty="0" err="1"/>
              <a:t>Perzisztált</a:t>
            </a:r>
            <a:r>
              <a:rPr lang="hu-HU" dirty="0"/>
              <a:t> – min. 3 példányban </a:t>
            </a:r>
            <a:r>
              <a:rPr lang="hu-HU" dirty="0" err="1"/>
              <a:t>replikálva</a:t>
            </a:r>
            <a:r>
              <a:rPr lang="hu-HU" dirty="0"/>
              <a:t>, diszkre mentve</a:t>
            </a:r>
          </a:p>
          <a:p>
            <a:pPr lvl="1"/>
            <a:r>
              <a:rPr lang="hu-HU" dirty="0" err="1"/>
              <a:t>Volatilis</a:t>
            </a:r>
            <a:r>
              <a:rPr lang="hu-HU" dirty="0"/>
              <a:t> - min. 3 példányban </a:t>
            </a:r>
            <a:r>
              <a:rPr lang="hu-HU" dirty="0" err="1"/>
              <a:t>replikálva</a:t>
            </a:r>
            <a:r>
              <a:rPr lang="hu-HU" dirty="0"/>
              <a:t>, de csak memóriában</a:t>
            </a:r>
          </a:p>
          <a:p>
            <a:pPr lvl="1"/>
            <a:r>
              <a:rPr lang="hu-HU" dirty="0"/>
              <a:t>Nem </a:t>
            </a:r>
            <a:r>
              <a:rPr lang="hu-HU" dirty="0" err="1"/>
              <a:t>perzisztált</a:t>
            </a:r>
            <a:r>
              <a:rPr lang="hu-HU" dirty="0"/>
              <a:t> – nincs </a:t>
            </a:r>
            <a:r>
              <a:rPr lang="hu-HU" dirty="0" err="1"/>
              <a:t>replikálva</a:t>
            </a:r>
            <a:r>
              <a:rPr lang="hu-HU" dirty="0"/>
              <a:t>, nincs mentve</a:t>
            </a:r>
          </a:p>
          <a:p>
            <a:pPr lvl="1"/>
            <a:r>
              <a:rPr lang="hu-HU" dirty="0"/>
              <a:t>Attribútummal állíthatók</a:t>
            </a:r>
          </a:p>
          <a:p>
            <a:endParaRPr lang="hu-HU" dirty="0"/>
          </a:p>
          <a:p>
            <a:pPr lvl="1"/>
            <a:endParaRPr lang="hu-HU" dirty="0"/>
          </a:p>
          <a:p>
            <a:endParaRPr lang="hu-HU" dirty="0"/>
          </a:p>
          <a:p>
            <a:endParaRPr lang="hu-HU" dirty="0"/>
          </a:p>
        </p:txBody>
      </p:sp>
    </p:spTree>
    <p:extLst>
      <p:ext uri="{BB962C8B-B14F-4D97-AF65-F5344CB8AC3E}">
        <p14:creationId xmlns:p14="http://schemas.microsoft.com/office/powerpoint/2010/main" val="1132571455"/>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err="1"/>
              <a:t>Reliable</a:t>
            </a:r>
            <a:r>
              <a:rPr lang="hu-HU" dirty="0"/>
              <a:t> </a:t>
            </a:r>
            <a:r>
              <a:rPr lang="hu-HU" dirty="0" err="1"/>
              <a:t>Actors</a:t>
            </a:r>
            <a:r>
              <a:rPr lang="hu-HU" dirty="0"/>
              <a:t> – </a:t>
            </a:r>
            <a:r>
              <a:rPr lang="hu-HU" dirty="0" err="1"/>
              <a:t>StateManager</a:t>
            </a:r>
            <a:endParaRPr lang="hu-HU" dirty="0"/>
          </a:p>
        </p:txBody>
      </p:sp>
      <p:sp>
        <p:nvSpPr>
          <p:cNvPr id="6" name="Tartalom helye 5"/>
          <p:cNvSpPr>
            <a:spLocks noGrp="1"/>
          </p:cNvSpPr>
          <p:nvPr>
            <p:ph sz="quarter" idx="10"/>
          </p:nvPr>
        </p:nvSpPr>
        <p:spPr>
          <a:xfrm>
            <a:off x="269241" y="1416424"/>
            <a:ext cx="11655840" cy="4953379"/>
          </a:xfrm>
        </p:spPr>
        <p:txBody>
          <a:bodyPr>
            <a:normAutofit fontScale="70000" lnSpcReduction="20000"/>
          </a:bodyPr>
          <a:lstStyle/>
          <a:p>
            <a:pPr>
              <a:lnSpc>
                <a:spcPct val="120000"/>
              </a:lnSpc>
            </a:pPr>
            <a:r>
              <a:rPr lang="hu-HU" dirty="0"/>
              <a:t>Mint egy </a:t>
            </a:r>
            <a:r>
              <a:rPr lang="hu-HU" dirty="0" err="1"/>
              <a:t>Dictionary</a:t>
            </a:r>
            <a:r>
              <a:rPr lang="hu-HU" dirty="0"/>
              <a:t>&lt;</a:t>
            </a:r>
            <a:r>
              <a:rPr lang="hu-HU" dirty="0" err="1"/>
              <a:t>string,object</a:t>
            </a:r>
            <a:r>
              <a:rPr lang="hu-HU" dirty="0"/>
              <a:t>&gt;</a:t>
            </a:r>
          </a:p>
          <a:p>
            <a:pPr>
              <a:lnSpc>
                <a:spcPct val="120000"/>
              </a:lnSpc>
            </a:pPr>
            <a:r>
              <a:rPr lang="hu-HU" dirty="0"/>
              <a:t>Minden példánynak van</a:t>
            </a:r>
          </a:p>
          <a:p>
            <a:pPr>
              <a:lnSpc>
                <a:spcPct val="120000"/>
              </a:lnSpc>
            </a:pPr>
            <a:r>
              <a:rPr lang="hu-HU" dirty="0"/>
              <a:t>Műveletek:</a:t>
            </a:r>
          </a:p>
          <a:p>
            <a:pPr lvl="1">
              <a:lnSpc>
                <a:spcPct val="120000"/>
              </a:lnSpc>
            </a:pPr>
            <a:r>
              <a:rPr lang="hu-HU" dirty="0"/>
              <a:t>Olvasás – </a:t>
            </a:r>
            <a:r>
              <a:rPr lang="hu-HU" i="1" dirty="0" err="1"/>
              <a:t>Task</a:t>
            </a:r>
            <a:r>
              <a:rPr lang="hu-HU" i="1" dirty="0"/>
              <a:t>&lt;</a:t>
            </a:r>
            <a:r>
              <a:rPr lang="hu-HU" i="1" dirty="0" err="1"/>
              <a:t>TValue</a:t>
            </a:r>
            <a:r>
              <a:rPr lang="hu-HU" i="1" dirty="0"/>
              <a:t>&gt; </a:t>
            </a:r>
            <a:r>
              <a:rPr lang="hu-HU" i="1" dirty="0" err="1"/>
              <a:t>GetStateAsync</a:t>
            </a:r>
            <a:r>
              <a:rPr lang="hu-HU" i="1" dirty="0"/>
              <a:t>&lt;</a:t>
            </a:r>
            <a:r>
              <a:rPr lang="hu-HU" i="1" dirty="0" err="1"/>
              <a:t>TValue</a:t>
            </a:r>
            <a:r>
              <a:rPr lang="hu-HU" i="1" dirty="0"/>
              <a:t>&gt;(</a:t>
            </a:r>
            <a:r>
              <a:rPr lang="hu-HU" i="1" dirty="0" err="1"/>
              <a:t>key</a:t>
            </a:r>
            <a:r>
              <a:rPr lang="hu-HU" i="1" dirty="0"/>
              <a:t>) </a:t>
            </a:r>
          </a:p>
          <a:p>
            <a:pPr lvl="1">
              <a:lnSpc>
                <a:spcPct val="120000"/>
              </a:lnSpc>
            </a:pPr>
            <a:r>
              <a:rPr lang="hu-HU" dirty="0"/>
              <a:t>Olvasás -  </a:t>
            </a:r>
            <a:r>
              <a:rPr lang="hu-HU" i="1" dirty="0" err="1"/>
              <a:t>Task</a:t>
            </a:r>
            <a:r>
              <a:rPr lang="hu-HU" i="1" dirty="0"/>
              <a:t>&lt;</a:t>
            </a:r>
            <a:r>
              <a:rPr lang="hu-HU" i="1" dirty="0" err="1"/>
              <a:t>ConditionalValue</a:t>
            </a:r>
            <a:r>
              <a:rPr lang="hu-HU" i="1" dirty="0"/>
              <a:t>&lt;</a:t>
            </a:r>
            <a:r>
              <a:rPr lang="hu-HU" i="1" dirty="0" err="1"/>
              <a:t>TValue</a:t>
            </a:r>
            <a:r>
              <a:rPr lang="hu-HU" i="1" dirty="0"/>
              <a:t>&gt;&gt; </a:t>
            </a:r>
            <a:r>
              <a:rPr lang="hu-HU" i="1" dirty="0" err="1"/>
              <a:t>TryGetStateAsync</a:t>
            </a:r>
            <a:r>
              <a:rPr lang="hu-HU" i="1" dirty="0"/>
              <a:t>&lt;</a:t>
            </a:r>
            <a:r>
              <a:rPr lang="hu-HU" i="1" dirty="0" err="1"/>
              <a:t>TValue</a:t>
            </a:r>
            <a:r>
              <a:rPr lang="hu-HU" i="1" dirty="0"/>
              <a:t>&gt;</a:t>
            </a:r>
          </a:p>
          <a:p>
            <a:pPr lvl="2">
              <a:lnSpc>
                <a:spcPct val="120000"/>
              </a:lnSpc>
            </a:pPr>
            <a:r>
              <a:rPr lang="hu-HU" dirty="0"/>
              <a:t>Nem dob kivételt, ha nincs a megadott kulccsal elem</a:t>
            </a:r>
          </a:p>
          <a:p>
            <a:pPr lvl="1">
              <a:lnSpc>
                <a:spcPct val="120000"/>
              </a:lnSpc>
            </a:pPr>
            <a:r>
              <a:rPr lang="hu-HU" dirty="0"/>
              <a:t>Írás– </a:t>
            </a:r>
            <a:r>
              <a:rPr lang="hu-HU" i="1" dirty="0" err="1"/>
              <a:t>Task</a:t>
            </a:r>
            <a:r>
              <a:rPr lang="hu-HU" i="1" dirty="0"/>
              <a:t> </a:t>
            </a:r>
            <a:r>
              <a:rPr lang="hu-HU" i="1" dirty="0" err="1"/>
              <a:t>SetStateAsync</a:t>
            </a:r>
            <a:r>
              <a:rPr lang="hu-HU" i="1" dirty="0"/>
              <a:t>&lt;</a:t>
            </a:r>
            <a:r>
              <a:rPr lang="hu-HU" i="1" dirty="0" err="1"/>
              <a:t>TValue</a:t>
            </a:r>
            <a:r>
              <a:rPr lang="hu-HU" i="1" dirty="0"/>
              <a:t>&gt;(</a:t>
            </a:r>
            <a:r>
              <a:rPr lang="hu-HU" i="1" dirty="0" err="1"/>
              <a:t>key</a:t>
            </a:r>
            <a:r>
              <a:rPr lang="hu-HU" i="1" dirty="0"/>
              <a:t>, </a:t>
            </a:r>
            <a:r>
              <a:rPr lang="hu-HU" i="1" dirty="0" err="1"/>
              <a:t>value</a:t>
            </a:r>
            <a:r>
              <a:rPr lang="hu-HU" i="1" dirty="0"/>
              <a:t>)</a:t>
            </a:r>
          </a:p>
          <a:p>
            <a:pPr lvl="1">
              <a:lnSpc>
                <a:spcPct val="120000"/>
              </a:lnSpc>
            </a:pPr>
            <a:r>
              <a:rPr lang="hu-HU" dirty="0"/>
              <a:t>Írás– </a:t>
            </a:r>
            <a:r>
              <a:rPr lang="hu-HU" i="1" dirty="0" err="1"/>
              <a:t>Task</a:t>
            </a:r>
            <a:r>
              <a:rPr lang="hu-HU" i="1" dirty="0"/>
              <a:t> </a:t>
            </a:r>
            <a:r>
              <a:rPr lang="hu-HU" i="1" dirty="0" err="1"/>
              <a:t>AddStateAsync</a:t>
            </a:r>
            <a:r>
              <a:rPr lang="hu-HU" i="1" dirty="0"/>
              <a:t>&lt;</a:t>
            </a:r>
            <a:r>
              <a:rPr lang="hu-HU" i="1" dirty="0" err="1"/>
              <a:t>TValue</a:t>
            </a:r>
            <a:r>
              <a:rPr lang="hu-HU" i="1" dirty="0"/>
              <a:t>&gt;(</a:t>
            </a:r>
            <a:r>
              <a:rPr lang="hu-HU" i="1" dirty="0" err="1"/>
              <a:t>key</a:t>
            </a:r>
            <a:r>
              <a:rPr lang="hu-HU" i="1" dirty="0"/>
              <a:t>, </a:t>
            </a:r>
            <a:r>
              <a:rPr lang="hu-HU" i="1" dirty="0" err="1"/>
              <a:t>value</a:t>
            </a:r>
            <a:r>
              <a:rPr lang="hu-HU" i="1" dirty="0"/>
              <a:t>)</a:t>
            </a:r>
          </a:p>
          <a:p>
            <a:pPr lvl="1">
              <a:lnSpc>
                <a:spcPct val="120000"/>
              </a:lnSpc>
            </a:pPr>
            <a:r>
              <a:rPr lang="hu-HU" dirty="0"/>
              <a:t>Írás– </a:t>
            </a:r>
            <a:r>
              <a:rPr lang="hu-HU" i="1" dirty="0" err="1"/>
              <a:t>bool</a:t>
            </a:r>
            <a:r>
              <a:rPr lang="hu-HU" i="1" dirty="0"/>
              <a:t> </a:t>
            </a:r>
            <a:r>
              <a:rPr lang="hu-HU" i="1" dirty="0" err="1"/>
              <a:t>TryAddStateAsync</a:t>
            </a:r>
            <a:r>
              <a:rPr lang="hu-HU" i="1" dirty="0"/>
              <a:t>&lt;</a:t>
            </a:r>
            <a:r>
              <a:rPr lang="hu-HU" i="1" dirty="0" err="1"/>
              <a:t>TValue</a:t>
            </a:r>
            <a:r>
              <a:rPr lang="hu-HU" i="1" dirty="0"/>
              <a:t>&gt;(</a:t>
            </a:r>
            <a:r>
              <a:rPr lang="hu-HU" i="1" dirty="0" err="1"/>
              <a:t>key</a:t>
            </a:r>
            <a:r>
              <a:rPr lang="hu-HU" i="1" dirty="0"/>
              <a:t>, </a:t>
            </a:r>
            <a:r>
              <a:rPr lang="hu-HU" i="1" dirty="0" err="1"/>
              <a:t>value</a:t>
            </a:r>
            <a:r>
              <a:rPr lang="hu-HU" i="1" dirty="0"/>
              <a:t>)</a:t>
            </a:r>
          </a:p>
          <a:p>
            <a:pPr lvl="2">
              <a:lnSpc>
                <a:spcPct val="120000"/>
              </a:lnSpc>
            </a:pPr>
            <a:r>
              <a:rPr lang="hu-HU" dirty="0"/>
              <a:t>Nem dob kivételt, ha már van ilyen kulccsal elem</a:t>
            </a:r>
          </a:p>
          <a:p>
            <a:pPr lvl="1">
              <a:lnSpc>
                <a:spcPct val="120000"/>
              </a:lnSpc>
            </a:pPr>
            <a:r>
              <a:rPr lang="hu-HU" dirty="0"/>
              <a:t>Mentés, </a:t>
            </a:r>
            <a:r>
              <a:rPr lang="hu-HU" dirty="0" err="1"/>
              <a:t>perzisztálás</a:t>
            </a:r>
            <a:r>
              <a:rPr lang="hu-HU" dirty="0"/>
              <a:t>, </a:t>
            </a:r>
            <a:r>
              <a:rPr lang="hu-HU" dirty="0" err="1"/>
              <a:t>replikálás</a:t>
            </a:r>
            <a:r>
              <a:rPr lang="hu-HU" dirty="0"/>
              <a:t> – </a:t>
            </a:r>
            <a:r>
              <a:rPr lang="hu-HU" i="1" dirty="0" err="1"/>
              <a:t>Task</a:t>
            </a:r>
            <a:r>
              <a:rPr lang="hu-HU" i="1" dirty="0"/>
              <a:t> </a:t>
            </a:r>
            <a:r>
              <a:rPr lang="hu-HU" i="1" dirty="0" err="1"/>
              <a:t>SaveStateAsync</a:t>
            </a:r>
            <a:r>
              <a:rPr lang="hu-HU" i="1" dirty="0"/>
              <a:t>()</a:t>
            </a:r>
          </a:p>
          <a:p>
            <a:pPr>
              <a:lnSpc>
                <a:spcPct val="120000"/>
              </a:lnSpc>
            </a:pPr>
            <a:r>
              <a:rPr lang="hu-HU" i="1" dirty="0"/>
              <a:t>Műveletek végén a mentés automatikusan </a:t>
            </a:r>
            <a:r>
              <a:rPr lang="hu-HU" i="1" dirty="0" err="1"/>
              <a:t>meghívódik</a:t>
            </a:r>
            <a:endParaRPr lang="hu-HU" dirty="0"/>
          </a:p>
        </p:txBody>
      </p:sp>
    </p:spTree>
    <p:extLst>
      <p:ext uri="{BB962C8B-B14F-4D97-AF65-F5344CB8AC3E}">
        <p14:creationId xmlns:p14="http://schemas.microsoft.com/office/powerpoint/2010/main" val="740086863"/>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a:t>Service </a:t>
            </a:r>
            <a:r>
              <a:rPr lang="hu-HU" dirty="0" err="1"/>
              <a:t>Fabric</a:t>
            </a:r>
            <a:r>
              <a:rPr lang="hu-HU" dirty="0"/>
              <a:t> – vendégprogramok	</a:t>
            </a:r>
          </a:p>
        </p:txBody>
      </p:sp>
      <p:sp>
        <p:nvSpPr>
          <p:cNvPr id="6" name="Tartalom helye 5"/>
          <p:cNvSpPr>
            <a:spLocks noGrp="1"/>
          </p:cNvSpPr>
          <p:nvPr>
            <p:ph sz="quarter" idx="10"/>
          </p:nvPr>
        </p:nvSpPr>
        <p:spPr>
          <a:xfrm>
            <a:off x="269241" y="1416424"/>
            <a:ext cx="11655840" cy="4953379"/>
          </a:xfrm>
        </p:spPr>
        <p:txBody>
          <a:bodyPr>
            <a:normAutofit fontScale="85000" lnSpcReduction="20000"/>
          </a:bodyPr>
          <a:lstStyle/>
          <a:p>
            <a:pPr>
              <a:lnSpc>
                <a:spcPct val="120000"/>
              </a:lnSpc>
            </a:pPr>
            <a:r>
              <a:rPr lang="hu-HU" dirty="0"/>
              <a:t>Nem csak a platform fölött megírt szolgáltatásokat futtathatjuk, hanem egyéb java, node.js, natív szolgáltatást is</a:t>
            </a:r>
          </a:p>
          <a:p>
            <a:pPr>
              <a:lnSpc>
                <a:spcPct val="120000"/>
              </a:lnSpc>
            </a:pPr>
            <a:r>
              <a:rPr lang="hu-HU" dirty="0"/>
              <a:t>Állapotmentes szolgáltatásként</a:t>
            </a:r>
          </a:p>
          <a:p>
            <a:pPr>
              <a:lnSpc>
                <a:spcPct val="120000"/>
              </a:lnSpc>
            </a:pPr>
            <a:r>
              <a:rPr lang="hu-HU" dirty="0"/>
              <a:t>Hasonlóan csomagoljuk, mint a többi szolgáltatást.</a:t>
            </a:r>
          </a:p>
          <a:p>
            <a:pPr>
              <a:lnSpc>
                <a:spcPct val="120000"/>
              </a:lnSpc>
            </a:pPr>
            <a:r>
              <a:rPr lang="hu-HU" dirty="0"/>
              <a:t>Megadható:</a:t>
            </a:r>
          </a:p>
          <a:p>
            <a:pPr lvl="1">
              <a:lnSpc>
                <a:spcPct val="120000"/>
              </a:lnSpc>
            </a:pPr>
            <a:r>
              <a:rPr lang="hu-HU" dirty="0" err="1"/>
              <a:t>Telepítőszkript</a:t>
            </a:r>
            <a:endParaRPr lang="hu-HU" dirty="0"/>
          </a:p>
          <a:p>
            <a:pPr lvl="1">
              <a:lnSpc>
                <a:spcPct val="120000"/>
              </a:lnSpc>
            </a:pPr>
            <a:r>
              <a:rPr lang="hu-HU" dirty="0"/>
              <a:t>Indítóparancs</a:t>
            </a:r>
          </a:p>
          <a:p>
            <a:pPr lvl="1">
              <a:lnSpc>
                <a:spcPct val="120000"/>
              </a:lnSpc>
            </a:pPr>
            <a:r>
              <a:rPr lang="hu-HU" dirty="0"/>
              <a:t>Hálózati végpontok</a:t>
            </a:r>
          </a:p>
          <a:p>
            <a:pPr lvl="1">
              <a:lnSpc>
                <a:spcPct val="120000"/>
              </a:lnSpc>
            </a:pPr>
            <a:r>
              <a:rPr lang="hu-HU" dirty="0"/>
              <a:t>Naplózási beállítások (pl. konzol átirányítás)</a:t>
            </a:r>
          </a:p>
        </p:txBody>
      </p:sp>
    </p:spTree>
    <p:extLst>
      <p:ext uri="{BB962C8B-B14F-4D97-AF65-F5344CB8AC3E}">
        <p14:creationId xmlns:p14="http://schemas.microsoft.com/office/powerpoint/2010/main" val="4214003608"/>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a:t>Service </a:t>
            </a:r>
            <a:r>
              <a:rPr lang="hu-HU" dirty="0" err="1"/>
              <a:t>Fabric</a:t>
            </a:r>
            <a:r>
              <a:rPr lang="hu-HU" dirty="0"/>
              <a:t> – vendégprogramok	</a:t>
            </a:r>
          </a:p>
        </p:txBody>
      </p:sp>
      <p:sp>
        <p:nvSpPr>
          <p:cNvPr id="6" name="Tartalom helye 5"/>
          <p:cNvSpPr>
            <a:spLocks noGrp="1"/>
          </p:cNvSpPr>
          <p:nvPr>
            <p:ph sz="quarter" idx="10"/>
          </p:nvPr>
        </p:nvSpPr>
        <p:spPr>
          <a:xfrm>
            <a:off x="269241" y="1416424"/>
            <a:ext cx="11655840" cy="4953379"/>
          </a:xfrm>
        </p:spPr>
        <p:txBody>
          <a:bodyPr>
            <a:normAutofit/>
          </a:bodyPr>
          <a:lstStyle/>
          <a:p>
            <a:r>
              <a:rPr lang="hu-HU" dirty="0"/>
              <a:t>Több szempontból is hasonlóan kezelhetők, mint a többi Service </a:t>
            </a:r>
            <a:r>
              <a:rPr lang="hu-HU" dirty="0" err="1"/>
              <a:t>Fabric</a:t>
            </a:r>
            <a:r>
              <a:rPr lang="hu-HU" dirty="0"/>
              <a:t> szolgáltatás</a:t>
            </a:r>
          </a:p>
          <a:p>
            <a:r>
              <a:rPr lang="hu-HU" dirty="0"/>
              <a:t>Magas rendelkezésreállás</a:t>
            </a:r>
          </a:p>
          <a:p>
            <a:r>
              <a:rPr lang="hu-HU" dirty="0" err="1"/>
              <a:t>Monitorozás</a:t>
            </a:r>
            <a:endParaRPr lang="hu-HU" dirty="0"/>
          </a:p>
          <a:p>
            <a:r>
              <a:rPr lang="hu-HU" dirty="0"/>
              <a:t>Frissítés, visszaállítás</a:t>
            </a:r>
          </a:p>
          <a:p>
            <a:r>
              <a:rPr lang="hu-HU" dirty="0"/>
              <a:t>Skálázás, jobb erőforráskihasználás a klaszterben</a:t>
            </a:r>
          </a:p>
          <a:p>
            <a:endParaRPr lang="hu-HU" dirty="0"/>
          </a:p>
          <a:p>
            <a:endParaRPr lang="hu-HU" dirty="0"/>
          </a:p>
          <a:p>
            <a:pPr lvl="1"/>
            <a:endParaRPr lang="hu-HU" dirty="0"/>
          </a:p>
          <a:p>
            <a:pPr lvl="1"/>
            <a:endParaRPr lang="hu-HU" dirty="0"/>
          </a:p>
          <a:p>
            <a:pPr lvl="1"/>
            <a:endParaRPr lang="hu-HU" dirty="0"/>
          </a:p>
          <a:p>
            <a:pPr lvl="1"/>
            <a:endParaRPr lang="hu-HU" dirty="0"/>
          </a:p>
          <a:p>
            <a:pPr lvl="1"/>
            <a:endParaRPr lang="hu-HU" dirty="0"/>
          </a:p>
          <a:p>
            <a:pPr lvl="1"/>
            <a:endParaRPr lang="hu-HU" dirty="0"/>
          </a:p>
          <a:p>
            <a:endParaRPr lang="hu-HU" dirty="0"/>
          </a:p>
          <a:p>
            <a:endParaRPr lang="hu-HU" dirty="0"/>
          </a:p>
        </p:txBody>
      </p:sp>
    </p:spTree>
    <p:extLst>
      <p:ext uri="{BB962C8B-B14F-4D97-AF65-F5344CB8AC3E}">
        <p14:creationId xmlns:p14="http://schemas.microsoft.com/office/powerpoint/2010/main" val="62626345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a:prstGeom prst="rect">
            <a:avLst/>
          </a:prstGeom>
        </p:spPr>
        <p:txBody>
          <a:bodyPr>
            <a:normAutofit fontScale="90000"/>
          </a:bodyPr>
          <a:lstStyle/>
          <a:p>
            <a:r>
              <a:rPr lang="hu-HU" dirty="0"/>
              <a:t>A </a:t>
            </a:r>
            <a:r>
              <a:rPr lang="hu-HU" dirty="0" err="1"/>
              <a:t>deployment</a:t>
            </a:r>
            <a:r>
              <a:rPr lang="hu-HU" dirty="0"/>
              <a:t> probléma - korábban</a:t>
            </a:r>
          </a:p>
        </p:txBody>
      </p:sp>
      <p:sp>
        <p:nvSpPr>
          <p:cNvPr id="223" name="Shape 176"/>
          <p:cNvSpPr/>
          <p:nvPr/>
        </p:nvSpPr>
        <p:spPr>
          <a:xfrm>
            <a:off x="8398466" y="1460461"/>
            <a:ext cx="112097" cy="141253"/>
          </a:xfrm>
          <a:custGeom>
            <a:avLst/>
            <a:gdLst/>
            <a:ahLst/>
            <a:cxnLst/>
            <a:rect l="0" t="0" r="0" b="0"/>
            <a:pathLst>
              <a:path w="726849" h="632359" extrusionOk="0">
                <a:moveTo>
                  <a:pt x="363424" y="0"/>
                </a:moveTo>
                <a:lnTo>
                  <a:pt x="726849" y="137538"/>
                </a:lnTo>
                <a:lnTo>
                  <a:pt x="726849" y="494821"/>
                </a:lnTo>
                <a:lnTo>
                  <a:pt x="363424" y="632359"/>
                </a:lnTo>
                <a:lnTo>
                  <a:pt x="0" y="494821"/>
                </a:lnTo>
                <a:lnTo>
                  <a:pt x="0" y="137538"/>
                </a:lnTo>
                <a:lnTo>
                  <a:pt x="363424" y="0"/>
                </a:lnTo>
                <a:close/>
              </a:path>
            </a:pathLst>
          </a:custGeom>
          <a:solidFill>
            <a:srgbClr val="4372C3"/>
          </a:solidFill>
          <a:ln w="12700" cap="flat">
            <a:solidFill>
              <a:schemeClr val="lt1"/>
            </a:solidFill>
            <a:prstDash val="solid"/>
            <a:miter/>
            <a:headEnd type="none" w="med" len="med"/>
            <a:tailEnd type="none" w="med" len="med"/>
          </a:ln>
        </p:spPr>
        <p:txBody>
          <a:bodyPr lIns="98485" tIns="113205" rIns="98485" bIns="113205" anchor="ctr" anchorCtr="0">
            <a:noAutofit/>
          </a:bodyPr>
          <a:lstStyle/>
          <a:p>
            <a:pPr algn="ctr" defTabSz="913951">
              <a:lnSpc>
                <a:spcPct val="90000"/>
              </a:lnSpc>
              <a:spcAft>
                <a:spcPts val="1224"/>
              </a:spcAft>
            </a:pPr>
            <a:endParaRPr sz="3499" kern="0">
              <a:solidFill>
                <a:srgbClr val="FFFFFF"/>
              </a:solidFill>
              <a:latin typeface="Calibri"/>
              <a:ea typeface="Calibri"/>
              <a:cs typeface="Calibri"/>
              <a:sym typeface="Calibri"/>
              <a:rtl val="0"/>
            </a:endParaRPr>
          </a:p>
        </p:txBody>
      </p:sp>
      <p:pic>
        <p:nvPicPr>
          <p:cNvPr id="103" name="Shape 238"/>
          <p:cNvPicPr preferRelativeResize="0"/>
          <p:nvPr/>
        </p:nvPicPr>
        <p:blipFill rotWithShape="1">
          <a:blip r:embed="rId3">
            <a:alphaModFix/>
            <a:duotone>
              <a:schemeClr val="accent6">
                <a:shade val="45000"/>
                <a:satMod val="135000"/>
              </a:schemeClr>
              <a:prstClr val="white"/>
            </a:duotone>
            <a:extLst>
              <a:ext uri="{BEBA8EAE-BF5A-486C-A8C5-ECC9F3942E4B}">
                <a14:imgProps xmlns:a14="http://schemas.microsoft.com/office/drawing/2010/main">
                  <a14:imgLayer r:embed="rId4">
                    <a14:imgEffect>
                      <a14:artisticPhotocopy/>
                    </a14:imgEffect>
                  </a14:imgLayer>
                </a14:imgProps>
              </a:ext>
            </a:extLst>
          </a:blip>
          <a:srcRect/>
          <a:stretch/>
        </p:blipFill>
        <p:spPr>
          <a:xfrm>
            <a:off x="1934048" y="1752608"/>
            <a:ext cx="790951" cy="781200"/>
          </a:xfrm>
          <a:prstGeom prst="rect">
            <a:avLst/>
          </a:prstGeom>
          <a:noFill/>
          <a:ln>
            <a:noFill/>
          </a:ln>
        </p:spPr>
      </p:pic>
      <p:pic>
        <p:nvPicPr>
          <p:cNvPr id="104" name="Shape 239"/>
          <p:cNvPicPr preferRelativeResize="0"/>
          <p:nvPr/>
        </p:nvPicPr>
        <p:blipFill rotWithShape="1">
          <a:blip r:embed="rId5">
            <a:alphaModFix/>
            <a:extLst>
              <a:ext uri="{BEBA8EAE-BF5A-486C-A8C5-ECC9F3942E4B}">
                <a14:imgProps xmlns:a14="http://schemas.microsoft.com/office/drawing/2010/main">
                  <a14:imgLayer r:embed="rId6">
                    <a14:imgEffect>
                      <a14:artisticPastelsSmooth/>
                    </a14:imgEffect>
                  </a14:imgLayer>
                </a14:imgProps>
              </a:ext>
            </a:extLst>
          </a:blip>
          <a:srcRect/>
          <a:stretch/>
        </p:blipFill>
        <p:spPr>
          <a:xfrm>
            <a:off x="5109828" y="2140904"/>
            <a:ext cx="1444186" cy="1194348"/>
          </a:xfrm>
          <a:prstGeom prst="rect">
            <a:avLst/>
          </a:prstGeom>
          <a:noFill/>
          <a:ln>
            <a:noFill/>
          </a:ln>
        </p:spPr>
      </p:pic>
      <p:pic>
        <p:nvPicPr>
          <p:cNvPr id="105" name="Shape 240"/>
          <p:cNvPicPr preferRelativeResize="0"/>
          <p:nvPr/>
        </p:nvPicPr>
        <p:blipFill rotWithShape="1">
          <a:blip r:embed="rId7">
            <a:alphaModFix/>
            <a:duotone>
              <a:schemeClr val="accent1">
                <a:shade val="45000"/>
                <a:satMod val="135000"/>
              </a:schemeClr>
              <a:prstClr val="white"/>
            </a:duotone>
            <a:extLst>
              <a:ext uri="{BEBA8EAE-BF5A-486C-A8C5-ECC9F3942E4B}">
                <a14:imgProps xmlns:a14="http://schemas.microsoft.com/office/drawing/2010/main">
                  <a14:imgLayer r:embed="rId8">
                    <a14:imgEffect>
                      <a14:artisticPhotocopy/>
                    </a14:imgEffect>
                  </a14:imgLayer>
                </a14:imgProps>
              </a:ext>
            </a:extLst>
          </a:blip>
          <a:srcRect/>
          <a:stretch/>
        </p:blipFill>
        <p:spPr>
          <a:xfrm>
            <a:off x="8837930" y="1946848"/>
            <a:ext cx="1316829" cy="1467340"/>
          </a:xfrm>
          <a:prstGeom prst="rect">
            <a:avLst/>
          </a:prstGeom>
          <a:noFill/>
          <a:ln>
            <a:noFill/>
          </a:ln>
        </p:spPr>
      </p:pic>
      <p:pic>
        <p:nvPicPr>
          <p:cNvPr id="106" name="Shape 241"/>
          <p:cNvPicPr preferRelativeResize="0"/>
          <p:nvPr/>
        </p:nvPicPr>
        <p:blipFill rotWithShape="1">
          <a:blip r:embed="rId9">
            <a:alphaModFix/>
            <a:duotone>
              <a:schemeClr val="bg2">
                <a:shade val="45000"/>
                <a:satMod val="135000"/>
              </a:schemeClr>
              <a:prstClr val="white"/>
            </a:duotone>
            <a:extLst>
              <a:ext uri="{BEBA8EAE-BF5A-486C-A8C5-ECC9F3942E4B}">
                <a14:imgProps xmlns:a14="http://schemas.microsoft.com/office/drawing/2010/main">
                  <a14:imgLayer r:embed="rId10">
                    <a14:imgEffect>
                      <a14:artisticPhotocopy/>
                    </a14:imgEffect>
                  </a14:imgLayer>
                </a14:imgProps>
              </a:ext>
            </a:extLst>
          </a:blip>
          <a:srcRect/>
          <a:stretch/>
        </p:blipFill>
        <p:spPr>
          <a:xfrm>
            <a:off x="6695630" y="1435324"/>
            <a:ext cx="1791334" cy="1256456"/>
          </a:xfrm>
          <a:prstGeom prst="rect">
            <a:avLst/>
          </a:prstGeom>
          <a:noFill/>
          <a:ln>
            <a:noFill/>
          </a:ln>
        </p:spPr>
      </p:pic>
      <p:pic>
        <p:nvPicPr>
          <p:cNvPr id="107" name="Shape 242"/>
          <p:cNvPicPr preferRelativeResize="0"/>
          <p:nvPr/>
        </p:nvPicPr>
        <p:blipFill rotWithShape="1">
          <a:blip r:embed="rId11">
            <a:alphaModFix/>
            <a:extLst>
              <a:ext uri="{BEBA8EAE-BF5A-486C-A8C5-ECC9F3942E4B}">
                <a14:imgProps xmlns:a14="http://schemas.microsoft.com/office/drawing/2010/main">
                  <a14:imgLayer r:embed="rId12">
                    <a14:imgEffect>
                      <a14:artisticPencilGrayscale/>
                    </a14:imgEffect>
                  </a14:imgLayer>
                </a14:imgProps>
              </a:ext>
            </a:extLst>
          </a:blip>
          <a:srcRect/>
          <a:stretch/>
        </p:blipFill>
        <p:spPr>
          <a:xfrm>
            <a:off x="2488208" y="2555337"/>
            <a:ext cx="1584337" cy="1012757"/>
          </a:xfrm>
          <a:prstGeom prst="rect">
            <a:avLst/>
          </a:prstGeom>
          <a:noFill/>
          <a:ln>
            <a:noFill/>
          </a:ln>
        </p:spPr>
      </p:pic>
      <p:pic>
        <p:nvPicPr>
          <p:cNvPr id="108" name="Shape 243"/>
          <p:cNvPicPr preferRelativeResize="0"/>
          <p:nvPr/>
        </p:nvPicPr>
        <p:blipFill rotWithShape="1">
          <a:blip r:embed="rId13">
            <a:alphaModFix/>
            <a:duotone>
              <a:schemeClr val="accent2">
                <a:shade val="45000"/>
                <a:satMod val="135000"/>
              </a:schemeClr>
              <a:prstClr val="white"/>
            </a:duotone>
            <a:extLst>
              <a:ext uri="{BEBA8EAE-BF5A-486C-A8C5-ECC9F3942E4B}">
                <a14:imgProps xmlns:a14="http://schemas.microsoft.com/office/drawing/2010/main">
                  <a14:imgLayer r:embed="rId14">
                    <a14:imgEffect>
                      <a14:artisticPhotocopy/>
                    </a14:imgEffect>
                  </a14:imgLayer>
                </a14:imgProps>
              </a:ext>
            </a:extLst>
          </a:blip>
          <a:srcRect/>
          <a:stretch/>
        </p:blipFill>
        <p:spPr>
          <a:xfrm>
            <a:off x="3533649" y="1510854"/>
            <a:ext cx="1316218" cy="1010320"/>
          </a:xfrm>
          <a:prstGeom prst="rect">
            <a:avLst/>
          </a:prstGeom>
          <a:noFill/>
          <a:ln>
            <a:noFill/>
          </a:ln>
        </p:spPr>
      </p:pic>
      <p:pic>
        <p:nvPicPr>
          <p:cNvPr id="109" name="Shape 245"/>
          <p:cNvPicPr preferRelativeResize="0"/>
          <p:nvPr/>
        </p:nvPicPr>
        <p:blipFill rotWithShape="1">
          <a:blip r:embed="rId15">
            <a:alphaModFix/>
          </a:blip>
          <a:srcRect/>
          <a:stretch/>
        </p:blipFill>
        <p:spPr>
          <a:xfrm>
            <a:off x="7918987" y="5815682"/>
            <a:ext cx="838482" cy="834216"/>
          </a:xfrm>
          <a:prstGeom prst="rect">
            <a:avLst/>
          </a:prstGeom>
          <a:noFill/>
          <a:ln>
            <a:noFill/>
          </a:ln>
        </p:spPr>
      </p:pic>
      <p:pic>
        <p:nvPicPr>
          <p:cNvPr id="110" name="Shape 246"/>
          <p:cNvPicPr preferRelativeResize="0"/>
          <p:nvPr/>
        </p:nvPicPr>
        <p:blipFill rotWithShape="1">
          <a:blip r:embed="rId16">
            <a:alphaModFix/>
          </a:blip>
          <a:srcRect/>
          <a:stretch/>
        </p:blipFill>
        <p:spPr>
          <a:xfrm>
            <a:off x="8626377" y="4430214"/>
            <a:ext cx="1345470" cy="857980"/>
          </a:xfrm>
          <a:prstGeom prst="rect">
            <a:avLst/>
          </a:prstGeom>
          <a:noFill/>
          <a:ln>
            <a:noFill/>
          </a:ln>
        </p:spPr>
      </p:pic>
      <p:pic>
        <p:nvPicPr>
          <p:cNvPr id="111" name="Shape 247"/>
          <p:cNvPicPr preferRelativeResize="0"/>
          <p:nvPr/>
        </p:nvPicPr>
        <p:blipFill rotWithShape="1">
          <a:blip r:embed="rId17">
            <a:alphaModFix/>
          </a:blip>
          <a:srcRect/>
          <a:stretch/>
        </p:blipFill>
        <p:spPr>
          <a:xfrm>
            <a:off x="5814493" y="5307235"/>
            <a:ext cx="1233956" cy="1299157"/>
          </a:xfrm>
          <a:prstGeom prst="rect">
            <a:avLst/>
          </a:prstGeom>
          <a:noFill/>
          <a:ln>
            <a:noFill/>
          </a:ln>
        </p:spPr>
      </p:pic>
      <p:pic>
        <p:nvPicPr>
          <p:cNvPr id="112" name="Shape 248"/>
          <p:cNvPicPr preferRelativeResize="0"/>
          <p:nvPr/>
        </p:nvPicPr>
        <p:blipFill rotWithShape="1">
          <a:blip r:embed="rId18">
            <a:alphaModFix/>
          </a:blip>
          <a:srcRect/>
          <a:stretch/>
        </p:blipFill>
        <p:spPr>
          <a:xfrm>
            <a:off x="2015323" y="4571001"/>
            <a:ext cx="1345470" cy="735499"/>
          </a:xfrm>
          <a:prstGeom prst="rect">
            <a:avLst/>
          </a:prstGeom>
          <a:noFill/>
          <a:ln>
            <a:noFill/>
          </a:ln>
        </p:spPr>
      </p:pic>
      <p:pic>
        <p:nvPicPr>
          <p:cNvPr id="113" name="Shape 249"/>
          <p:cNvPicPr preferRelativeResize="0"/>
          <p:nvPr/>
        </p:nvPicPr>
        <p:blipFill rotWithShape="1">
          <a:blip r:embed="rId19">
            <a:alphaModFix/>
          </a:blip>
          <a:srcRect/>
          <a:stretch/>
        </p:blipFill>
        <p:spPr>
          <a:xfrm>
            <a:off x="6930588" y="4320740"/>
            <a:ext cx="831777" cy="952431"/>
          </a:xfrm>
          <a:prstGeom prst="rect">
            <a:avLst/>
          </a:prstGeom>
          <a:noFill/>
          <a:ln>
            <a:noFill/>
          </a:ln>
        </p:spPr>
      </p:pic>
      <p:pic>
        <p:nvPicPr>
          <p:cNvPr id="114" name="Shape 250"/>
          <p:cNvPicPr preferRelativeResize="0"/>
          <p:nvPr/>
        </p:nvPicPr>
        <p:blipFill rotWithShape="1">
          <a:blip r:embed="rId20">
            <a:alphaModFix/>
          </a:blip>
          <a:srcRect/>
          <a:stretch/>
        </p:blipFill>
        <p:spPr>
          <a:xfrm>
            <a:off x="4262080" y="4725906"/>
            <a:ext cx="1262595" cy="1015195"/>
          </a:xfrm>
          <a:prstGeom prst="rect">
            <a:avLst/>
          </a:prstGeom>
          <a:noFill/>
          <a:ln>
            <a:noFill/>
          </a:ln>
        </p:spPr>
      </p:pic>
      <p:pic>
        <p:nvPicPr>
          <p:cNvPr id="115" name="Shape 251"/>
          <p:cNvPicPr preferRelativeResize="0"/>
          <p:nvPr/>
        </p:nvPicPr>
        <p:blipFill rotWithShape="1">
          <a:blip r:embed="rId21">
            <a:alphaModFix/>
          </a:blip>
          <a:srcRect/>
          <a:stretch/>
        </p:blipFill>
        <p:spPr>
          <a:xfrm>
            <a:off x="2341307" y="5752308"/>
            <a:ext cx="1647711" cy="960963"/>
          </a:xfrm>
          <a:prstGeom prst="rect">
            <a:avLst/>
          </a:prstGeom>
          <a:noFill/>
          <a:ln>
            <a:noFill/>
          </a:ln>
        </p:spPr>
      </p:pic>
      <p:sp>
        <p:nvSpPr>
          <p:cNvPr id="116" name="Shape 253"/>
          <p:cNvSpPr txBox="1"/>
          <p:nvPr/>
        </p:nvSpPr>
        <p:spPr>
          <a:xfrm rot="-5400000">
            <a:off x="-231166" y="2268441"/>
            <a:ext cx="2185384" cy="676834"/>
          </a:xfrm>
          <a:prstGeom prst="rect">
            <a:avLst/>
          </a:prstGeom>
          <a:solidFill>
            <a:schemeClr val="tx2"/>
          </a:solidFill>
          <a:ln>
            <a:noFill/>
          </a:ln>
        </p:spPr>
        <p:txBody>
          <a:bodyPr lIns="91388" tIns="45682" rIns="91388" bIns="45682" anchor="ctr" anchorCtr="0">
            <a:noAutofit/>
          </a:bodyPr>
          <a:lstStyle/>
          <a:p>
            <a:pPr algn="ctr" defTabSz="913951">
              <a:buSzPct val="25000"/>
            </a:pPr>
            <a:r>
              <a:rPr lang="hu-HU" sz="1899" b="1" kern="0" dirty="0">
                <a:solidFill>
                  <a:srgbClr val="FFFFFF"/>
                </a:solidFill>
                <a:latin typeface="Calibri"/>
                <a:ea typeface="Calibri"/>
                <a:cs typeface="Calibri"/>
                <a:sym typeface="Calibri"/>
                <a:rtl val="0"/>
              </a:rPr>
              <a:t>Áruk</a:t>
            </a:r>
            <a:endParaRPr lang="en-US" sz="1899" b="1" kern="0" dirty="0">
              <a:solidFill>
                <a:srgbClr val="FFFFFF"/>
              </a:solidFill>
              <a:latin typeface="Calibri"/>
              <a:ea typeface="Calibri"/>
              <a:cs typeface="Calibri"/>
              <a:sym typeface="Calibri"/>
              <a:rtl val="0"/>
            </a:endParaRPr>
          </a:p>
        </p:txBody>
      </p:sp>
      <p:sp>
        <p:nvSpPr>
          <p:cNvPr id="117" name="Shape 254"/>
          <p:cNvSpPr txBox="1"/>
          <p:nvPr/>
        </p:nvSpPr>
        <p:spPr>
          <a:xfrm rot="-5400000">
            <a:off x="-421381" y="5052796"/>
            <a:ext cx="2577727" cy="616476"/>
          </a:xfrm>
          <a:prstGeom prst="rect">
            <a:avLst/>
          </a:prstGeom>
          <a:solidFill>
            <a:schemeClr val="tx2"/>
          </a:solidFill>
          <a:ln>
            <a:noFill/>
          </a:ln>
        </p:spPr>
        <p:txBody>
          <a:bodyPr lIns="91388" tIns="45682" rIns="91388" bIns="45682" anchor="ctr" anchorCtr="0">
            <a:noAutofit/>
          </a:bodyPr>
          <a:lstStyle/>
          <a:p>
            <a:pPr algn="ctr" defTabSz="913951">
              <a:buSzPct val="25000"/>
            </a:pPr>
            <a:r>
              <a:rPr lang="hu-HU" sz="1899" b="1" kern="0" dirty="0">
                <a:solidFill>
                  <a:srgbClr val="FFFFFF"/>
                </a:solidFill>
                <a:latin typeface="Calibri"/>
                <a:ea typeface="Calibri"/>
                <a:cs typeface="Calibri"/>
                <a:sym typeface="Calibri"/>
                <a:rtl val="0"/>
              </a:rPr>
              <a:t>Szállítóeszközök</a:t>
            </a:r>
            <a:endParaRPr lang="en-US" sz="1899" b="1" kern="0" dirty="0">
              <a:solidFill>
                <a:srgbClr val="FFFFFF"/>
              </a:solidFill>
              <a:latin typeface="Calibri"/>
              <a:ea typeface="Calibri"/>
              <a:cs typeface="Calibri"/>
              <a:sym typeface="Calibri"/>
              <a:rtl val="0"/>
            </a:endParaRPr>
          </a:p>
        </p:txBody>
      </p:sp>
      <p:grpSp>
        <p:nvGrpSpPr>
          <p:cNvPr id="118" name="Shape 257"/>
          <p:cNvGrpSpPr/>
          <p:nvPr/>
        </p:nvGrpSpPr>
        <p:grpSpPr>
          <a:xfrm>
            <a:off x="5296800" y="3349390"/>
            <a:ext cx="1070243" cy="1070243"/>
            <a:chOff x="5324910" y="3081064"/>
            <a:chExt cx="1070673" cy="1070673"/>
          </a:xfrm>
        </p:grpSpPr>
        <p:cxnSp>
          <p:nvCxnSpPr>
            <p:cNvPr id="119" name="Shape 258"/>
            <p:cNvCxnSpPr/>
            <p:nvPr/>
          </p:nvCxnSpPr>
          <p:spPr>
            <a:xfrm rot="2700000">
              <a:off x="5104425" y="3615141"/>
              <a:ext cx="1511641" cy="2518"/>
            </a:xfrm>
            <a:prstGeom prst="straightConnector1">
              <a:avLst/>
            </a:prstGeom>
            <a:noFill/>
            <a:ln w="69850" cap="flat">
              <a:solidFill>
                <a:schemeClr val="dk1"/>
              </a:solidFill>
              <a:prstDash val="solid"/>
              <a:miter/>
              <a:headEnd type="triangle" w="lg" len="lg"/>
              <a:tailEnd type="triangle" w="lg" len="lg"/>
            </a:ln>
          </p:spPr>
        </p:cxnSp>
        <p:cxnSp>
          <p:nvCxnSpPr>
            <p:cNvPr id="120" name="Shape 259"/>
            <p:cNvCxnSpPr/>
            <p:nvPr/>
          </p:nvCxnSpPr>
          <p:spPr>
            <a:xfrm rot="-2700000">
              <a:off x="5104425" y="3615141"/>
              <a:ext cx="1511641" cy="2518"/>
            </a:xfrm>
            <a:prstGeom prst="straightConnector1">
              <a:avLst/>
            </a:prstGeom>
            <a:noFill/>
            <a:ln w="69850" cap="flat">
              <a:solidFill>
                <a:schemeClr val="dk1"/>
              </a:solidFill>
              <a:prstDash val="solid"/>
              <a:miter/>
              <a:headEnd type="triangle" w="lg" len="lg"/>
              <a:tailEnd type="triangle" w="lg" len="lg"/>
            </a:ln>
          </p:spPr>
        </p:cxnSp>
      </p:grpSp>
      <p:cxnSp>
        <p:nvCxnSpPr>
          <p:cNvPr id="121" name="Shape 128"/>
          <p:cNvCxnSpPr/>
          <p:nvPr/>
        </p:nvCxnSpPr>
        <p:spPr>
          <a:xfrm flipV="1">
            <a:off x="559245" y="3848935"/>
            <a:ext cx="10721484" cy="801"/>
          </a:xfrm>
          <a:prstGeom prst="straightConnector1">
            <a:avLst/>
          </a:prstGeom>
          <a:noFill/>
          <a:ln w="63500" cap="flat">
            <a:solidFill>
              <a:schemeClr val="dk1"/>
            </a:solidFill>
            <a:prstDash val="dot"/>
            <a:miter/>
            <a:headEnd type="none" w="med" len="med"/>
            <a:tailEnd type="none" w="med" len="med"/>
          </a:ln>
        </p:spPr>
      </p:cxnSp>
    </p:spTree>
    <p:extLst>
      <p:ext uri="{BB962C8B-B14F-4D97-AF65-F5344CB8AC3E}">
        <p14:creationId xmlns:p14="http://schemas.microsoft.com/office/powerpoint/2010/main" val="2680546765"/>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a:t>Service </a:t>
            </a:r>
            <a:r>
              <a:rPr lang="hu-HU" dirty="0" err="1"/>
              <a:t>Fabric</a:t>
            </a:r>
            <a:r>
              <a:rPr lang="hu-HU" dirty="0"/>
              <a:t> – klaszterkezelés	</a:t>
            </a:r>
          </a:p>
        </p:txBody>
      </p:sp>
      <p:sp>
        <p:nvSpPr>
          <p:cNvPr id="6" name="Tartalom helye 5"/>
          <p:cNvSpPr>
            <a:spLocks noGrp="1"/>
          </p:cNvSpPr>
          <p:nvPr>
            <p:ph sz="quarter" idx="10"/>
          </p:nvPr>
        </p:nvSpPr>
        <p:spPr>
          <a:xfrm>
            <a:off x="269241" y="1416424"/>
            <a:ext cx="11655840" cy="4953379"/>
          </a:xfrm>
        </p:spPr>
        <p:txBody>
          <a:bodyPr>
            <a:normAutofit fontScale="85000" lnSpcReduction="20000"/>
          </a:bodyPr>
          <a:lstStyle/>
          <a:p>
            <a:r>
              <a:rPr lang="hu-HU" dirty="0"/>
              <a:t>Klaszter a felhőben, </a:t>
            </a:r>
            <a:r>
              <a:rPr lang="hu-HU" dirty="0" err="1"/>
              <a:t>Azure</a:t>
            </a:r>
            <a:r>
              <a:rPr lang="hu-HU" dirty="0"/>
              <a:t> erőforrásokon, vagy saját erőforrásokon (</a:t>
            </a:r>
            <a:r>
              <a:rPr lang="hu-HU" dirty="0" err="1"/>
              <a:t>on-premise</a:t>
            </a:r>
            <a:r>
              <a:rPr lang="hu-HU" dirty="0"/>
              <a:t>)</a:t>
            </a:r>
          </a:p>
          <a:p>
            <a:r>
              <a:rPr lang="hu-HU" dirty="0"/>
              <a:t>A klaszter csomópontokból (</a:t>
            </a:r>
            <a:r>
              <a:rPr lang="hu-HU" dirty="0" err="1"/>
              <a:t>node</a:t>
            </a:r>
            <a:r>
              <a:rPr lang="hu-HU" dirty="0"/>
              <a:t>) áll, köztes szint a </a:t>
            </a:r>
            <a:r>
              <a:rPr lang="hu-HU" dirty="0" err="1"/>
              <a:t>node</a:t>
            </a:r>
            <a:r>
              <a:rPr lang="hu-HU" dirty="0"/>
              <a:t> </a:t>
            </a:r>
            <a:r>
              <a:rPr lang="hu-HU" dirty="0" err="1"/>
              <a:t>type</a:t>
            </a:r>
            <a:r>
              <a:rPr lang="hu-HU" dirty="0"/>
              <a:t>:</a:t>
            </a:r>
          </a:p>
          <a:p>
            <a:pPr lvl="1"/>
            <a:r>
              <a:rPr lang="hu-HU" dirty="0"/>
              <a:t>Azonos tulajdonságú, teljesítményű csomópontok halmaza</a:t>
            </a:r>
          </a:p>
          <a:p>
            <a:pPr lvl="1"/>
            <a:r>
              <a:rPr lang="hu-HU" dirty="0"/>
              <a:t>Legalább 1 csomópont a tagja</a:t>
            </a:r>
          </a:p>
          <a:p>
            <a:pPr lvl="1"/>
            <a:r>
              <a:rPr lang="hu-HU" dirty="0"/>
              <a:t>Általában szerepek szerint határozzuk meg (pl. backend, frontend)</a:t>
            </a:r>
          </a:p>
          <a:p>
            <a:r>
              <a:rPr lang="hu-HU" dirty="0"/>
              <a:t>Elsődleges csomóponttípus: ezen futnak a rendszerszolgáltatások</a:t>
            </a:r>
          </a:p>
          <a:p>
            <a:pPr lvl="1"/>
            <a:r>
              <a:rPr lang="hu-HU" dirty="0"/>
              <a:t>Legalább 5 csomópont</a:t>
            </a:r>
          </a:p>
          <a:p>
            <a:r>
              <a:rPr lang="hu-HU" dirty="0"/>
              <a:t>Megbízhatósági szintek: bronz, ezüst, arany, platina</a:t>
            </a:r>
          </a:p>
          <a:p>
            <a:pPr lvl="1"/>
            <a:r>
              <a:rPr lang="hu-HU" dirty="0"/>
              <a:t>Meghatározzák, hogy minimum hány csomópontra van szükség</a:t>
            </a:r>
          </a:p>
          <a:p>
            <a:pPr lvl="1"/>
            <a:endParaRPr lang="hu-HU" dirty="0"/>
          </a:p>
          <a:p>
            <a:endParaRPr lang="hu-HU" dirty="0"/>
          </a:p>
          <a:p>
            <a:endParaRPr lang="hu-HU" dirty="0"/>
          </a:p>
          <a:p>
            <a:pPr lvl="1"/>
            <a:endParaRPr lang="hu-HU" dirty="0"/>
          </a:p>
          <a:p>
            <a:pPr lvl="1"/>
            <a:endParaRPr lang="hu-HU" dirty="0"/>
          </a:p>
          <a:p>
            <a:pPr lvl="1"/>
            <a:endParaRPr lang="hu-HU" dirty="0"/>
          </a:p>
          <a:p>
            <a:pPr lvl="1"/>
            <a:endParaRPr lang="hu-HU" dirty="0"/>
          </a:p>
          <a:p>
            <a:pPr lvl="1"/>
            <a:endParaRPr lang="hu-HU" dirty="0"/>
          </a:p>
          <a:p>
            <a:pPr lvl="1"/>
            <a:endParaRPr lang="hu-HU" dirty="0"/>
          </a:p>
          <a:p>
            <a:endParaRPr lang="hu-HU" dirty="0"/>
          </a:p>
          <a:p>
            <a:endParaRPr lang="hu-HU" dirty="0"/>
          </a:p>
        </p:txBody>
      </p:sp>
    </p:spTree>
    <p:extLst>
      <p:ext uri="{BB962C8B-B14F-4D97-AF65-F5344CB8AC3E}">
        <p14:creationId xmlns:p14="http://schemas.microsoft.com/office/powerpoint/2010/main" val="113316583"/>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a:t>Service </a:t>
            </a:r>
            <a:r>
              <a:rPr lang="hu-HU" dirty="0" err="1"/>
              <a:t>Fabric</a:t>
            </a:r>
            <a:r>
              <a:rPr lang="hu-HU" dirty="0"/>
              <a:t> – klaszter Azure-</a:t>
            </a:r>
            <a:r>
              <a:rPr lang="hu-HU" dirty="0" err="1"/>
              <a:t>ban</a:t>
            </a:r>
            <a:endParaRPr lang="hu-HU" dirty="0"/>
          </a:p>
        </p:txBody>
      </p:sp>
      <p:sp>
        <p:nvSpPr>
          <p:cNvPr id="6" name="Tartalom helye 5"/>
          <p:cNvSpPr>
            <a:spLocks noGrp="1"/>
          </p:cNvSpPr>
          <p:nvPr>
            <p:ph sz="quarter" idx="10"/>
          </p:nvPr>
        </p:nvSpPr>
        <p:spPr>
          <a:xfrm>
            <a:off x="269241" y="1416424"/>
            <a:ext cx="11655840" cy="4953379"/>
          </a:xfrm>
        </p:spPr>
        <p:txBody>
          <a:bodyPr>
            <a:normAutofit/>
          </a:bodyPr>
          <a:lstStyle/>
          <a:p>
            <a:r>
              <a:rPr lang="hu-HU" dirty="0"/>
              <a:t>Létrehozható portálból, </a:t>
            </a:r>
            <a:r>
              <a:rPr lang="hu-HU" dirty="0" err="1"/>
              <a:t>Powershell-ből</a:t>
            </a:r>
            <a:r>
              <a:rPr lang="hu-HU" dirty="0"/>
              <a:t>, ARM sablon alapján</a:t>
            </a:r>
          </a:p>
          <a:p>
            <a:r>
              <a:rPr lang="hu-HU" dirty="0"/>
              <a:t>„Csak” az alacsony szintű erőforrásokért kell fizetni (VM, tárhely, hálózati kommunikáció)</a:t>
            </a:r>
          </a:p>
          <a:p>
            <a:r>
              <a:rPr lang="hu-HU" dirty="0"/>
              <a:t>A Service </a:t>
            </a:r>
            <a:r>
              <a:rPr lang="hu-HU" dirty="0" err="1"/>
              <a:t>Fabric</a:t>
            </a:r>
            <a:r>
              <a:rPr lang="hu-HU" dirty="0"/>
              <a:t> szolgáltatások használata ingyenes</a:t>
            </a:r>
          </a:p>
          <a:p>
            <a:endParaRPr lang="hu-HU" dirty="0"/>
          </a:p>
          <a:p>
            <a:endParaRPr lang="hu-HU" dirty="0"/>
          </a:p>
          <a:p>
            <a:pPr lvl="1"/>
            <a:endParaRPr lang="hu-HU" dirty="0"/>
          </a:p>
          <a:p>
            <a:pPr lvl="1"/>
            <a:endParaRPr lang="hu-HU" dirty="0"/>
          </a:p>
          <a:p>
            <a:pPr lvl="1"/>
            <a:endParaRPr lang="hu-HU" dirty="0"/>
          </a:p>
          <a:p>
            <a:pPr lvl="1"/>
            <a:endParaRPr lang="hu-HU" dirty="0"/>
          </a:p>
          <a:p>
            <a:pPr lvl="1"/>
            <a:endParaRPr lang="hu-HU" dirty="0"/>
          </a:p>
          <a:p>
            <a:pPr lvl="1"/>
            <a:endParaRPr lang="hu-HU" dirty="0"/>
          </a:p>
          <a:p>
            <a:endParaRPr lang="hu-HU" dirty="0"/>
          </a:p>
          <a:p>
            <a:endParaRPr lang="hu-HU" dirty="0"/>
          </a:p>
        </p:txBody>
      </p:sp>
    </p:spTree>
    <p:extLst>
      <p:ext uri="{BB962C8B-B14F-4D97-AF65-F5344CB8AC3E}">
        <p14:creationId xmlns:p14="http://schemas.microsoft.com/office/powerpoint/2010/main" val="2708977161"/>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a:t>Service </a:t>
            </a:r>
            <a:r>
              <a:rPr lang="hu-HU" dirty="0" err="1"/>
              <a:t>Fabric</a:t>
            </a:r>
            <a:r>
              <a:rPr lang="hu-HU" dirty="0"/>
              <a:t> – klaszter saját gépeken</a:t>
            </a:r>
          </a:p>
        </p:txBody>
      </p:sp>
      <p:sp>
        <p:nvSpPr>
          <p:cNvPr id="6" name="Tartalom helye 5"/>
          <p:cNvSpPr>
            <a:spLocks noGrp="1"/>
          </p:cNvSpPr>
          <p:nvPr>
            <p:ph sz="quarter" idx="10"/>
          </p:nvPr>
        </p:nvSpPr>
        <p:spPr>
          <a:xfrm>
            <a:off x="269241" y="1416424"/>
            <a:ext cx="11655840" cy="4953379"/>
          </a:xfrm>
        </p:spPr>
        <p:txBody>
          <a:bodyPr>
            <a:normAutofit lnSpcReduction="10000"/>
          </a:bodyPr>
          <a:lstStyle/>
          <a:p>
            <a:r>
              <a:rPr lang="hu-HU" dirty="0"/>
              <a:t>Lehetnek fizikai vagy virtuális gépek</a:t>
            </a:r>
          </a:p>
          <a:p>
            <a:r>
              <a:rPr lang="hu-HU" dirty="0"/>
              <a:t>OS: Windows Server 2012 R2+ és </a:t>
            </a:r>
            <a:r>
              <a:rPr lang="hu-HU" dirty="0" err="1"/>
              <a:t>Ubuntu</a:t>
            </a:r>
            <a:r>
              <a:rPr lang="hu-HU" dirty="0"/>
              <a:t> Server 15.10 (</a:t>
            </a:r>
            <a:r>
              <a:rPr lang="hu-HU" dirty="0" err="1"/>
              <a:t>preview</a:t>
            </a:r>
            <a:r>
              <a:rPr lang="hu-HU" dirty="0"/>
              <a:t>)</a:t>
            </a:r>
          </a:p>
          <a:p>
            <a:r>
              <a:rPr lang="hu-HU" dirty="0"/>
              <a:t>Legalább 3 csomópont a klaszterben</a:t>
            </a:r>
          </a:p>
          <a:p>
            <a:r>
              <a:rPr lang="hu-HU" dirty="0"/>
              <a:t>1 csomópont = 1 gép (fejlesztési időben 1 gép = több csomópont)</a:t>
            </a:r>
          </a:p>
          <a:p>
            <a:r>
              <a:rPr lang="hu-HU" dirty="0" err="1"/>
              <a:t>Azure</a:t>
            </a:r>
            <a:r>
              <a:rPr lang="hu-HU" dirty="0"/>
              <a:t> szolgáltatások (</a:t>
            </a:r>
            <a:r>
              <a:rPr lang="hu-HU" dirty="0" err="1"/>
              <a:t>portal</a:t>
            </a:r>
            <a:r>
              <a:rPr lang="hu-HU" dirty="0"/>
              <a:t>, ARM, </a:t>
            </a:r>
            <a:r>
              <a:rPr lang="hu-HU" dirty="0" err="1"/>
              <a:t>auto-scale</a:t>
            </a:r>
            <a:r>
              <a:rPr lang="hu-HU" dirty="0"/>
              <a:t>) nem érhetők el </a:t>
            </a:r>
            <a:r>
              <a:rPr lang="hu-HU" dirty="0">
                <a:sym typeface="Wingdings" panose="05000000000000000000" pitchFamily="2" charset="2"/>
              </a:rPr>
              <a:t></a:t>
            </a:r>
            <a:endParaRPr lang="hu-HU" dirty="0"/>
          </a:p>
          <a:p>
            <a:endParaRPr lang="hu-HU" dirty="0"/>
          </a:p>
          <a:p>
            <a:endParaRPr lang="hu-HU" dirty="0"/>
          </a:p>
          <a:p>
            <a:pPr lvl="1"/>
            <a:endParaRPr lang="hu-HU" dirty="0"/>
          </a:p>
          <a:p>
            <a:pPr lvl="1"/>
            <a:endParaRPr lang="hu-HU" dirty="0"/>
          </a:p>
          <a:p>
            <a:pPr lvl="1"/>
            <a:endParaRPr lang="hu-HU" dirty="0"/>
          </a:p>
          <a:p>
            <a:pPr lvl="1"/>
            <a:endParaRPr lang="hu-HU" dirty="0"/>
          </a:p>
          <a:p>
            <a:pPr lvl="1"/>
            <a:endParaRPr lang="hu-HU" dirty="0"/>
          </a:p>
          <a:p>
            <a:pPr lvl="1"/>
            <a:endParaRPr lang="hu-HU" dirty="0"/>
          </a:p>
          <a:p>
            <a:endParaRPr lang="hu-HU" dirty="0"/>
          </a:p>
          <a:p>
            <a:endParaRPr lang="hu-HU" dirty="0"/>
          </a:p>
        </p:txBody>
      </p:sp>
    </p:spTree>
    <p:extLst>
      <p:ext uri="{BB962C8B-B14F-4D97-AF65-F5344CB8AC3E}">
        <p14:creationId xmlns:p14="http://schemas.microsoft.com/office/powerpoint/2010/main" val="2348671099"/>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a:t>Service </a:t>
            </a:r>
            <a:r>
              <a:rPr lang="hu-HU" dirty="0" err="1"/>
              <a:t>Fabric</a:t>
            </a:r>
            <a:r>
              <a:rPr lang="hu-HU" dirty="0"/>
              <a:t> – klaszterkezelés</a:t>
            </a:r>
          </a:p>
        </p:txBody>
      </p:sp>
      <p:sp>
        <p:nvSpPr>
          <p:cNvPr id="6" name="Tartalom helye 5"/>
          <p:cNvSpPr>
            <a:spLocks noGrp="1"/>
          </p:cNvSpPr>
          <p:nvPr>
            <p:ph sz="quarter" idx="10"/>
          </p:nvPr>
        </p:nvSpPr>
        <p:spPr>
          <a:xfrm>
            <a:off x="269241" y="1416424"/>
            <a:ext cx="11655840" cy="4953379"/>
          </a:xfrm>
        </p:spPr>
        <p:txBody>
          <a:bodyPr>
            <a:normAutofit lnSpcReduction="10000"/>
          </a:bodyPr>
          <a:lstStyle/>
          <a:p>
            <a:r>
              <a:rPr lang="hu-HU" dirty="0"/>
              <a:t>Service </a:t>
            </a:r>
            <a:r>
              <a:rPr lang="hu-HU" dirty="0" err="1"/>
              <a:t>Fabric</a:t>
            </a:r>
            <a:r>
              <a:rPr lang="hu-HU" dirty="0"/>
              <a:t> </a:t>
            </a:r>
            <a:r>
              <a:rPr lang="hu-HU" dirty="0" err="1"/>
              <a:t>Cluster</a:t>
            </a:r>
            <a:r>
              <a:rPr lang="hu-HU" dirty="0"/>
              <a:t> </a:t>
            </a:r>
            <a:r>
              <a:rPr lang="hu-HU" dirty="0" err="1"/>
              <a:t>Resource</a:t>
            </a:r>
            <a:r>
              <a:rPr lang="hu-HU" dirty="0"/>
              <a:t> Manager</a:t>
            </a:r>
          </a:p>
          <a:p>
            <a:r>
              <a:rPr lang="hu-HU" dirty="0" err="1"/>
              <a:t>Orchestration</a:t>
            </a:r>
            <a:r>
              <a:rPr lang="hu-HU" dirty="0"/>
              <a:t>-</a:t>
            </a:r>
            <a:r>
              <a:rPr lang="hu-HU" dirty="0" err="1"/>
              <a:t>as</a:t>
            </a:r>
            <a:r>
              <a:rPr lang="hu-HU" dirty="0"/>
              <a:t>-a-service</a:t>
            </a:r>
          </a:p>
          <a:p>
            <a:pPr lvl="1"/>
            <a:r>
              <a:rPr lang="hu-HU" dirty="0"/>
              <a:t>Szabályok betartása (pl. elhelyezési szabályok)</a:t>
            </a:r>
          </a:p>
          <a:p>
            <a:pPr lvl="1"/>
            <a:r>
              <a:rPr lang="hu-HU" dirty="0"/>
              <a:t>Környezet optimalizálása (egyensúlyra törekvés)</a:t>
            </a:r>
          </a:p>
          <a:p>
            <a:r>
              <a:rPr lang="hu-HU" dirty="0"/>
              <a:t>Bemenetek</a:t>
            </a:r>
          </a:p>
          <a:p>
            <a:pPr lvl="1"/>
            <a:r>
              <a:rPr lang="hu-HU" dirty="0"/>
              <a:t>a klaszter jellemzői (csomópontok tulajdonságai, kapacitása, fault és upgrade </a:t>
            </a:r>
            <a:r>
              <a:rPr lang="hu-HU" dirty="0" err="1"/>
              <a:t>domain</a:t>
            </a:r>
            <a:r>
              <a:rPr lang="hu-HU" dirty="0"/>
              <a:t>)</a:t>
            </a:r>
          </a:p>
          <a:p>
            <a:pPr lvl="1"/>
            <a:r>
              <a:rPr lang="hu-HU" dirty="0"/>
              <a:t>a klaszter dinamikus metrikái (terhelés adatok)</a:t>
            </a:r>
          </a:p>
          <a:p>
            <a:r>
              <a:rPr lang="hu-HU" dirty="0"/>
              <a:t>Kimenet: beavatkozás, pl. áthelyezés</a:t>
            </a:r>
          </a:p>
          <a:p>
            <a:endParaRPr lang="hu-HU" dirty="0"/>
          </a:p>
          <a:p>
            <a:pPr lvl="1"/>
            <a:endParaRPr lang="hu-HU" dirty="0"/>
          </a:p>
          <a:p>
            <a:endParaRPr lang="hu-HU" dirty="0"/>
          </a:p>
          <a:p>
            <a:endParaRPr lang="hu-HU" dirty="0"/>
          </a:p>
          <a:p>
            <a:pPr lvl="1"/>
            <a:endParaRPr lang="hu-HU" dirty="0"/>
          </a:p>
          <a:p>
            <a:pPr lvl="1"/>
            <a:endParaRPr lang="hu-HU" dirty="0"/>
          </a:p>
          <a:p>
            <a:pPr lvl="1"/>
            <a:endParaRPr lang="hu-HU" dirty="0"/>
          </a:p>
          <a:p>
            <a:pPr lvl="1"/>
            <a:endParaRPr lang="hu-HU" dirty="0"/>
          </a:p>
          <a:p>
            <a:pPr lvl="1"/>
            <a:endParaRPr lang="hu-HU" dirty="0"/>
          </a:p>
          <a:p>
            <a:pPr lvl="1"/>
            <a:endParaRPr lang="hu-HU" dirty="0"/>
          </a:p>
          <a:p>
            <a:endParaRPr lang="hu-HU" dirty="0"/>
          </a:p>
          <a:p>
            <a:endParaRPr lang="hu-HU" dirty="0"/>
          </a:p>
        </p:txBody>
      </p:sp>
    </p:spTree>
    <p:extLst>
      <p:ext uri="{BB962C8B-B14F-4D97-AF65-F5344CB8AC3E}">
        <p14:creationId xmlns:p14="http://schemas.microsoft.com/office/powerpoint/2010/main" val="1719209603"/>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a:t>Service </a:t>
            </a:r>
            <a:r>
              <a:rPr lang="hu-HU" dirty="0" err="1"/>
              <a:t>Fabric</a:t>
            </a:r>
            <a:r>
              <a:rPr lang="hu-HU" dirty="0"/>
              <a:t> – klaszterkezelés</a:t>
            </a:r>
          </a:p>
        </p:txBody>
      </p:sp>
      <p:sp>
        <p:nvSpPr>
          <p:cNvPr id="6" name="Tartalom helye 5"/>
          <p:cNvSpPr>
            <a:spLocks noGrp="1"/>
          </p:cNvSpPr>
          <p:nvPr>
            <p:ph sz="quarter" idx="10"/>
          </p:nvPr>
        </p:nvSpPr>
        <p:spPr>
          <a:xfrm>
            <a:off x="269241" y="1416424"/>
            <a:ext cx="11655840" cy="4953379"/>
          </a:xfrm>
        </p:spPr>
        <p:txBody>
          <a:bodyPr>
            <a:normAutofit/>
          </a:bodyPr>
          <a:lstStyle/>
          <a:p>
            <a:r>
              <a:rPr lang="hu-HU" dirty="0"/>
              <a:t>Service </a:t>
            </a:r>
            <a:r>
              <a:rPr lang="hu-HU" dirty="0" err="1"/>
              <a:t>Fabric</a:t>
            </a:r>
            <a:r>
              <a:rPr lang="hu-HU" dirty="0"/>
              <a:t> Explorer</a:t>
            </a:r>
          </a:p>
          <a:p>
            <a:r>
              <a:rPr lang="hu-HU" dirty="0"/>
              <a:t>Web alapú eszköz a klaszter vizualizálására és egyszerű műveletek elvégzésére</a:t>
            </a:r>
          </a:p>
          <a:p>
            <a:r>
              <a:rPr lang="hu-HU" dirty="0"/>
              <a:t>Csomópontok, alkalmazások, szolgáltatások </a:t>
            </a:r>
            <a:r>
              <a:rPr lang="hu-HU" dirty="0" err="1"/>
              <a:t>listázása</a:t>
            </a:r>
            <a:endParaRPr lang="hu-HU" dirty="0"/>
          </a:p>
          <a:p>
            <a:r>
              <a:rPr lang="hu-HU" dirty="0"/>
              <a:t>Melyik szolgáltatás melyik csomóponton fut?</a:t>
            </a:r>
          </a:p>
          <a:p>
            <a:r>
              <a:rPr lang="hu-HU" dirty="0"/>
              <a:t>Szolgáltatás aktiválása, deaktiválása, törlése</a:t>
            </a:r>
          </a:p>
          <a:p>
            <a:endParaRPr lang="hu-HU" dirty="0"/>
          </a:p>
          <a:p>
            <a:pPr lvl="1"/>
            <a:endParaRPr lang="hu-HU" dirty="0"/>
          </a:p>
          <a:p>
            <a:endParaRPr lang="hu-HU" dirty="0"/>
          </a:p>
          <a:p>
            <a:endParaRPr lang="hu-HU" dirty="0"/>
          </a:p>
          <a:p>
            <a:pPr lvl="1"/>
            <a:endParaRPr lang="hu-HU" dirty="0"/>
          </a:p>
          <a:p>
            <a:pPr lvl="1"/>
            <a:endParaRPr lang="hu-HU" dirty="0"/>
          </a:p>
          <a:p>
            <a:pPr lvl="1"/>
            <a:endParaRPr lang="hu-HU" dirty="0"/>
          </a:p>
          <a:p>
            <a:pPr lvl="1"/>
            <a:endParaRPr lang="hu-HU" dirty="0"/>
          </a:p>
          <a:p>
            <a:pPr lvl="1"/>
            <a:endParaRPr lang="hu-HU" dirty="0"/>
          </a:p>
          <a:p>
            <a:pPr lvl="1"/>
            <a:endParaRPr lang="hu-HU" dirty="0"/>
          </a:p>
          <a:p>
            <a:endParaRPr lang="hu-HU" dirty="0"/>
          </a:p>
          <a:p>
            <a:endParaRPr lang="hu-HU" dirty="0"/>
          </a:p>
        </p:txBody>
      </p:sp>
    </p:spTree>
    <p:extLst>
      <p:ext uri="{BB962C8B-B14F-4D97-AF65-F5344CB8AC3E}">
        <p14:creationId xmlns:p14="http://schemas.microsoft.com/office/powerpoint/2010/main" val="864490049"/>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a:t>Service </a:t>
            </a:r>
            <a:r>
              <a:rPr lang="hu-HU" dirty="0" err="1"/>
              <a:t>Fabric</a:t>
            </a:r>
            <a:r>
              <a:rPr lang="hu-HU" dirty="0"/>
              <a:t> Explorer - </a:t>
            </a:r>
            <a:r>
              <a:rPr lang="hu-HU" dirty="0" err="1"/>
              <a:t>dashboard</a:t>
            </a:r>
            <a:endParaRPr lang="hu-HU" dirty="0"/>
          </a:p>
        </p:txBody>
      </p:sp>
      <p:pic>
        <p:nvPicPr>
          <p:cNvPr id="5122" name="Picture 2" descr="Service Fabric Explorer cluster dashbo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522" y="1084880"/>
            <a:ext cx="7849299" cy="54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887699"/>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a:t>Service </a:t>
            </a:r>
            <a:r>
              <a:rPr lang="hu-HU" dirty="0" err="1"/>
              <a:t>Fabric</a:t>
            </a:r>
            <a:r>
              <a:rPr lang="hu-HU" dirty="0"/>
              <a:t> Explorer - alkalmazásszerkezet</a:t>
            </a:r>
          </a:p>
        </p:txBody>
      </p:sp>
      <p:pic>
        <p:nvPicPr>
          <p:cNvPr id="5124" name="Picture 4" descr="Service Fabric Explorer application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0205" y="1316252"/>
            <a:ext cx="5243934" cy="5045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298771"/>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a:t>Service </a:t>
            </a:r>
            <a:r>
              <a:rPr lang="hu-HU" dirty="0" err="1"/>
              <a:t>Fabric</a:t>
            </a:r>
            <a:r>
              <a:rPr lang="hu-HU" dirty="0"/>
              <a:t> Explorer - alkalmazásműveletek</a:t>
            </a:r>
          </a:p>
        </p:txBody>
      </p:sp>
      <p:pic>
        <p:nvPicPr>
          <p:cNvPr id="10242" name="Picture 2" descr="Deleting an application in Service Fabric Explor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7627" y="1286277"/>
            <a:ext cx="8889090" cy="4758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225649"/>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a:t>Service </a:t>
            </a:r>
            <a:r>
              <a:rPr lang="hu-HU" dirty="0" err="1"/>
              <a:t>Fabric</a:t>
            </a:r>
            <a:r>
              <a:rPr lang="hu-HU" dirty="0"/>
              <a:t> – amiről nem volt szó</a:t>
            </a:r>
          </a:p>
        </p:txBody>
      </p:sp>
      <p:sp>
        <p:nvSpPr>
          <p:cNvPr id="6" name="Tartalom helye 5"/>
          <p:cNvSpPr>
            <a:spLocks noGrp="1"/>
          </p:cNvSpPr>
          <p:nvPr>
            <p:ph sz="quarter" idx="10"/>
          </p:nvPr>
        </p:nvSpPr>
        <p:spPr>
          <a:xfrm>
            <a:off x="269241" y="1416424"/>
            <a:ext cx="11655840" cy="4953379"/>
          </a:xfrm>
        </p:spPr>
        <p:txBody>
          <a:bodyPr>
            <a:normAutofit/>
          </a:bodyPr>
          <a:lstStyle/>
          <a:p>
            <a:r>
              <a:rPr lang="hu-HU" dirty="0"/>
              <a:t>Biztonság, titkosítás</a:t>
            </a:r>
          </a:p>
          <a:p>
            <a:r>
              <a:rPr lang="hu-HU" dirty="0"/>
              <a:t>Kapacitástervezés</a:t>
            </a:r>
          </a:p>
          <a:p>
            <a:r>
              <a:rPr lang="hu-HU" dirty="0"/>
              <a:t>Health monitoring</a:t>
            </a:r>
          </a:p>
          <a:p>
            <a:r>
              <a:rPr lang="hu-HU" dirty="0"/>
              <a:t>Tesztelési módszerek</a:t>
            </a:r>
          </a:p>
          <a:p>
            <a:pPr marL="0" indent="0">
              <a:buNone/>
            </a:pPr>
            <a:endParaRPr lang="hu-HU" dirty="0"/>
          </a:p>
          <a:p>
            <a:pPr lvl="1"/>
            <a:endParaRPr lang="hu-HU" dirty="0"/>
          </a:p>
          <a:p>
            <a:endParaRPr lang="hu-HU" dirty="0"/>
          </a:p>
          <a:p>
            <a:endParaRPr lang="hu-HU" dirty="0"/>
          </a:p>
          <a:p>
            <a:pPr lvl="1"/>
            <a:endParaRPr lang="hu-HU" dirty="0"/>
          </a:p>
          <a:p>
            <a:pPr lvl="1"/>
            <a:endParaRPr lang="hu-HU" dirty="0"/>
          </a:p>
          <a:p>
            <a:pPr lvl="1"/>
            <a:endParaRPr lang="hu-HU" dirty="0"/>
          </a:p>
          <a:p>
            <a:pPr lvl="1"/>
            <a:endParaRPr lang="hu-HU" dirty="0"/>
          </a:p>
          <a:p>
            <a:pPr lvl="1"/>
            <a:endParaRPr lang="hu-HU" dirty="0"/>
          </a:p>
          <a:p>
            <a:pPr lvl="1"/>
            <a:endParaRPr lang="hu-HU" dirty="0"/>
          </a:p>
          <a:p>
            <a:endParaRPr lang="hu-HU" dirty="0"/>
          </a:p>
          <a:p>
            <a:endParaRPr lang="hu-HU" dirty="0"/>
          </a:p>
        </p:txBody>
      </p:sp>
    </p:spTree>
    <p:extLst>
      <p:ext uri="{BB962C8B-B14F-4D97-AF65-F5344CB8AC3E}">
        <p14:creationId xmlns:p14="http://schemas.microsoft.com/office/powerpoint/2010/main" val="2021983300"/>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a:t>Service </a:t>
            </a:r>
            <a:r>
              <a:rPr lang="hu-HU" dirty="0" err="1"/>
              <a:t>Fabric</a:t>
            </a:r>
            <a:r>
              <a:rPr lang="hu-HU" dirty="0"/>
              <a:t> – Linkek</a:t>
            </a:r>
          </a:p>
        </p:txBody>
      </p:sp>
      <p:sp>
        <p:nvSpPr>
          <p:cNvPr id="6" name="Tartalom helye 5"/>
          <p:cNvSpPr>
            <a:spLocks noGrp="1"/>
          </p:cNvSpPr>
          <p:nvPr>
            <p:ph sz="quarter" idx="10"/>
          </p:nvPr>
        </p:nvSpPr>
        <p:spPr>
          <a:xfrm>
            <a:off x="269241" y="1416424"/>
            <a:ext cx="11655840" cy="4953379"/>
          </a:xfrm>
        </p:spPr>
        <p:txBody>
          <a:bodyPr>
            <a:normAutofit/>
          </a:bodyPr>
          <a:lstStyle/>
          <a:p>
            <a:r>
              <a:rPr lang="hu-HU" dirty="0"/>
              <a:t>Service </a:t>
            </a:r>
            <a:r>
              <a:rPr lang="hu-HU" dirty="0" err="1"/>
              <a:t>Fabric</a:t>
            </a:r>
            <a:r>
              <a:rPr lang="hu-HU" dirty="0"/>
              <a:t> dokumentáció: </a:t>
            </a:r>
          </a:p>
          <a:p>
            <a:pPr marL="236546" lvl="1" indent="0">
              <a:buNone/>
            </a:pPr>
            <a:r>
              <a:rPr lang="hu-HU" dirty="0">
                <a:hlinkClick r:id="rId3"/>
              </a:rPr>
              <a:t>https://azure.microsoft.com/en-us/documentation/services/service-fabric/</a:t>
            </a:r>
            <a:endParaRPr lang="hu-HU" dirty="0"/>
          </a:p>
          <a:p>
            <a:r>
              <a:rPr lang="hu-HU" dirty="0"/>
              <a:t>Service </a:t>
            </a:r>
            <a:r>
              <a:rPr lang="hu-HU" dirty="0" err="1"/>
              <a:t>Fabric</a:t>
            </a:r>
            <a:r>
              <a:rPr lang="hu-HU" dirty="0"/>
              <a:t> </a:t>
            </a:r>
            <a:r>
              <a:rPr lang="hu-HU" dirty="0" err="1"/>
              <a:t>Samples</a:t>
            </a:r>
            <a:endParaRPr lang="hu-HU" dirty="0"/>
          </a:p>
          <a:p>
            <a:pPr marL="336145" lvl="1" indent="0">
              <a:buNone/>
            </a:pPr>
            <a:r>
              <a:rPr lang="hu-HU" dirty="0">
                <a:hlinkClick r:id="rId4"/>
              </a:rPr>
              <a:t>https://azure.microsoft.com/en-us/documentation/samples/?service=service-fabric</a:t>
            </a:r>
            <a:endParaRPr lang="hu-HU" dirty="0"/>
          </a:p>
          <a:p>
            <a:pPr lvl="1"/>
            <a:endParaRPr lang="hu-HU" dirty="0"/>
          </a:p>
          <a:p>
            <a:pPr marL="0" indent="0">
              <a:buNone/>
            </a:pPr>
            <a:endParaRPr lang="hu-HU" dirty="0"/>
          </a:p>
          <a:p>
            <a:pPr lvl="1"/>
            <a:endParaRPr lang="hu-HU" dirty="0"/>
          </a:p>
          <a:p>
            <a:endParaRPr lang="hu-HU" dirty="0"/>
          </a:p>
          <a:p>
            <a:endParaRPr lang="hu-HU" dirty="0"/>
          </a:p>
          <a:p>
            <a:pPr lvl="1"/>
            <a:endParaRPr lang="hu-HU" dirty="0"/>
          </a:p>
          <a:p>
            <a:pPr lvl="1"/>
            <a:endParaRPr lang="hu-HU" dirty="0"/>
          </a:p>
          <a:p>
            <a:pPr lvl="1"/>
            <a:endParaRPr lang="hu-HU" dirty="0"/>
          </a:p>
          <a:p>
            <a:pPr lvl="1"/>
            <a:endParaRPr lang="hu-HU" dirty="0"/>
          </a:p>
          <a:p>
            <a:pPr lvl="1"/>
            <a:endParaRPr lang="hu-HU" dirty="0"/>
          </a:p>
          <a:p>
            <a:pPr lvl="1"/>
            <a:endParaRPr lang="hu-HU" dirty="0"/>
          </a:p>
          <a:p>
            <a:endParaRPr lang="hu-HU" dirty="0"/>
          </a:p>
          <a:p>
            <a:endParaRPr lang="hu-HU" dirty="0"/>
          </a:p>
        </p:txBody>
      </p:sp>
    </p:spTree>
    <p:extLst>
      <p:ext uri="{BB962C8B-B14F-4D97-AF65-F5344CB8AC3E}">
        <p14:creationId xmlns:p14="http://schemas.microsoft.com/office/powerpoint/2010/main" val="29410922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a:prstGeom prst="rect">
            <a:avLst/>
          </a:prstGeom>
        </p:spPr>
        <p:txBody>
          <a:bodyPr>
            <a:normAutofit fontScale="90000"/>
          </a:bodyPr>
          <a:lstStyle/>
          <a:p>
            <a:r>
              <a:rPr lang="hu-HU" dirty="0"/>
              <a:t>A </a:t>
            </a:r>
            <a:r>
              <a:rPr lang="hu-HU" dirty="0" err="1"/>
              <a:t>deployment</a:t>
            </a:r>
            <a:r>
              <a:rPr lang="hu-HU" dirty="0"/>
              <a:t> probléma - korábban</a:t>
            </a:r>
          </a:p>
        </p:txBody>
      </p:sp>
      <p:cxnSp>
        <p:nvCxnSpPr>
          <p:cNvPr id="121" name="Shape 128"/>
          <p:cNvCxnSpPr/>
          <p:nvPr/>
        </p:nvCxnSpPr>
        <p:spPr>
          <a:xfrm flipV="1">
            <a:off x="559245" y="3848935"/>
            <a:ext cx="10721484" cy="801"/>
          </a:xfrm>
          <a:prstGeom prst="straightConnector1">
            <a:avLst/>
          </a:prstGeom>
          <a:noFill/>
          <a:ln w="63500" cap="flat">
            <a:solidFill>
              <a:schemeClr val="dk1"/>
            </a:solidFill>
            <a:prstDash val="dot"/>
            <a:miter/>
            <a:headEnd type="none" w="med" len="med"/>
            <a:tailEnd type="none" w="med" len="med"/>
          </a:ln>
        </p:spPr>
      </p:cxnSp>
      <p:pic>
        <p:nvPicPr>
          <p:cNvPr id="23" name="Shape 272"/>
          <p:cNvPicPr preferRelativeResize="0"/>
          <p:nvPr/>
        </p:nvPicPr>
        <p:blipFill rotWithShape="1">
          <a:blip r:embed="rId3">
            <a:alphaModFix/>
          </a:blip>
          <a:srcRect/>
          <a:stretch/>
        </p:blipFill>
        <p:spPr>
          <a:xfrm>
            <a:off x="9935703" y="5690457"/>
            <a:ext cx="838482" cy="834216"/>
          </a:xfrm>
          <a:prstGeom prst="rect">
            <a:avLst/>
          </a:prstGeom>
          <a:noFill/>
          <a:ln>
            <a:noFill/>
          </a:ln>
        </p:spPr>
      </p:pic>
      <p:pic>
        <p:nvPicPr>
          <p:cNvPr id="24" name="Shape 273"/>
          <p:cNvPicPr preferRelativeResize="0"/>
          <p:nvPr/>
        </p:nvPicPr>
        <p:blipFill rotWithShape="1">
          <a:blip r:embed="rId4">
            <a:alphaModFix/>
          </a:blip>
          <a:srcRect/>
          <a:stretch/>
        </p:blipFill>
        <p:spPr>
          <a:xfrm>
            <a:off x="8458200" y="5591871"/>
            <a:ext cx="1345470" cy="857980"/>
          </a:xfrm>
          <a:prstGeom prst="rect">
            <a:avLst/>
          </a:prstGeom>
          <a:noFill/>
          <a:ln>
            <a:noFill/>
          </a:ln>
        </p:spPr>
      </p:pic>
      <p:pic>
        <p:nvPicPr>
          <p:cNvPr id="25" name="Shape 274"/>
          <p:cNvPicPr preferRelativeResize="0"/>
          <p:nvPr/>
        </p:nvPicPr>
        <p:blipFill rotWithShape="1">
          <a:blip r:embed="rId5">
            <a:alphaModFix/>
          </a:blip>
          <a:srcRect/>
          <a:stretch/>
        </p:blipFill>
        <p:spPr>
          <a:xfrm>
            <a:off x="7000634" y="5234482"/>
            <a:ext cx="1233956" cy="1299157"/>
          </a:xfrm>
          <a:prstGeom prst="rect">
            <a:avLst/>
          </a:prstGeom>
          <a:noFill/>
          <a:ln>
            <a:noFill/>
          </a:ln>
        </p:spPr>
      </p:pic>
      <p:pic>
        <p:nvPicPr>
          <p:cNvPr id="26" name="Shape 275"/>
          <p:cNvPicPr preferRelativeResize="0"/>
          <p:nvPr/>
        </p:nvPicPr>
        <p:blipFill rotWithShape="1">
          <a:blip r:embed="rId6">
            <a:alphaModFix/>
          </a:blip>
          <a:srcRect/>
          <a:stretch/>
        </p:blipFill>
        <p:spPr>
          <a:xfrm>
            <a:off x="1300099" y="5890203"/>
            <a:ext cx="1345470" cy="735499"/>
          </a:xfrm>
          <a:prstGeom prst="rect">
            <a:avLst/>
          </a:prstGeom>
          <a:noFill/>
          <a:ln>
            <a:noFill/>
          </a:ln>
        </p:spPr>
      </p:pic>
      <p:pic>
        <p:nvPicPr>
          <p:cNvPr id="27" name="Shape 276"/>
          <p:cNvPicPr preferRelativeResize="0"/>
          <p:nvPr/>
        </p:nvPicPr>
        <p:blipFill rotWithShape="1">
          <a:blip r:embed="rId7">
            <a:alphaModFix/>
          </a:blip>
          <a:srcRect/>
          <a:stretch/>
        </p:blipFill>
        <p:spPr>
          <a:xfrm>
            <a:off x="5996021" y="5630335"/>
            <a:ext cx="831777" cy="952431"/>
          </a:xfrm>
          <a:prstGeom prst="rect">
            <a:avLst/>
          </a:prstGeom>
          <a:noFill/>
          <a:ln>
            <a:noFill/>
          </a:ln>
        </p:spPr>
      </p:pic>
      <p:pic>
        <p:nvPicPr>
          <p:cNvPr id="28" name="Shape 277"/>
          <p:cNvPicPr preferRelativeResize="0"/>
          <p:nvPr/>
        </p:nvPicPr>
        <p:blipFill rotWithShape="1">
          <a:blip r:embed="rId8">
            <a:alphaModFix/>
          </a:blip>
          <a:srcRect/>
          <a:stretch/>
        </p:blipFill>
        <p:spPr>
          <a:xfrm>
            <a:off x="4575810" y="5663340"/>
            <a:ext cx="1262595" cy="1015195"/>
          </a:xfrm>
          <a:prstGeom prst="rect">
            <a:avLst/>
          </a:prstGeom>
          <a:noFill/>
          <a:ln>
            <a:noFill/>
          </a:ln>
        </p:spPr>
      </p:pic>
      <p:pic>
        <p:nvPicPr>
          <p:cNvPr id="29" name="Shape 278"/>
          <p:cNvPicPr preferRelativeResize="0"/>
          <p:nvPr/>
        </p:nvPicPr>
        <p:blipFill rotWithShape="1">
          <a:blip r:embed="rId9">
            <a:alphaModFix/>
          </a:blip>
          <a:srcRect/>
          <a:stretch/>
        </p:blipFill>
        <p:spPr>
          <a:xfrm>
            <a:off x="2679336" y="5690458"/>
            <a:ext cx="1647711" cy="960963"/>
          </a:xfrm>
          <a:prstGeom prst="rect">
            <a:avLst/>
          </a:prstGeom>
          <a:noFill/>
          <a:ln>
            <a:noFill/>
          </a:ln>
        </p:spPr>
      </p:pic>
      <p:pic>
        <p:nvPicPr>
          <p:cNvPr id="30" name="Shape 285"/>
          <p:cNvPicPr preferRelativeResize="0"/>
          <p:nvPr/>
        </p:nvPicPr>
        <p:blipFill rotWithShape="1">
          <a:blip r:embed="rId10">
            <a:alphaModFix/>
          </a:blip>
          <a:srcRect/>
          <a:stretch/>
        </p:blipFill>
        <p:spPr>
          <a:xfrm>
            <a:off x="3917814" y="3032346"/>
            <a:ext cx="3733893" cy="1759897"/>
          </a:xfrm>
          <a:prstGeom prst="rect">
            <a:avLst/>
          </a:prstGeom>
          <a:noFill/>
          <a:ln>
            <a:noFill/>
          </a:ln>
        </p:spPr>
      </p:pic>
      <p:cxnSp>
        <p:nvCxnSpPr>
          <p:cNvPr id="31" name="Shape 286"/>
          <p:cNvCxnSpPr/>
          <p:nvPr/>
        </p:nvCxnSpPr>
        <p:spPr>
          <a:xfrm rot="8100000" flipH="1">
            <a:off x="6669596" y="2512927"/>
            <a:ext cx="1511034" cy="2517"/>
          </a:xfrm>
          <a:prstGeom prst="straightConnector1">
            <a:avLst/>
          </a:prstGeom>
          <a:noFill/>
          <a:ln w="69850" cap="flat">
            <a:solidFill>
              <a:schemeClr val="dk1"/>
            </a:solidFill>
            <a:prstDash val="solid"/>
            <a:miter/>
            <a:headEnd type="triangle" w="lg" len="lg"/>
            <a:tailEnd type="triangle" w="lg" len="lg"/>
          </a:ln>
        </p:spPr>
      </p:cxnSp>
      <p:cxnSp>
        <p:nvCxnSpPr>
          <p:cNvPr id="32" name="Shape 287"/>
          <p:cNvCxnSpPr/>
          <p:nvPr/>
        </p:nvCxnSpPr>
        <p:spPr>
          <a:xfrm rot="-8100000" flipH="1">
            <a:off x="3611585" y="2561423"/>
            <a:ext cx="1511034" cy="2517"/>
          </a:xfrm>
          <a:prstGeom prst="straightConnector1">
            <a:avLst/>
          </a:prstGeom>
          <a:noFill/>
          <a:ln w="69850" cap="flat">
            <a:solidFill>
              <a:schemeClr val="dk1"/>
            </a:solidFill>
            <a:prstDash val="solid"/>
            <a:miter/>
            <a:headEnd type="triangle" w="lg" len="lg"/>
            <a:tailEnd type="triangle" w="lg" len="lg"/>
          </a:ln>
        </p:spPr>
      </p:cxnSp>
      <p:cxnSp>
        <p:nvCxnSpPr>
          <p:cNvPr id="34" name="Shape 290"/>
          <p:cNvCxnSpPr/>
          <p:nvPr/>
        </p:nvCxnSpPr>
        <p:spPr>
          <a:xfrm rot="2700000">
            <a:off x="6365307" y="5038862"/>
            <a:ext cx="1511034" cy="2517"/>
          </a:xfrm>
          <a:prstGeom prst="straightConnector1">
            <a:avLst/>
          </a:prstGeom>
          <a:noFill/>
          <a:ln w="69850" cap="flat">
            <a:solidFill>
              <a:schemeClr val="dk1"/>
            </a:solidFill>
            <a:prstDash val="solid"/>
            <a:miter/>
            <a:headEnd type="triangle" w="lg" len="lg"/>
            <a:tailEnd type="triangle" w="lg" len="lg"/>
          </a:ln>
        </p:spPr>
      </p:cxnSp>
      <p:cxnSp>
        <p:nvCxnSpPr>
          <p:cNvPr id="35" name="Shape 291"/>
          <p:cNvCxnSpPr/>
          <p:nvPr/>
        </p:nvCxnSpPr>
        <p:spPr>
          <a:xfrm rot="-2700000">
            <a:off x="3796974" y="5088632"/>
            <a:ext cx="1511034" cy="2517"/>
          </a:xfrm>
          <a:prstGeom prst="straightConnector1">
            <a:avLst/>
          </a:prstGeom>
          <a:noFill/>
          <a:ln w="69850" cap="flat">
            <a:solidFill>
              <a:schemeClr val="dk1"/>
            </a:solidFill>
            <a:prstDash val="solid"/>
            <a:miter/>
            <a:headEnd type="triangle" w="lg" len="lg"/>
            <a:tailEnd type="triangle" w="lg" len="lg"/>
          </a:ln>
        </p:spPr>
      </p:cxnSp>
      <p:pic>
        <p:nvPicPr>
          <p:cNvPr id="36" name="Shape 238"/>
          <p:cNvPicPr preferRelativeResize="0"/>
          <p:nvPr/>
        </p:nvPicPr>
        <p:blipFill rotWithShape="1">
          <a:blip r:embed="rId11">
            <a:alphaModFix/>
            <a:duotone>
              <a:schemeClr val="accent6">
                <a:shade val="45000"/>
                <a:satMod val="135000"/>
              </a:schemeClr>
              <a:prstClr val="white"/>
            </a:duotone>
            <a:extLst>
              <a:ext uri="{BEBA8EAE-BF5A-486C-A8C5-ECC9F3942E4B}">
                <a14:imgProps xmlns:a14="http://schemas.microsoft.com/office/drawing/2010/main">
                  <a14:imgLayer r:embed="rId12">
                    <a14:imgEffect>
                      <a14:artisticPhotocopy/>
                    </a14:imgEffect>
                  </a14:imgLayer>
                </a14:imgProps>
              </a:ext>
            </a:extLst>
          </a:blip>
          <a:srcRect/>
          <a:stretch/>
        </p:blipFill>
        <p:spPr>
          <a:xfrm>
            <a:off x="1489506" y="1430350"/>
            <a:ext cx="790951" cy="781200"/>
          </a:xfrm>
          <a:prstGeom prst="rect">
            <a:avLst/>
          </a:prstGeom>
          <a:noFill/>
          <a:ln>
            <a:noFill/>
          </a:ln>
        </p:spPr>
      </p:pic>
      <p:pic>
        <p:nvPicPr>
          <p:cNvPr id="37" name="Shape 241"/>
          <p:cNvPicPr preferRelativeResize="0"/>
          <p:nvPr/>
        </p:nvPicPr>
        <p:blipFill rotWithShape="1">
          <a:blip r:embed="rId13">
            <a:alphaModFix/>
            <a:duotone>
              <a:schemeClr val="bg2">
                <a:shade val="45000"/>
                <a:satMod val="135000"/>
              </a:schemeClr>
              <a:prstClr val="white"/>
            </a:duotone>
            <a:extLst>
              <a:ext uri="{BEBA8EAE-BF5A-486C-A8C5-ECC9F3942E4B}">
                <a14:imgProps xmlns:a14="http://schemas.microsoft.com/office/drawing/2010/main">
                  <a14:imgLayer r:embed="rId14">
                    <a14:imgEffect>
                      <a14:artisticPhotocopy/>
                    </a14:imgEffect>
                  </a14:imgLayer>
                </a14:imgProps>
              </a:ext>
            </a:extLst>
          </a:blip>
          <a:srcRect/>
          <a:stretch/>
        </p:blipFill>
        <p:spPr>
          <a:xfrm>
            <a:off x="7269375" y="1082436"/>
            <a:ext cx="1426749" cy="970903"/>
          </a:xfrm>
          <a:prstGeom prst="rect">
            <a:avLst/>
          </a:prstGeom>
          <a:noFill/>
          <a:ln>
            <a:noFill/>
          </a:ln>
        </p:spPr>
      </p:pic>
      <p:pic>
        <p:nvPicPr>
          <p:cNvPr id="38" name="Shape 242"/>
          <p:cNvPicPr preferRelativeResize="0"/>
          <p:nvPr/>
        </p:nvPicPr>
        <p:blipFill rotWithShape="1">
          <a:blip r:embed="rId15">
            <a:alphaModFix/>
            <a:extLst>
              <a:ext uri="{BEBA8EAE-BF5A-486C-A8C5-ECC9F3942E4B}">
                <a14:imgProps xmlns:a14="http://schemas.microsoft.com/office/drawing/2010/main">
                  <a14:imgLayer r:embed="rId16">
                    <a14:imgEffect>
                      <a14:artisticPencilGrayscale/>
                    </a14:imgEffect>
                  </a14:imgLayer>
                </a14:imgProps>
              </a:ext>
            </a:extLst>
          </a:blip>
          <a:srcRect/>
          <a:stretch/>
        </p:blipFill>
        <p:spPr>
          <a:xfrm>
            <a:off x="5465196" y="1079931"/>
            <a:ext cx="1584337" cy="1012757"/>
          </a:xfrm>
          <a:prstGeom prst="rect">
            <a:avLst/>
          </a:prstGeom>
          <a:noFill/>
          <a:ln>
            <a:noFill/>
          </a:ln>
        </p:spPr>
      </p:pic>
      <p:pic>
        <p:nvPicPr>
          <p:cNvPr id="39" name="Shape 243"/>
          <p:cNvPicPr preferRelativeResize="0"/>
          <p:nvPr/>
        </p:nvPicPr>
        <p:blipFill rotWithShape="1">
          <a:blip r:embed="rId17">
            <a:alphaModFix/>
            <a:duotone>
              <a:schemeClr val="accent2">
                <a:shade val="45000"/>
                <a:satMod val="135000"/>
              </a:schemeClr>
              <a:prstClr val="white"/>
            </a:duotone>
            <a:extLst>
              <a:ext uri="{BEBA8EAE-BF5A-486C-A8C5-ECC9F3942E4B}">
                <a14:imgProps xmlns:a14="http://schemas.microsoft.com/office/drawing/2010/main">
                  <a14:imgLayer r:embed="rId18">
                    <a14:imgEffect>
                      <a14:artisticPhotocopy/>
                    </a14:imgEffect>
                  </a14:imgLayer>
                </a14:imgProps>
              </a:ext>
            </a:extLst>
          </a:blip>
          <a:srcRect/>
          <a:stretch/>
        </p:blipFill>
        <p:spPr>
          <a:xfrm>
            <a:off x="2597379" y="1187223"/>
            <a:ext cx="1176416" cy="807371"/>
          </a:xfrm>
          <a:prstGeom prst="rect">
            <a:avLst/>
          </a:prstGeom>
          <a:noFill/>
          <a:ln>
            <a:noFill/>
          </a:ln>
        </p:spPr>
      </p:pic>
      <p:sp>
        <p:nvSpPr>
          <p:cNvPr id="40" name="Shape 254"/>
          <p:cNvSpPr txBox="1"/>
          <p:nvPr/>
        </p:nvSpPr>
        <p:spPr>
          <a:xfrm rot="-5400000">
            <a:off x="-443616" y="5032237"/>
            <a:ext cx="2577727" cy="616476"/>
          </a:xfrm>
          <a:prstGeom prst="rect">
            <a:avLst/>
          </a:prstGeom>
          <a:solidFill>
            <a:schemeClr val="tx2"/>
          </a:solidFill>
          <a:ln>
            <a:noFill/>
          </a:ln>
        </p:spPr>
        <p:txBody>
          <a:bodyPr lIns="91388" tIns="45682" rIns="91388" bIns="45682" anchor="ctr" anchorCtr="0">
            <a:noAutofit/>
          </a:bodyPr>
          <a:lstStyle/>
          <a:p>
            <a:pPr algn="ctr" defTabSz="913951">
              <a:buSzPct val="25000"/>
            </a:pPr>
            <a:r>
              <a:rPr lang="hu-HU" sz="1899" b="1" kern="0" dirty="0">
                <a:solidFill>
                  <a:srgbClr val="FFFFFF"/>
                </a:solidFill>
                <a:latin typeface="Calibri"/>
                <a:ea typeface="Calibri"/>
                <a:cs typeface="Calibri"/>
                <a:sym typeface="Calibri"/>
                <a:rtl val="0"/>
              </a:rPr>
              <a:t>Szállítóeszközök</a:t>
            </a:r>
            <a:endParaRPr lang="en-US" sz="1899" b="1" kern="0" dirty="0">
              <a:solidFill>
                <a:srgbClr val="FFFFFF"/>
              </a:solidFill>
              <a:latin typeface="Calibri"/>
              <a:ea typeface="Calibri"/>
              <a:cs typeface="Calibri"/>
              <a:sym typeface="Calibri"/>
              <a:rtl val="0"/>
            </a:endParaRPr>
          </a:p>
        </p:txBody>
      </p:sp>
      <p:sp>
        <p:nvSpPr>
          <p:cNvPr id="41" name="Shape 253"/>
          <p:cNvSpPr txBox="1"/>
          <p:nvPr/>
        </p:nvSpPr>
        <p:spPr>
          <a:xfrm rot="-5400000">
            <a:off x="-231166" y="2268441"/>
            <a:ext cx="2185384" cy="676834"/>
          </a:xfrm>
          <a:prstGeom prst="rect">
            <a:avLst/>
          </a:prstGeom>
          <a:solidFill>
            <a:schemeClr val="tx2"/>
          </a:solidFill>
          <a:ln>
            <a:noFill/>
          </a:ln>
        </p:spPr>
        <p:txBody>
          <a:bodyPr lIns="91388" tIns="45682" rIns="91388" bIns="45682" anchor="ctr" anchorCtr="0">
            <a:noAutofit/>
          </a:bodyPr>
          <a:lstStyle/>
          <a:p>
            <a:pPr algn="ctr" defTabSz="913951">
              <a:buSzPct val="25000"/>
            </a:pPr>
            <a:r>
              <a:rPr lang="hu-HU" sz="1899" b="1" kern="0" dirty="0">
                <a:solidFill>
                  <a:srgbClr val="FFFFFF"/>
                </a:solidFill>
                <a:latin typeface="Calibri"/>
                <a:ea typeface="Calibri"/>
                <a:cs typeface="Calibri"/>
                <a:sym typeface="Calibri"/>
                <a:rtl val="0"/>
              </a:rPr>
              <a:t>Áruk</a:t>
            </a:r>
            <a:endParaRPr lang="en-US" sz="1899" b="1" kern="0" dirty="0">
              <a:solidFill>
                <a:srgbClr val="FFFFFF"/>
              </a:solidFill>
              <a:latin typeface="Calibri"/>
              <a:ea typeface="Calibri"/>
              <a:cs typeface="Calibri"/>
              <a:sym typeface="Calibri"/>
              <a:rtl val="0"/>
            </a:endParaRPr>
          </a:p>
        </p:txBody>
      </p:sp>
      <p:pic>
        <p:nvPicPr>
          <p:cNvPr id="42" name="Shape 240"/>
          <p:cNvPicPr preferRelativeResize="0"/>
          <p:nvPr/>
        </p:nvPicPr>
        <p:blipFill rotWithShape="1">
          <a:blip r:embed="rId19">
            <a:alphaModFix/>
            <a:duotone>
              <a:schemeClr val="accent1">
                <a:shade val="45000"/>
                <a:satMod val="135000"/>
              </a:schemeClr>
              <a:prstClr val="white"/>
            </a:duotone>
            <a:extLst>
              <a:ext uri="{BEBA8EAE-BF5A-486C-A8C5-ECC9F3942E4B}">
                <a14:imgProps xmlns:a14="http://schemas.microsoft.com/office/drawing/2010/main">
                  <a14:imgLayer r:embed="rId20">
                    <a14:imgEffect>
                      <a14:artisticPhotocopy/>
                    </a14:imgEffect>
                  </a14:imgLayer>
                </a14:imgProps>
              </a:ext>
            </a:extLst>
          </a:blip>
          <a:srcRect/>
          <a:stretch/>
        </p:blipFill>
        <p:spPr>
          <a:xfrm>
            <a:off x="8837930" y="1946848"/>
            <a:ext cx="1316829" cy="1467340"/>
          </a:xfrm>
          <a:prstGeom prst="rect">
            <a:avLst/>
          </a:prstGeom>
          <a:noFill/>
          <a:ln>
            <a:noFill/>
          </a:ln>
        </p:spPr>
      </p:pic>
    </p:spTree>
    <p:extLst>
      <p:ext uri="{BB962C8B-B14F-4D97-AF65-F5344CB8AC3E}">
        <p14:creationId xmlns:p14="http://schemas.microsoft.com/office/powerpoint/2010/main" val="607157407"/>
      </p:ext>
    </p:extLst>
  </p:cSld>
  <p:clrMapOvr>
    <a:masterClrMapping/>
  </p:clrMapOvr>
  <p:transition>
    <p:fade/>
  </p:transition>
</p:sld>
</file>

<file path=ppt/theme/theme1.xml><?xml version="1.0" encoding="utf-8"?>
<a:theme xmlns:a="http://schemas.openxmlformats.org/drawingml/2006/main" name="WHITE TEMPLATE">
  <a:themeElements>
    <a:clrScheme name="Microsoft tananyag">
      <a:dk1>
        <a:srgbClr val="0078E1"/>
      </a:dk1>
      <a:lt1>
        <a:srgbClr val="FFFFFF"/>
      </a:lt1>
      <a:dk2>
        <a:srgbClr val="0078E1"/>
      </a:dk2>
      <a:lt2>
        <a:srgbClr val="FFFFFF"/>
      </a:lt2>
      <a:accent1>
        <a:srgbClr val="4F4651"/>
      </a:accent1>
      <a:accent2>
        <a:srgbClr val="629DD1"/>
      </a:accent2>
      <a:accent3>
        <a:srgbClr val="003C6C"/>
      </a:accent3>
      <a:accent4>
        <a:srgbClr val="7F8FA9"/>
      </a:accent4>
      <a:accent5>
        <a:srgbClr val="107C10"/>
      </a:accent5>
      <a:accent6>
        <a:srgbClr val="9D90A0"/>
      </a:accent6>
      <a:hlink>
        <a:srgbClr val="9454C3"/>
      </a:hlink>
      <a:folHlink>
        <a:srgbClr val="3EBBF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3.potx" id="{4977ACAC-262E-428F-B2B5-F9AD02AFA5D4}" vid="{424674A7-235D-4F60-B609-DCDE12235BCE}"/>
    </a:ext>
  </a:extLst>
</a:theme>
</file>

<file path=ppt/theme/theme2.xml><?xml version="1.0" encoding="utf-8"?>
<a:theme xmlns:a="http://schemas.openxmlformats.org/drawingml/2006/main" name="Cím diák">
  <a:themeElements>
    <a:clrScheme name="Microsoft tananyag">
      <a:dk1>
        <a:srgbClr val="0078E1"/>
      </a:dk1>
      <a:lt1>
        <a:srgbClr val="FFFFFF"/>
      </a:lt1>
      <a:dk2>
        <a:srgbClr val="0078E1"/>
      </a:dk2>
      <a:lt2>
        <a:srgbClr val="FFFFFF"/>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um" ma:contentTypeID="0x01010053581EA1847CCB40AAA5607113422F65" ma:contentTypeVersion="6" ma:contentTypeDescription="Új dokumentum létrehozása." ma:contentTypeScope="" ma:versionID="e707ad0bf912b0977086219d55fea53d">
  <xsd:schema xmlns:xsd="http://www.w3.org/2001/XMLSchema" xmlns:xs="http://www.w3.org/2001/XMLSchema" xmlns:p="http://schemas.microsoft.com/office/2006/metadata/properties" xmlns:ns2="24f5f1ea-89e2-489c-943a-db0b82179cc7" xmlns:ns3="d8d0fcf7-9369-4a12-b420-8b0bd58d8ea4" targetNamespace="http://schemas.microsoft.com/office/2006/metadata/properties" ma:root="true" ma:fieldsID="187cacf66d0734edcf7574fc61cf576c" ns2:_="" ns3:_="">
    <xsd:import namespace="24f5f1ea-89e2-489c-943a-db0b82179cc7"/>
    <xsd:import namespace="d8d0fcf7-9369-4a12-b420-8b0bd58d8ea4"/>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f5f1ea-89e2-489c-943a-db0b82179cc7" elementFormDefault="qualified">
    <xsd:import namespace="http://schemas.microsoft.com/office/2006/documentManagement/types"/>
    <xsd:import namespace="http://schemas.microsoft.com/office/infopath/2007/PartnerControls"/>
    <xsd:element name="SharedWithUsers" ma:index="8" nillable="true" ma:displayName="Résztvevők"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Megosztva részletekkel" ma:description="" ma:internalName="SharedWithDetails" ma:readOnly="true">
      <xsd:simpleType>
        <xsd:restriction base="dms:Note">
          <xsd:maxLength value="255"/>
        </xsd:restriction>
      </xsd:simpleType>
    </xsd:element>
    <xsd:element name="LastSharedByUser" ma:index="10" nillable="true" ma:displayName="Utoljára megosztva felhasználók szerint" ma:description="" ma:internalName="LastSharedByUser" ma:readOnly="true">
      <xsd:simpleType>
        <xsd:restriction base="dms:Note">
          <xsd:maxLength value="255"/>
        </xsd:restriction>
      </xsd:simpleType>
    </xsd:element>
    <xsd:element name="LastSharedByTime" ma:index="11" nillable="true" ma:displayName="Utoljára megosztva időpontok szerint"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8d0fcf7-9369-4a12-b420-8b0bd58d8ea4"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artalomtípus"/>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7BB7F6-FEF2-43F2-A5DB-72ABAC4281FB}"/>
</file>

<file path=customXml/itemProps2.xml><?xml version="1.0" encoding="utf-8"?>
<ds:datastoreItem xmlns:ds="http://schemas.openxmlformats.org/officeDocument/2006/customXml" ds:itemID="{9650FFFF-4C43-4091-92A4-42212B5B7212}">
  <ds:schemaRefs>
    <ds:schemaRef ds:uri="http://www.w3.org/XML/1998/namespace"/>
    <ds:schemaRef ds:uri="http://purl.org/dc/terms/"/>
    <ds:schemaRef ds:uri="http://schemas.microsoft.com/office/2006/metadata/properties"/>
    <ds:schemaRef ds:uri="http://schemas.microsoft.com/office/infopath/2007/PartnerControls"/>
    <ds:schemaRef ds:uri="http://purl.org/dc/dcmitype/"/>
    <ds:schemaRef ds:uri="http://schemas.microsoft.com/office/2006/documentManagement/types"/>
    <ds:schemaRef ds:uri="http://purl.org/dc/elements/1.1/"/>
    <ds:schemaRef ds:uri="http://schemas.openxmlformats.org/package/2006/metadata/core-properties"/>
    <ds:schemaRef ds:uri="8e1ec9f0-dab9-457a-8152-2c84045392d8"/>
  </ds:schemaRefs>
</ds:datastoreItem>
</file>

<file path=customXml/itemProps3.xml><?xml version="1.0" encoding="utf-8"?>
<ds:datastoreItem xmlns:ds="http://schemas.openxmlformats.org/officeDocument/2006/customXml" ds:itemID="{827A870F-6503-4245-BAFB-99317218B1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2530</TotalTime>
  <Words>8849</Words>
  <Application>Microsoft Office PowerPoint</Application>
  <PresentationFormat>Szélesvásznú</PresentationFormat>
  <Paragraphs>1066</Paragraphs>
  <Slides>89</Slides>
  <Notes>76</Notes>
  <HiddenSlides>0</HiddenSlides>
  <MMClips>0</MMClips>
  <ScaleCrop>false</ScaleCrop>
  <HeadingPairs>
    <vt:vector size="6" baseType="variant">
      <vt:variant>
        <vt:lpstr>Használt betűtípusok</vt:lpstr>
      </vt:variant>
      <vt:variant>
        <vt:i4>11</vt:i4>
      </vt:variant>
      <vt:variant>
        <vt:lpstr>Téma</vt:lpstr>
      </vt:variant>
      <vt:variant>
        <vt:i4>2</vt:i4>
      </vt:variant>
      <vt:variant>
        <vt:lpstr>Diacímek</vt:lpstr>
      </vt:variant>
      <vt:variant>
        <vt:i4>89</vt:i4>
      </vt:variant>
    </vt:vector>
  </HeadingPairs>
  <TitlesOfParts>
    <vt:vector size="102" baseType="lpstr">
      <vt:lpstr>Arial</vt:lpstr>
      <vt:lpstr>Avenir LT Pro 45 Book</vt:lpstr>
      <vt:lpstr>Cabin</vt:lpstr>
      <vt:lpstr>Calibri</vt:lpstr>
      <vt:lpstr>Calibri Light</vt:lpstr>
      <vt:lpstr>Consolas</vt:lpstr>
      <vt:lpstr>Segoe UI</vt:lpstr>
      <vt:lpstr>Segoe UI Black</vt:lpstr>
      <vt:lpstr>Segoe UI Light</vt:lpstr>
      <vt:lpstr>Symbol</vt:lpstr>
      <vt:lpstr>Wingdings</vt:lpstr>
      <vt:lpstr>WHITE TEMPLATE</vt:lpstr>
      <vt:lpstr>Cím diák</vt:lpstr>
      <vt:lpstr>Konténerek és topológiák</vt:lpstr>
      <vt:lpstr>PowerPoint-bemutató</vt:lpstr>
      <vt:lpstr>Konténerek</vt:lpstr>
      <vt:lpstr>Ismétlés – Virtuális gépek</vt:lpstr>
      <vt:lpstr>Konténerek – virtualizációs modell</vt:lpstr>
      <vt:lpstr>Konténerek – virtualizációs modell</vt:lpstr>
      <vt:lpstr>A deployment probléma</vt:lpstr>
      <vt:lpstr>A deployment probléma - korábban</vt:lpstr>
      <vt:lpstr>A deployment probléma - korábban</vt:lpstr>
      <vt:lpstr>Konténerek – deployment modell</vt:lpstr>
      <vt:lpstr>Konténerkép  (image) - class Konténer (container) - instance</vt:lpstr>
      <vt:lpstr>Konténer rétegek</vt:lpstr>
      <vt:lpstr>Konténerizációs folyamat (1. mód)</vt:lpstr>
      <vt:lpstr>Konténerizációs folyamat (2. mód)</vt:lpstr>
      <vt:lpstr>Konténerek használata</vt:lpstr>
      <vt:lpstr>Docker</vt:lpstr>
      <vt:lpstr>Docker</vt:lpstr>
      <vt:lpstr>Docker Engine</vt:lpstr>
      <vt:lpstr>Operációs rendszer szintű virtualizáció</vt:lpstr>
      <vt:lpstr>Operációs rendszer szintű virtualizáció</vt:lpstr>
      <vt:lpstr>Docker Engine</vt:lpstr>
      <vt:lpstr>Docker alapok</vt:lpstr>
      <vt:lpstr>Docker alapok II.</vt:lpstr>
      <vt:lpstr>Docker alapok III.</vt:lpstr>
      <vt:lpstr>Docker alapok IV. - segédeszközök</vt:lpstr>
      <vt:lpstr>Konténerek Windows környezetben</vt:lpstr>
      <vt:lpstr>Konténerek Windows környezetben</vt:lpstr>
      <vt:lpstr>DoW</vt:lpstr>
      <vt:lpstr>Windows Server / Hyper-V Containers</vt:lpstr>
      <vt:lpstr>Windows Server / Hyper-V Konténerek</vt:lpstr>
      <vt:lpstr>Windows Server / Hyper-V Konténerek</vt:lpstr>
      <vt:lpstr>Windows Nano Server</vt:lpstr>
      <vt:lpstr>Windows Nano Server</vt:lpstr>
      <vt:lpstr>Windows Nano Server – Remote Management Tools (2016.02.)</vt:lpstr>
      <vt:lpstr>Konténerek Azure-ban</vt:lpstr>
      <vt:lpstr>Azure Container Service</vt:lpstr>
      <vt:lpstr>Azure Container Service - Példa</vt:lpstr>
      <vt:lpstr>Konténerek - linkek</vt:lpstr>
      <vt:lpstr>Mikroszolgáltatás architektúra</vt:lpstr>
      <vt:lpstr>Mikroszolgáltatás architektúra - motiváció</vt:lpstr>
      <vt:lpstr>Mikroszolgáltatás</vt:lpstr>
      <vt:lpstr>Mikroszolgáltatás architektúra</vt:lpstr>
      <vt:lpstr>Rétegezett architektúra vs mikroszolgáltatások</vt:lpstr>
      <vt:lpstr>Skálázás</vt:lpstr>
      <vt:lpstr>Állapotkezelés</vt:lpstr>
      <vt:lpstr>Mikroszolgáltatás architektúra - állapotkezelés</vt:lpstr>
      <vt:lpstr>Mikroszolgáltatás architektúra - hibatűrés</vt:lpstr>
      <vt:lpstr>Azure Service Fabric</vt:lpstr>
      <vt:lpstr>Azure Service Fabric – mikroszolgáltatás platform</vt:lpstr>
      <vt:lpstr>Service Fabric – fontosabb funkciók</vt:lpstr>
      <vt:lpstr>Service Fabric – néhány alkalmazás</vt:lpstr>
      <vt:lpstr>Service Fabric – programozási modellek</vt:lpstr>
      <vt:lpstr>Azure Service Fabric - alkalmazásmodell</vt:lpstr>
      <vt:lpstr>Azure Service Fabric – az alkalmazás leírása</vt:lpstr>
      <vt:lpstr>Kommunikáció mikroszolgáltatások között</vt:lpstr>
      <vt:lpstr>Kommunikációs API-k</vt:lpstr>
      <vt:lpstr>Diagnosztika, monitorozás</vt:lpstr>
      <vt:lpstr>Service Fabric – Reliable Services</vt:lpstr>
      <vt:lpstr>Reliable Services</vt:lpstr>
      <vt:lpstr>Reliable Services - állapotkezelés</vt:lpstr>
      <vt:lpstr>Állapotot kezelő vs állapotmentes szolgáltatások</vt:lpstr>
      <vt:lpstr>Reliable Services – állapotmentes szolgáltatás</vt:lpstr>
      <vt:lpstr>Reliable Services – állapotkezelő alapszolgáltatások</vt:lpstr>
      <vt:lpstr>Reliable Services – megbízható kollekciók</vt:lpstr>
      <vt:lpstr>Reliable Collections</vt:lpstr>
      <vt:lpstr>Reliable Collections</vt:lpstr>
      <vt:lpstr>Reliable Services - kommunikáció</vt:lpstr>
      <vt:lpstr>Aktor model</vt:lpstr>
      <vt:lpstr>Service Fabric Reliable Actors</vt:lpstr>
      <vt:lpstr>Service Fabric Reliable Actors </vt:lpstr>
      <vt:lpstr>Aktorok eloszlása a klaszterben</vt:lpstr>
      <vt:lpstr>Reliable Actors – kommunikációs model</vt:lpstr>
      <vt:lpstr>Reliable Actors – feldolgozási modell</vt:lpstr>
      <vt:lpstr>Reliable Actors – időzítő és emlékeztető</vt:lpstr>
      <vt:lpstr>Reliable Actors – események</vt:lpstr>
      <vt:lpstr>Reliable Actors – állapotkezelés</vt:lpstr>
      <vt:lpstr>Reliable Actors – StateManager</vt:lpstr>
      <vt:lpstr>Service Fabric – vendégprogramok </vt:lpstr>
      <vt:lpstr>Service Fabric – vendégprogramok </vt:lpstr>
      <vt:lpstr>Service Fabric – klaszterkezelés </vt:lpstr>
      <vt:lpstr>Service Fabric – klaszter Azure-ban</vt:lpstr>
      <vt:lpstr>Service Fabric – klaszter saját gépeken</vt:lpstr>
      <vt:lpstr>Service Fabric – klaszterkezelés</vt:lpstr>
      <vt:lpstr>Service Fabric – klaszterkezelés</vt:lpstr>
      <vt:lpstr>Service Fabric Explorer - dashboard</vt:lpstr>
      <vt:lpstr>Service Fabric Explorer - alkalmazásszerkezet</vt:lpstr>
      <vt:lpstr>Service Fabric Explorer - alkalmazásműveletek</vt:lpstr>
      <vt:lpstr>Service Fabric – amiről nem volt szó</vt:lpstr>
      <vt:lpstr>Service Fabric – Linkek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Bence Kővári</dc:creator>
  <cp:lastModifiedBy>Bence Kővári</cp:lastModifiedBy>
  <cp:revision>226</cp:revision>
  <dcterms:created xsi:type="dcterms:W3CDTF">2016-02-25T09:31:21Z</dcterms:created>
  <dcterms:modified xsi:type="dcterms:W3CDTF">2016-08-16T22:49:00Z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0x01010053581EA1847CCB40AAA5607113422F65</vt:lpwstr>
  </property>
</Properties>
</file>