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79"/>
  </p:notesMasterIdLst>
  <p:sldIdLst>
    <p:sldId id="256" r:id="rId6"/>
    <p:sldId id="411" r:id="rId7"/>
    <p:sldId id="400" r:id="rId8"/>
    <p:sldId id="410" r:id="rId9"/>
    <p:sldId id="401" r:id="rId10"/>
    <p:sldId id="269" r:id="rId11"/>
    <p:sldId id="270" r:id="rId12"/>
    <p:sldId id="271" r:id="rId13"/>
    <p:sldId id="272" r:id="rId14"/>
    <p:sldId id="273" r:id="rId15"/>
    <p:sldId id="409" r:id="rId16"/>
    <p:sldId id="324" r:id="rId17"/>
    <p:sldId id="403" r:id="rId18"/>
    <p:sldId id="279" r:id="rId19"/>
    <p:sldId id="280" r:id="rId20"/>
    <p:sldId id="331" r:id="rId21"/>
    <p:sldId id="282" r:id="rId22"/>
    <p:sldId id="283" r:id="rId23"/>
    <p:sldId id="284" r:id="rId24"/>
    <p:sldId id="285" r:id="rId25"/>
    <p:sldId id="286" r:id="rId26"/>
    <p:sldId id="287" r:id="rId27"/>
    <p:sldId id="288" r:id="rId28"/>
    <p:sldId id="289" r:id="rId29"/>
    <p:sldId id="290" r:id="rId30"/>
    <p:sldId id="292" r:id="rId31"/>
    <p:sldId id="294" r:id="rId32"/>
    <p:sldId id="295" r:id="rId33"/>
    <p:sldId id="404"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405" r:id="rId50"/>
    <p:sldId id="311" r:id="rId51"/>
    <p:sldId id="313" r:id="rId52"/>
    <p:sldId id="312" r:id="rId53"/>
    <p:sldId id="315" r:id="rId54"/>
    <p:sldId id="316" r:id="rId55"/>
    <p:sldId id="317" r:id="rId56"/>
    <p:sldId id="376" r:id="rId57"/>
    <p:sldId id="377" r:id="rId58"/>
    <p:sldId id="378" r:id="rId59"/>
    <p:sldId id="379" r:id="rId60"/>
    <p:sldId id="380" r:id="rId61"/>
    <p:sldId id="382" r:id="rId62"/>
    <p:sldId id="406" r:id="rId63"/>
    <p:sldId id="407" r:id="rId64"/>
    <p:sldId id="383" r:id="rId65"/>
    <p:sldId id="385" r:id="rId66"/>
    <p:sldId id="386" r:id="rId67"/>
    <p:sldId id="393" r:id="rId68"/>
    <p:sldId id="394" r:id="rId69"/>
    <p:sldId id="388" r:id="rId70"/>
    <p:sldId id="387" r:id="rId71"/>
    <p:sldId id="389" r:id="rId72"/>
    <p:sldId id="390" r:id="rId73"/>
    <p:sldId id="391" r:id="rId74"/>
    <p:sldId id="395" r:id="rId75"/>
    <p:sldId id="396" r:id="rId76"/>
    <p:sldId id="399" r:id="rId77"/>
    <p:sldId id="32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8DF6F7-BEEC-4F08-8520-9CFE55CE0AEF}">
          <p14:sldIdLst>
            <p14:sldId id="256"/>
            <p14:sldId id="411"/>
            <p14:sldId id="400"/>
            <p14:sldId id="410"/>
            <p14:sldId id="401"/>
            <p14:sldId id="269"/>
            <p14:sldId id="270"/>
            <p14:sldId id="271"/>
            <p14:sldId id="272"/>
            <p14:sldId id="273"/>
            <p14:sldId id="409"/>
            <p14:sldId id="324"/>
            <p14:sldId id="403"/>
            <p14:sldId id="279"/>
            <p14:sldId id="280"/>
            <p14:sldId id="331"/>
            <p14:sldId id="282"/>
            <p14:sldId id="283"/>
            <p14:sldId id="284"/>
            <p14:sldId id="285"/>
            <p14:sldId id="286"/>
            <p14:sldId id="287"/>
            <p14:sldId id="288"/>
            <p14:sldId id="289"/>
            <p14:sldId id="290"/>
            <p14:sldId id="292"/>
            <p14:sldId id="294"/>
            <p14:sldId id="295"/>
            <p14:sldId id="404"/>
            <p14:sldId id="296"/>
            <p14:sldId id="297"/>
            <p14:sldId id="298"/>
            <p14:sldId id="299"/>
            <p14:sldId id="300"/>
            <p14:sldId id="301"/>
            <p14:sldId id="302"/>
            <p14:sldId id="303"/>
            <p14:sldId id="304"/>
            <p14:sldId id="305"/>
            <p14:sldId id="306"/>
            <p14:sldId id="307"/>
            <p14:sldId id="308"/>
            <p14:sldId id="309"/>
            <p14:sldId id="310"/>
          </p14:sldIdLst>
        </p14:section>
        <p14:section name="Kanban" id="{8DAEB816-8830-4E02-AB68-0603FD69D204}">
          <p14:sldIdLst>
            <p14:sldId id="405"/>
            <p14:sldId id="311"/>
            <p14:sldId id="313"/>
            <p14:sldId id="312"/>
            <p14:sldId id="315"/>
            <p14:sldId id="316"/>
            <p14:sldId id="317"/>
            <p14:sldId id="376"/>
            <p14:sldId id="377"/>
            <p14:sldId id="378"/>
            <p14:sldId id="379"/>
          </p14:sldIdLst>
        </p14:section>
        <p14:section name="Verziókezelés" id="{425CA0AB-D08E-4AB1-AADF-0D376421C45D}">
          <p14:sldIdLst/>
        </p14:section>
        <p14:section name="Team Build" id="{2BF25E2D-701E-4013-BFC2-9E6CD99F9C03}">
          <p14:sldIdLst>
            <p14:sldId id="380"/>
            <p14:sldId id="382"/>
            <p14:sldId id="406"/>
            <p14:sldId id="407"/>
            <p14:sldId id="383"/>
            <p14:sldId id="385"/>
            <p14:sldId id="386"/>
            <p14:sldId id="393"/>
            <p14:sldId id="394"/>
            <p14:sldId id="388"/>
            <p14:sldId id="387"/>
            <p14:sldId id="389"/>
            <p14:sldId id="390"/>
            <p14:sldId id="391"/>
            <p14:sldId id="395"/>
            <p14:sldId id="396"/>
            <p14:sldId id="399"/>
            <p14:sldId id="32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ce Kővári" initials="BK" lastIdx="4" clrIdx="0">
    <p:extLst>
      <p:ext uri="{19B8F6BF-5375-455C-9EA6-DF929625EA0E}">
        <p15:presenceInfo xmlns:p15="http://schemas.microsoft.com/office/powerpoint/2012/main" userId="Bence Kővári" providerId="None"/>
      </p:ext>
    </p:extLst>
  </p:cmAuthor>
  <p:cmAuthor id="2" name="Attila Érsek" initials="AÉ" lastIdx="1" clrIdx="1">
    <p:extLst>
      <p:ext uri="{19B8F6BF-5375-455C-9EA6-DF929625EA0E}">
        <p15:presenceInfo xmlns:p15="http://schemas.microsoft.com/office/powerpoint/2012/main" userId="S0033FFF9666B027@LIVE.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0" autoAdjust="0"/>
    <p:restoredTop sz="81520" autoAdjust="0"/>
  </p:normalViewPr>
  <p:slideViewPr>
    <p:cSldViewPr snapToGrid="0">
      <p:cViewPr varScale="1">
        <p:scale>
          <a:sx n="63" d="100"/>
          <a:sy n="63" d="100"/>
        </p:scale>
        <p:origin x="8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5-25T14:40:09.753" idx="1">
    <p:pos x="10" y="10"/>
    <p:text>Ez a dia ide felesleges szerintem.</p:text>
    <p:extLst>
      <p:ext uri="{C676402C-5697-4E1C-873F-D02D1690AC5C}">
        <p15:threadingInfo xmlns:p15="http://schemas.microsoft.com/office/powerpoint/2012/main" timeZoneBias="-120"/>
      </p:ext>
    </p:extLst>
  </p:cm>
  <p:cm authorId="1" dt="2016-05-30T18:37:42.941" idx="4">
    <p:pos x="10" y="106"/>
    <p:text>Elrejtettük</p:text>
    <p:extLst>
      <p:ext uri="{C676402C-5697-4E1C-873F-D02D1690AC5C}">
        <p15:threadingInfo xmlns:p15="http://schemas.microsoft.com/office/powerpoint/2012/main" timeZoneBias="-120">
          <p15:parentCm authorId="2"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BC970-7936-4116-9FF1-23E06EB246F2}" type="datetimeFigureOut">
              <a:rPr lang="hu-HU" smtClean="0"/>
              <a:t>2016. 07. 27.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A5209-AAE8-4058-9F5C-1CBCBE2E82A4}" type="slidenum">
              <a:rPr lang="hu-HU" smtClean="0"/>
              <a:t>‹#›</a:t>
            </a:fld>
            <a:endParaRPr lang="hu-HU"/>
          </a:p>
        </p:txBody>
      </p:sp>
    </p:spTree>
    <p:extLst>
      <p:ext uri="{BB962C8B-B14F-4D97-AF65-F5344CB8AC3E}">
        <p14:creationId xmlns:p14="http://schemas.microsoft.com/office/powerpoint/2010/main" val="23985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aka.ms/professional-annual" TargetMode="External"/><Relationship Id="rId3" Type="http://schemas.openxmlformats.org/officeDocument/2006/relationships/hyperlink" Target="http://aka.ms/enterprise-annual" TargetMode="External"/><Relationship Id="rId7" Type="http://schemas.openxmlformats.org/officeDocument/2006/relationships/hyperlink" Target="https://mspartner.microsoft.com/en/us/pages/membership/msdn-subscriptions.aspx" TargetMode="External"/><Relationship Id="rId12" Type="http://schemas.openxmlformats.org/officeDocument/2006/relationships/hyperlink" Target="https://www.visualstudio.com/products/msdn-platforms-v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microsoft.com/bizspark/default.aspx" TargetMode="External"/><Relationship Id="rId11" Type="http://schemas.openxmlformats.org/officeDocument/2006/relationships/hyperlink" Target="https://www.visualstudio.com/products/visual-studio-test-professional-with-msdn-vs" TargetMode="External"/><Relationship Id="rId5" Type="http://schemas.openxmlformats.org/officeDocument/2006/relationships/hyperlink" Target="https://www.visualstudio.com/products/visual-studio-enterprise-vs" TargetMode="External"/><Relationship Id="rId10" Type="http://schemas.openxmlformats.org/officeDocument/2006/relationships/hyperlink" Target="https://www.visualstudio.com/products/visual-studio-professional-with-msdn-vs" TargetMode="External"/><Relationship Id="rId4" Type="http://schemas.openxmlformats.org/officeDocument/2006/relationships/hyperlink" Target="http://aka.ms/enterprise-monthly" TargetMode="External"/><Relationship Id="rId9" Type="http://schemas.openxmlformats.org/officeDocument/2006/relationships/hyperlink" Target="http://aka.ms/professional-monthl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diasor</a:t>
            </a:r>
            <a:r>
              <a:rPr lang="hu-HU" baseline="0" dirty="0"/>
              <a:t>ban kifejezetten részletezve tárgyaljuk az Azure alapú Visual </a:t>
            </a:r>
            <a:r>
              <a:rPr lang="hu-HU" baseline="0" dirty="0" err="1"/>
              <a:t>Studio</a:t>
            </a:r>
            <a:r>
              <a:rPr lang="hu-HU" baseline="0" dirty="0"/>
              <a:t> Team </a:t>
            </a:r>
            <a:r>
              <a:rPr lang="hu-HU" baseline="0" dirty="0" err="1"/>
              <a:t>Services</a:t>
            </a:r>
            <a:r>
              <a:rPr lang="hu-HU" baseline="0" dirty="0"/>
              <a:t> szolgáltatásait. A teljes sor előadása nem fér bele 90 percbe, így azt javasoljuk, a helyi tantervhez igazítva vágják meg. Érdemes azokat az ALM elemeket kidomborítani, melyekkel a hallgatók már korábbi tanulmányaik során találkozhattak</a:t>
            </a:r>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1</a:t>
            </a:fld>
            <a:endParaRPr lang="hu-HU"/>
          </a:p>
        </p:txBody>
      </p:sp>
    </p:spTree>
    <p:extLst>
      <p:ext uri="{BB962C8B-B14F-4D97-AF65-F5344CB8AC3E}">
        <p14:creationId xmlns:p14="http://schemas.microsoft.com/office/powerpoint/2010/main" val="166001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Kicsit félrevezető</a:t>
            </a:r>
            <a:r>
              <a:rPr lang="hu-HU" baseline="0" dirty="0"/>
              <a:t> az elnevezés, a </a:t>
            </a:r>
            <a:r>
              <a:rPr lang="hu-HU" baseline="0" dirty="0" err="1"/>
              <a:t>basic</a:t>
            </a:r>
            <a:r>
              <a:rPr lang="hu-HU" baseline="0" dirty="0"/>
              <a:t> a teljes jogú felhasználó.</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a:t>https://www.visualstudio.com/en-us/products/visual-studio-team-services-feature-matrix-vs.aspx</a:t>
            </a:r>
          </a:p>
          <a:p>
            <a:r>
              <a:rPr lang="hu-HU" dirty="0"/>
              <a:t>Ezek a VS </a:t>
            </a:r>
            <a:r>
              <a:rPr lang="hu-HU" dirty="0" err="1"/>
              <a:t>subscription-ök</a:t>
            </a:r>
            <a:r>
              <a:rPr lang="hu-HU" dirty="0"/>
              <a:t> jogosultak az ingyenes felvételre:</a:t>
            </a:r>
          </a:p>
          <a:p>
            <a:r>
              <a:rPr lang="hu-HU" dirty="0">
                <a:hlinkClick r:id="rId3"/>
              </a:rPr>
              <a:t>Visual </a:t>
            </a:r>
            <a:r>
              <a:rPr lang="hu-HU" dirty="0" err="1">
                <a:hlinkClick r:id="rId3"/>
              </a:rPr>
              <a:t>Studio</a:t>
            </a:r>
            <a:r>
              <a:rPr lang="hu-HU" dirty="0">
                <a:hlinkClick r:id="rId3"/>
              </a:rPr>
              <a:t> Enterprise - </a:t>
            </a:r>
            <a:r>
              <a:rPr lang="hu-HU" dirty="0" err="1">
                <a:hlinkClick r:id="rId3"/>
              </a:rPr>
              <a:t>annual</a:t>
            </a:r>
            <a:r>
              <a:rPr lang="hu-HU" dirty="0"/>
              <a:t> </a:t>
            </a:r>
          </a:p>
          <a:p>
            <a:r>
              <a:rPr lang="hu-HU" dirty="0">
                <a:hlinkClick r:id="rId4"/>
              </a:rPr>
              <a:t>Visual </a:t>
            </a:r>
            <a:r>
              <a:rPr lang="hu-HU" dirty="0" err="1">
                <a:hlinkClick r:id="rId4"/>
              </a:rPr>
              <a:t>Studio</a:t>
            </a:r>
            <a:r>
              <a:rPr lang="hu-HU" dirty="0">
                <a:hlinkClick r:id="rId4"/>
              </a:rPr>
              <a:t> Enterprise - </a:t>
            </a:r>
            <a:r>
              <a:rPr lang="hu-HU" dirty="0" err="1">
                <a:hlinkClick r:id="rId4"/>
              </a:rPr>
              <a:t>monthly</a:t>
            </a:r>
            <a:r>
              <a:rPr lang="hu-HU" dirty="0"/>
              <a:t> </a:t>
            </a:r>
          </a:p>
          <a:p>
            <a:r>
              <a:rPr lang="hu-HU" dirty="0">
                <a:hlinkClick r:id="rId5"/>
              </a:rPr>
              <a:t>Visual </a:t>
            </a:r>
            <a:r>
              <a:rPr lang="hu-HU" dirty="0" err="1">
                <a:hlinkClick r:id="rId5"/>
              </a:rPr>
              <a:t>Studio</a:t>
            </a:r>
            <a:r>
              <a:rPr lang="hu-HU" dirty="0">
                <a:hlinkClick r:id="rId5"/>
              </a:rPr>
              <a:t> Enterprise </a:t>
            </a:r>
            <a:r>
              <a:rPr lang="hu-HU" dirty="0" err="1">
                <a:hlinkClick r:id="rId5"/>
              </a:rPr>
              <a:t>with</a:t>
            </a:r>
            <a:r>
              <a:rPr lang="hu-HU" dirty="0">
                <a:hlinkClick r:id="rId5"/>
              </a:rPr>
              <a:t> MSDN</a:t>
            </a:r>
            <a:r>
              <a:rPr lang="hu-HU" dirty="0"/>
              <a:t> (</a:t>
            </a:r>
            <a:r>
              <a:rPr lang="hu-HU" dirty="0" err="1"/>
              <a:t>including</a:t>
            </a:r>
            <a:r>
              <a:rPr lang="hu-HU" dirty="0"/>
              <a:t> </a:t>
            </a:r>
            <a:r>
              <a:rPr lang="hu-HU" dirty="0" err="1"/>
              <a:t>subscriptions</a:t>
            </a:r>
            <a:r>
              <a:rPr lang="hu-HU" dirty="0"/>
              <a:t> </a:t>
            </a:r>
            <a:r>
              <a:rPr lang="hu-HU" dirty="0" err="1"/>
              <a:t>offered</a:t>
            </a:r>
            <a:r>
              <a:rPr lang="hu-HU" dirty="0"/>
              <a:t> </a:t>
            </a:r>
            <a:r>
              <a:rPr lang="hu-HU" dirty="0" err="1"/>
              <a:t>through</a:t>
            </a:r>
            <a:r>
              <a:rPr lang="hu-HU" dirty="0"/>
              <a:t> </a:t>
            </a:r>
            <a:r>
              <a:rPr lang="hu-HU" dirty="0" err="1">
                <a:hlinkClick r:id="rId6"/>
              </a:rPr>
              <a:t>BizSpark</a:t>
            </a:r>
            <a:r>
              <a:rPr lang="hu-HU" dirty="0"/>
              <a:t> and </a:t>
            </a:r>
            <a:r>
              <a:rPr lang="hu-HU" dirty="0" err="1"/>
              <a:t>the</a:t>
            </a:r>
            <a:r>
              <a:rPr lang="hu-HU" dirty="0"/>
              <a:t> </a:t>
            </a:r>
            <a:r>
              <a:rPr lang="hu-HU" dirty="0">
                <a:hlinkClick r:id="rId7"/>
              </a:rPr>
              <a:t>Microsoft Partner Network</a:t>
            </a:r>
            <a:r>
              <a:rPr lang="hu-HU" dirty="0"/>
              <a:t>)</a:t>
            </a:r>
          </a:p>
          <a:p>
            <a:r>
              <a:rPr lang="hu-HU" dirty="0">
                <a:hlinkClick r:id="rId8"/>
              </a:rPr>
              <a:t>Visual </a:t>
            </a:r>
            <a:r>
              <a:rPr lang="hu-HU" dirty="0" err="1">
                <a:hlinkClick r:id="rId8"/>
              </a:rPr>
              <a:t>Studio</a:t>
            </a:r>
            <a:r>
              <a:rPr lang="hu-HU" dirty="0">
                <a:hlinkClick r:id="rId8"/>
              </a:rPr>
              <a:t> Professional - </a:t>
            </a:r>
            <a:r>
              <a:rPr lang="hu-HU" dirty="0" err="1">
                <a:hlinkClick r:id="rId8"/>
              </a:rPr>
              <a:t>annual</a:t>
            </a:r>
            <a:r>
              <a:rPr lang="hu-HU" dirty="0"/>
              <a:t> </a:t>
            </a:r>
          </a:p>
          <a:p>
            <a:r>
              <a:rPr lang="hu-HU" dirty="0">
                <a:hlinkClick r:id="rId9"/>
              </a:rPr>
              <a:t>Visual </a:t>
            </a:r>
            <a:r>
              <a:rPr lang="hu-HU" dirty="0" err="1">
                <a:hlinkClick r:id="rId9"/>
              </a:rPr>
              <a:t>Studio</a:t>
            </a:r>
            <a:r>
              <a:rPr lang="hu-HU" dirty="0">
                <a:hlinkClick r:id="rId9"/>
              </a:rPr>
              <a:t> Professional - </a:t>
            </a:r>
            <a:r>
              <a:rPr lang="hu-HU" dirty="0" err="1">
                <a:hlinkClick r:id="rId9"/>
              </a:rPr>
              <a:t>monthly</a:t>
            </a:r>
            <a:r>
              <a:rPr lang="hu-HU" dirty="0"/>
              <a:t> </a:t>
            </a:r>
          </a:p>
          <a:p>
            <a:r>
              <a:rPr lang="hu-HU" dirty="0">
                <a:hlinkClick r:id="rId10"/>
              </a:rPr>
              <a:t>Visual </a:t>
            </a:r>
            <a:r>
              <a:rPr lang="hu-HU" dirty="0" err="1">
                <a:hlinkClick r:id="rId10"/>
              </a:rPr>
              <a:t>Studio</a:t>
            </a:r>
            <a:r>
              <a:rPr lang="hu-HU" dirty="0">
                <a:hlinkClick r:id="rId10"/>
              </a:rPr>
              <a:t> Professional </a:t>
            </a:r>
            <a:r>
              <a:rPr lang="hu-HU" dirty="0" err="1">
                <a:hlinkClick r:id="rId10"/>
              </a:rPr>
              <a:t>with</a:t>
            </a:r>
            <a:r>
              <a:rPr lang="hu-HU" dirty="0">
                <a:hlinkClick r:id="rId10"/>
              </a:rPr>
              <a:t> MSDN</a:t>
            </a:r>
            <a:r>
              <a:rPr lang="hu-HU" dirty="0"/>
              <a:t> </a:t>
            </a:r>
          </a:p>
          <a:p>
            <a:r>
              <a:rPr lang="hu-HU" dirty="0">
                <a:hlinkClick r:id="rId11"/>
              </a:rPr>
              <a:t>Visual </a:t>
            </a:r>
            <a:r>
              <a:rPr lang="hu-HU" dirty="0" err="1">
                <a:hlinkClick r:id="rId11"/>
              </a:rPr>
              <a:t>Studio</a:t>
            </a:r>
            <a:r>
              <a:rPr lang="hu-HU" dirty="0">
                <a:hlinkClick r:id="rId11"/>
              </a:rPr>
              <a:t> Test Professional </a:t>
            </a:r>
            <a:r>
              <a:rPr lang="hu-HU" dirty="0" err="1">
                <a:hlinkClick r:id="rId11"/>
              </a:rPr>
              <a:t>with</a:t>
            </a:r>
            <a:r>
              <a:rPr lang="hu-HU" dirty="0">
                <a:hlinkClick r:id="rId11"/>
              </a:rPr>
              <a:t> MSDN</a:t>
            </a:r>
            <a:r>
              <a:rPr lang="hu-HU" dirty="0"/>
              <a:t> </a:t>
            </a:r>
          </a:p>
          <a:p>
            <a:r>
              <a:rPr lang="hu-HU" dirty="0">
                <a:hlinkClick r:id="rId12"/>
              </a:rPr>
              <a:t>MSDN </a:t>
            </a:r>
            <a:r>
              <a:rPr lang="hu-HU" dirty="0" err="1">
                <a:hlinkClick r:id="rId12"/>
              </a:rPr>
              <a:t>Platforms</a:t>
            </a:r>
            <a:r>
              <a:rPr lang="hu-HU" dirty="0"/>
              <a:t> </a:t>
            </a:r>
          </a:p>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11</a:t>
            </a:fld>
            <a:endParaRPr lang="en-US" dirty="0"/>
          </a:p>
        </p:txBody>
      </p:sp>
    </p:spTree>
    <p:extLst>
      <p:ext uri="{BB962C8B-B14F-4D97-AF65-F5344CB8AC3E}">
        <p14:creationId xmlns:p14="http://schemas.microsoft.com/office/powerpoint/2010/main" val="1225059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basic</a:t>
            </a:r>
            <a:r>
              <a:rPr lang="hu-HU" dirty="0"/>
              <a:t> tulajdonképpen, ami mindent tud:</a:t>
            </a:r>
          </a:p>
          <a:p>
            <a:r>
              <a:rPr lang="hu-HU" dirty="0"/>
              <a:t>https://www.visualstudio.com/en-us/products/visual-studio-team-services-feature-matrix-vs.aspx</a:t>
            </a:r>
          </a:p>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12</a:t>
            </a:fld>
            <a:endParaRPr lang="en-US" dirty="0"/>
          </a:p>
        </p:txBody>
      </p:sp>
    </p:spTree>
    <p:extLst>
      <p:ext uri="{BB962C8B-B14F-4D97-AF65-F5344CB8AC3E}">
        <p14:creationId xmlns:p14="http://schemas.microsoft.com/office/powerpoint/2010/main" val="60363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14</a:t>
            </a:fld>
            <a:endParaRPr lang="hu-HU"/>
          </a:p>
        </p:txBody>
      </p:sp>
    </p:spTree>
    <p:extLst>
      <p:ext uri="{BB962C8B-B14F-4D97-AF65-F5344CB8AC3E}">
        <p14:creationId xmlns:p14="http://schemas.microsoft.com/office/powerpoint/2010/main" val="2896425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Egyet </a:t>
            </a:r>
            <a:r>
              <a:rPr lang="hu-HU" dirty="0" err="1"/>
              <a:t>részketesebben</a:t>
            </a:r>
            <a:r>
              <a:rPr lang="hu-HU" baseline="0" dirty="0"/>
              <a:t> elmondani (lásd köv. dia), a többinél csak a különbségeket.</a:t>
            </a:r>
          </a:p>
          <a:p>
            <a:r>
              <a:rPr lang="hu-HU" baseline="0" dirty="0"/>
              <a:t>A nyilak az alábontási </a:t>
            </a:r>
            <a:r>
              <a:rPr lang="hu-HU" baseline="0" dirty="0" err="1"/>
              <a:t>viszonokat</a:t>
            </a:r>
            <a:r>
              <a:rPr lang="hu-HU" baseline="0" dirty="0"/>
              <a:t> jelentik. Egy </a:t>
            </a:r>
            <a:r>
              <a:rPr lang="hu-HU" baseline="0" dirty="0" err="1"/>
              <a:t>Feature</a:t>
            </a:r>
            <a:r>
              <a:rPr lang="hu-HU" baseline="0" dirty="0"/>
              <a:t> felbontható PBI-</a:t>
            </a:r>
            <a:r>
              <a:rPr lang="hu-HU" baseline="0" dirty="0" err="1"/>
              <a:t>kre</a:t>
            </a:r>
            <a:r>
              <a:rPr lang="hu-HU" baseline="0" dirty="0"/>
              <a:t>, amik </a:t>
            </a:r>
            <a:r>
              <a:rPr lang="hu-HU" baseline="0" dirty="0" err="1"/>
              <a:t>Task</a:t>
            </a:r>
            <a:r>
              <a:rPr lang="hu-HU" baseline="0" dirty="0"/>
              <a:t>-okra bontható.</a:t>
            </a:r>
          </a:p>
          <a:p>
            <a:r>
              <a:rPr lang="hu-HU" dirty="0"/>
              <a:t>Elég</a:t>
            </a:r>
            <a:r>
              <a:rPr lang="hu-HU" baseline="0" dirty="0"/>
              <a:t> hasonlóak, a </a:t>
            </a:r>
            <a:r>
              <a:rPr lang="hu-HU" baseline="0" dirty="0" err="1"/>
              <a:t>Scrum</a:t>
            </a:r>
            <a:r>
              <a:rPr lang="hu-HU" baseline="0" dirty="0"/>
              <a:t> az </a:t>
            </a:r>
            <a:r>
              <a:rPr lang="hu-HU" baseline="0" dirty="0" err="1"/>
              <a:t>Agile</a:t>
            </a:r>
            <a:r>
              <a:rPr lang="hu-HU" baseline="0" dirty="0"/>
              <a:t> egy speciális esete</a:t>
            </a:r>
          </a:p>
          <a:p>
            <a:r>
              <a:rPr lang="hu-HU" dirty="0"/>
              <a:t>https://msdn.microsoft.com/library/vs/alm/work/guidance/choose-process</a:t>
            </a:r>
          </a:p>
        </p:txBody>
      </p:sp>
      <p:sp>
        <p:nvSpPr>
          <p:cNvPr id="4" name="Dia számának helye 3"/>
          <p:cNvSpPr>
            <a:spLocks noGrp="1"/>
          </p:cNvSpPr>
          <p:nvPr>
            <p:ph type="sldNum" sz="quarter" idx="10"/>
          </p:nvPr>
        </p:nvSpPr>
        <p:spPr/>
        <p:txBody>
          <a:bodyPr/>
          <a:lstStyle/>
          <a:p>
            <a:fld id="{7BC64CBF-2079-468F-8D3A-0F5D92BB0D5F}" type="slidenum">
              <a:rPr lang="en-US" smtClean="0"/>
              <a:pPr/>
              <a:t>15</a:t>
            </a:fld>
            <a:endParaRPr lang="en-US" dirty="0"/>
          </a:p>
        </p:txBody>
      </p:sp>
    </p:spTree>
    <p:extLst>
      <p:ext uri="{BB962C8B-B14F-4D97-AF65-F5344CB8AC3E}">
        <p14:creationId xmlns:p14="http://schemas.microsoft.com/office/powerpoint/2010/main" val="4074563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t>
            </a:r>
            <a:r>
              <a:rPr lang="hu-HU" dirty="0" err="1"/>
              <a:t>Epic</a:t>
            </a:r>
            <a:r>
              <a:rPr lang="hu-HU" dirty="0"/>
              <a:t>, </a:t>
            </a:r>
            <a:r>
              <a:rPr lang="hu-HU" dirty="0" err="1"/>
              <a:t>Feature</a:t>
            </a:r>
            <a:r>
              <a:rPr lang="hu-HU" dirty="0"/>
              <a:t> szintek</a:t>
            </a:r>
            <a:r>
              <a:rPr lang="hu-HU" baseline="0" dirty="0"/>
              <a:t> </a:t>
            </a:r>
            <a:r>
              <a:rPr lang="hu-HU" baseline="0" dirty="0" err="1"/>
              <a:t>opcionálisak</a:t>
            </a:r>
            <a:r>
              <a:rPr lang="hu-HU" baseline="0" dirty="0"/>
              <a:t>. Kisebb szoftver esetén feleslegesek.</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16</a:t>
            </a:fld>
            <a:endParaRPr lang="en-US" dirty="0"/>
          </a:p>
        </p:txBody>
      </p:sp>
    </p:spTree>
    <p:extLst>
      <p:ext uri="{BB962C8B-B14F-4D97-AF65-F5344CB8AC3E}">
        <p14:creationId xmlns:p14="http://schemas.microsoft.com/office/powerpoint/2010/main" val="219836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17</a:t>
            </a:fld>
            <a:endParaRPr lang="en-US" dirty="0"/>
          </a:p>
        </p:txBody>
      </p:sp>
    </p:spTree>
    <p:extLst>
      <p:ext uri="{BB962C8B-B14F-4D97-AF65-F5344CB8AC3E}">
        <p14:creationId xmlns:p14="http://schemas.microsoft.com/office/powerpoint/2010/main" val="3729031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happy </a:t>
            </a:r>
            <a:r>
              <a:rPr lang="hu-HU" dirty="0" err="1"/>
              <a:t>path</a:t>
            </a:r>
            <a:r>
              <a:rPr lang="hu-HU" dirty="0"/>
              <a:t>-t érdemes előbb </a:t>
            </a:r>
            <a:r>
              <a:rPr lang="hu-HU" dirty="0" err="1"/>
              <a:t>végigvenni</a:t>
            </a:r>
            <a:r>
              <a:rPr lang="hu-HU" dirty="0"/>
              <a:t>, aztán a különleges eseteket.</a:t>
            </a:r>
          </a:p>
          <a:p>
            <a:r>
              <a:rPr lang="hu-HU" dirty="0"/>
              <a:t>A </a:t>
            </a:r>
            <a:r>
              <a:rPr lang="hu-HU" dirty="0" err="1"/>
              <a:t>Scrum-ban</a:t>
            </a:r>
            <a:r>
              <a:rPr lang="hu-HU" dirty="0"/>
              <a:t> nincs „</a:t>
            </a:r>
            <a:r>
              <a:rPr lang="hu-HU" dirty="0" err="1"/>
              <a:t>Acceptance</a:t>
            </a:r>
            <a:r>
              <a:rPr lang="hu-HU" dirty="0"/>
              <a:t> test </a:t>
            </a:r>
            <a:r>
              <a:rPr lang="hu-HU" dirty="0" err="1"/>
              <a:t>fail</a:t>
            </a:r>
            <a:r>
              <a:rPr lang="hu-HU" dirty="0"/>
              <a:t>” miatt</a:t>
            </a:r>
            <a:r>
              <a:rPr lang="hu-HU" baseline="0" dirty="0"/>
              <a:t> extra állapot.</a:t>
            </a:r>
          </a:p>
          <a:p>
            <a:r>
              <a:rPr lang="hu-HU" baseline="0" dirty="0"/>
              <a:t>A </a:t>
            </a:r>
            <a:r>
              <a:rPr lang="hu-HU" baseline="0" dirty="0" err="1"/>
              <a:t>Reject</a:t>
            </a:r>
            <a:r>
              <a:rPr lang="hu-HU" baseline="0" dirty="0"/>
              <a:t> ág a CMMI-</a:t>
            </a:r>
            <a:r>
              <a:rPr lang="hu-HU" baseline="0" dirty="0" err="1"/>
              <a:t>ben</a:t>
            </a:r>
            <a:r>
              <a:rPr lang="hu-HU" baseline="0" dirty="0"/>
              <a:t> a </a:t>
            </a:r>
            <a:r>
              <a:rPr lang="hu-HU" baseline="0" dirty="0" err="1"/>
              <a:t>Closed-ba</a:t>
            </a:r>
            <a:r>
              <a:rPr lang="hu-HU" baseline="0" dirty="0"/>
              <a:t> vezet.</a:t>
            </a:r>
          </a:p>
          <a:p>
            <a:r>
              <a:rPr lang="hu-HU" baseline="0" dirty="0"/>
              <a:t>A CMMI-</a:t>
            </a:r>
            <a:r>
              <a:rPr lang="hu-HU" baseline="0" dirty="0" err="1"/>
              <a:t>ben</a:t>
            </a:r>
            <a:r>
              <a:rPr lang="hu-HU" baseline="0" dirty="0"/>
              <a:t> a </a:t>
            </a:r>
            <a:r>
              <a:rPr lang="hu-HU" baseline="0" dirty="0" err="1"/>
              <a:t>Closed-ból</a:t>
            </a:r>
            <a:r>
              <a:rPr lang="hu-HU" baseline="0" dirty="0"/>
              <a:t> </a:t>
            </a:r>
            <a:r>
              <a:rPr lang="hu-HU" baseline="0" dirty="0" err="1"/>
              <a:t>Active-ba</a:t>
            </a:r>
            <a:r>
              <a:rPr lang="hu-HU" baseline="0" dirty="0"/>
              <a:t> kerülhetünk.</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18</a:t>
            </a:fld>
            <a:endParaRPr lang="en-US" dirty="0"/>
          </a:p>
        </p:txBody>
      </p:sp>
    </p:spTree>
    <p:extLst>
      <p:ext uri="{BB962C8B-B14F-4D97-AF65-F5344CB8AC3E}">
        <p14:creationId xmlns:p14="http://schemas.microsoft.com/office/powerpoint/2010/main" val="195476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Ugyanaz, mint az</a:t>
            </a:r>
            <a:r>
              <a:rPr lang="hu-HU" baseline="0" dirty="0"/>
              <a:t> </a:t>
            </a:r>
            <a:r>
              <a:rPr lang="hu-HU" baseline="0" dirty="0" err="1"/>
              <a:t>Epic</a:t>
            </a:r>
            <a:r>
              <a:rPr lang="hu-HU" baseline="0" dirty="0"/>
              <a:t>, lapozhatunk.</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19</a:t>
            </a:fld>
            <a:endParaRPr lang="en-US" dirty="0"/>
          </a:p>
        </p:txBody>
      </p:sp>
    </p:spTree>
    <p:extLst>
      <p:ext uri="{BB962C8B-B14F-4D97-AF65-F5344CB8AC3E}">
        <p14:creationId xmlns:p14="http://schemas.microsoft.com/office/powerpoint/2010/main" val="3670744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Itt a </a:t>
            </a:r>
            <a:r>
              <a:rPr lang="hu-HU" dirty="0" err="1"/>
              <a:t>Scrum-ost</a:t>
            </a:r>
            <a:r>
              <a:rPr lang="hu-HU" dirty="0"/>
              <a:t> </a:t>
            </a:r>
            <a:r>
              <a:rPr lang="hu-HU" dirty="0" err="1"/>
              <a:t>mindenkép</a:t>
            </a:r>
            <a:r>
              <a:rPr lang="hu-HU" dirty="0"/>
              <a:t> érdemes</a:t>
            </a:r>
            <a:r>
              <a:rPr lang="hu-HU" baseline="0" dirty="0"/>
              <a:t> </a:t>
            </a:r>
            <a:r>
              <a:rPr lang="hu-HU" baseline="0" dirty="0" err="1"/>
              <a:t>véigivenni</a:t>
            </a:r>
            <a:r>
              <a:rPr lang="hu-HU" baseline="0" dirty="0"/>
              <a:t>, mert sokan félreértik pl. a </a:t>
            </a:r>
            <a:r>
              <a:rPr lang="hu-HU" baseline="0" dirty="0" err="1"/>
              <a:t>Committed</a:t>
            </a:r>
            <a:r>
              <a:rPr lang="hu-HU" baseline="0" dirty="0"/>
              <a:t> állapotot.</a:t>
            </a:r>
          </a:p>
          <a:p>
            <a:r>
              <a:rPr lang="hu-HU" baseline="0" dirty="0"/>
              <a:t>Az </a:t>
            </a:r>
            <a:r>
              <a:rPr lang="hu-HU" baseline="0" dirty="0" err="1"/>
              <a:t>Agile</a:t>
            </a:r>
            <a:r>
              <a:rPr lang="hu-HU" baseline="0" dirty="0"/>
              <a:t> és a CMMI hasonló, az </a:t>
            </a:r>
            <a:r>
              <a:rPr lang="hu-HU" baseline="0" dirty="0" err="1"/>
              <a:t>Epic</a:t>
            </a:r>
            <a:r>
              <a:rPr lang="hu-HU" baseline="0" dirty="0"/>
              <a:t>/</a:t>
            </a:r>
            <a:r>
              <a:rPr lang="hu-HU" baseline="0" dirty="0" err="1"/>
              <a:t>Feature</a:t>
            </a:r>
            <a:r>
              <a:rPr lang="hu-HU" baseline="0" dirty="0"/>
              <a:t> állapotaikhoz is.</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20</a:t>
            </a:fld>
            <a:endParaRPr lang="en-US" dirty="0"/>
          </a:p>
        </p:txBody>
      </p:sp>
    </p:spTree>
    <p:extLst>
      <p:ext uri="{BB962C8B-B14F-4D97-AF65-F5344CB8AC3E}">
        <p14:creationId xmlns:p14="http://schemas.microsoft.com/office/powerpoint/2010/main" val="1558896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Scrum</a:t>
            </a:r>
            <a:r>
              <a:rPr lang="hu-HU" dirty="0"/>
              <a:t>: ugyanaz, mint a </a:t>
            </a:r>
            <a:r>
              <a:rPr lang="hu-HU" dirty="0" err="1"/>
              <a:t>Scrum</a:t>
            </a:r>
            <a:r>
              <a:rPr lang="hu-HU" dirty="0"/>
              <a:t>-PBI</a:t>
            </a:r>
          </a:p>
          <a:p>
            <a:r>
              <a:rPr lang="hu-HU" dirty="0" err="1"/>
              <a:t>Agile</a:t>
            </a:r>
            <a:r>
              <a:rPr lang="hu-HU" dirty="0"/>
              <a:t>: nincs </a:t>
            </a:r>
            <a:r>
              <a:rPr lang="hu-HU" dirty="0" err="1"/>
              <a:t>reject</a:t>
            </a:r>
            <a:r>
              <a:rPr lang="hu-HU" dirty="0"/>
              <a:t> ág</a:t>
            </a:r>
          </a:p>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21</a:t>
            </a:fld>
            <a:endParaRPr lang="en-US" dirty="0"/>
          </a:p>
        </p:txBody>
      </p:sp>
    </p:spTree>
    <p:extLst>
      <p:ext uri="{BB962C8B-B14F-4D97-AF65-F5344CB8AC3E}">
        <p14:creationId xmlns:p14="http://schemas.microsoft.com/office/powerpoint/2010/main" val="216223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a:t>
            </a:r>
            <a:r>
              <a:rPr lang="hu-HU" baseline="0" dirty="0"/>
              <a:t> ALM egy  sokkal általánosabb fogalom, a PLM speciális (szoftverekre specializált) esete. </a:t>
            </a:r>
            <a:r>
              <a:rPr lang="hu-HU" dirty="0"/>
              <a:t>Egy termék (egy szoftver) életútja jóval több, mint a megvalósítás. A teljes életciklust lefedik a PLM folyamatok</a:t>
            </a:r>
            <a:r>
              <a:rPr lang="hu-HU" dirty="0" smtClean="0"/>
              <a:t>.</a:t>
            </a:r>
          </a:p>
          <a:p>
            <a:endParaRPr lang="hu-HU" dirty="0" smtClean="0"/>
          </a:p>
          <a:p>
            <a:r>
              <a:rPr lang="hu-HU" dirty="0" smtClean="0"/>
              <a:t>Használjuk ki az alkalmaz, hogy visszautaljunk a korábbi</a:t>
            </a:r>
            <a:r>
              <a:rPr lang="hu-HU" baseline="0" dirty="0" smtClean="0"/>
              <a:t> tárgyakra, melyekben a hallgatók a fejlesztési módszertanokról hallhattak. Emeljük ki a későbbiekben is ezeket a kapcsolódási pontokat</a:t>
            </a:r>
          </a:p>
        </p:txBody>
      </p:sp>
      <p:sp>
        <p:nvSpPr>
          <p:cNvPr id="4" name="Dia számának helye 3"/>
          <p:cNvSpPr>
            <a:spLocks noGrp="1"/>
          </p:cNvSpPr>
          <p:nvPr>
            <p:ph type="sldNum" sz="quarter" idx="10"/>
          </p:nvPr>
        </p:nvSpPr>
        <p:spPr/>
        <p:txBody>
          <a:bodyPr/>
          <a:lstStyle/>
          <a:p>
            <a:fld id="{03DA5209-AAE8-4058-9F5C-1CBCBE2E82A4}" type="slidenum">
              <a:rPr lang="hu-HU" smtClean="0"/>
              <a:t>3</a:t>
            </a:fld>
            <a:endParaRPr lang="hu-HU"/>
          </a:p>
        </p:txBody>
      </p:sp>
    </p:spTree>
    <p:extLst>
      <p:ext uri="{BB962C8B-B14F-4D97-AF65-F5344CB8AC3E}">
        <p14:creationId xmlns:p14="http://schemas.microsoft.com/office/powerpoint/2010/main" val="117067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CMMI:</a:t>
            </a:r>
            <a:r>
              <a:rPr lang="hu-HU" baseline="0" dirty="0"/>
              <a:t> </a:t>
            </a:r>
            <a:r>
              <a:rPr lang="hu-HU" baseline="0" dirty="0" err="1"/>
              <a:t>Closed</a:t>
            </a:r>
            <a:r>
              <a:rPr lang="hu-HU" baseline="0" dirty="0"/>
              <a:t> =&gt; </a:t>
            </a:r>
            <a:r>
              <a:rPr lang="hu-HU" baseline="0" dirty="0" err="1"/>
              <a:t>Proposed</a:t>
            </a:r>
            <a:r>
              <a:rPr lang="hu-HU" baseline="0" dirty="0"/>
              <a:t> az újdonság</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22</a:t>
            </a:fld>
            <a:endParaRPr lang="en-US" dirty="0"/>
          </a:p>
        </p:txBody>
      </p:sp>
    </p:spTree>
    <p:extLst>
      <p:ext uri="{BB962C8B-B14F-4D97-AF65-F5344CB8AC3E}">
        <p14:creationId xmlns:p14="http://schemas.microsoft.com/office/powerpoint/2010/main" val="213909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23</a:t>
            </a:fld>
            <a:endParaRPr lang="en-US" dirty="0"/>
          </a:p>
        </p:txBody>
      </p:sp>
    </p:spTree>
    <p:extLst>
      <p:ext uri="{BB962C8B-B14F-4D97-AF65-F5344CB8AC3E}">
        <p14:creationId xmlns:p14="http://schemas.microsoft.com/office/powerpoint/2010/main" val="656987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24</a:t>
            </a:fld>
            <a:endParaRPr lang="en-US" dirty="0"/>
          </a:p>
        </p:txBody>
      </p:sp>
    </p:spTree>
    <p:extLst>
      <p:ext uri="{BB962C8B-B14F-4D97-AF65-F5344CB8AC3E}">
        <p14:creationId xmlns:p14="http://schemas.microsoft.com/office/powerpoint/2010/main" val="3047767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Mutassuk meg milyen adatokat tarthatunk nyilván egy </a:t>
            </a:r>
            <a:r>
              <a:rPr lang="hu-HU" dirty="0" err="1"/>
              <a:t>bughoz</a:t>
            </a:r>
            <a:r>
              <a:rPr lang="hu-HU" dirty="0"/>
              <a:t> (nem látszik az összes- lásd </a:t>
            </a:r>
            <a:r>
              <a:rPr lang="hu-HU" dirty="0" err="1"/>
              <a:t>scrollbar</a:t>
            </a:r>
            <a:r>
              <a:rPr lang="hu-HU" dirty="0"/>
              <a:t>). Nem kell mindet.</a:t>
            </a:r>
          </a:p>
          <a:p>
            <a:r>
              <a:rPr lang="hu-HU" dirty="0"/>
              <a:t>Állapot, felelős, kommentek, reprodukáláshoz</a:t>
            </a:r>
            <a:r>
              <a:rPr lang="hu-HU" baseline="0" dirty="0"/>
              <a:t> lépések, verziók (melyikben fedeztük fel, melyikben lett javítva), prioritás, súlyosság, </a:t>
            </a:r>
            <a:r>
              <a:rPr lang="hu-HU" baseline="0" dirty="0" err="1"/>
              <a:t>effort</a:t>
            </a:r>
            <a:endParaRPr lang="hu-HU" baseline="0" dirty="0"/>
          </a:p>
          <a:p>
            <a:endParaRPr lang="hu-HU" baseline="0" dirty="0"/>
          </a:p>
          <a:p>
            <a:r>
              <a:rPr lang="hu-HU" baseline="0" dirty="0"/>
              <a:t>Forrás: saját </a:t>
            </a:r>
            <a:r>
              <a:rPr lang="hu-HU" baseline="0" dirty="0" err="1"/>
              <a:t>screenshot</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25</a:t>
            </a:fld>
            <a:endParaRPr lang="en-US" dirty="0"/>
          </a:p>
        </p:txBody>
      </p:sp>
    </p:spTree>
    <p:extLst>
      <p:ext uri="{BB962C8B-B14F-4D97-AF65-F5344CB8AC3E}">
        <p14:creationId xmlns:p14="http://schemas.microsoft.com/office/powerpoint/2010/main" val="99546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 egy másik</a:t>
            </a:r>
          </a:p>
          <a:p>
            <a:r>
              <a:rPr lang="hu-HU" dirty="0"/>
              <a:t>Naranccsal keretezve, hogy a </a:t>
            </a:r>
            <a:r>
              <a:rPr lang="hu-HU" dirty="0" err="1"/>
              <a:t>history</a:t>
            </a:r>
            <a:r>
              <a:rPr lang="hu-HU" dirty="0"/>
              <a:t> fülön vagyunk.</a:t>
            </a:r>
          </a:p>
          <a:p>
            <a:r>
              <a:rPr lang="hu-HU" dirty="0"/>
              <a:t>Itt még</a:t>
            </a:r>
            <a:r>
              <a:rPr lang="hu-HU" baseline="0" dirty="0"/>
              <a:t> címkék is vannak (Web, </a:t>
            </a:r>
            <a:r>
              <a:rPr lang="hu-HU" baseline="0" dirty="0" err="1"/>
              <a:t>Phone</a:t>
            </a:r>
            <a:r>
              <a:rPr lang="hu-HU" baseline="0" dirty="0"/>
              <a:t>, Service)</a:t>
            </a:r>
          </a:p>
          <a:p>
            <a:r>
              <a:rPr lang="hu-HU" baseline="0" dirty="0"/>
              <a:t>Olvassuk ki az állapotátmenetet, emeljük ki a változott </a:t>
            </a:r>
            <a:r>
              <a:rPr lang="hu-HU" baseline="0" dirty="0" err="1"/>
              <a:t>metőket</a:t>
            </a:r>
            <a:r>
              <a:rPr lang="hu-HU" baseline="0" dirty="0"/>
              <a:t>, pl. hozzá lett rendelve  felelőshöz</a:t>
            </a:r>
          </a:p>
          <a:p>
            <a:endParaRPr lang="hu-HU" baseline="0" dirty="0"/>
          </a:p>
          <a:p>
            <a:r>
              <a:rPr lang="hu-HU" baseline="0" dirty="0"/>
              <a:t>Forrás: https://www.visualstudio.com/hu-hu/docs/work/backlogs/add-work-items</a:t>
            </a:r>
          </a:p>
        </p:txBody>
      </p:sp>
      <p:sp>
        <p:nvSpPr>
          <p:cNvPr id="4" name="Dia számának helye 3"/>
          <p:cNvSpPr>
            <a:spLocks noGrp="1"/>
          </p:cNvSpPr>
          <p:nvPr>
            <p:ph type="sldNum" sz="quarter" idx="10"/>
          </p:nvPr>
        </p:nvSpPr>
        <p:spPr/>
        <p:txBody>
          <a:bodyPr/>
          <a:lstStyle/>
          <a:p>
            <a:fld id="{7BC64CBF-2079-468F-8D3A-0F5D92BB0D5F}" type="slidenum">
              <a:rPr lang="en-US" smtClean="0"/>
              <a:pPr/>
              <a:t>26</a:t>
            </a:fld>
            <a:endParaRPr lang="en-US" dirty="0"/>
          </a:p>
        </p:txBody>
      </p:sp>
    </p:spTree>
    <p:extLst>
      <p:ext uri="{BB962C8B-B14F-4D97-AF65-F5344CB8AC3E}">
        <p14:creationId xmlns:p14="http://schemas.microsoft.com/office/powerpoint/2010/main" val="1982909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TFS-</a:t>
            </a:r>
            <a:r>
              <a:rPr lang="hu-HU" dirty="0" err="1"/>
              <a:t>ben</a:t>
            </a:r>
            <a:r>
              <a:rPr lang="hu-HU" baseline="0" dirty="0"/>
              <a:t> szinte mindent </a:t>
            </a:r>
            <a:r>
              <a:rPr lang="hu-HU" baseline="0" dirty="0" err="1"/>
              <a:t>testreszabhatunk</a:t>
            </a:r>
            <a:r>
              <a:rPr lang="hu-HU" baseline="0" dirty="0"/>
              <a:t>, a VSTS folyamatosan zárkózik fel.</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27</a:t>
            </a:fld>
            <a:endParaRPr lang="en-US" dirty="0"/>
          </a:p>
        </p:txBody>
      </p:sp>
    </p:spTree>
    <p:extLst>
      <p:ext uri="{BB962C8B-B14F-4D97-AF65-F5344CB8AC3E}">
        <p14:creationId xmlns:p14="http://schemas.microsoft.com/office/powerpoint/2010/main" val="2493711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https://blogs.msdn.microsoft.com/visualstudioalm/2016/01/11/vsts-process-customization-futures-january-2016/</a:t>
            </a:r>
          </a:p>
          <a:p>
            <a:r>
              <a:rPr lang="hu-HU" dirty="0"/>
              <a:t>Elvileg már van VSTS</a:t>
            </a:r>
            <a:r>
              <a:rPr lang="hu-HU" baseline="0" dirty="0"/>
              <a:t> import/export, csak elég körülményes: https://msdn.microsoft.com/library/vs/alm/work/import-process/import-process</a:t>
            </a:r>
          </a:p>
        </p:txBody>
      </p:sp>
      <p:sp>
        <p:nvSpPr>
          <p:cNvPr id="4" name="Dia számának helye 3"/>
          <p:cNvSpPr>
            <a:spLocks noGrp="1"/>
          </p:cNvSpPr>
          <p:nvPr>
            <p:ph type="sldNum" sz="quarter" idx="10"/>
          </p:nvPr>
        </p:nvSpPr>
        <p:spPr/>
        <p:txBody>
          <a:bodyPr/>
          <a:lstStyle/>
          <a:p>
            <a:fld id="{7BC64CBF-2079-468F-8D3A-0F5D92BB0D5F}" type="slidenum">
              <a:rPr lang="en-US" smtClean="0"/>
              <a:pPr/>
              <a:t>28</a:t>
            </a:fld>
            <a:endParaRPr lang="en-US" dirty="0"/>
          </a:p>
        </p:txBody>
      </p:sp>
    </p:spTree>
    <p:extLst>
      <p:ext uri="{BB962C8B-B14F-4D97-AF65-F5344CB8AC3E}">
        <p14:creationId xmlns:p14="http://schemas.microsoft.com/office/powerpoint/2010/main" val="1131648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Product</a:t>
            </a:r>
            <a:r>
              <a:rPr lang="hu-HU" dirty="0"/>
              <a:t> backlog- a termék, </a:t>
            </a:r>
            <a:r>
              <a:rPr lang="hu-HU" dirty="0" err="1"/>
              <a:t>app</a:t>
            </a:r>
            <a:r>
              <a:rPr lang="hu-HU" dirty="0"/>
              <a:t> (nem ütemezett) WI-jei</a:t>
            </a:r>
          </a:p>
          <a:p>
            <a:r>
              <a:rPr lang="hu-HU" dirty="0"/>
              <a:t>Sprint</a:t>
            </a:r>
            <a:r>
              <a:rPr lang="hu-HU" baseline="0" dirty="0"/>
              <a:t> backlog – egy sprint backlog-ja (</a:t>
            </a:r>
            <a:r>
              <a:rPr lang="hu-HU" baseline="0" dirty="0" err="1"/>
              <a:t>Srcum-nál</a:t>
            </a:r>
            <a:r>
              <a:rPr lang="hu-HU" baseline="0" dirty="0"/>
              <a:t>)</a:t>
            </a:r>
          </a:p>
          <a:p>
            <a:r>
              <a:rPr lang="hu-HU" baseline="0" dirty="0" err="1"/>
              <a:t>Portfolio</a:t>
            </a:r>
            <a:r>
              <a:rPr lang="hu-HU" baseline="0" dirty="0"/>
              <a:t> backlog- egy </a:t>
            </a:r>
            <a:r>
              <a:rPr lang="hu-HU" baseline="0" dirty="0" err="1"/>
              <a:t>feature</a:t>
            </a:r>
            <a:r>
              <a:rPr lang="hu-HU" baseline="0" dirty="0"/>
              <a:t> ill. </a:t>
            </a:r>
            <a:r>
              <a:rPr lang="hu-HU" baseline="0" dirty="0" err="1"/>
              <a:t>epic-hez</a:t>
            </a:r>
            <a:r>
              <a:rPr lang="hu-HU" baseline="0" dirty="0"/>
              <a:t> tartozó </a:t>
            </a:r>
            <a:r>
              <a:rPr lang="hu-HU" baseline="0" dirty="0" err="1"/>
              <a:t>work</a:t>
            </a:r>
            <a:r>
              <a:rPr lang="hu-HU" baseline="0" dirty="0"/>
              <a:t> </a:t>
            </a:r>
            <a:r>
              <a:rPr lang="hu-HU" baseline="0" dirty="0" err="1"/>
              <a:t>item-eket</a:t>
            </a:r>
            <a:r>
              <a:rPr lang="hu-HU" baseline="0" dirty="0"/>
              <a:t> lehet kezelni</a:t>
            </a:r>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30</a:t>
            </a:fld>
            <a:endParaRPr lang="hu-HU"/>
          </a:p>
        </p:txBody>
      </p:sp>
    </p:spTree>
    <p:extLst>
      <p:ext uri="{BB962C8B-B14F-4D97-AF65-F5344CB8AC3E}">
        <p14:creationId xmlns:p14="http://schemas.microsoft.com/office/powerpoint/2010/main" val="545684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Bal oldalon: különböző backlog szintek, felül a </a:t>
            </a:r>
            <a:r>
              <a:rPr lang="hu-HU" dirty="0" err="1"/>
              <a:t>portfolio</a:t>
            </a:r>
            <a:r>
              <a:rPr lang="hu-HU" dirty="0"/>
              <a:t>-s</a:t>
            </a:r>
            <a:r>
              <a:rPr lang="hu-HU" baseline="0" dirty="0"/>
              <a:t> backlogok</a:t>
            </a:r>
            <a:r>
              <a:rPr lang="hu-HU" dirty="0"/>
              <a:t> (</a:t>
            </a:r>
            <a:r>
              <a:rPr lang="hu-HU" dirty="0" err="1"/>
              <a:t>Epic</a:t>
            </a:r>
            <a:r>
              <a:rPr lang="hu-HU" baseline="0" dirty="0"/>
              <a:t> / </a:t>
            </a:r>
            <a:r>
              <a:rPr lang="hu-HU" baseline="0" dirty="0" err="1"/>
              <a:t>Feature</a:t>
            </a:r>
            <a:r>
              <a:rPr lang="hu-HU" baseline="0" dirty="0"/>
              <a:t> szint</a:t>
            </a:r>
            <a:r>
              <a:rPr lang="hu-HU" dirty="0"/>
              <a:t>), alul</a:t>
            </a:r>
            <a:r>
              <a:rPr lang="hu-HU" baseline="0" dirty="0"/>
              <a:t> az egyes sprintek backlog-</a:t>
            </a:r>
            <a:r>
              <a:rPr lang="hu-HU" baseline="0" dirty="0" err="1"/>
              <a:t>jai</a:t>
            </a:r>
            <a:endParaRPr lang="hu-HU" dirty="0"/>
          </a:p>
          <a:p>
            <a:r>
              <a:rPr lang="hu-HU" dirty="0"/>
              <a:t>Jobb oldalon:</a:t>
            </a:r>
            <a:r>
              <a:rPr lang="hu-HU" baseline="0" dirty="0"/>
              <a:t> a kiválasztott backlog-</a:t>
            </a:r>
            <a:r>
              <a:rPr lang="hu-HU" baseline="0" dirty="0" err="1"/>
              <a:t>ba</a:t>
            </a:r>
            <a:r>
              <a:rPr lang="hu-HU" baseline="0" dirty="0"/>
              <a:t> tartozó WI-k</a:t>
            </a:r>
          </a:p>
          <a:p>
            <a:endParaRPr lang="hu-HU" baseline="0" dirty="0"/>
          </a:p>
          <a:p>
            <a:r>
              <a:rPr lang="hu-HU" baseline="0" dirty="0"/>
              <a:t>Forrás: https://www.visualstudio.com/hu-hu/docs/work/backlogs/create-your-backlog</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31</a:t>
            </a:fld>
            <a:endParaRPr lang="en-US" dirty="0"/>
          </a:p>
        </p:txBody>
      </p:sp>
    </p:spTree>
    <p:extLst>
      <p:ext uri="{BB962C8B-B14F-4D97-AF65-F5344CB8AC3E}">
        <p14:creationId xmlns:p14="http://schemas.microsoft.com/office/powerpoint/2010/main" val="813903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t>
            </a:r>
            <a:r>
              <a:rPr lang="hu-HU" dirty="0" err="1"/>
              <a:t>Epic-ek</a:t>
            </a:r>
            <a:r>
              <a:rPr lang="hu-HU" baseline="0" dirty="0"/>
              <a:t> kibonthatók</a:t>
            </a:r>
          </a:p>
          <a:p>
            <a:endParaRPr lang="hu-HU" baseline="0" dirty="0"/>
          </a:p>
          <a:p>
            <a:r>
              <a:rPr lang="hu-HU" baseline="0" dirty="0"/>
              <a:t>Forrás: https://www.visualstudio.com/hu-hu/docs/work/backlogs/organize-backlog</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32</a:t>
            </a:fld>
            <a:endParaRPr lang="en-US" dirty="0"/>
          </a:p>
        </p:txBody>
      </p:sp>
    </p:spTree>
    <p:extLst>
      <p:ext uri="{BB962C8B-B14F-4D97-AF65-F5344CB8AC3E}">
        <p14:creationId xmlns:p14="http://schemas.microsoft.com/office/powerpoint/2010/main" val="159940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egyes részfolyamatok rögzítik, hogy hogyan zajlik az adott fázis,</a:t>
            </a:r>
            <a:r>
              <a:rPr lang="hu-HU" baseline="0" dirty="0"/>
              <a:t> pl. </a:t>
            </a:r>
          </a:p>
          <a:p>
            <a:r>
              <a:rPr lang="hu-HU" baseline="0" dirty="0"/>
              <a:t>Fejlesztés - hogyan történik a fejlesztés? Használunk </a:t>
            </a:r>
            <a:r>
              <a:rPr lang="hu-HU" baseline="0" dirty="0" err="1"/>
              <a:t>forrákód</a:t>
            </a:r>
            <a:r>
              <a:rPr lang="hu-HU" baseline="0" dirty="0"/>
              <a:t> kezelőt? Milyen konvenciók vannak? Milyen az architektúra? </a:t>
            </a:r>
          </a:p>
          <a:p>
            <a:r>
              <a:rPr lang="hu-HU" baseline="0" dirty="0"/>
              <a:t>Tesztelés – hogyan történik a tesztelés? Mikor, milyen gyakorisággal? Milyen tesztek (integrációs, unit, stb.)?</a:t>
            </a:r>
          </a:p>
          <a:p>
            <a:r>
              <a:rPr lang="hu-HU" baseline="0" dirty="0"/>
              <a:t>Kiadás – hogyan történik egy új verzió kiadása? Hogyan zajlik a telepítés a teszt/éles </a:t>
            </a:r>
            <a:r>
              <a:rPr lang="hu-HU" baseline="0" dirty="0" err="1"/>
              <a:t>környzetekbe</a:t>
            </a:r>
            <a:r>
              <a:rPr lang="hu-HU" baseline="0" dirty="0"/>
              <a:t>?</a:t>
            </a:r>
          </a:p>
          <a:p>
            <a:r>
              <a:rPr lang="hu-HU" baseline="0" dirty="0"/>
              <a:t>Erőforrások – ki mikor min dolgozik?</a:t>
            </a:r>
          </a:p>
          <a:p>
            <a:endParaRPr lang="hu-HU" baseline="0" dirty="0"/>
          </a:p>
          <a:p>
            <a:r>
              <a:rPr lang="hu-HU" baseline="0" dirty="0"/>
              <a:t>Forrás: http://www.mathworks.com/products/connections/product_detail/product_90638.html?requestedDomain=www.mathworks.com</a:t>
            </a:r>
          </a:p>
          <a:p>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4</a:t>
            </a:fld>
            <a:endParaRPr lang="hu-HU"/>
          </a:p>
        </p:txBody>
      </p:sp>
    </p:spTree>
    <p:extLst>
      <p:ext uri="{BB962C8B-B14F-4D97-AF65-F5344CB8AC3E}">
        <p14:creationId xmlns:p14="http://schemas.microsoft.com/office/powerpoint/2010/main" val="3582575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Így néznek kibontva, mutassuk meg az alsóbb</a:t>
            </a:r>
            <a:r>
              <a:rPr lang="hu-HU" baseline="0" dirty="0"/>
              <a:t> szintű </a:t>
            </a:r>
            <a:r>
              <a:rPr lang="hu-HU" baseline="0" dirty="0" err="1"/>
              <a:t>work</a:t>
            </a:r>
            <a:r>
              <a:rPr lang="hu-HU" baseline="0" dirty="0"/>
              <a:t> </a:t>
            </a:r>
            <a:r>
              <a:rPr lang="hu-HU" baseline="0" dirty="0" err="1"/>
              <a:t>itemeket</a:t>
            </a:r>
            <a:r>
              <a:rPr lang="hu-HU" baseline="0" dirty="0"/>
              <a:t>.</a:t>
            </a:r>
          </a:p>
          <a:p>
            <a:endParaRPr lang="hu-HU" baseline="0" dirty="0"/>
          </a:p>
          <a:p>
            <a:r>
              <a:rPr lang="hu-HU" baseline="0" dirty="0"/>
              <a:t>Forrás: https://www.visualstudio.com/hu-hu/docs/work/backlogs/organize-backlog</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33</a:t>
            </a:fld>
            <a:endParaRPr lang="en-US" dirty="0"/>
          </a:p>
        </p:txBody>
      </p:sp>
    </p:spTree>
    <p:extLst>
      <p:ext uri="{BB962C8B-B14F-4D97-AF65-F5344CB8AC3E}">
        <p14:creationId xmlns:p14="http://schemas.microsoft.com/office/powerpoint/2010/main" val="1927624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a:t>
            </a:r>
            <a:r>
              <a:rPr lang="hu-HU" baseline="0" dirty="0"/>
              <a:t> is alapvetően egy backlog, viszont ebben az egy sprintben elvégzendő </a:t>
            </a:r>
            <a:r>
              <a:rPr lang="hu-HU" baseline="0" dirty="0" err="1"/>
              <a:t>work</a:t>
            </a:r>
            <a:r>
              <a:rPr lang="hu-HU" baseline="0" dirty="0"/>
              <a:t> </a:t>
            </a:r>
            <a:r>
              <a:rPr lang="hu-HU" baseline="0" dirty="0" err="1"/>
              <a:t>itemek</a:t>
            </a:r>
            <a:r>
              <a:rPr lang="hu-HU" baseline="0" dirty="0"/>
              <a:t> találhatók.</a:t>
            </a:r>
          </a:p>
          <a:p>
            <a:r>
              <a:rPr lang="hu-HU" baseline="0" dirty="0"/>
              <a:t>Sprint: rövid időszak (1-4 hét)</a:t>
            </a:r>
          </a:p>
          <a:p>
            <a:r>
              <a:rPr lang="hu-HU" baseline="0" dirty="0"/>
              <a:t>A csapat határozza meg az elvégzendő feladatokat a sprint elején.</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34</a:t>
            </a:fld>
            <a:endParaRPr lang="en-US" dirty="0"/>
          </a:p>
        </p:txBody>
      </p:sp>
    </p:spTree>
    <p:extLst>
      <p:ext uri="{BB962C8B-B14F-4D97-AF65-F5344CB8AC3E}">
        <p14:creationId xmlns:p14="http://schemas.microsoft.com/office/powerpoint/2010/main" val="1270676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Egyszerű </a:t>
            </a:r>
            <a:r>
              <a:rPr lang="hu-HU" dirty="0" err="1"/>
              <a:t>drag&amp;droppal</a:t>
            </a:r>
            <a:r>
              <a:rPr lang="hu-HU" dirty="0"/>
              <a:t> lehet a </a:t>
            </a:r>
            <a:r>
              <a:rPr lang="hu-HU" dirty="0" err="1"/>
              <a:t>prduct</a:t>
            </a:r>
            <a:r>
              <a:rPr lang="hu-HU" baseline="0" dirty="0"/>
              <a:t> backlog-</a:t>
            </a:r>
            <a:r>
              <a:rPr lang="hu-HU" baseline="0" dirty="0" err="1"/>
              <a:t>ból</a:t>
            </a:r>
            <a:r>
              <a:rPr lang="hu-HU" baseline="0" dirty="0"/>
              <a:t> a megfelelő sprintbe ütemezni a feladatot. Ezzel a csapat elkötelezi magát, hogy az adott sprintben az adott feladatot elvégzi.</a:t>
            </a:r>
          </a:p>
          <a:p>
            <a:endParaRPr lang="hu-HU" baseline="0" dirty="0"/>
          </a:p>
          <a:p>
            <a:r>
              <a:rPr lang="hu-HU" baseline="0" dirty="0"/>
              <a:t>Forrás: https://www.visualstudio.com/hu-hu/docs/work/scrum/sprint-planning</a:t>
            </a:r>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36</a:t>
            </a:fld>
            <a:endParaRPr lang="hu-HU"/>
          </a:p>
        </p:txBody>
      </p:sp>
    </p:spTree>
    <p:extLst>
      <p:ext uri="{BB962C8B-B14F-4D97-AF65-F5344CB8AC3E}">
        <p14:creationId xmlns:p14="http://schemas.microsoft.com/office/powerpoint/2010/main" val="143805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adott sprintben </a:t>
            </a:r>
            <a:r>
              <a:rPr lang="hu-HU" dirty="0" err="1"/>
              <a:t>beálítható</a:t>
            </a:r>
            <a:r>
              <a:rPr lang="hu-HU" dirty="0"/>
              <a:t>,</a:t>
            </a:r>
            <a:r>
              <a:rPr lang="hu-HU" baseline="0" dirty="0"/>
              <a:t> hogy ki mennyi erőforrással vesz részt (órában vagy napban adható meg).</a:t>
            </a:r>
          </a:p>
          <a:p>
            <a:endParaRPr lang="hu-HU" baseline="0" dirty="0"/>
          </a:p>
          <a:p>
            <a:r>
              <a:rPr lang="hu-HU" baseline="0" dirty="0"/>
              <a:t>Forrás: https://www.visualstudio.com/hu-hu/docs/work/scrum/sprint-planning</a:t>
            </a:r>
          </a:p>
        </p:txBody>
      </p:sp>
      <p:sp>
        <p:nvSpPr>
          <p:cNvPr id="4" name="Dia számának helye 3"/>
          <p:cNvSpPr>
            <a:spLocks noGrp="1"/>
          </p:cNvSpPr>
          <p:nvPr>
            <p:ph type="sldNum" sz="quarter" idx="10"/>
          </p:nvPr>
        </p:nvSpPr>
        <p:spPr/>
        <p:txBody>
          <a:bodyPr/>
          <a:lstStyle/>
          <a:p>
            <a:fld id="{03DA5209-AAE8-4058-9F5C-1CBCBE2E82A4}" type="slidenum">
              <a:rPr lang="hu-HU" smtClean="0"/>
              <a:t>37</a:t>
            </a:fld>
            <a:endParaRPr lang="hu-HU"/>
          </a:p>
        </p:txBody>
      </p:sp>
    </p:spTree>
    <p:extLst>
      <p:ext uri="{BB962C8B-B14F-4D97-AF65-F5344CB8AC3E}">
        <p14:creationId xmlns:p14="http://schemas.microsoft.com/office/powerpoint/2010/main" val="967587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Drag&amp;Droppal</a:t>
            </a:r>
            <a:r>
              <a:rPr lang="hu-HU" baseline="0" dirty="0"/>
              <a:t> is megadható a hozzárendelés</a:t>
            </a:r>
            <a:endParaRPr lang="hu-HU" dirty="0"/>
          </a:p>
          <a:p>
            <a:endParaRPr lang="hu-HU" dirty="0"/>
          </a:p>
          <a:p>
            <a:r>
              <a:rPr lang="hu-HU" dirty="0"/>
              <a:t>Forrás: https://msdn.microsoft.com/en-us/library/vs/alm/work/scrum/sprint-planning</a:t>
            </a:r>
          </a:p>
        </p:txBody>
      </p:sp>
      <p:sp>
        <p:nvSpPr>
          <p:cNvPr id="4" name="Dia számának helye 3"/>
          <p:cNvSpPr>
            <a:spLocks noGrp="1"/>
          </p:cNvSpPr>
          <p:nvPr>
            <p:ph type="sldNum" sz="quarter" idx="10"/>
          </p:nvPr>
        </p:nvSpPr>
        <p:spPr/>
        <p:txBody>
          <a:bodyPr/>
          <a:lstStyle/>
          <a:p>
            <a:fld id="{7BC64CBF-2079-468F-8D3A-0F5D92BB0D5F}" type="slidenum">
              <a:rPr lang="en-US" smtClean="0"/>
              <a:pPr/>
              <a:t>38</a:t>
            </a:fld>
            <a:endParaRPr lang="en-US" dirty="0"/>
          </a:p>
        </p:txBody>
      </p:sp>
    </p:spTree>
    <p:extLst>
      <p:ext uri="{BB962C8B-B14F-4D97-AF65-F5344CB8AC3E}">
        <p14:creationId xmlns:p14="http://schemas.microsoft.com/office/powerpoint/2010/main" val="1931993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Ezeket nézzük meg mindjárt részletesebben.</a:t>
            </a:r>
          </a:p>
        </p:txBody>
      </p:sp>
      <p:sp>
        <p:nvSpPr>
          <p:cNvPr id="4" name="Dia számának helye 3"/>
          <p:cNvSpPr>
            <a:spLocks noGrp="1"/>
          </p:cNvSpPr>
          <p:nvPr>
            <p:ph type="sldNum" sz="quarter" idx="10"/>
          </p:nvPr>
        </p:nvSpPr>
        <p:spPr/>
        <p:txBody>
          <a:bodyPr/>
          <a:lstStyle/>
          <a:p>
            <a:fld id="{7BC64CBF-2079-468F-8D3A-0F5D92BB0D5F}" type="slidenum">
              <a:rPr lang="en-US" smtClean="0"/>
              <a:pPr/>
              <a:t>39</a:t>
            </a:fld>
            <a:endParaRPr lang="en-US" dirty="0"/>
          </a:p>
        </p:txBody>
      </p:sp>
    </p:spTree>
    <p:extLst>
      <p:ext uri="{BB962C8B-B14F-4D97-AF65-F5344CB8AC3E}">
        <p14:creationId xmlns:p14="http://schemas.microsoft.com/office/powerpoint/2010/main" val="491377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Sprint meetingen használható eszköz. Oszlopokban –állapotok,</a:t>
            </a:r>
            <a:r>
              <a:rPr lang="hu-HU" baseline="0" dirty="0"/>
              <a:t> sorokban WI-k, PBI-</a:t>
            </a:r>
            <a:r>
              <a:rPr lang="hu-HU" baseline="0" dirty="0" err="1"/>
              <a:t>ek</a:t>
            </a:r>
            <a:r>
              <a:rPr lang="hu-HU" baseline="0" dirty="0"/>
              <a:t> szerint csoportosítva, a sor elején a kis </a:t>
            </a:r>
            <a:r>
              <a:rPr lang="hu-HU" baseline="0" dirty="0" err="1"/>
              <a:t>nyílal</a:t>
            </a:r>
            <a:r>
              <a:rPr lang="hu-HU" baseline="0" dirty="0"/>
              <a:t> lehet kibontani a csoportot. Egy WI – egy kártya, rajta ID,  felelős, állapot, hátrelévő munka.</a:t>
            </a:r>
          </a:p>
          <a:p>
            <a:endParaRPr lang="hu-HU" baseline="0" dirty="0"/>
          </a:p>
          <a:p>
            <a:r>
              <a:rPr lang="hu-HU" baseline="0" dirty="0"/>
              <a:t>Forrás: https://www.visualstudio.com/hu-hu/docs/work/scrum/task-board</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40</a:t>
            </a:fld>
            <a:endParaRPr lang="en-US" dirty="0"/>
          </a:p>
        </p:txBody>
      </p:sp>
    </p:spTree>
    <p:extLst>
      <p:ext uri="{BB962C8B-B14F-4D97-AF65-F5344CB8AC3E}">
        <p14:creationId xmlns:p14="http://schemas.microsoft.com/office/powerpoint/2010/main" val="809636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Ugyanaz, mint az előbbi, de személyek szerint csoportosítva.</a:t>
            </a:r>
          </a:p>
          <a:p>
            <a:r>
              <a:rPr lang="hu-HU" dirty="0"/>
              <a:t>Két naranccsal jelölt keret:	</a:t>
            </a:r>
          </a:p>
          <a:p>
            <a:r>
              <a:rPr lang="hu-HU" dirty="0"/>
              <a:t>  Csoportosítás: személyek vagy</a:t>
            </a:r>
            <a:r>
              <a:rPr lang="hu-HU" baseline="0" dirty="0"/>
              <a:t> PBI-k szerint</a:t>
            </a:r>
          </a:p>
          <a:p>
            <a:r>
              <a:rPr lang="hu-HU" baseline="0" dirty="0"/>
              <a:t>  Szűrés: személyekre</a:t>
            </a:r>
          </a:p>
          <a:p>
            <a:endParaRPr lang="hu-HU" baseline="0" dirty="0"/>
          </a:p>
          <a:p>
            <a:r>
              <a:rPr lang="hu-HU" baseline="0" dirty="0"/>
              <a:t>Forrás: https://www.visualstudio.com/hu-hu/docs/work/scrum/task-board</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41</a:t>
            </a:fld>
            <a:endParaRPr lang="en-US" dirty="0"/>
          </a:p>
        </p:txBody>
      </p:sp>
    </p:spTree>
    <p:extLst>
      <p:ext uri="{BB962C8B-B14F-4D97-AF65-F5344CB8AC3E}">
        <p14:creationId xmlns:p14="http://schemas.microsoft.com/office/powerpoint/2010/main" val="2111320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Fent: állapotváltás (</a:t>
            </a:r>
            <a:r>
              <a:rPr lang="hu-HU" dirty="0" err="1"/>
              <a:t>drag&amp;drop</a:t>
            </a:r>
            <a:r>
              <a:rPr lang="hu-HU" dirty="0"/>
              <a:t>)</a:t>
            </a:r>
          </a:p>
          <a:p>
            <a:r>
              <a:rPr lang="hu-HU" dirty="0"/>
              <a:t>Lent: hátrelévő</a:t>
            </a:r>
            <a:r>
              <a:rPr lang="hu-HU" baseline="0" dirty="0"/>
              <a:t> ráfordítás változtatása (csökkentése)</a:t>
            </a:r>
          </a:p>
          <a:p>
            <a:r>
              <a:rPr lang="hu-HU" dirty="0"/>
              <a:t>Forrás: https://msdn.microsoft.com/en-us/library/vs/alm/work/scrum/task-board</a:t>
            </a:r>
          </a:p>
        </p:txBody>
      </p:sp>
      <p:sp>
        <p:nvSpPr>
          <p:cNvPr id="4" name="Dia számának helye 3"/>
          <p:cNvSpPr>
            <a:spLocks noGrp="1"/>
          </p:cNvSpPr>
          <p:nvPr>
            <p:ph type="sldNum" sz="quarter" idx="10"/>
          </p:nvPr>
        </p:nvSpPr>
        <p:spPr/>
        <p:txBody>
          <a:bodyPr/>
          <a:lstStyle/>
          <a:p>
            <a:fld id="{7BC64CBF-2079-468F-8D3A-0F5D92BB0D5F}" type="slidenum">
              <a:rPr lang="en-US" smtClean="0"/>
              <a:pPr/>
              <a:t>42</a:t>
            </a:fld>
            <a:endParaRPr lang="en-US" dirty="0"/>
          </a:p>
        </p:txBody>
      </p:sp>
    </p:spTree>
    <p:extLst>
      <p:ext uri="{BB962C8B-B14F-4D97-AF65-F5344CB8AC3E}">
        <p14:creationId xmlns:p14="http://schemas.microsoft.com/office/powerpoint/2010/main" val="484207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Balra: közel optimális </a:t>
            </a:r>
            <a:r>
              <a:rPr lang="hu-HU" dirty="0" err="1"/>
              <a:t>burndown</a:t>
            </a:r>
            <a:r>
              <a:rPr lang="hu-HU" dirty="0"/>
              <a:t> (1) – a csapat teljes kapacitása a sprint kezdetén,</a:t>
            </a:r>
            <a:r>
              <a:rPr lang="hu-HU" baseline="0" dirty="0"/>
              <a:t> (2) – nincs hátralévő feladat a sprint végén, kék terület – a hátralévő munka az idő függvényében</a:t>
            </a:r>
          </a:p>
          <a:p>
            <a:r>
              <a:rPr lang="hu-HU" baseline="0" dirty="0"/>
              <a:t>Jobbra: a növekvő tendenciák okait fel kell deríteni (pl. rossz ráfordítás becslés, nem felderített / nem tervezett feladatok, ) - sprint finomhangolással orvosoljuk</a:t>
            </a:r>
          </a:p>
          <a:p>
            <a:r>
              <a:rPr lang="hu-HU" dirty="0"/>
              <a:t>Forrás: https://msdn.microsoft.com/en-us/library/vs/alm/work/scrum/sprint-burndown</a:t>
            </a:r>
          </a:p>
        </p:txBody>
      </p:sp>
      <p:sp>
        <p:nvSpPr>
          <p:cNvPr id="4" name="Dia számának helye 3"/>
          <p:cNvSpPr>
            <a:spLocks noGrp="1"/>
          </p:cNvSpPr>
          <p:nvPr>
            <p:ph type="sldNum" sz="quarter" idx="10"/>
          </p:nvPr>
        </p:nvSpPr>
        <p:spPr/>
        <p:txBody>
          <a:bodyPr/>
          <a:lstStyle/>
          <a:p>
            <a:fld id="{7BC64CBF-2079-468F-8D3A-0F5D92BB0D5F}" type="slidenum">
              <a:rPr lang="en-US" smtClean="0"/>
              <a:pPr/>
              <a:t>43</a:t>
            </a:fld>
            <a:endParaRPr lang="en-US" dirty="0"/>
          </a:p>
        </p:txBody>
      </p:sp>
    </p:spTree>
    <p:extLst>
      <p:ext uri="{BB962C8B-B14F-4D97-AF65-F5344CB8AC3E}">
        <p14:creationId xmlns:p14="http://schemas.microsoft.com/office/powerpoint/2010/main" val="366451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Ismétlés: elvileg erről már korábban kellett, hogy</a:t>
            </a:r>
            <a:r>
              <a:rPr lang="hu-HU" baseline="0" dirty="0"/>
              <a:t> legyen szó</a:t>
            </a:r>
          </a:p>
          <a:p>
            <a:r>
              <a:rPr lang="hu-HU" baseline="0" dirty="0"/>
              <a:t>Mindent a szolgáltató kezel, egy alkalmazáshoz ad hozzáférést a felhasználónak. Tipikusan vékony kliens felületű </a:t>
            </a:r>
            <a:r>
              <a:rPr lang="hu-HU" baseline="0" dirty="0" err="1"/>
              <a:t>mulit-tenant</a:t>
            </a:r>
            <a:r>
              <a:rPr lang="hu-HU" baseline="0" dirty="0"/>
              <a:t>, felhő infrastruktúrán futó alkalmazás. Pl. Office365</a:t>
            </a:r>
          </a:p>
          <a:p>
            <a:r>
              <a:rPr lang="hu-HU" baseline="0" dirty="0"/>
              <a:t>Az alkalmazás frissítése, karbantartása, rendelkezésre állás, felhasználók közötti izoláció, számlázás stb. biztosítása a szolgáltató feladata.</a:t>
            </a:r>
            <a:endParaRPr lang="hu-HU" dirty="0"/>
          </a:p>
        </p:txBody>
      </p:sp>
      <p:sp>
        <p:nvSpPr>
          <p:cNvPr id="4" name="Dia számának helye 3"/>
          <p:cNvSpPr>
            <a:spLocks noGrp="1"/>
          </p:cNvSpPr>
          <p:nvPr>
            <p:ph type="sldNum" sz="quarter" idx="10"/>
          </p:nvPr>
        </p:nvSpPr>
        <p:spPr/>
        <p:txBody>
          <a:bodyPr/>
          <a:lstStyle/>
          <a:p>
            <a:fld id="{F6D689B1-50DD-4B0F-A133-04AA1A7DDA1A}" type="slidenum">
              <a:rPr lang="hu-HU" smtClean="0"/>
              <a:t>5</a:t>
            </a:fld>
            <a:endParaRPr lang="hu-HU"/>
          </a:p>
        </p:txBody>
      </p:sp>
    </p:spTree>
    <p:extLst>
      <p:ext uri="{BB962C8B-B14F-4D97-AF65-F5344CB8AC3E}">
        <p14:creationId xmlns:p14="http://schemas.microsoft.com/office/powerpoint/2010/main" val="19639293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Balra: sebességábra,  zöld – teljesített </a:t>
            </a:r>
            <a:r>
              <a:rPr lang="hu-HU" dirty="0" err="1"/>
              <a:t>Effort</a:t>
            </a:r>
            <a:r>
              <a:rPr lang="hu-HU" dirty="0"/>
              <a:t>/Story </a:t>
            </a:r>
            <a:r>
              <a:rPr lang="hu-HU" dirty="0" err="1"/>
              <a:t>point</a:t>
            </a:r>
            <a:r>
              <a:rPr lang="hu-HU" baseline="0" dirty="0"/>
              <a:t>/</a:t>
            </a:r>
            <a:r>
              <a:rPr lang="hu-HU" baseline="0" dirty="0" err="1"/>
              <a:t>size</a:t>
            </a:r>
            <a:r>
              <a:rPr lang="hu-HU" baseline="0" dirty="0"/>
              <a:t>, kék – még folyamatban</a:t>
            </a:r>
          </a:p>
          <a:p>
            <a:r>
              <a:rPr lang="hu-HU" baseline="0" dirty="0"/>
              <a:t>Jobbra: előrejelzés - az </a:t>
            </a:r>
            <a:r>
              <a:rPr lang="hu-HU" baseline="0" dirty="0" err="1"/>
              <a:t>effortok</a:t>
            </a:r>
            <a:r>
              <a:rPr lang="hu-HU" baseline="0" dirty="0"/>
              <a:t> és a sebesség alapján a vízszintes elválasztások kijelölik az </a:t>
            </a:r>
            <a:r>
              <a:rPr lang="hu-HU" baseline="0" dirty="0" err="1"/>
              <a:t>előrejelzett</a:t>
            </a:r>
            <a:r>
              <a:rPr lang="hu-HU" baseline="0" dirty="0"/>
              <a:t> sprintek határait</a:t>
            </a:r>
          </a:p>
          <a:p>
            <a:endParaRPr lang="hu-HU" baseline="0" dirty="0"/>
          </a:p>
          <a:p>
            <a:r>
              <a:rPr lang="hu-HU" dirty="0"/>
              <a:t>Forrás: https://msdn.microsoft.com/en-us/library/vs/alm/work/scrum/velocity-and-forecasting</a:t>
            </a:r>
          </a:p>
        </p:txBody>
      </p:sp>
      <p:sp>
        <p:nvSpPr>
          <p:cNvPr id="4" name="Dia számának helye 3"/>
          <p:cNvSpPr>
            <a:spLocks noGrp="1"/>
          </p:cNvSpPr>
          <p:nvPr>
            <p:ph type="sldNum" sz="quarter" idx="10"/>
          </p:nvPr>
        </p:nvSpPr>
        <p:spPr/>
        <p:txBody>
          <a:bodyPr/>
          <a:lstStyle/>
          <a:p>
            <a:fld id="{7BC64CBF-2079-468F-8D3A-0F5D92BB0D5F}" type="slidenum">
              <a:rPr lang="en-US" smtClean="0"/>
              <a:pPr/>
              <a:t>44</a:t>
            </a:fld>
            <a:endParaRPr lang="en-US" dirty="0"/>
          </a:p>
        </p:txBody>
      </p:sp>
    </p:spTree>
    <p:extLst>
      <p:ext uri="{BB962C8B-B14F-4D97-AF65-F5344CB8AC3E}">
        <p14:creationId xmlns:p14="http://schemas.microsoft.com/office/powerpoint/2010/main" val="1527471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https://en.wikipedia.org/wiki/Kanban_%28development%29</a:t>
            </a:r>
          </a:p>
          <a:p>
            <a:r>
              <a:rPr lang="hu-HU" dirty="0"/>
              <a:t>https://en.wikipedia.org/wiki/Lean_manufacturing</a:t>
            </a:r>
          </a:p>
        </p:txBody>
      </p:sp>
      <p:sp>
        <p:nvSpPr>
          <p:cNvPr id="4" name="Dia számának helye 3"/>
          <p:cNvSpPr>
            <a:spLocks noGrp="1"/>
          </p:cNvSpPr>
          <p:nvPr>
            <p:ph type="sldNum" sz="quarter" idx="10"/>
          </p:nvPr>
        </p:nvSpPr>
        <p:spPr/>
        <p:txBody>
          <a:bodyPr/>
          <a:lstStyle/>
          <a:p>
            <a:fld id="{7BC64CBF-2079-468F-8D3A-0F5D92BB0D5F}" type="slidenum">
              <a:rPr lang="en-US" smtClean="0"/>
              <a:pPr/>
              <a:t>46</a:t>
            </a:fld>
            <a:endParaRPr lang="en-US" dirty="0"/>
          </a:p>
        </p:txBody>
      </p:sp>
    </p:spTree>
    <p:extLst>
      <p:ext uri="{BB962C8B-B14F-4D97-AF65-F5344CB8AC3E}">
        <p14:creationId xmlns:p14="http://schemas.microsoft.com/office/powerpoint/2010/main" val="3259637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a:t>Kanban core practices</a:t>
            </a:r>
            <a:endParaRPr lang="hu-HU" b="1" dirty="0"/>
          </a:p>
          <a:p>
            <a:endParaRPr lang="en-US" b="1" dirty="0"/>
          </a:p>
          <a:p>
            <a:r>
              <a:rPr lang="en-US" b="1" dirty="0"/>
              <a:t>Visualize your workflow</a:t>
            </a:r>
            <a:r>
              <a:rPr lang="en-US" dirty="0"/>
              <a:t>. Teams track their work using a Kanban board that maps to how they work. Teams discuss how to best focus their resources to deliver the most important work.</a:t>
            </a:r>
          </a:p>
          <a:p>
            <a:r>
              <a:rPr lang="en-US" b="1" dirty="0"/>
              <a:t>Limit work in progress</a:t>
            </a:r>
            <a:r>
              <a:rPr lang="en-US" dirty="0"/>
              <a:t>. Teams set and adhere to WIP limits they set for each stage of work. They use WIP limits to maintain focus on completing what they started and to identify bottlenecks occurring in their processes.</a:t>
            </a:r>
          </a:p>
          <a:p>
            <a:r>
              <a:rPr lang="en-US" b="1" dirty="0"/>
              <a:t>Manage flow</a:t>
            </a:r>
            <a:r>
              <a:rPr lang="en-US" dirty="0"/>
              <a:t>. Teams monitor the overall work in progress and lead time, which gives them an idea of the speed of their delivery.</a:t>
            </a:r>
          </a:p>
          <a:p>
            <a:r>
              <a:rPr lang="en-US" b="1" dirty="0"/>
              <a:t>Make policies explicit</a:t>
            </a:r>
            <a:r>
              <a:rPr lang="en-US" dirty="0"/>
              <a:t>. Teams spell out the standards and processes they agree to follow and make them readily accessible. For example, by making the team’s Definition of Done for each work stage explicit, they can avoid wasted time and effort.</a:t>
            </a:r>
          </a:p>
          <a:p>
            <a:r>
              <a:rPr lang="en-US" b="1" dirty="0"/>
              <a:t>Create opportunities for feedback</a:t>
            </a:r>
            <a:r>
              <a:rPr lang="en-US" dirty="0"/>
              <a:t>. Teams meet periodically to reflect on what’s working and what needs improvement.</a:t>
            </a:r>
          </a:p>
          <a:p>
            <a:r>
              <a:rPr lang="en-US" b="1" dirty="0"/>
              <a:t>Improve collaboratively, evolve experimentally</a:t>
            </a:r>
            <a:r>
              <a:rPr lang="en-US" dirty="0"/>
              <a:t>. Teams determine how to improve the continuous flow of delivery over time based of key metrics. They involve the entire team to gather insights and ideas. And, when persistent bottlenecks arise, they determine the changes that will alleviate them.</a:t>
            </a:r>
            <a:endParaRPr lang="hu-HU" dirty="0"/>
          </a:p>
          <a:p>
            <a:endParaRPr lang="hu-HU" dirty="0"/>
          </a:p>
          <a:p>
            <a:pPr marL="0" marR="0" indent="0" algn="l" defTabSz="914400" rtl="0" eaLnBrk="1" fontAlgn="auto" latinLnBrk="0" hangingPunct="1">
              <a:lnSpc>
                <a:spcPct val="100000"/>
              </a:lnSpc>
              <a:spcBef>
                <a:spcPts val="0"/>
              </a:spcBef>
              <a:spcAft>
                <a:spcPts val="0"/>
              </a:spcAft>
              <a:buClrTx/>
              <a:buSzTx/>
              <a:buFontTx/>
              <a:buNone/>
              <a:tabLst/>
              <a:defRPr/>
            </a:pPr>
            <a:r>
              <a:rPr lang="hu-HU" b="1" dirty="0"/>
              <a:t>https://msdn.microsoft.com/en-us/library/vs/alm/work/kanban/kanban-basics</a:t>
            </a:r>
          </a:p>
          <a:p>
            <a:endParaRPr lang="en-US" dirty="0"/>
          </a:p>
        </p:txBody>
      </p:sp>
      <p:sp>
        <p:nvSpPr>
          <p:cNvPr id="4" name="Dia számának helye 3"/>
          <p:cNvSpPr>
            <a:spLocks noGrp="1"/>
          </p:cNvSpPr>
          <p:nvPr>
            <p:ph type="sldNum" sz="quarter" idx="10"/>
          </p:nvPr>
        </p:nvSpPr>
        <p:spPr/>
        <p:txBody>
          <a:bodyPr/>
          <a:lstStyle/>
          <a:p>
            <a:fld id="{7BC64CBF-2079-468F-8D3A-0F5D92BB0D5F}" type="slidenum">
              <a:rPr lang="en-US" smtClean="0"/>
              <a:pPr/>
              <a:t>47</a:t>
            </a:fld>
            <a:endParaRPr lang="en-US" dirty="0"/>
          </a:p>
        </p:txBody>
      </p:sp>
    </p:spTree>
    <p:extLst>
      <p:ext uri="{BB962C8B-B14F-4D97-AF65-F5344CB8AC3E}">
        <p14:creationId xmlns:p14="http://schemas.microsoft.com/office/powerpoint/2010/main" val="32977071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48</a:t>
            </a:fld>
            <a:endParaRPr lang="en-US" dirty="0"/>
          </a:p>
        </p:txBody>
      </p:sp>
    </p:spTree>
    <p:extLst>
      <p:ext uri="{BB962C8B-B14F-4D97-AF65-F5344CB8AC3E}">
        <p14:creationId xmlns:p14="http://schemas.microsoft.com/office/powerpoint/2010/main" val="2348465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fejlesztés haladásával a </a:t>
            </a:r>
            <a:r>
              <a:rPr lang="hu-HU" baseline="0" dirty="0" err="1"/>
              <a:t>work</a:t>
            </a:r>
            <a:r>
              <a:rPr lang="hu-HU" baseline="0" dirty="0"/>
              <a:t> </a:t>
            </a:r>
            <a:r>
              <a:rPr lang="hu-HU" baseline="0" dirty="0" err="1"/>
              <a:t>item</a:t>
            </a:r>
            <a:r>
              <a:rPr lang="hu-HU" baseline="0" dirty="0"/>
              <a:t> egyszerűen áthúzható a következő állapotba és/vagy megváltoztatható a felelős (ez ténylegesen megváltoztatja a </a:t>
            </a:r>
            <a:r>
              <a:rPr lang="hu-HU" baseline="0" dirty="0" err="1"/>
              <a:t>work</a:t>
            </a:r>
            <a:r>
              <a:rPr lang="hu-HU" baseline="0" dirty="0"/>
              <a:t> </a:t>
            </a:r>
            <a:r>
              <a:rPr lang="hu-HU" baseline="0" dirty="0" err="1"/>
              <a:t>item</a:t>
            </a:r>
            <a:r>
              <a:rPr lang="hu-HU" baseline="0" dirty="0"/>
              <a:t>-et)</a:t>
            </a:r>
          </a:p>
          <a:p>
            <a:r>
              <a:rPr lang="hu-HU" baseline="0" dirty="0"/>
              <a:t>Az oszlopfejlécben láthatók a WIP korlátok is.</a:t>
            </a:r>
          </a:p>
          <a:p>
            <a:endParaRPr lang="hu-HU" baseline="0" dirty="0"/>
          </a:p>
          <a:p>
            <a:r>
              <a:rPr lang="hu-HU" baseline="0" dirty="0"/>
              <a:t>Piros: </a:t>
            </a:r>
            <a:r>
              <a:rPr lang="hu-HU" baseline="0" dirty="0" err="1"/>
              <a:t>user</a:t>
            </a:r>
            <a:r>
              <a:rPr lang="hu-HU" baseline="0" dirty="0"/>
              <a:t> story</a:t>
            </a:r>
          </a:p>
          <a:p>
            <a:r>
              <a:rPr lang="hu-HU" baseline="0" dirty="0"/>
              <a:t>Kék: </a:t>
            </a:r>
            <a:r>
              <a:rPr lang="hu-HU" baseline="0" dirty="0" err="1"/>
              <a:t>bug</a:t>
            </a:r>
            <a:endParaRPr lang="hu-HU" baseline="0" dirty="0"/>
          </a:p>
          <a:p>
            <a:endParaRPr lang="hu-HU" baseline="0" dirty="0"/>
          </a:p>
          <a:p>
            <a:r>
              <a:rPr lang="hu-HU" baseline="0" dirty="0"/>
              <a:t>Forrás: https://www.visualstudio.com/hu-hu/docs/work/kanban/add-columns</a:t>
            </a:r>
          </a:p>
          <a:p>
            <a:endParaRPr lang="hu-HU" baseline="0" dirty="0"/>
          </a:p>
          <a:p>
            <a:endParaRPr lang="hu-HU" baseline="0" dirty="0"/>
          </a:p>
          <a:p>
            <a:endParaRPr lang="hu-HU" baseline="0" dirty="0"/>
          </a:p>
        </p:txBody>
      </p:sp>
      <p:sp>
        <p:nvSpPr>
          <p:cNvPr id="4" name="Dia számának helye 3"/>
          <p:cNvSpPr>
            <a:spLocks noGrp="1"/>
          </p:cNvSpPr>
          <p:nvPr>
            <p:ph type="sldNum" sz="quarter" idx="10"/>
          </p:nvPr>
        </p:nvSpPr>
        <p:spPr/>
        <p:txBody>
          <a:bodyPr/>
          <a:lstStyle/>
          <a:p>
            <a:fld id="{7BC64CBF-2079-468F-8D3A-0F5D92BB0D5F}" type="slidenum">
              <a:rPr lang="en-US" smtClean="0"/>
              <a:pPr/>
              <a:t>49</a:t>
            </a:fld>
            <a:endParaRPr lang="en-US" dirty="0"/>
          </a:p>
        </p:txBody>
      </p:sp>
    </p:spTree>
    <p:extLst>
      <p:ext uri="{BB962C8B-B14F-4D97-AF65-F5344CB8AC3E}">
        <p14:creationId xmlns:p14="http://schemas.microsoft.com/office/powerpoint/2010/main" val="1802780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50</a:t>
            </a:fld>
            <a:endParaRPr lang="en-US" dirty="0"/>
          </a:p>
        </p:txBody>
      </p:sp>
    </p:spTree>
    <p:extLst>
      <p:ext uri="{BB962C8B-B14F-4D97-AF65-F5344CB8AC3E}">
        <p14:creationId xmlns:p14="http://schemas.microsoft.com/office/powerpoint/2010/main" val="3261027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Egy oszlopnak van felirata, általában</a:t>
            </a:r>
            <a:r>
              <a:rPr lang="hu-HU" baseline="0" dirty="0"/>
              <a:t> egy WI állapotnak felel meg, az állapotleírás fontos (gyakori, hogy nem ugyanazt értik a csapattagok egy adott állapot alatt, rosszul, nem konzisztensen állítják)</a:t>
            </a:r>
          </a:p>
          <a:p>
            <a:r>
              <a:rPr lang="hu-HU" baseline="0" dirty="0"/>
              <a:t>Kettéosztás: pl. Tesztelés oszlop-ezt feloszthatjuk folyamatban és kész </a:t>
            </a:r>
            <a:r>
              <a:rPr lang="hu-HU" baseline="0" dirty="0" err="1"/>
              <a:t>aloszlopokra</a:t>
            </a:r>
            <a:r>
              <a:rPr lang="hu-HU" baseline="0" dirty="0"/>
              <a:t>.</a:t>
            </a:r>
          </a:p>
          <a:p>
            <a:r>
              <a:rPr lang="hu-HU" baseline="0" dirty="0"/>
              <a:t>Lásd: https://www.visualstudio.com/hu-hu/docs/work/kanban/split-columns</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51</a:t>
            </a:fld>
            <a:endParaRPr lang="en-US" dirty="0"/>
          </a:p>
        </p:txBody>
      </p:sp>
    </p:spTree>
    <p:extLst>
      <p:ext uri="{BB962C8B-B14F-4D97-AF65-F5344CB8AC3E}">
        <p14:creationId xmlns:p14="http://schemas.microsoft.com/office/powerpoint/2010/main" val="11682025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Forrás: https://www.visualstudio.com/hu-hu/docs/work/customize/customize-cards</a:t>
            </a:r>
          </a:p>
        </p:txBody>
      </p:sp>
      <p:sp>
        <p:nvSpPr>
          <p:cNvPr id="4" name="Dia számának helye 3"/>
          <p:cNvSpPr>
            <a:spLocks noGrp="1"/>
          </p:cNvSpPr>
          <p:nvPr>
            <p:ph type="sldNum" sz="quarter" idx="10"/>
          </p:nvPr>
        </p:nvSpPr>
        <p:spPr/>
        <p:txBody>
          <a:bodyPr/>
          <a:lstStyle/>
          <a:p>
            <a:fld id="{7BC64CBF-2079-468F-8D3A-0F5D92BB0D5F}" type="slidenum">
              <a:rPr lang="en-US" smtClean="0"/>
              <a:pPr/>
              <a:t>52</a:t>
            </a:fld>
            <a:endParaRPr lang="en-US" dirty="0"/>
          </a:p>
        </p:txBody>
      </p:sp>
    </p:spTree>
    <p:extLst>
      <p:ext uri="{BB962C8B-B14F-4D97-AF65-F5344CB8AC3E}">
        <p14:creationId xmlns:p14="http://schemas.microsoft.com/office/powerpoint/2010/main" val="6328655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kártyák</a:t>
            </a:r>
            <a:r>
              <a:rPr lang="hu-HU" baseline="0" dirty="0"/>
              <a:t> áthúzhatók, az sávok ki-be csukhatók, a képen az </a:t>
            </a:r>
            <a:r>
              <a:rPr lang="hu-HU" baseline="0" dirty="0" err="1"/>
              <a:t>Expedite</a:t>
            </a:r>
            <a:r>
              <a:rPr lang="hu-HU" baseline="0" dirty="0"/>
              <a:t> és a Standard </a:t>
            </a:r>
            <a:r>
              <a:rPr lang="hu-HU" baseline="0" dirty="0" err="1"/>
              <a:t>swimlane-ek</a:t>
            </a:r>
            <a:r>
              <a:rPr lang="hu-HU" baseline="0" dirty="0"/>
              <a:t>.</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53</a:t>
            </a:fld>
            <a:endParaRPr lang="en-US" dirty="0"/>
          </a:p>
        </p:txBody>
      </p:sp>
    </p:spTree>
    <p:extLst>
      <p:ext uri="{BB962C8B-B14F-4D97-AF65-F5344CB8AC3E}">
        <p14:creationId xmlns:p14="http://schemas.microsoft.com/office/powerpoint/2010/main" val="40227177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kártyák aljáról</a:t>
            </a:r>
            <a:r>
              <a:rPr lang="hu-HU" baseline="0" dirty="0"/>
              <a:t> lenyitható a feladatlista (az X/Y mezőre kattintva), a leggyakoribb műveletek könnyen (egy kattintásra) elvégezhetők.</a:t>
            </a:r>
          </a:p>
          <a:p>
            <a:r>
              <a:rPr lang="hu-HU" baseline="0" dirty="0"/>
              <a:t>Az X/Y állapot szerint mutatja az </a:t>
            </a:r>
            <a:r>
              <a:rPr lang="hu-HU" baseline="0" dirty="0" err="1"/>
              <a:t>alfeladatokat</a:t>
            </a:r>
            <a:r>
              <a:rPr lang="hu-HU" baseline="0" dirty="0"/>
              <a:t>, pl. ¼ = 4 feladatból 1 van kész</a:t>
            </a:r>
            <a:endParaRPr lang="hu-HU" dirty="0"/>
          </a:p>
          <a:p>
            <a:r>
              <a:rPr lang="hu-HU" dirty="0"/>
              <a:t>Forrás: https://www.visualstudio.com/hu-hu/docs/work/kanban/add-task-checklists</a:t>
            </a:r>
          </a:p>
        </p:txBody>
      </p:sp>
      <p:sp>
        <p:nvSpPr>
          <p:cNvPr id="4" name="Dia számának helye 3"/>
          <p:cNvSpPr>
            <a:spLocks noGrp="1"/>
          </p:cNvSpPr>
          <p:nvPr>
            <p:ph type="sldNum" sz="quarter" idx="10"/>
          </p:nvPr>
        </p:nvSpPr>
        <p:spPr/>
        <p:txBody>
          <a:bodyPr/>
          <a:lstStyle/>
          <a:p>
            <a:fld id="{7BC64CBF-2079-468F-8D3A-0F5D92BB0D5F}" type="slidenum">
              <a:rPr lang="en-US" smtClean="0"/>
              <a:pPr/>
              <a:t>54</a:t>
            </a:fld>
            <a:endParaRPr lang="en-US" dirty="0"/>
          </a:p>
        </p:txBody>
      </p:sp>
    </p:spTree>
    <p:extLst>
      <p:ext uri="{BB962C8B-B14F-4D97-AF65-F5344CB8AC3E}">
        <p14:creationId xmlns:p14="http://schemas.microsoft.com/office/powerpoint/2010/main" val="13730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a:t>Korábban Visual </a:t>
            </a:r>
            <a:r>
              <a:rPr lang="hu-HU" dirty="0" err="1"/>
              <a:t>Studio</a:t>
            </a:r>
            <a:r>
              <a:rPr lang="hu-HU" dirty="0"/>
              <a:t> Online</a:t>
            </a:r>
            <a:r>
              <a:rPr lang="hu-HU" baseline="0" dirty="0"/>
              <a:t> néven futott a szolgáltatás, de ez nagyon megtévesztő volt, hiszen valójában nem a fejlesztőeszközt ,hanem csak fejlesztési háttérszolgáltatásokat biztosítja.</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a:t>Tágabb értelemben ALM támogató eszközök még pl.: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hu-HU" baseline="0" dirty="0"/>
              <a:t>Visual </a:t>
            </a:r>
            <a:r>
              <a:rPr lang="hu-HU" baseline="0" dirty="0" err="1"/>
              <a:t>Studio</a:t>
            </a:r>
            <a:r>
              <a:rPr lang="hu-HU" baseline="0" dirty="0"/>
              <a:t> – fejlesztés, forráskód kezelés, felület TFS-</a:t>
            </a:r>
            <a:r>
              <a:rPr lang="hu-HU" baseline="0" dirty="0" err="1"/>
              <a:t>hez</a:t>
            </a:r>
            <a:r>
              <a:rPr lang="hu-HU" baseline="0" dirty="0"/>
              <a:t>/VSTS-</a:t>
            </a:r>
            <a:r>
              <a:rPr lang="hu-HU" baseline="0" dirty="0" err="1"/>
              <a:t>hez</a:t>
            </a:r>
            <a:endParaRPr lang="hu-HU"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hu-HU" baseline="0" dirty="0"/>
              <a:t>MS Project Professional – erőforráskezelés, projektmenedzsment</a:t>
            </a: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6</a:t>
            </a:fld>
            <a:endParaRPr lang="hu-HU"/>
          </a:p>
        </p:txBody>
      </p:sp>
    </p:spTree>
    <p:extLst>
      <p:ext uri="{BB962C8B-B14F-4D97-AF65-F5344CB8AC3E}">
        <p14:creationId xmlns:p14="http://schemas.microsoft.com/office/powerpoint/2010/main" val="101634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Jelenleg csak a</a:t>
            </a:r>
            <a:r>
              <a:rPr lang="hu-HU" baseline="0" dirty="0"/>
              <a:t> felhős verzióban elérhető, manuális teszteket kezelhetünk vele.</a:t>
            </a:r>
            <a:endParaRPr lang="hu-HU" dirty="0"/>
          </a:p>
          <a:p>
            <a:r>
              <a:rPr lang="hu-HU" dirty="0"/>
              <a:t>Forrás: https://www.visualstudio.com/hu-hu/docs/work/kanban/add-run-update-tests</a:t>
            </a:r>
          </a:p>
        </p:txBody>
      </p:sp>
      <p:sp>
        <p:nvSpPr>
          <p:cNvPr id="4" name="Dia számának helye 3"/>
          <p:cNvSpPr>
            <a:spLocks noGrp="1"/>
          </p:cNvSpPr>
          <p:nvPr>
            <p:ph type="sldNum" sz="quarter" idx="10"/>
          </p:nvPr>
        </p:nvSpPr>
        <p:spPr/>
        <p:txBody>
          <a:bodyPr/>
          <a:lstStyle/>
          <a:p>
            <a:fld id="{7BC64CBF-2079-468F-8D3A-0F5D92BB0D5F}" type="slidenum">
              <a:rPr lang="en-US" smtClean="0"/>
              <a:pPr/>
              <a:t>55</a:t>
            </a:fld>
            <a:endParaRPr lang="en-US" dirty="0"/>
          </a:p>
        </p:txBody>
      </p:sp>
    </p:spTree>
    <p:extLst>
      <p:ext uri="{BB962C8B-B14F-4D97-AF65-F5344CB8AC3E}">
        <p14:creationId xmlns:p14="http://schemas.microsoft.com/office/powerpoint/2010/main" val="680787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56</a:t>
            </a:fld>
            <a:endParaRPr lang="hu-HU"/>
          </a:p>
        </p:txBody>
      </p:sp>
    </p:spTree>
    <p:extLst>
      <p:ext uri="{BB962C8B-B14F-4D97-AF65-F5344CB8AC3E}">
        <p14:creationId xmlns:p14="http://schemas.microsoft.com/office/powerpoint/2010/main" val="695996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Fontos, hogy mindig legyen visszajelzésünk</a:t>
            </a:r>
            <a:r>
              <a:rPr lang="hu-HU" baseline="0" dirty="0"/>
              <a:t> a folyamat közben a haladásról és végén is az eredményről.</a:t>
            </a:r>
            <a:endParaRPr lang="hu-HU" dirty="0"/>
          </a:p>
        </p:txBody>
      </p:sp>
      <p:sp>
        <p:nvSpPr>
          <p:cNvPr id="4" name="Slide Number Placeholder 3"/>
          <p:cNvSpPr>
            <a:spLocks noGrp="1"/>
          </p:cNvSpPr>
          <p:nvPr>
            <p:ph type="sldNum" sz="quarter" idx="10"/>
          </p:nvPr>
        </p:nvSpPr>
        <p:spPr/>
        <p:txBody>
          <a:bodyPr/>
          <a:lstStyle/>
          <a:p>
            <a:fld id="{03DA5209-AAE8-4058-9F5C-1CBCBE2E82A4}" type="slidenum">
              <a:rPr lang="hu-HU" smtClean="0"/>
              <a:t>57</a:t>
            </a:fld>
            <a:endParaRPr lang="hu-HU"/>
          </a:p>
        </p:txBody>
      </p:sp>
    </p:spTree>
    <p:extLst>
      <p:ext uri="{BB962C8B-B14F-4D97-AF65-F5344CB8AC3E}">
        <p14:creationId xmlns:p14="http://schemas.microsoft.com/office/powerpoint/2010/main" val="2273296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Kis kitérő a forráskódkezelésről</a:t>
            </a:r>
            <a:r>
              <a:rPr lang="hu-HU" baseline="0" dirty="0"/>
              <a:t> (2 dia). Ha a hallgatóság elég kompetens, ugorható.</a:t>
            </a:r>
            <a:endParaRPr lang="hu-HU" dirty="0"/>
          </a:p>
        </p:txBody>
      </p:sp>
      <p:sp>
        <p:nvSpPr>
          <p:cNvPr id="4" name="Dia számának helye 3"/>
          <p:cNvSpPr>
            <a:spLocks noGrp="1"/>
          </p:cNvSpPr>
          <p:nvPr>
            <p:ph type="sldNum" sz="quarter" idx="10"/>
          </p:nvPr>
        </p:nvSpPr>
        <p:spPr/>
        <p:txBody>
          <a:bodyPr/>
          <a:lstStyle/>
          <a:p>
            <a:fld id="{03DA5209-AAE8-4058-9F5C-1CBCBE2E82A4}" type="slidenum">
              <a:rPr lang="hu-HU" smtClean="0"/>
              <a:t>58</a:t>
            </a:fld>
            <a:endParaRPr lang="hu-HU"/>
          </a:p>
        </p:txBody>
      </p:sp>
    </p:spTree>
    <p:extLst>
      <p:ext uri="{BB962C8B-B14F-4D97-AF65-F5344CB8AC3E}">
        <p14:creationId xmlns:p14="http://schemas.microsoft.com/office/powerpoint/2010/main" val="38699359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Git</a:t>
            </a:r>
            <a:r>
              <a:rPr lang="hu-HU" dirty="0"/>
              <a:t> támogatás a VS-</a:t>
            </a:r>
            <a:r>
              <a:rPr lang="hu-HU" dirty="0" err="1"/>
              <a:t>ben</a:t>
            </a:r>
            <a:r>
              <a:rPr lang="hu-HU" baseline="0" dirty="0"/>
              <a:t> nem teljes még, vannak olyan gyakori taszkok, amiket nem tud (</a:t>
            </a:r>
            <a:r>
              <a:rPr lang="hu-HU" baseline="0" dirty="0" err="1"/>
              <a:t>stash</a:t>
            </a:r>
            <a:r>
              <a:rPr lang="hu-HU" baseline="0" dirty="0"/>
              <a:t>).</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59</a:t>
            </a:fld>
            <a:endParaRPr lang="en-US" dirty="0"/>
          </a:p>
        </p:txBody>
      </p:sp>
    </p:spTree>
    <p:extLst>
      <p:ext uri="{BB962C8B-B14F-4D97-AF65-F5344CB8AC3E}">
        <p14:creationId xmlns:p14="http://schemas.microsoft.com/office/powerpoint/2010/main" val="16543596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TFVC és git támogatott</a:t>
            </a:r>
          </a:p>
          <a:p>
            <a:r>
              <a:rPr lang="hu-HU" dirty="0"/>
              <a:t>Az eszközök általában parancssori eszközök,</a:t>
            </a:r>
            <a:r>
              <a:rPr lang="hu-HU" baseline="0" dirty="0"/>
              <a:t> későbbi dián lesznek példák.</a:t>
            </a:r>
          </a:p>
          <a:p>
            <a:r>
              <a:rPr lang="hu-HU" baseline="0" dirty="0"/>
              <a:t>Kódforrás beállítás, pl. szerver neve, címe, belépéshez adatok.</a:t>
            </a:r>
          </a:p>
          <a:p>
            <a:r>
              <a:rPr lang="hu-HU" baseline="0" dirty="0"/>
              <a:t>Ezek a pontok a Team </a:t>
            </a:r>
            <a:r>
              <a:rPr lang="hu-HU" baseline="0" dirty="0" err="1"/>
              <a:t>Build</a:t>
            </a:r>
            <a:r>
              <a:rPr lang="hu-HU" baseline="0" dirty="0"/>
              <a:t> konfigurációs felület füleinek felelnek meg,.</a:t>
            </a:r>
          </a:p>
        </p:txBody>
      </p:sp>
      <p:sp>
        <p:nvSpPr>
          <p:cNvPr id="4" name="Slide Number Placeholder 3"/>
          <p:cNvSpPr>
            <a:spLocks noGrp="1"/>
          </p:cNvSpPr>
          <p:nvPr>
            <p:ph type="sldNum" sz="quarter" idx="10"/>
          </p:nvPr>
        </p:nvSpPr>
        <p:spPr/>
        <p:txBody>
          <a:bodyPr/>
          <a:lstStyle/>
          <a:p>
            <a:fld id="{03DA5209-AAE8-4058-9F5C-1CBCBE2E82A4}" type="slidenum">
              <a:rPr lang="hu-HU" smtClean="0"/>
              <a:t>60</a:t>
            </a:fld>
            <a:endParaRPr lang="hu-HU"/>
          </a:p>
        </p:txBody>
      </p:sp>
    </p:spTree>
    <p:extLst>
      <p:ext uri="{BB962C8B-B14F-4D97-AF65-F5344CB8AC3E}">
        <p14:creationId xmlns:p14="http://schemas.microsoft.com/office/powerpoint/2010/main" val="302517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a:t>Ezek a pontok a Team </a:t>
            </a:r>
            <a:r>
              <a:rPr lang="hu-HU" baseline="0" dirty="0" err="1"/>
              <a:t>Build</a:t>
            </a:r>
            <a:r>
              <a:rPr lang="hu-HU" baseline="0" dirty="0"/>
              <a:t> konfigurációs felület füleinek felelnek meg,.</a:t>
            </a:r>
          </a:p>
          <a:p>
            <a:r>
              <a:rPr lang="hu-HU" dirty="0"/>
              <a:t>https://www.visualstudio.com/en-us/docs/build/define/create</a:t>
            </a:r>
          </a:p>
        </p:txBody>
      </p:sp>
      <p:sp>
        <p:nvSpPr>
          <p:cNvPr id="4" name="Slide Number Placeholder 3"/>
          <p:cNvSpPr>
            <a:spLocks noGrp="1"/>
          </p:cNvSpPr>
          <p:nvPr>
            <p:ph type="sldNum" sz="quarter" idx="10"/>
          </p:nvPr>
        </p:nvSpPr>
        <p:spPr/>
        <p:txBody>
          <a:bodyPr/>
          <a:lstStyle/>
          <a:p>
            <a:fld id="{03DA5209-AAE8-4058-9F5C-1CBCBE2E82A4}" type="slidenum">
              <a:rPr lang="hu-HU" smtClean="0"/>
              <a:t>61</a:t>
            </a:fld>
            <a:endParaRPr lang="hu-HU"/>
          </a:p>
        </p:txBody>
      </p:sp>
    </p:spTree>
    <p:extLst>
      <p:ext uri="{BB962C8B-B14F-4D97-AF65-F5344CB8AC3E}">
        <p14:creationId xmlns:p14="http://schemas.microsoft.com/office/powerpoint/2010/main" val="25259270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a:t>Ezek a pontok a Team </a:t>
            </a:r>
            <a:r>
              <a:rPr lang="hu-HU" baseline="0" dirty="0" err="1"/>
              <a:t>Build</a:t>
            </a:r>
            <a:r>
              <a:rPr lang="hu-HU" baseline="0" dirty="0"/>
              <a:t> konfigurációs felület füleinek felelnek meg,.</a:t>
            </a:r>
          </a:p>
          <a:p>
            <a:r>
              <a:rPr lang="hu-HU" dirty="0"/>
              <a:t>https://www.visualstudio.com/en-us/docs/build/define/create</a:t>
            </a:r>
          </a:p>
          <a:p>
            <a:endParaRPr lang="hu-HU" dirty="0"/>
          </a:p>
        </p:txBody>
      </p:sp>
      <p:sp>
        <p:nvSpPr>
          <p:cNvPr id="4" name="Slide Number Placeholder 3"/>
          <p:cNvSpPr>
            <a:spLocks noGrp="1"/>
          </p:cNvSpPr>
          <p:nvPr>
            <p:ph type="sldNum" sz="quarter" idx="10"/>
          </p:nvPr>
        </p:nvSpPr>
        <p:spPr/>
        <p:txBody>
          <a:bodyPr/>
          <a:lstStyle/>
          <a:p>
            <a:fld id="{03DA5209-AAE8-4058-9F5C-1CBCBE2E82A4}" type="slidenum">
              <a:rPr lang="hu-HU" smtClean="0"/>
              <a:t>62</a:t>
            </a:fld>
            <a:endParaRPr lang="hu-HU"/>
          </a:p>
        </p:txBody>
      </p:sp>
    </p:spTree>
    <p:extLst>
      <p:ext uri="{BB962C8B-B14F-4D97-AF65-F5344CB8AC3E}">
        <p14:creationId xmlns:p14="http://schemas.microsoft.com/office/powerpoint/2010/main" val="24319217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Ezek a lépések a VSTS felületén végrehajthatók.</a:t>
            </a:r>
          </a:p>
        </p:txBody>
      </p:sp>
      <p:sp>
        <p:nvSpPr>
          <p:cNvPr id="4" name="Slide Number Placeholder 3"/>
          <p:cNvSpPr>
            <a:spLocks noGrp="1"/>
          </p:cNvSpPr>
          <p:nvPr>
            <p:ph type="sldNum" sz="quarter" idx="10"/>
          </p:nvPr>
        </p:nvSpPr>
        <p:spPr/>
        <p:txBody>
          <a:bodyPr/>
          <a:lstStyle/>
          <a:p>
            <a:fld id="{03DA5209-AAE8-4058-9F5C-1CBCBE2E82A4}" type="slidenum">
              <a:rPr lang="hu-HU" smtClean="0"/>
              <a:t>63</a:t>
            </a:fld>
            <a:endParaRPr lang="hu-HU"/>
          </a:p>
        </p:txBody>
      </p:sp>
    </p:spTree>
    <p:extLst>
      <p:ext uri="{BB962C8B-B14F-4D97-AF65-F5344CB8AC3E}">
        <p14:creationId xmlns:p14="http://schemas.microsoft.com/office/powerpoint/2010/main" val="25895683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Bal oldal: fordítási lépések – sorrend átrendezhető</a:t>
            </a:r>
          </a:p>
          <a:p>
            <a:r>
              <a:rPr lang="hu-HU" dirty="0"/>
              <a:t>Jobb oldal:  kiválasztott</a:t>
            </a:r>
            <a:r>
              <a:rPr lang="hu-HU" baseline="0" dirty="0"/>
              <a:t> lépések </a:t>
            </a:r>
            <a:r>
              <a:rPr lang="hu-HU" baseline="0" dirty="0" err="1"/>
              <a:t>testreszabása</a:t>
            </a:r>
            <a:endParaRPr lang="hu-HU" baseline="0" dirty="0"/>
          </a:p>
          <a:p>
            <a:r>
              <a:rPr lang="hu-HU" baseline="0" dirty="0"/>
              <a:t>Felső sáv: átlépés az előbb ismertetett konfigurációkhoz</a:t>
            </a:r>
            <a:endParaRPr lang="hu-HU" dirty="0"/>
          </a:p>
        </p:txBody>
      </p:sp>
      <p:sp>
        <p:nvSpPr>
          <p:cNvPr id="4" name="Slide Number Placeholder 3"/>
          <p:cNvSpPr>
            <a:spLocks noGrp="1"/>
          </p:cNvSpPr>
          <p:nvPr>
            <p:ph type="sldNum" sz="quarter" idx="10"/>
          </p:nvPr>
        </p:nvSpPr>
        <p:spPr/>
        <p:txBody>
          <a:bodyPr/>
          <a:lstStyle/>
          <a:p>
            <a:fld id="{03DA5209-AAE8-4058-9F5C-1CBCBE2E82A4}" type="slidenum">
              <a:rPr lang="hu-HU" smtClean="0"/>
              <a:t>64</a:t>
            </a:fld>
            <a:endParaRPr lang="hu-HU"/>
          </a:p>
        </p:txBody>
      </p:sp>
    </p:spTree>
    <p:extLst>
      <p:ext uri="{BB962C8B-B14F-4D97-AF65-F5344CB8AC3E}">
        <p14:creationId xmlns:p14="http://schemas.microsoft.com/office/powerpoint/2010/main" val="264463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r>
              <a:rPr lang="hu-HU" dirty="0"/>
              <a:t>Használjuk ki ezt az ábrát</a:t>
            </a:r>
            <a:r>
              <a:rPr lang="hu-HU" baseline="0" dirty="0"/>
              <a:t> arra, hogy egy-egy mondatban bemutassuk a főbb komponenseket, amikről beszélni fogunk. Természeténél fogva a későbbiekben sok szolgáltatást a lokális TFS szerverek szolgáltatásaihoz fogunk viszonyítani, ezért erre is érdemes időt szánni. (A következő </a:t>
            </a:r>
            <a:r>
              <a:rPr lang="hu-HU" baseline="0" dirty="0" err="1"/>
              <a:t>slide</a:t>
            </a:r>
            <a:r>
              <a:rPr lang="hu-HU" baseline="0" dirty="0"/>
              <a:t> is ezeket fejti ki)</a:t>
            </a:r>
          </a:p>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endParaRPr lang="hu-HU" baseline="0" dirty="0"/>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baseline="0" dirty="0" err="1"/>
              <a:t>Source</a:t>
            </a:r>
            <a:r>
              <a:rPr lang="hu-HU" baseline="0" dirty="0"/>
              <a:t> </a:t>
            </a:r>
            <a:r>
              <a:rPr lang="hu-HU" baseline="0" dirty="0" err="1"/>
              <a:t>repos</a:t>
            </a:r>
            <a:r>
              <a:rPr lang="hu-HU" baseline="0" dirty="0"/>
              <a:t>: verziókezelő szolgáltatás. A hallgatók már talán dolgoztak </a:t>
            </a:r>
            <a:r>
              <a:rPr lang="hu-HU" baseline="0" dirty="0" err="1"/>
              <a:t>Git</a:t>
            </a:r>
            <a:r>
              <a:rPr lang="hu-HU" baseline="0" dirty="0"/>
              <a:t>, vagy SVN alapú verziókezelővel, itt </a:t>
            </a:r>
            <a:r>
              <a:rPr lang="hu-HU" baseline="0" dirty="0" err="1"/>
              <a:t>Git</a:t>
            </a:r>
            <a:r>
              <a:rPr lang="hu-HU" baseline="0" dirty="0"/>
              <a:t>-et és egy TFS specifikus verziókezelő lesz elérhető</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baseline="0" dirty="0" err="1"/>
              <a:t>Agile</a:t>
            </a:r>
            <a:r>
              <a:rPr lang="hu-HU" baseline="0" dirty="0"/>
              <a:t> </a:t>
            </a:r>
            <a:r>
              <a:rPr lang="hu-HU" baseline="0" dirty="0" err="1"/>
              <a:t>planning</a:t>
            </a:r>
            <a:r>
              <a:rPr lang="hu-HU" baseline="0" dirty="0"/>
              <a:t>, Test </a:t>
            </a:r>
            <a:r>
              <a:rPr lang="hu-HU" baseline="0" dirty="0" err="1"/>
              <a:t>Case</a:t>
            </a:r>
            <a:r>
              <a:rPr lang="hu-HU" baseline="0" dirty="0"/>
              <a:t> Management, Team </a:t>
            </a:r>
            <a:r>
              <a:rPr lang="hu-HU" baseline="0" dirty="0" err="1"/>
              <a:t>Rooms</a:t>
            </a:r>
            <a:r>
              <a:rPr lang="hu-HU" baseline="0" dirty="0"/>
              <a:t>: projektmanagementhez kapcsolódó elemek</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baseline="0" dirty="0" err="1"/>
              <a:t>Feedback</a:t>
            </a:r>
            <a:r>
              <a:rPr lang="hu-HU" baseline="0" dirty="0"/>
              <a:t> management: visszajelzések és feladatok kezelése (</a:t>
            </a:r>
            <a:r>
              <a:rPr lang="hu-HU" baseline="0" dirty="0" err="1"/>
              <a:t>Ticeketing</a:t>
            </a:r>
            <a:r>
              <a:rPr lang="hu-HU" baseline="0" dirty="0"/>
              <a:t> / </a:t>
            </a:r>
            <a:r>
              <a:rPr lang="hu-HU" baseline="0" dirty="0" err="1"/>
              <a:t>Issue</a:t>
            </a:r>
            <a:r>
              <a:rPr lang="hu-HU" baseline="0" dirty="0"/>
              <a:t> </a:t>
            </a:r>
            <a:r>
              <a:rPr lang="hu-HU" baseline="0" dirty="0" err="1"/>
              <a:t>Tracking</a:t>
            </a:r>
            <a:r>
              <a:rPr lang="hu-HU" baseline="0" dirty="0"/>
              <a:t> rendszer)</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baseline="0" dirty="0" err="1"/>
              <a:t>Bzukd</a:t>
            </a:r>
            <a:r>
              <a:rPr lang="hu-HU" baseline="0" dirty="0"/>
              <a:t> and CI: kiszervezett, központosított fordítási szolgáltatások</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baseline="0" dirty="0"/>
              <a:t>Boltív: különböző integrálódó szolgáltatások</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hu-HU" baseline="0" dirty="0"/>
          </a:p>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r>
              <a:rPr lang="hu-HU" baseline="0" dirty="0"/>
              <a:t>Forrás: </a:t>
            </a:r>
            <a:r>
              <a:rPr lang="hu-HU" baseline="0"/>
              <a:t>MS diasor</a:t>
            </a:r>
            <a:endParaRPr lang="hu-HU" baseline="0" dirty="0"/>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hu-HU" baseline="0" dirty="0"/>
          </a:p>
        </p:txBody>
      </p:sp>
      <p:sp>
        <p:nvSpPr>
          <p:cNvPr id="4" name="Header Placeholder 3"/>
          <p:cNvSpPr>
            <a:spLocks noGrp="1"/>
          </p:cNvSpPr>
          <p:nvPr>
            <p:ph type="hdr" sz="quarter" idx="10"/>
          </p:nvPr>
        </p:nvSpPr>
        <p:spPr/>
        <p:txBody>
          <a:bodyPr/>
          <a:lstStyle/>
          <a:p>
            <a:r>
              <a:rPr lang="en-US">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630DD690-6CB8-4549-BE7E-DD1B9C0B04A0}" type="datetime1">
              <a:rPr lang="en-US" smtClean="0">
                <a:solidFill>
                  <a:prstClr val="black"/>
                </a:solidFill>
              </a:rPr>
              <a:pPr/>
              <a:t>7/27/2016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37409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Idő szűkében ezt </a:t>
            </a:r>
            <a:r>
              <a:rPr lang="hu-HU" dirty="0" err="1"/>
              <a:t>prögathetjük</a:t>
            </a:r>
            <a:r>
              <a:rPr lang="hu-HU" dirty="0"/>
              <a:t>, a fontosabbakról 1-1</a:t>
            </a:r>
            <a:r>
              <a:rPr lang="hu-HU" baseline="0" dirty="0"/>
              <a:t> mondatot mondhatunk.</a:t>
            </a:r>
          </a:p>
          <a:p>
            <a:r>
              <a:rPr lang="hu-HU" baseline="0" dirty="0"/>
              <a:t>Ant, </a:t>
            </a:r>
            <a:r>
              <a:rPr lang="hu-HU" baseline="0" dirty="0" err="1"/>
              <a:t>maven</a:t>
            </a:r>
            <a:r>
              <a:rPr lang="hu-HU" baseline="0" dirty="0"/>
              <a:t>, </a:t>
            </a:r>
            <a:r>
              <a:rPr lang="hu-HU" baseline="0" dirty="0" err="1"/>
              <a:t>gradle</a:t>
            </a:r>
            <a:r>
              <a:rPr lang="hu-HU" baseline="0" dirty="0"/>
              <a:t> - java fordításvezérlő és </a:t>
            </a:r>
            <a:r>
              <a:rPr lang="hu-HU" baseline="0" dirty="0" err="1"/>
              <a:t>függségkezelő</a:t>
            </a:r>
            <a:r>
              <a:rPr lang="hu-HU" baseline="0" dirty="0"/>
              <a:t> eszközök</a:t>
            </a:r>
          </a:p>
          <a:p>
            <a:r>
              <a:rPr lang="hu-HU" dirty="0" err="1"/>
              <a:t>Grunt</a:t>
            </a:r>
            <a:r>
              <a:rPr lang="hu-HU" dirty="0"/>
              <a:t>, </a:t>
            </a:r>
            <a:r>
              <a:rPr lang="hu-HU" dirty="0" err="1"/>
              <a:t>gulp</a:t>
            </a:r>
            <a:r>
              <a:rPr lang="hu-HU" dirty="0"/>
              <a:t> – webes projektek (</a:t>
            </a:r>
            <a:r>
              <a:rPr lang="hu-HU" dirty="0" err="1"/>
              <a:t>javascript</a:t>
            </a:r>
            <a:r>
              <a:rPr lang="hu-HU" dirty="0"/>
              <a:t>,</a:t>
            </a:r>
            <a:r>
              <a:rPr lang="hu-HU" baseline="0" dirty="0"/>
              <a:t> CSS</a:t>
            </a:r>
            <a:r>
              <a:rPr lang="hu-HU" dirty="0"/>
              <a:t>) fordítására</a:t>
            </a:r>
          </a:p>
          <a:p>
            <a:r>
              <a:rPr lang="hu-HU" dirty="0" err="1"/>
              <a:t>MSBuild</a:t>
            </a:r>
            <a:r>
              <a:rPr lang="hu-HU" dirty="0"/>
              <a:t>, </a:t>
            </a:r>
            <a:r>
              <a:rPr lang="hu-HU" dirty="0" err="1"/>
              <a:t>VSBuild</a:t>
            </a:r>
            <a:r>
              <a:rPr lang="hu-HU" dirty="0"/>
              <a:t> – .NET</a:t>
            </a:r>
            <a:r>
              <a:rPr lang="hu-HU" baseline="0" dirty="0"/>
              <a:t> projektek fordítása</a:t>
            </a:r>
          </a:p>
          <a:p>
            <a:r>
              <a:rPr lang="hu-HU" baseline="0" dirty="0" err="1"/>
              <a:t>Xamarin</a:t>
            </a:r>
            <a:r>
              <a:rPr lang="hu-HU" baseline="0" dirty="0"/>
              <a:t> – </a:t>
            </a:r>
            <a:r>
              <a:rPr lang="hu-HU" baseline="0" dirty="0" err="1"/>
              <a:t>Xamarin</a:t>
            </a:r>
            <a:r>
              <a:rPr lang="hu-HU" baseline="0" dirty="0"/>
              <a:t> (</a:t>
            </a:r>
            <a:r>
              <a:rPr lang="hu-HU" baseline="0" dirty="0" err="1"/>
              <a:t>cross</a:t>
            </a:r>
            <a:r>
              <a:rPr lang="hu-HU" baseline="0" dirty="0"/>
              <a:t>-platform mobil) projektek fordítása</a:t>
            </a:r>
          </a:p>
          <a:p>
            <a:r>
              <a:rPr lang="hu-HU" baseline="0" dirty="0" err="1"/>
              <a:t>Xcode</a:t>
            </a:r>
            <a:r>
              <a:rPr lang="hu-HU" baseline="0" dirty="0"/>
              <a:t>- </a:t>
            </a:r>
            <a:r>
              <a:rPr lang="hu-HU" baseline="0" dirty="0" err="1"/>
              <a:t>iOS</a:t>
            </a:r>
            <a:r>
              <a:rPr lang="hu-HU" baseline="0" dirty="0"/>
              <a:t> </a:t>
            </a:r>
            <a:r>
              <a:rPr lang="hu-HU" baseline="0" dirty="0" err="1"/>
              <a:t>peojektek</a:t>
            </a:r>
            <a:r>
              <a:rPr lang="hu-HU" baseline="0" dirty="0"/>
              <a:t> fordítása</a:t>
            </a:r>
            <a:endParaRPr lang="hu-HU" dirty="0"/>
          </a:p>
          <a:p>
            <a:r>
              <a:rPr lang="hu-HU" dirty="0"/>
              <a:t>Forrás:</a:t>
            </a:r>
            <a:r>
              <a:rPr lang="hu-HU" baseline="0" dirty="0"/>
              <a:t> </a:t>
            </a:r>
            <a:r>
              <a:rPr lang="hu-HU" dirty="0"/>
              <a:t>https://msdn.microsoft.com/en-us/library/vs/alm/build/steps/index</a:t>
            </a:r>
          </a:p>
        </p:txBody>
      </p:sp>
      <p:sp>
        <p:nvSpPr>
          <p:cNvPr id="4" name="Slide Number Placeholder 3"/>
          <p:cNvSpPr>
            <a:spLocks noGrp="1"/>
          </p:cNvSpPr>
          <p:nvPr>
            <p:ph type="sldNum" sz="quarter" idx="10"/>
          </p:nvPr>
        </p:nvSpPr>
        <p:spPr/>
        <p:txBody>
          <a:bodyPr/>
          <a:lstStyle/>
          <a:p>
            <a:fld id="{03DA5209-AAE8-4058-9F5C-1CBCBE2E82A4}" type="slidenum">
              <a:rPr lang="hu-HU" smtClean="0"/>
              <a:t>65</a:t>
            </a:fld>
            <a:endParaRPr lang="hu-HU"/>
          </a:p>
        </p:txBody>
      </p:sp>
    </p:spTree>
    <p:extLst>
      <p:ext uri="{BB962C8B-B14F-4D97-AF65-F5344CB8AC3E}">
        <p14:creationId xmlns:p14="http://schemas.microsoft.com/office/powerpoint/2010/main" val="1542837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Ezek az eszközök általában a fordítás eredményén</a:t>
            </a:r>
            <a:r>
              <a:rPr lang="hu-HU" baseline="0" dirty="0"/>
              <a:t> dolgoznak, pl. tesztszerverre másolják, </a:t>
            </a:r>
            <a:r>
              <a:rPr lang="hu-HU" baseline="0" dirty="0" err="1"/>
              <a:t>telepítőszkripteket</a:t>
            </a:r>
            <a:r>
              <a:rPr lang="hu-HU" baseline="0" dirty="0"/>
              <a:t> futtatnak, </a:t>
            </a:r>
            <a:r>
              <a:rPr lang="hu-HU" baseline="0" dirty="0" err="1"/>
              <a:t>stb</a:t>
            </a:r>
            <a:r>
              <a:rPr lang="hu-HU" baseline="0" dirty="0"/>
              <a:t>,</a:t>
            </a:r>
            <a:endParaRPr lang="hu-HU" dirty="0"/>
          </a:p>
          <a:p>
            <a:r>
              <a:rPr lang="hu-HU" dirty="0"/>
              <a:t>https://msdn.microsoft.com/en-us/library/vs/alm/build/steps/index</a:t>
            </a:r>
          </a:p>
        </p:txBody>
      </p:sp>
      <p:sp>
        <p:nvSpPr>
          <p:cNvPr id="4" name="Slide Number Placeholder 3"/>
          <p:cNvSpPr>
            <a:spLocks noGrp="1"/>
          </p:cNvSpPr>
          <p:nvPr>
            <p:ph type="sldNum" sz="quarter" idx="10"/>
          </p:nvPr>
        </p:nvSpPr>
        <p:spPr/>
        <p:txBody>
          <a:bodyPr/>
          <a:lstStyle/>
          <a:p>
            <a:fld id="{03DA5209-AAE8-4058-9F5C-1CBCBE2E82A4}" type="slidenum">
              <a:rPr lang="hu-HU" smtClean="0"/>
              <a:t>66</a:t>
            </a:fld>
            <a:endParaRPr lang="hu-HU"/>
          </a:p>
        </p:txBody>
      </p:sp>
    </p:spTree>
    <p:extLst>
      <p:ext uri="{BB962C8B-B14F-4D97-AF65-F5344CB8AC3E}">
        <p14:creationId xmlns:p14="http://schemas.microsoft.com/office/powerpoint/2010/main" val="36684928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 különböző platformok különböző </a:t>
            </a:r>
            <a:r>
              <a:rPr lang="hu-HU" dirty="0" err="1"/>
              <a:t>tesztkörnyzetekkel</a:t>
            </a:r>
            <a:r>
              <a:rPr lang="hu-HU" dirty="0"/>
              <a:t> rendelkeznek.</a:t>
            </a:r>
          </a:p>
          <a:p>
            <a:r>
              <a:rPr lang="hu-HU" dirty="0" err="1"/>
              <a:t>Mocha</a:t>
            </a:r>
            <a:r>
              <a:rPr lang="hu-HU" dirty="0"/>
              <a:t>, </a:t>
            </a:r>
            <a:r>
              <a:rPr lang="hu-HU" dirty="0" err="1"/>
              <a:t>Jasmine</a:t>
            </a:r>
            <a:r>
              <a:rPr lang="hu-HU" dirty="0"/>
              <a:t> – </a:t>
            </a:r>
            <a:r>
              <a:rPr lang="hu-HU" dirty="0" err="1"/>
              <a:t>javascript</a:t>
            </a:r>
            <a:r>
              <a:rPr lang="hu-HU" baseline="0" dirty="0"/>
              <a:t> teszt keretrendszer</a:t>
            </a:r>
          </a:p>
          <a:p>
            <a:r>
              <a:rPr lang="hu-HU" baseline="0" dirty="0" err="1"/>
              <a:t>xUnit</a:t>
            </a:r>
            <a:r>
              <a:rPr lang="hu-HU" baseline="0" dirty="0"/>
              <a:t>, </a:t>
            </a:r>
            <a:r>
              <a:rPr lang="hu-HU" baseline="0" dirty="0" err="1"/>
              <a:t>Nunit</a:t>
            </a:r>
            <a:r>
              <a:rPr lang="hu-HU" baseline="0" dirty="0"/>
              <a:t> - .NET-es unit teszt keretrendszerek</a:t>
            </a:r>
          </a:p>
          <a:p>
            <a:r>
              <a:rPr lang="hu-HU" baseline="0" dirty="0" err="1"/>
              <a:t>Coded</a:t>
            </a:r>
            <a:r>
              <a:rPr lang="hu-HU" baseline="0" dirty="0"/>
              <a:t> UI - Windows, .NET alkalmazások felületi teszteléshez</a:t>
            </a:r>
          </a:p>
          <a:p>
            <a:r>
              <a:rPr lang="hu-HU" baseline="0" dirty="0" err="1"/>
              <a:t>Selenium</a:t>
            </a:r>
            <a:r>
              <a:rPr lang="hu-HU" baseline="0" dirty="0"/>
              <a:t> – webes alkalmazásokhoz felületi teszt keretrendszer</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err="1"/>
              <a:t>Xamarin</a:t>
            </a:r>
            <a:r>
              <a:rPr lang="hu-HU" dirty="0"/>
              <a:t> Test </a:t>
            </a:r>
            <a:r>
              <a:rPr lang="hu-HU" dirty="0" err="1"/>
              <a:t>Cloud</a:t>
            </a:r>
            <a:r>
              <a:rPr lang="hu-HU" baseline="0" dirty="0"/>
              <a:t> – </a:t>
            </a:r>
            <a:r>
              <a:rPr lang="hu-HU" baseline="0" dirty="0" err="1"/>
              <a:t>Xamarin</a:t>
            </a:r>
            <a:r>
              <a:rPr lang="hu-HU" baseline="0" dirty="0"/>
              <a:t> alkalmazások tesztelése felhős architektúrán, különböző mobilkészülékeken</a:t>
            </a:r>
          </a:p>
          <a:p>
            <a:r>
              <a:rPr lang="hu-HU" dirty="0"/>
              <a:t>https://msdn.microsoft.com/en-us/library/vs/alm/build/steps/index</a:t>
            </a:r>
          </a:p>
        </p:txBody>
      </p:sp>
      <p:sp>
        <p:nvSpPr>
          <p:cNvPr id="4" name="Slide Number Placeholder 3"/>
          <p:cNvSpPr>
            <a:spLocks noGrp="1"/>
          </p:cNvSpPr>
          <p:nvPr>
            <p:ph type="sldNum" sz="quarter" idx="10"/>
          </p:nvPr>
        </p:nvSpPr>
        <p:spPr/>
        <p:txBody>
          <a:bodyPr/>
          <a:lstStyle/>
          <a:p>
            <a:fld id="{03DA5209-AAE8-4058-9F5C-1CBCBE2E82A4}" type="slidenum">
              <a:rPr lang="hu-HU" smtClean="0"/>
              <a:t>67</a:t>
            </a:fld>
            <a:endParaRPr lang="hu-HU"/>
          </a:p>
        </p:txBody>
      </p:sp>
    </p:spTree>
    <p:extLst>
      <p:ext uri="{BB962C8B-B14F-4D97-AF65-F5344CB8AC3E}">
        <p14:creationId xmlns:p14="http://schemas.microsoft.com/office/powerpoint/2010/main" val="12446712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Két különböző felhasználási terület:</a:t>
            </a:r>
          </a:p>
          <a:p>
            <a:pPr marL="228600" indent="-228600">
              <a:buAutoNum type="arabicPeriod"/>
            </a:pPr>
            <a:r>
              <a:rPr lang="hu-HU" baseline="0" dirty="0"/>
              <a:t>A fordításhoz szükséges csomagok letöltése</a:t>
            </a:r>
          </a:p>
          <a:p>
            <a:pPr marL="228600" indent="-228600">
              <a:buAutoNum type="arabicPeriod"/>
            </a:pPr>
            <a:r>
              <a:rPr lang="hu-HU" baseline="0" dirty="0"/>
              <a:t>Ha nem </a:t>
            </a:r>
            <a:r>
              <a:rPr lang="hu-HU" baseline="0" dirty="0" err="1"/>
              <a:t>appot</a:t>
            </a:r>
            <a:r>
              <a:rPr lang="hu-HU" baseline="0" dirty="0"/>
              <a:t> fordítunk, hanem komponenst, akkor a fordítás kimentét publikus (pl. nuget.org) vagy privát csomagtárba feltölthetjük.</a:t>
            </a:r>
            <a:endParaRPr lang="hu-HU" dirty="0"/>
          </a:p>
          <a:p>
            <a:r>
              <a:rPr lang="hu-HU" dirty="0"/>
              <a:t>https://msdn.microsoft.com/en-us/library/vs/alm/build/steps/index</a:t>
            </a:r>
          </a:p>
        </p:txBody>
      </p:sp>
      <p:sp>
        <p:nvSpPr>
          <p:cNvPr id="4" name="Slide Number Placeholder 3"/>
          <p:cNvSpPr>
            <a:spLocks noGrp="1"/>
          </p:cNvSpPr>
          <p:nvPr>
            <p:ph type="sldNum" sz="quarter" idx="10"/>
          </p:nvPr>
        </p:nvSpPr>
        <p:spPr/>
        <p:txBody>
          <a:bodyPr/>
          <a:lstStyle/>
          <a:p>
            <a:fld id="{03DA5209-AAE8-4058-9F5C-1CBCBE2E82A4}" type="slidenum">
              <a:rPr lang="hu-HU" smtClean="0"/>
              <a:t>68</a:t>
            </a:fld>
            <a:endParaRPr lang="hu-HU"/>
          </a:p>
        </p:txBody>
      </p:sp>
    </p:spTree>
    <p:extLst>
      <p:ext uri="{BB962C8B-B14F-4D97-AF65-F5344CB8AC3E}">
        <p14:creationId xmlns:p14="http://schemas.microsoft.com/office/powerpoint/2010/main" val="9431830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Publikálást</a:t>
            </a:r>
            <a:r>
              <a:rPr lang="hu-HU" baseline="0" dirty="0"/>
              <a:t> segítő eszközök – teszt vagy éles célgépekre/felhőbe (</a:t>
            </a:r>
            <a:r>
              <a:rPr lang="hu-HU" baseline="0" dirty="0" err="1"/>
              <a:t>Azure</a:t>
            </a:r>
            <a:r>
              <a:rPr lang="hu-HU" baseline="0" dirty="0"/>
              <a:t>) másolhatjuk a fordítás eredményét</a:t>
            </a:r>
            <a:endParaRPr lang="hu-HU" dirty="0"/>
          </a:p>
          <a:p>
            <a:r>
              <a:rPr lang="hu-HU" dirty="0"/>
              <a:t>https://msdn.microsoft.com/en-us/library/vs/alm/build/steps/index</a:t>
            </a:r>
          </a:p>
          <a:p>
            <a:r>
              <a:rPr lang="hu-HU" dirty="0"/>
              <a:t>https://github.com/Microsoft/vso-agent-tasks/tree/master/Tasks</a:t>
            </a:r>
          </a:p>
        </p:txBody>
      </p:sp>
      <p:sp>
        <p:nvSpPr>
          <p:cNvPr id="4" name="Slide Number Placeholder 3"/>
          <p:cNvSpPr>
            <a:spLocks noGrp="1"/>
          </p:cNvSpPr>
          <p:nvPr>
            <p:ph type="sldNum" sz="quarter" idx="10"/>
          </p:nvPr>
        </p:nvSpPr>
        <p:spPr/>
        <p:txBody>
          <a:bodyPr/>
          <a:lstStyle/>
          <a:p>
            <a:fld id="{03DA5209-AAE8-4058-9F5C-1CBCBE2E82A4}" type="slidenum">
              <a:rPr lang="hu-HU" smtClean="0"/>
              <a:t>69</a:t>
            </a:fld>
            <a:endParaRPr lang="hu-HU"/>
          </a:p>
        </p:txBody>
      </p:sp>
    </p:spTree>
    <p:extLst>
      <p:ext uri="{BB962C8B-B14F-4D97-AF65-F5344CB8AC3E}">
        <p14:creationId xmlns:p14="http://schemas.microsoft.com/office/powerpoint/2010/main" val="2965323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Tipikus példák: integráció alkalmazás áruházakkal, más</a:t>
            </a:r>
            <a:r>
              <a:rPr lang="hu-HU" baseline="0" dirty="0"/>
              <a:t> ALM eszközökkel, felhős forráskód kezelőkkel.</a:t>
            </a:r>
            <a:endParaRPr lang="hu-HU" dirty="0"/>
          </a:p>
          <a:p>
            <a:r>
              <a:rPr lang="hu-HU" dirty="0"/>
              <a:t>https://msdn.microsoft.com/en-us/library/vs/alm/build/steps/index</a:t>
            </a:r>
          </a:p>
        </p:txBody>
      </p:sp>
      <p:sp>
        <p:nvSpPr>
          <p:cNvPr id="4" name="Slide Number Placeholder 3"/>
          <p:cNvSpPr>
            <a:spLocks noGrp="1"/>
          </p:cNvSpPr>
          <p:nvPr>
            <p:ph type="sldNum" sz="quarter" idx="10"/>
          </p:nvPr>
        </p:nvSpPr>
        <p:spPr/>
        <p:txBody>
          <a:bodyPr/>
          <a:lstStyle/>
          <a:p>
            <a:fld id="{03DA5209-AAE8-4058-9F5C-1CBCBE2E82A4}" type="slidenum">
              <a:rPr lang="hu-HU" smtClean="0"/>
              <a:t>70</a:t>
            </a:fld>
            <a:endParaRPr lang="hu-HU"/>
          </a:p>
        </p:txBody>
      </p:sp>
    </p:spTree>
    <p:extLst>
      <p:ext uri="{BB962C8B-B14F-4D97-AF65-F5344CB8AC3E}">
        <p14:creationId xmlns:p14="http://schemas.microsoft.com/office/powerpoint/2010/main" val="154668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03DA5209-AAE8-4058-9F5C-1CBCBE2E82A4}" type="slidenum">
              <a:rPr lang="hu-HU" smtClean="0"/>
              <a:t>71</a:t>
            </a:fld>
            <a:endParaRPr lang="hu-HU"/>
          </a:p>
        </p:txBody>
      </p:sp>
    </p:spTree>
    <p:extLst>
      <p:ext uri="{BB962C8B-B14F-4D97-AF65-F5344CB8AC3E}">
        <p14:creationId xmlns:p14="http://schemas.microsoft.com/office/powerpoint/2010/main" val="18310328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https://msdn.microsoft.com/en-us/library/vs/alm/build/services/hosted-agent-pool</a:t>
            </a:r>
          </a:p>
        </p:txBody>
      </p:sp>
      <p:sp>
        <p:nvSpPr>
          <p:cNvPr id="4" name="Slide Number Placeholder 3"/>
          <p:cNvSpPr>
            <a:spLocks noGrp="1"/>
          </p:cNvSpPr>
          <p:nvPr>
            <p:ph type="sldNum" sz="quarter" idx="10"/>
          </p:nvPr>
        </p:nvSpPr>
        <p:spPr/>
        <p:txBody>
          <a:bodyPr/>
          <a:lstStyle/>
          <a:p>
            <a:fld id="{03DA5209-AAE8-4058-9F5C-1CBCBE2E82A4}" type="slidenum">
              <a:rPr lang="hu-HU" smtClean="0"/>
              <a:t>72</a:t>
            </a:fld>
            <a:endParaRPr lang="hu-HU"/>
          </a:p>
        </p:txBody>
      </p:sp>
    </p:spTree>
    <p:extLst>
      <p:ext uri="{BB962C8B-B14F-4D97-AF65-F5344CB8AC3E}">
        <p14:creationId xmlns:p14="http://schemas.microsoft.com/office/powerpoint/2010/main" val="851327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https://marketplace.visualstudio.com/items?itemName=ms.vss-testmanager-web</a:t>
            </a:r>
          </a:p>
        </p:txBody>
      </p:sp>
      <p:sp>
        <p:nvSpPr>
          <p:cNvPr id="4" name="Dia számának helye 3"/>
          <p:cNvSpPr>
            <a:spLocks noGrp="1"/>
          </p:cNvSpPr>
          <p:nvPr>
            <p:ph type="sldNum" sz="quarter" idx="10"/>
          </p:nvPr>
        </p:nvSpPr>
        <p:spPr/>
        <p:txBody>
          <a:bodyPr/>
          <a:lstStyle/>
          <a:p>
            <a:fld id="{7BC64CBF-2079-468F-8D3A-0F5D92BB0D5F}" type="slidenum">
              <a:rPr lang="en-US" smtClean="0"/>
              <a:pPr/>
              <a:t>73</a:t>
            </a:fld>
            <a:endParaRPr lang="en-US" dirty="0"/>
          </a:p>
        </p:txBody>
      </p:sp>
    </p:spTree>
    <p:extLst>
      <p:ext uri="{BB962C8B-B14F-4D97-AF65-F5344CB8AC3E}">
        <p14:creationId xmlns:p14="http://schemas.microsoft.com/office/powerpoint/2010/main" val="108727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Max. 1-1</a:t>
            </a:r>
            <a:r>
              <a:rPr lang="hu-HU" baseline="0" dirty="0"/>
              <a:t> mondat a fontosabb pontokról, mit jelentenek.</a:t>
            </a:r>
          </a:p>
        </p:txBody>
      </p:sp>
      <p:sp>
        <p:nvSpPr>
          <p:cNvPr id="4" name="Dia számának helye 3"/>
          <p:cNvSpPr>
            <a:spLocks noGrp="1"/>
          </p:cNvSpPr>
          <p:nvPr>
            <p:ph type="sldNum" sz="quarter" idx="10"/>
          </p:nvPr>
        </p:nvSpPr>
        <p:spPr/>
        <p:txBody>
          <a:bodyPr/>
          <a:lstStyle/>
          <a:p>
            <a:fld id="{7BC64CBF-2079-468F-8D3A-0F5D92BB0D5F}" type="slidenum">
              <a:rPr lang="en-US" smtClean="0"/>
              <a:pPr/>
              <a:t>8</a:t>
            </a:fld>
            <a:endParaRPr lang="en-US" dirty="0"/>
          </a:p>
        </p:txBody>
      </p:sp>
    </p:spTree>
    <p:extLst>
      <p:ext uri="{BB962C8B-B14F-4D97-AF65-F5344CB8AC3E}">
        <p14:creationId xmlns:p14="http://schemas.microsoft.com/office/powerpoint/2010/main" val="214128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dián rajta van szinte minden elmondandó.</a:t>
            </a:r>
          </a:p>
          <a:p>
            <a:r>
              <a:rPr lang="hu-HU" baseline="0" dirty="0"/>
              <a:t>IFTTT (</a:t>
            </a:r>
            <a:r>
              <a:rPr lang="hu-HU" dirty="0"/>
              <a:t>https://ifttt.com/) egymástól</a:t>
            </a:r>
            <a:r>
              <a:rPr lang="hu-HU" baseline="0" dirty="0"/>
              <a:t> teljesen különálló szolgáltatások között egyszerű végrehajtási logikákat definiálhatunk. Általában az egyik rendszerben valamilyen esemény </a:t>
            </a:r>
            <a:r>
              <a:rPr lang="hu-HU" baseline="0" dirty="0" err="1"/>
              <a:t>triggerel</a:t>
            </a:r>
            <a:r>
              <a:rPr lang="hu-HU" baseline="0" dirty="0"/>
              <a:t> egy másik rendszerben valamilyen művelet végrehajtását.</a:t>
            </a:r>
          </a:p>
          <a:p>
            <a:r>
              <a:rPr lang="hu-HU" baseline="0" dirty="0"/>
              <a:t>A példában a TFS-t és a </a:t>
            </a:r>
            <a:r>
              <a:rPr lang="hu-HU" baseline="0" dirty="0" err="1"/>
              <a:t>Slack</a:t>
            </a:r>
            <a:r>
              <a:rPr lang="hu-HU" baseline="0" dirty="0"/>
              <a:t>-et  kötjük össze.</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9</a:t>
            </a:fld>
            <a:endParaRPr lang="en-US" dirty="0"/>
          </a:p>
        </p:txBody>
      </p:sp>
    </p:spTree>
    <p:extLst>
      <p:ext uri="{BB962C8B-B14F-4D97-AF65-F5344CB8AC3E}">
        <p14:creationId xmlns:p14="http://schemas.microsoft.com/office/powerpoint/2010/main" val="216331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lényeg, hogy az eddigi funkcionalitás kiterjeszthető a </a:t>
            </a:r>
            <a:r>
              <a:rPr lang="hu-HU" baseline="0" dirty="0" err="1"/>
              <a:t>marketplace-ből</a:t>
            </a:r>
            <a:r>
              <a:rPr lang="hu-HU" baseline="0" dirty="0"/>
              <a:t> letölthető </a:t>
            </a:r>
            <a:r>
              <a:rPr lang="hu-HU" baseline="0" dirty="0" err="1"/>
              <a:t>pluginekkel</a:t>
            </a:r>
            <a:r>
              <a:rPr lang="hu-HU" baseline="0" dirty="0"/>
              <a:t> + két példa.</a:t>
            </a:r>
            <a:endParaRPr lang="hu-HU" dirty="0"/>
          </a:p>
        </p:txBody>
      </p:sp>
      <p:sp>
        <p:nvSpPr>
          <p:cNvPr id="4" name="Dia számának helye 3"/>
          <p:cNvSpPr>
            <a:spLocks noGrp="1"/>
          </p:cNvSpPr>
          <p:nvPr>
            <p:ph type="sldNum" sz="quarter" idx="10"/>
          </p:nvPr>
        </p:nvSpPr>
        <p:spPr/>
        <p:txBody>
          <a:bodyPr/>
          <a:lstStyle/>
          <a:p>
            <a:fld id="{7BC64CBF-2079-468F-8D3A-0F5D92BB0D5F}" type="slidenum">
              <a:rPr lang="en-US" smtClean="0"/>
              <a:pPr/>
              <a:t>10</a:t>
            </a:fld>
            <a:endParaRPr lang="en-US" dirty="0"/>
          </a:p>
        </p:txBody>
      </p:sp>
    </p:spTree>
    <p:extLst>
      <p:ext uri="{BB962C8B-B14F-4D97-AF65-F5344CB8AC3E}">
        <p14:creationId xmlns:p14="http://schemas.microsoft.com/office/powerpoint/2010/main" val="335795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66475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7662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4190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3" r:id="rId6"/>
    <p:sldLayoutId id="2147483724" r:id="rId7"/>
    <p:sldLayoutId id="2147483725" r:id="rId8"/>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comments" Target="../comments/commen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6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6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9.emf"/><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sz="quarter" idx="16"/>
          </p:nvPr>
        </p:nvSpPr>
        <p:spPr/>
        <p:txBody>
          <a:bodyPr/>
          <a:lstStyle/>
          <a:p>
            <a:pPr defTabSz="914116">
              <a:defRPr/>
            </a:pPr>
            <a:r>
              <a:rPr lang="hu-HU" sz="3200" dirty="0">
                <a:solidFill>
                  <a:srgbClr val="FFFFFF"/>
                </a:solidFill>
                <a:cs typeface="Segoe UI Light"/>
              </a:rPr>
              <a:t>Felhő alapú ALM eszközök</a:t>
            </a:r>
          </a:p>
        </p:txBody>
      </p:sp>
      <p:sp>
        <p:nvSpPr>
          <p:cNvPr id="3" name="Szöveg helye 2"/>
          <p:cNvSpPr>
            <a:spLocks noGrp="1"/>
          </p:cNvSpPr>
          <p:nvPr>
            <p:ph type="body" sz="quarter" idx="4294967295"/>
          </p:nvPr>
        </p:nvSpPr>
        <p:spPr>
          <a:xfrm>
            <a:off x="348736" y="2170006"/>
            <a:ext cx="5761917" cy="867234"/>
          </a:xfrm>
        </p:spPr>
        <p:txBody>
          <a:bodyPr>
            <a:normAutofit/>
          </a:bodyPr>
          <a:lstStyle/>
          <a:p>
            <a:r>
              <a:rPr lang="hu-HU" dirty="0"/>
              <a:t>Adattárolás a felhőben I</a:t>
            </a:r>
          </a:p>
        </p:txBody>
      </p:sp>
    </p:spTree>
    <p:extLst>
      <p:ext uri="{BB962C8B-B14F-4D97-AF65-F5344CB8AC3E}">
        <p14:creationId xmlns:p14="http://schemas.microsoft.com/office/powerpoint/2010/main" val="389731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Szolgáltatások III.</a:t>
            </a:r>
          </a:p>
        </p:txBody>
      </p:sp>
      <p:sp>
        <p:nvSpPr>
          <p:cNvPr id="3" name="Szöveg helye 2"/>
          <p:cNvSpPr>
            <a:spLocks noGrp="1"/>
          </p:cNvSpPr>
          <p:nvPr>
            <p:ph sz="quarter" idx="10"/>
          </p:nvPr>
        </p:nvSpPr>
        <p:spPr/>
        <p:txBody>
          <a:bodyPr>
            <a:normAutofit fontScale="92500" lnSpcReduction="10000"/>
          </a:bodyPr>
          <a:lstStyle/>
          <a:p>
            <a:pPr>
              <a:lnSpc>
                <a:spcPct val="110000"/>
              </a:lnSpc>
            </a:pPr>
            <a:r>
              <a:rPr lang="hu-HU" dirty="0"/>
              <a:t>Marketplace</a:t>
            </a:r>
          </a:p>
          <a:p>
            <a:pPr lvl="1">
              <a:lnSpc>
                <a:spcPct val="110000"/>
              </a:lnSpc>
            </a:pPr>
            <a:r>
              <a:rPr lang="hu-HU" dirty="0"/>
              <a:t>Kiegészítő szolgáltatások (</a:t>
            </a:r>
            <a:r>
              <a:rPr lang="hu-HU" dirty="0" err="1"/>
              <a:t>plug</a:t>
            </a:r>
            <a:r>
              <a:rPr lang="hu-HU" dirty="0"/>
              <a:t>-in-</a:t>
            </a:r>
            <a:r>
              <a:rPr lang="hu-HU" dirty="0" err="1"/>
              <a:t>ek</a:t>
            </a:r>
            <a:r>
              <a:rPr lang="hu-HU" dirty="0"/>
              <a:t>) a VSTS-</a:t>
            </a:r>
            <a:r>
              <a:rPr lang="hu-HU" dirty="0" err="1"/>
              <a:t>hez</a:t>
            </a:r>
            <a:endParaRPr lang="hu-HU" dirty="0"/>
          </a:p>
          <a:p>
            <a:pPr lvl="1">
              <a:lnSpc>
                <a:spcPct val="110000"/>
              </a:lnSpc>
            </a:pPr>
            <a:r>
              <a:rPr lang="hu-HU" dirty="0"/>
              <a:t>https://marketplace.visualstudio.com/#VSTS</a:t>
            </a:r>
          </a:p>
          <a:p>
            <a:pPr lvl="1">
              <a:lnSpc>
                <a:spcPct val="110000"/>
              </a:lnSpc>
            </a:pPr>
            <a:r>
              <a:rPr lang="hu-HU" dirty="0"/>
              <a:t>Fizetős és ingyenes is</a:t>
            </a:r>
          </a:p>
          <a:p>
            <a:pPr>
              <a:lnSpc>
                <a:spcPct val="110000"/>
              </a:lnSpc>
            </a:pPr>
            <a:r>
              <a:rPr lang="hu-HU" dirty="0" err="1"/>
              <a:t>Package</a:t>
            </a:r>
            <a:r>
              <a:rPr lang="hu-HU" dirty="0"/>
              <a:t> management (</a:t>
            </a:r>
            <a:r>
              <a:rPr lang="hu-HU" dirty="0" err="1"/>
              <a:t>maketplace</a:t>
            </a:r>
            <a:r>
              <a:rPr lang="hu-HU" dirty="0"/>
              <a:t>)</a:t>
            </a:r>
          </a:p>
          <a:p>
            <a:pPr lvl="1">
              <a:lnSpc>
                <a:spcPct val="110000"/>
              </a:lnSpc>
            </a:pPr>
            <a:r>
              <a:rPr lang="hu-HU" dirty="0"/>
              <a:t>Komponensek kezelése: publikálás, letöltés a CI folyamat során</a:t>
            </a:r>
          </a:p>
          <a:p>
            <a:pPr lvl="1">
              <a:lnSpc>
                <a:spcPct val="110000"/>
              </a:lnSpc>
            </a:pPr>
            <a:r>
              <a:rPr lang="hu-HU" dirty="0"/>
              <a:t>Többféle környezet támogatása (</a:t>
            </a:r>
            <a:r>
              <a:rPr lang="hu-HU" dirty="0" err="1"/>
              <a:t>nuget</a:t>
            </a:r>
            <a:r>
              <a:rPr lang="hu-HU" dirty="0"/>
              <a:t>, </a:t>
            </a:r>
            <a:r>
              <a:rPr lang="hu-HU" dirty="0" err="1"/>
              <a:t>npm</a:t>
            </a:r>
            <a:r>
              <a:rPr lang="hu-HU" dirty="0"/>
              <a:t>, </a:t>
            </a:r>
            <a:r>
              <a:rPr lang="hu-HU" dirty="0" err="1"/>
              <a:t>maven</a:t>
            </a:r>
            <a:r>
              <a:rPr lang="hu-HU" dirty="0"/>
              <a:t>)</a:t>
            </a:r>
          </a:p>
          <a:p>
            <a:pPr>
              <a:lnSpc>
                <a:spcPct val="110000"/>
              </a:lnSpc>
            </a:pPr>
            <a:r>
              <a:rPr lang="hu-HU" dirty="0" err="1"/>
              <a:t>Code</a:t>
            </a:r>
            <a:r>
              <a:rPr lang="hu-HU" dirty="0"/>
              <a:t> </a:t>
            </a:r>
            <a:r>
              <a:rPr lang="hu-HU" dirty="0" err="1"/>
              <a:t>Search</a:t>
            </a:r>
            <a:r>
              <a:rPr lang="hu-HU" dirty="0"/>
              <a:t> (</a:t>
            </a:r>
            <a:r>
              <a:rPr lang="hu-HU" dirty="0" err="1"/>
              <a:t>marketplace</a:t>
            </a:r>
            <a:r>
              <a:rPr lang="hu-HU" dirty="0"/>
              <a:t>)</a:t>
            </a:r>
          </a:p>
          <a:p>
            <a:pPr lvl="1">
              <a:lnSpc>
                <a:spcPct val="110000"/>
              </a:lnSpc>
            </a:pPr>
            <a:r>
              <a:rPr lang="hu-HU" dirty="0"/>
              <a:t>Keresés a kódbázisban, több </a:t>
            </a:r>
            <a:r>
              <a:rPr lang="hu-HU" dirty="0" err="1"/>
              <a:t>repository-ban</a:t>
            </a:r>
            <a:r>
              <a:rPr lang="hu-HU" dirty="0"/>
              <a:t> is egyszerre</a:t>
            </a:r>
          </a:p>
          <a:p>
            <a:pPr lvl="1">
              <a:lnSpc>
                <a:spcPct val="110000"/>
              </a:lnSpc>
            </a:pPr>
            <a:r>
              <a:rPr lang="hu-HU" dirty="0"/>
              <a:t>Fejlett szűrési lehetőségek</a:t>
            </a:r>
          </a:p>
        </p:txBody>
      </p:sp>
      <p:pic>
        <p:nvPicPr>
          <p:cNvPr id="12292" name="Picture 4" descr="https://ms.gallery.vsassets.io/_apis/public/gallery/publisher/ms/extension/vss-code-search/0.0.94.1/assetbyname/Microsoft.VisualStudio.Services.Icons.Defa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122" y="506540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ms.gallery.vsassets.io/_apis/public/gallery/publisher/ms/extension/feed/14.97.1.0/assetbyname/Microsoft.VisualStudio.Services.Icons.Defa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121" y="3442680"/>
            <a:ext cx="1219201"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8402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Árazás</a:t>
            </a:r>
          </a:p>
        </p:txBody>
      </p:sp>
      <p:sp>
        <p:nvSpPr>
          <p:cNvPr id="2" name="Szöveg helye 1"/>
          <p:cNvSpPr>
            <a:spLocks noGrp="1"/>
          </p:cNvSpPr>
          <p:nvPr>
            <p:ph sz="quarter" idx="10"/>
          </p:nvPr>
        </p:nvSpPr>
        <p:spPr/>
        <p:txBody>
          <a:bodyPr>
            <a:normAutofit fontScale="92500" lnSpcReduction="10000"/>
          </a:bodyPr>
          <a:lstStyle/>
          <a:p>
            <a:r>
              <a:rPr lang="hu-HU" dirty="0"/>
              <a:t>Felhasználó/hó alapú</a:t>
            </a:r>
          </a:p>
          <a:p>
            <a:r>
              <a:rPr lang="hu-HU" dirty="0"/>
              <a:t>Korlátlan számú „</a:t>
            </a:r>
            <a:r>
              <a:rPr lang="hu-HU" dirty="0" err="1"/>
              <a:t>stakeholder</a:t>
            </a:r>
            <a:r>
              <a:rPr lang="hu-HU" dirty="0"/>
              <a:t>” hozzáférés – ingyenes</a:t>
            </a:r>
          </a:p>
          <a:p>
            <a:r>
              <a:rPr lang="hu-HU" dirty="0"/>
              <a:t>5 db „</a:t>
            </a:r>
            <a:r>
              <a:rPr lang="hu-HU" dirty="0" err="1"/>
              <a:t>basic</a:t>
            </a:r>
            <a:r>
              <a:rPr lang="hu-HU" dirty="0"/>
              <a:t>” hozzáférés – ingyenes</a:t>
            </a:r>
          </a:p>
          <a:p>
            <a:r>
              <a:rPr lang="hu-HU" dirty="0"/>
              <a:t>Visual </a:t>
            </a:r>
            <a:r>
              <a:rPr lang="hu-HU" dirty="0" err="1"/>
              <a:t>Studio</a:t>
            </a:r>
            <a:r>
              <a:rPr lang="hu-HU" dirty="0"/>
              <a:t> </a:t>
            </a:r>
            <a:r>
              <a:rPr lang="hu-HU" dirty="0" err="1"/>
              <a:t>subscriber</a:t>
            </a:r>
            <a:r>
              <a:rPr lang="hu-HU" dirty="0"/>
              <a:t> account-ok korlátlan számban felvehetők „</a:t>
            </a:r>
            <a:r>
              <a:rPr lang="hu-HU" dirty="0" err="1"/>
              <a:t>basic</a:t>
            </a:r>
            <a:r>
              <a:rPr lang="hu-HU" dirty="0"/>
              <a:t>” felhasználóként – ingyenes</a:t>
            </a:r>
          </a:p>
          <a:p>
            <a:r>
              <a:rPr lang="hu-HU" dirty="0"/>
              <a:t>Egyébként sávos díjak (felhasználó/hó):</a:t>
            </a:r>
          </a:p>
          <a:p>
            <a:pPr lvl="1"/>
            <a:r>
              <a:rPr lang="hu-HU" dirty="0"/>
              <a:t>6-10. felhasználó : 5$</a:t>
            </a:r>
          </a:p>
          <a:p>
            <a:pPr lvl="1"/>
            <a:r>
              <a:rPr lang="hu-HU" dirty="0"/>
              <a:t>11-100. felhasználó: 8$</a:t>
            </a:r>
          </a:p>
          <a:p>
            <a:pPr lvl="1"/>
            <a:r>
              <a:rPr lang="hu-HU" dirty="0"/>
              <a:t>101-1000. felhasználó: 4$</a:t>
            </a:r>
          </a:p>
          <a:p>
            <a:pPr lvl="1"/>
            <a:r>
              <a:rPr lang="hu-HU" dirty="0"/>
              <a:t>1000 fölött: 2$</a:t>
            </a:r>
          </a:p>
          <a:p>
            <a:endParaRPr lang="hu-HU" dirty="0"/>
          </a:p>
        </p:txBody>
      </p:sp>
      <p:graphicFrame>
        <p:nvGraphicFramePr>
          <p:cNvPr id="4" name="Táblázat 3"/>
          <p:cNvGraphicFramePr>
            <a:graphicFrameLocks noGrp="1"/>
          </p:cNvGraphicFramePr>
          <p:nvPr>
            <p:extLst/>
          </p:nvPr>
        </p:nvGraphicFramePr>
        <p:xfrm>
          <a:off x="5083277" y="4886632"/>
          <a:ext cx="5997678" cy="1445342"/>
        </p:xfrm>
        <a:graphic>
          <a:graphicData uri="http://schemas.openxmlformats.org/drawingml/2006/table">
            <a:tbl>
              <a:tblPr firstRow="1" bandRow="1">
                <a:tableStyleId>{5C22544A-7EE6-4342-B048-85BDC9FD1C3A}</a:tableStyleId>
              </a:tblPr>
              <a:tblGrid>
                <a:gridCol w="999613">
                  <a:extLst>
                    <a:ext uri="{9D8B030D-6E8A-4147-A177-3AD203B41FA5}">
                      <a16:colId xmlns:a16="http://schemas.microsoft.com/office/drawing/2014/main" val="813827518"/>
                    </a:ext>
                  </a:extLst>
                </a:gridCol>
                <a:gridCol w="999613">
                  <a:extLst>
                    <a:ext uri="{9D8B030D-6E8A-4147-A177-3AD203B41FA5}">
                      <a16:colId xmlns:a16="http://schemas.microsoft.com/office/drawing/2014/main" val="1244035001"/>
                    </a:ext>
                  </a:extLst>
                </a:gridCol>
                <a:gridCol w="999613">
                  <a:extLst>
                    <a:ext uri="{9D8B030D-6E8A-4147-A177-3AD203B41FA5}">
                      <a16:colId xmlns:a16="http://schemas.microsoft.com/office/drawing/2014/main" val="2903814789"/>
                    </a:ext>
                  </a:extLst>
                </a:gridCol>
                <a:gridCol w="999613">
                  <a:extLst>
                    <a:ext uri="{9D8B030D-6E8A-4147-A177-3AD203B41FA5}">
                      <a16:colId xmlns:a16="http://schemas.microsoft.com/office/drawing/2014/main" val="2616179938"/>
                    </a:ext>
                  </a:extLst>
                </a:gridCol>
                <a:gridCol w="999613">
                  <a:extLst>
                    <a:ext uri="{9D8B030D-6E8A-4147-A177-3AD203B41FA5}">
                      <a16:colId xmlns:a16="http://schemas.microsoft.com/office/drawing/2014/main" val="3253900568"/>
                    </a:ext>
                  </a:extLst>
                </a:gridCol>
                <a:gridCol w="999613">
                  <a:extLst>
                    <a:ext uri="{9D8B030D-6E8A-4147-A177-3AD203B41FA5}">
                      <a16:colId xmlns:a16="http://schemas.microsoft.com/office/drawing/2014/main" val="2041459573"/>
                    </a:ext>
                  </a:extLst>
                </a:gridCol>
              </a:tblGrid>
              <a:tr h="722671">
                <a:tc>
                  <a:txBody>
                    <a:bodyPr/>
                    <a:lstStyle/>
                    <a:p>
                      <a:pPr algn="ctr"/>
                      <a:r>
                        <a:rPr lang="hu-HU" dirty="0"/>
                        <a:t>10</a:t>
                      </a:r>
                    </a:p>
                  </a:txBody>
                  <a:tcPr anchor="ctr"/>
                </a:tc>
                <a:tc>
                  <a:txBody>
                    <a:bodyPr/>
                    <a:lstStyle/>
                    <a:p>
                      <a:pPr algn="ctr"/>
                      <a:r>
                        <a:rPr lang="hu-HU" dirty="0"/>
                        <a:t>20</a:t>
                      </a:r>
                    </a:p>
                  </a:txBody>
                  <a:tcPr anchor="ctr"/>
                </a:tc>
                <a:tc>
                  <a:txBody>
                    <a:bodyPr/>
                    <a:lstStyle/>
                    <a:p>
                      <a:pPr algn="ctr"/>
                      <a:r>
                        <a:rPr lang="hu-HU" dirty="0"/>
                        <a:t>50</a:t>
                      </a:r>
                    </a:p>
                  </a:txBody>
                  <a:tcPr anchor="ctr"/>
                </a:tc>
                <a:tc>
                  <a:txBody>
                    <a:bodyPr/>
                    <a:lstStyle/>
                    <a:p>
                      <a:pPr algn="ctr"/>
                      <a:r>
                        <a:rPr lang="hu-HU" dirty="0"/>
                        <a:t>100</a:t>
                      </a:r>
                    </a:p>
                  </a:txBody>
                  <a:tcPr anchor="ctr"/>
                </a:tc>
                <a:tc>
                  <a:txBody>
                    <a:bodyPr/>
                    <a:lstStyle/>
                    <a:p>
                      <a:pPr algn="ctr"/>
                      <a:r>
                        <a:rPr lang="hu-HU" dirty="0"/>
                        <a:t>200</a:t>
                      </a:r>
                    </a:p>
                  </a:txBody>
                  <a:tcPr anchor="ctr"/>
                </a:tc>
                <a:tc>
                  <a:txBody>
                    <a:bodyPr/>
                    <a:lstStyle/>
                    <a:p>
                      <a:pPr algn="ctr"/>
                      <a:r>
                        <a:rPr lang="hu-HU" dirty="0"/>
                        <a:t>1000</a:t>
                      </a:r>
                    </a:p>
                  </a:txBody>
                  <a:tcPr anchor="ctr"/>
                </a:tc>
                <a:extLst>
                  <a:ext uri="{0D108BD9-81ED-4DB2-BD59-A6C34878D82A}">
                    <a16:rowId xmlns:a16="http://schemas.microsoft.com/office/drawing/2014/main" val="178700161"/>
                  </a:ext>
                </a:extLst>
              </a:tr>
              <a:tr h="722671">
                <a:tc>
                  <a:txBody>
                    <a:bodyPr/>
                    <a:lstStyle/>
                    <a:p>
                      <a:pPr algn="ctr"/>
                      <a:r>
                        <a:rPr lang="hu-HU" dirty="0"/>
                        <a:t>30$</a:t>
                      </a:r>
                    </a:p>
                  </a:txBody>
                  <a:tcPr anchor="ctr"/>
                </a:tc>
                <a:tc>
                  <a:txBody>
                    <a:bodyPr/>
                    <a:lstStyle/>
                    <a:p>
                      <a:pPr algn="ctr"/>
                      <a:r>
                        <a:rPr lang="hu-HU" dirty="0"/>
                        <a:t>110$</a:t>
                      </a:r>
                    </a:p>
                  </a:txBody>
                  <a:tcPr anchor="ctr"/>
                </a:tc>
                <a:tc>
                  <a:txBody>
                    <a:bodyPr/>
                    <a:lstStyle/>
                    <a:p>
                      <a:pPr algn="ctr"/>
                      <a:r>
                        <a:rPr lang="hu-HU" dirty="0"/>
                        <a:t>350$</a:t>
                      </a:r>
                    </a:p>
                  </a:txBody>
                  <a:tcPr anchor="ctr"/>
                </a:tc>
                <a:tc>
                  <a:txBody>
                    <a:bodyPr/>
                    <a:lstStyle/>
                    <a:p>
                      <a:pPr algn="ctr"/>
                      <a:r>
                        <a:rPr lang="hu-HU" dirty="0"/>
                        <a:t>750$</a:t>
                      </a:r>
                    </a:p>
                  </a:txBody>
                  <a:tcPr anchor="ctr"/>
                </a:tc>
                <a:tc>
                  <a:txBody>
                    <a:bodyPr/>
                    <a:lstStyle/>
                    <a:p>
                      <a:pPr algn="ctr"/>
                      <a:r>
                        <a:rPr lang="hu-HU" dirty="0"/>
                        <a:t>1150$</a:t>
                      </a:r>
                    </a:p>
                  </a:txBody>
                  <a:tcPr anchor="ctr"/>
                </a:tc>
                <a:tc>
                  <a:txBody>
                    <a:bodyPr/>
                    <a:lstStyle/>
                    <a:p>
                      <a:pPr algn="ctr"/>
                      <a:r>
                        <a:rPr lang="hu-HU" dirty="0"/>
                        <a:t>4350$</a:t>
                      </a:r>
                    </a:p>
                  </a:txBody>
                  <a:tcPr anchor="ctr"/>
                </a:tc>
                <a:extLst>
                  <a:ext uri="{0D108BD9-81ED-4DB2-BD59-A6C34878D82A}">
                    <a16:rowId xmlns:a16="http://schemas.microsoft.com/office/drawing/2014/main" val="316067093"/>
                  </a:ext>
                </a:extLst>
              </a:tr>
            </a:tbl>
          </a:graphicData>
        </a:graphic>
      </p:graphicFrame>
    </p:spTree>
    <p:extLst>
      <p:ext uri="{BB962C8B-B14F-4D97-AF65-F5344CB8AC3E}">
        <p14:creationId xmlns:p14="http://schemas.microsoft.com/office/powerpoint/2010/main" val="9075569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Indulás</a:t>
            </a:r>
          </a:p>
        </p:txBody>
      </p:sp>
      <p:sp>
        <p:nvSpPr>
          <p:cNvPr id="2" name="Szöveg helye 1"/>
          <p:cNvSpPr>
            <a:spLocks noGrp="1"/>
          </p:cNvSpPr>
          <p:nvPr>
            <p:ph sz="quarter" idx="10"/>
          </p:nvPr>
        </p:nvSpPr>
        <p:spPr>
          <a:xfrm>
            <a:off x="269241" y="1026160"/>
            <a:ext cx="11655840" cy="5661978"/>
          </a:xfrm>
        </p:spPr>
        <p:txBody>
          <a:bodyPr>
            <a:normAutofit fontScale="92500" lnSpcReduction="20000"/>
          </a:bodyPr>
          <a:lstStyle/>
          <a:p>
            <a:pPr marL="742950" indent="-742950">
              <a:lnSpc>
                <a:spcPct val="120000"/>
              </a:lnSpc>
              <a:buFont typeface="+mj-lt"/>
              <a:buAutoNum type="arabicPeriod"/>
            </a:pPr>
            <a:r>
              <a:rPr lang="hu-HU" dirty="0">
                <a:solidFill>
                  <a:schemeClr val="tx1"/>
                </a:solidFill>
              </a:rPr>
              <a:t>VSTS hozzáférés regisztrálása</a:t>
            </a:r>
          </a:p>
          <a:p>
            <a:pPr marL="742950" indent="-742950">
              <a:lnSpc>
                <a:spcPct val="120000"/>
              </a:lnSpc>
              <a:buFont typeface="+mj-lt"/>
              <a:buAutoNum type="arabicPeriod"/>
            </a:pPr>
            <a:r>
              <a:rPr lang="hu-HU" dirty="0">
                <a:solidFill>
                  <a:schemeClr val="tx1"/>
                </a:solidFill>
              </a:rPr>
              <a:t>Team projekt létrehozása</a:t>
            </a:r>
          </a:p>
          <a:p>
            <a:pPr lvl="1">
              <a:lnSpc>
                <a:spcPct val="120000"/>
              </a:lnSpc>
            </a:pPr>
            <a:r>
              <a:rPr lang="hu-HU" dirty="0"/>
              <a:t>ALM folyamat választása: </a:t>
            </a:r>
            <a:r>
              <a:rPr lang="hu-HU" dirty="0" err="1"/>
              <a:t>Agile</a:t>
            </a:r>
            <a:r>
              <a:rPr lang="hu-HU" dirty="0"/>
              <a:t>, CMMI, </a:t>
            </a:r>
            <a:r>
              <a:rPr lang="hu-HU" dirty="0" err="1"/>
              <a:t>Scrum</a:t>
            </a:r>
            <a:endParaRPr lang="hu-HU" dirty="0"/>
          </a:p>
          <a:p>
            <a:pPr lvl="1">
              <a:lnSpc>
                <a:spcPct val="120000"/>
              </a:lnSpc>
            </a:pPr>
            <a:r>
              <a:rPr lang="hu-HU" dirty="0"/>
              <a:t>Forráskódkezelő választás: </a:t>
            </a:r>
            <a:r>
              <a:rPr lang="hu-HU" dirty="0" err="1"/>
              <a:t>git</a:t>
            </a:r>
            <a:r>
              <a:rPr lang="hu-HU" dirty="0"/>
              <a:t>, </a:t>
            </a:r>
            <a:r>
              <a:rPr lang="hu-HU" dirty="0" smtClean="0"/>
              <a:t>Team </a:t>
            </a:r>
            <a:r>
              <a:rPr lang="hu-HU" dirty="0" err="1" smtClean="0"/>
              <a:t>Foundation</a:t>
            </a:r>
            <a:r>
              <a:rPr lang="hu-HU" dirty="0" smtClean="0"/>
              <a:t> Version </a:t>
            </a:r>
            <a:r>
              <a:rPr lang="hu-HU" dirty="0" err="1" smtClean="0"/>
              <a:t>Control</a:t>
            </a:r>
            <a:r>
              <a:rPr lang="hu-HU" dirty="0" smtClean="0"/>
              <a:t> (TFVC)</a:t>
            </a:r>
            <a:endParaRPr lang="hu-HU" dirty="0"/>
          </a:p>
          <a:p>
            <a:pPr marL="742950" indent="-742950">
              <a:lnSpc>
                <a:spcPct val="120000"/>
              </a:lnSpc>
              <a:buFont typeface="+mj-lt"/>
              <a:buAutoNum type="arabicPeriod"/>
            </a:pPr>
            <a:r>
              <a:rPr lang="hu-HU" dirty="0">
                <a:solidFill>
                  <a:schemeClr val="tx1"/>
                </a:solidFill>
              </a:rPr>
              <a:t>Csapat összeállítása</a:t>
            </a:r>
          </a:p>
          <a:p>
            <a:pPr lvl="1">
              <a:lnSpc>
                <a:spcPct val="120000"/>
              </a:lnSpc>
            </a:pPr>
            <a:r>
              <a:rPr lang="hu-HU" dirty="0"/>
              <a:t>Csapattag hozzáférése lehet: </a:t>
            </a:r>
            <a:r>
              <a:rPr lang="hu-HU" dirty="0" err="1"/>
              <a:t>stakeholder</a:t>
            </a:r>
            <a:r>
              <a:rPr lang="hu-HU" dirty="0"/>
              <a:t> vagy </a:t>
            </a:r>
            <a:r>
              <a:rPr lang="hu-HU" dirty="0" err="1"/>
              <a:t>basic</a:t>
            </a:r>
            <a:endParaRPr lang="hu-HU" dirty="0"/>
          </a:p>
          <a:p>
            <a:pPr lvl="1">
              <a:lnSpc>
                <a:spcPct val="120000"/>
              </a:lnSpc>
            </a:pPr>
            <a:r>
              <a:rPr lang="hu-HU" dirty="0" err="1"/>
              <a:t>Stakeholder</a:t>
            </a:r>
            <a:endParaRPr lang="hu-HU" dirty="0"/>
          </a:p>
          <a:p>
            <a:pPr lvl="2">
              <a:lnSpc>
                <a:spcPct val="120000"/>
              </a:lnSpc>
            </a:pPr>
            <a:r>
              <a:rPr lang="hu-HU" dirty="0"/>
              <a:t>általában csak megtekintési joga van</a:t>
            </a:r>
          </a:p>
          <a:p>
            <a:pPr lvl="2">
              <a:lnSpc>
                <a:spcPct val="120000"/>
              </a:lnSpc>
            </a:pPr>
            <a:r>
              <a:rPr lang="hu-HU" dirty="0"/>
              <a:t>tud véleményezni, </a:t>
            </a:r>
            <a:r>
              <a:rPr lang="hu-HU" dirty="0" err="1"/>
              <a:t>work</a:t>
            </a:r>
            <a:r>
              <a:rPr lang="hu-HU" dirty="0"/>
              <a:t> </a:t>
            </a:r>
            <a:r>
              <a:rPr lang="hu-HU" dirty="0" err="1"/>
              <a:t>itemeket</a:t>
            </a:r>
            <a:r>
              <a:rPr lang="hu-HU" dirty="0"/>
              <a:t> létrehozni, kezelni</a:t>
            </a:r>
          </a:p>
          <a:p>
            <a:pPr lvl="2">
              <a:lnSpc>
                <a:spcPct val="120000"/>
              </a:lnSpc>
            </a:pPr>
            <a:r>
              <a:rPr lang="hu-HU" dirty="0"/>
              <a:t>Kódhoz nem fér hozzá</a:t>
            </a:r>
          </a:p>
          <a:p>
            <a:pPr lvl="1">
              <a:lnSpc>
                <a:spcPct val="120000"/>
              </a:lnSpc>
            </a:pPr>
            <a:r>
              <a:rPr lang="hu-HU" dirty="0"/>
              <a:t>Basic: minden funkcióhoz hozzáfér</a:t>
            </a:r>
          </a:p>
        </p:txBody>
      </p:sp>
    </p:spTree>
    <p:extLst>
      <p:ext uri="{BB962C8B-B14F-4D97-AF65-F5344CB8AC3E}">
        <p14:creationId xmlns:p14="http://schemas.microsoft.com/office/powerpoint/2010/main" val="10237736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4"/>
          <p:cNvSpPr>
            <a:spLocks noGrp="1"/>
          </p:cNvSpPr>
          <p:nvPr>
            <p:ph type="body" sz="quarter" idx="12"/>
          </p:nvPr>
        </p:nvSpPr>
        <p:spPr/>
        <p:txBody>
          <a:bodyPr>
            <a:normAutofit lnSpcReduction="10000"/>
          </a:bodyPr>
          <a:lstStyle/>
          <a:p>
            <a:r>
              <a:rPr lang="hu-HU" dirty="0"/>
              <a:t>Alapok</a:t>
            </a:r>
          </a:p>
        </p:txBody>
      </p:sp>
      <p:sp>
        <p:nvSpPr>
          <p:cNvPr id="6" name="Szöveg helye 5"/>
          <p:cNvSpPr>
            <a:spLocks noGrp="1"/>
          </p:cNvSpPr>
          <p:nvPr>
            <p:ph type="body" sz="quarter" idx="13"/>
          </p:nvPr>
        </p:nvSpPr>
        <p:spPr/>
        <p:txBody>
          <a:bodyPr>
            <a:normAutofit lnSpcReduction="10000"/>
          </a:bodyPr>
          <a:lstStyle/>
          <a:p>
            <a:r>
              <a:rPr lang="hu-HU" dirty="0"/>
              <a:t>ALM folyamattámogatás</a:t>
            </a:r>
          </a:p>
        </p:txBody>
      </p:sp>
    </p:spTree>
    <p:extLst>
      <p:ext uri="{BB962C8B-B14F-4D97-AF65-F5344CB8AC3E}">
        <p14:creationId xmlns:p14="http://schemas.microsoft.com/office/powerpoint/2010/main" val="31324372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ALM folyamat támogatása</a:t>
            </a:r>
          </a:p>
        </p:txBody>
      </p:sp>
      <p:sp>
        <p:nvSpPr>
          <p:cNvPr id="2" name="Szöveg helye 1"/>
          <p:cNvSpPr>
            <a:spLocks noGrp="1"/>
          </p:cNvSpPr>
          <p:nvPr>
            <p:ph sz="quarter" idx="10"/>
          </p:nvPr>
        </p:nvSpPr>
        <p:spPr/>
        <p:txBody>
          <a:bodyPr/>
          <a:lstStyle/>
          <a:p>
            <a:r>
              <a:rPr lang="hu-HU" dirty="0"/>
              <a:t>Meghatározza az alap munkaszervezési egységeket (</a:t>
            </a:r>
            <a:r>
              <a:rPr lang="hu-HU" dirty="0" err="1"/>
              <a:t>work</a:t>
            </a:r>
            <a:r>
              <a:rPr lang="hu-HU" dirty="0"/>
              <a:t> </a:t>
            </a:r>
            <a:r>
              <a:rPr lang="hu-HU" dirty="0" err="1"/>
              <a:t>item</a:t>
            </a:r>
            <a:r>
              <a:rPr lang="hu-HU" dirty="0"/>
              <a:t> </a:t>
            </a:r>
            <a:r>
              <a:rPr lang="hu-HU" dirty="0" err="1"/>
              <a:t>types</a:t>
            </a:r>
            <a:r>
              <a:rPr lang="hu-HU" dirty="0"/>
              <a:t>), és ezek életciklusát</a:t>
            </a:r>
          </a:p>
          <a:p>
            <a:r>
              <a:rPr lang="hu-HU" dirty="0"/>
              <a:t>Meghatározza, hogy a </a:t>
            </a:r>
            <a:r>
              <a:rPr lang="hu-HU" dirty="0" err="1"/>
              <a:t>monitorozó</a:t>
            </a:r>
            <a:r>
              <a:rPr lang="hu-HU" dirty="0"/>
              <a:t>, munkaszervező eszközöket hogyan használjuk</a:t>
            </a:r>
          </a:p>
          <a:p>
            <a:r>
              <a:rPr lang="hu-HU" dirty="0"/>
              <a:t>A fentiek testre szabhatók</a:t>
            </a:r>
          </a:p>
          <a:p>
            <a:r>
              <a:rPr lang="hu-HU" dirty="0"/>
              <a:t>Támogatott metodikák: </a:t>
            </a:r>
            <a:r>
              <a:rPr lang="hu-HU" dirty="0" err="1"/>
              <a:t>Scrum</a:t>
            </a:r>
            <a:r>
              <a:rPr lang="hu-HU" dirty="0"/>
              <a:t>, </a:t>
            </a:r>
            <a:r>
              <a:rPr lang="hu-HU" dirty="0" err="1"/>
              <a:t>Agile</a:t>
            </a:r>
            <a:r>
              <a:rPr lang="hu-HU" dirty="0"/>
              <a:t>, CMMI</a:t>
            </a:r>
          </a:p>
          <a:p>
            <a:endParaRPr lang="hu-HU" dirty="0"/>
          </a:p>
          <a:p>
            <a:endParaRPr lang="hu-HU" dirty="0"/>
          </a:p>
        </p:txBody>
      </p:sp>
    </p:spTree>
    <p:extLst>
      <p:ext uri="{BB962C8B-B14F-4D97-AF65-F5344CB8AC3E}">
        <p14:creationId xmlns:p14="http://schemas.microsoft.com/office/powerpoint/2010/main" val="20973599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Munkaszervezési </a:t>
            </a:r>
            <a:r>
              <a:rPr lang="hu-HU" dirty="0" smtClean="0"/>
              <a:t>egységek (</a:t>
            </a:r>
            <a:r>
              <a:rPr lang="hu-HU" dirty="0" err="1" smtClean="0"/>
              <a:t>Workitem</a:t>
            </a:r>
            <a:r>
              <a:rPr lang="hu-HU" dirty="0" smtClean="0"/>
              <a:t> </a:t>
            </a:r>
            <a:r>
              <a:rPr lang="hu-HU" dirty="0" err="1" smtClean="0"/>
              <a:t>Types</a:t>
            </a:r>
            <a:r>
              <a:rPr lang="hu-HU" dirty="0" smtClean="0"/>
              <a:t>, WIT</a:t>
            </a:r>
            <a:r>
              <a:rPr lang="hu-HU" dirty="0"/>
              <a:t>)</a:t>
            </a:r>
          </a:p>
        </p:txBody>
      </p:sp>
      <p:pic>
        <p:nvPicPr>
          <p:cNvPr id="13314" name="Picture 2" descr="Scrum work item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1189176"/>
            <a:ext cx="5254921" cy="252741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gile work item ty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159" y="1189176"/>
            <a:ext cx="4850187" cy="2527418"/>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Agile work item ty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230" y="3908171"/>
            <a:ext cx="5123057" cy="2669610"/>
          </a:xfrm>
          <a:prstGeom prst="rect">
            <a:avLst/>
          </a:prstGeom>
          <a:noFill/>
          <a:extLst>
            <a:ext uri="{909E8E84-426E-40DD-AFC4-6F175D3DCCD1}">
              <a14:hiddenFill xmlns:a14="http://schemas.microsoft.com/office/drawing/2010/main">
                <a:solidFill>
                  <a:srgbClr val="FFFFFF"/>
                </a:solidFill>
              </a14:hiddenFill>
            </a:ext>
          </a:extLst>
        </p:spPr>
      </p:pic>
      <p:sp>
        <p:nvSpPr>
          <p:cNvPr id="5" name="Szövegdoboz 4"/>
          <p:cNvSpPr txBox="1"/>
          <p:nvPr/>
        </p:nvSpPr>
        <p:spPr>
          <a:xfrm>
            <a:off x="269239" y="3716594"/>
            <a:ext cx="1353084"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err="1">
                <a:gradFill>
                  <a:gsLst>
                    <a:gs pos="2917">
                      <a:schemeClr val="tx1"/>
                    </a:gs>
                    <a:gs pos="30000">
                      <a:schemeClr val="tx1"/>
                    </a:gs>
                  </a:gsLst>
                  <a:lin ang="5400000" scaled="0"/>
                </a:gradFill>
              </a:rPr>
              <a:t>Scrum</a:t>
            </a:r>
            <a:endParaRPr lang="hu-HU" sz="2400" dirty="0">
              <a:gradFill>
                <a:gsLst>
                  <a:gs pos="2917">
                    <a:schemeClr val="tx1"/>
                  </a:gs>
                  <a:gs pos="30000">
                    <a:schemeClr val="tx1"/>
                  </a:gs>
                </a:gsLst>
                <a:lin ang="5400000" scaled="0"/>
              </a:gradFill>
            </a:endParaRPr>
          </a:p>
        </p:txBody>
      </p:sp>
      <p:sp>
        <p:nvSpPr>
          <p:cNvPr id="9" name="Szövegdoboz 8"/>
          <p:cNvSpPr txBox="1"/>
          <p:nvPr/>
        </p:nvSpPr>
        <p:spPr>
          <a:xfrm>
            <a:off x="2004633" y="6028575"/>
            <a:ext cx="1353084"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a:gradFill>
                  <a:gsLst>
                    <a:gs pos="2917">
                      <a:schemeClr val="tx1"/>
                    </a:gs>
                    <a:gs pos="30000">
                      <a:schemeClr val="tx1"/>
                    </a:gs>
                  </a:gsLst>
                  <a:lin ang="5400000" scaled="0"/>
                </a:gradFill>
              </a:rPr>
              <a:t>CMMI</a:t>
            </a:r>
          </a:p>
        </p:txBody>
      </p:sp>
      <p:sp>
        <p:nvSpPr>
          <p:cNvPr id="10" name="Szövegdoboz 9"/>
          <p:cNvSpPr txBox="1"/>
          <p:nvPr/>
        </p:nvSpPr>
        <p:spPr>
          <a:xfrm>
            <a:off x="9796188" y="3716594"/>
            <a:ext cx="1353084" cy="627864"/>
          </a:xfrm>
          <a:prstGeom prst="rect">
            <a:avLst/>
          </a:prstGeom>
          <a:noFill/>
        </p:spPr>
        <p:txBody>
          <a:bodyPr wrap="square" lIns="182880" tIns="146304" rIns="182880" bIns="146304" rtlCol="0">
            <a:spAutoFit/>
          </a:bodyPr>
          <a:lstStyle/>
          <a:p>
            <a:pPr>
              <a:lnSpc>
                <a:spcPct val="90000"/>
              </a:lnSpc>
              <a:spcAft>
                <a:spcPts val="600"/>
              </a:spcAft>
            </a:pPr>
            <a:r>
              <a:rPr lang="hu-HU" sz="2400" dirty="0" err="1">
                <a:gradFill>
                  <a:gsLst>
                    <a:gs pos="2917">
                      <a:schemeClr val="tx1"/>
                    </a:gs>
                    <a:gs pos="30000">
                      <a:schemeClr val="tx1"/>
                    </a:gs>
                  </a:gsLst>
                  <a:lin ang="5400000" scaled="0"/>
                </a:gradFill>
              </a:rPr>
              <a:t>Agile</a:t>
            </a:r>
            <a:endParaRPr lang="hu-HU"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813090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Munkaszervezési egységek (WIT)</a:t>
            </a:r>
          </a:p>
        </p:txBody>
      </p:sp>
      <p:sp>
        <p:nvSpPr>
          <p:cNvPr id="2" name="Szöveg helye 1"/>
          <p:cNvSpPr>
            <a:spLocks noGrp="1"/>
          </p:cNvSpPr>
          <p:nvPr>
            <p:ph sz="quarter" idx="10"/>
          </p:nvPr>
        </p:nvSpPr>
        <p:spPr/>
        <p:txBody>
          <a:bodyPr>
            <a:normAutofit fontScale="92500" lnSpcReduction="10000"/>
          </a:bodyPr>
          <a:lstStyle/>
          <a:p>
            <a:r>
              <a:rPr lang="hu-HU" sz="3200" dirty="0" err="1"/>
              <a:t>Epic</a:t>
            </a:r>
            <a:r>
              <a:rPr lang="hu-HU" sz="3200" dirty="0"/>
              <a:t> (menedzsment szint)</a:t>
            </a:r>
          </a:p>
          <a:p>
            <a:pPr lvl="1"/>
            <a:r>
              <a:rPr lang="hu-HU" sz="2000" dirty="0"/>
              <a:t>több kiadott verzió során megvalósuló funkció</a:t>
            </a:r>
          </a:p>
          <a:p>
            <a:pPr lvl="1"/>
            <a:r>
              <a:rPr lang="hu-HU" sz="2000" dirty="0"/>
              <a:t>hierarchiaszint a </a:t>
            </a:r>
            <a:r>
              <a:rPr lang="hu-HU" sz="2000" dirty="0" err="1"/>
              <a:t>Feature</a:t>
            </a:r>
            <a:r>
              <a:rPr lang="hu-HU" sz="2000" dirty="0"/>
              <a:t> fölött</a:t>
            </a:r>
          </a:p>
          <a:p>
            <a:pPr lvl="1"/>
            <a:r>
              <a:rPr lang="hu-HU" sz="2000" dirty="0"/>
              <a:t>Pl.: feliratkozók/vevők számának növelése 30%-</a:t>
            </a:r>
            <a:r>
              <a:rPr lang="hu-HU" sz="2000" dirty="0" err="1"/>
              <a:t>kal</a:t>
            </a:r>
            <a:endParaRPr lang="hu-HU" sz="2000" dirty="0"/>
          </a:p>
          <a:p>
            <a:r>
              <a:rPr lang="hu-HU" sz="3200" dirty="0" err="1"/>
              <a:t>Feature</a:t>
            </a:r>
            <a:r>
              <a:rPr lang="hu-HU" sz="3200" dirty="0"/>
              <a:t> - funkció (menedzsment szint)</a:t>
            </a:r>
          </a:p>
          <a:p>
            <a:pPr lvl="1"/>
            <a:r>
              <a:rPr lang="hu-HU" sz="2000" dirty="0"/>
              <a:t>több sprint (de egy kiadott verzió) során megvalósuló funkció</a:t>
            </a:r>
          </a:p>
          <a:p>
            <a:pPr lvl="1"/>
            <a:r>
              <a:rPr lang="hu-HU" sz="2000" dirty="0"/>
              <a:t>Pl.: kuponrendszer bevezetése</a:t>
            </a:r>
          </a:p>
          <a:p>
            <a:r>
              <a:rPr lang="hu-HU" sz="3200" dirty="0" err="1"/>
              <a:t>User</a:t>
            </a:r>
            <a:r>
              <a:rPr lang="hu-HU" sz="3200" dirty="0"/>
              <a:t> Story (CMMI, </a:t>
            </a:r>
            <a:r>
              <a:rPr lang="hu-HU" sz="3200" dirty="0" err="1"/>
              <a:t>Agile</a:t>
            </a:r>
            <a:r>
              <a:rPr lang="hu-HU" sz="3200" dirty="0"/>
              <a:t>) </a:t>
            </a:r>
          </a:p>
          <a:p>
            <a:pPr lvl="1"/>
            <a:r>
              <a:rPr lang="hu-HU" sz="2000" dirty="0"/>
              <a:t>részfunkció, </a:t>
            </a:r>
            <a:r>
              <a:rPr lang="hu-HU" sz="2000" dirty="0" err="1"/>
              <a:t>use-case</a:t>
            </a:r>
            <a:r>
              <a:rPr lang="hu-HU" sz="2000" dirty="0"/>
              <a:t> – ezek összessége fogja kiadni a funkciót</a:t>
            </a:r>
          </a:p>
          <a:p>
            <a:pPr lvl="1"/>
            <a:r>
              <a:rPr lang="hu-HU" sz="2000" dirty="0"/>
              <a:t>Pl.: kuponokat </a:t>
            </a:r>
            <a:r>
              <a:rPr lang="hu-HU" sz="2000" dirty="0" err="1"/>
              <a:t>listázó</a:t>
            </a:r>
            <a:r>
              <a:rPr lang="hu-HU" sz="2000" dirty="0"/>
              <a:t> oldal elkészítése</a:t>
            </a:r>
          </a:p>
          <a:p>
            <a:r>
              <a:rPr lang="hu-HU" sz="3200" dirty="0" err="1"/>
              <a:t>Product</a:t>
            </a:r>
            <a:r>
              <a:rPr lang="hu-HU" sz="3200" dirty="0"/>
              <a:t> backlog </a:t>
            </a:r>
            <a:r>
              <a:rPr lang="hu-HU" sz="3200" dirty="0" err="1"/>
              <a:t>item</a:t>
            </a:r>
            <a:r>
              <a:rPr lang="hu-HU" sz="3200" dirty="0"/>
              <a:t> (</a:t>
            </a:r>
            <a:r>
              <a:rPr lang="hu-HU" sz="3200" dirty="0" err="1"/>
              <a:t>Scrum</a:t>
            </a:r>
            <a:r>
              <a:rPr lang="hu-HU" sz="3200" dirty="0"/>
              <a:t>)</a:t>
            </a:r>
          </a:p>
          <a:p>
            <a:pPr lvl="1"/>
            <a:r>
              <a:rPr lang="hu-HU" sz="2000" dirty="0"/>
              <a:t>Részfunkció, a </a:t>
            </a:r>
            <a:r>
              <a:rPr lang="hu-HU" sz="2000" dirty="0" err="1"/>
              <a:t>Scrum</a:t>
            </a:r>
            <a:r>
              <a:rPr lang="hu-HU" sz="2000" dirty="0"/>
              <a:t> </a:t>
            </a:r>
            <a:r>
              <a:rPr lang="hu-HU" sz="2000" dirty="0" err="1"/>
              <a:t>product</a:t>
            </a:r>
            <a:r>
              <a:rPr lang="hu-HU" sz="2000" dirty="0"/>
              <a:t> backlog eleme</a:t>
            </a:r>
          </a:p>
          <a:p>
            <a:pPr lvl="1"/>
            <a:r>
              <a:rPr lang="hu-HU" sz="2000" dirty="0"/>
              <a:t>Pl.: lásd </a:t>
            </a:r>
            <a:r>
              <a:rPr lang="hu-HU" sz="2000" dirty="0" err="1"/>
              <a:t>User</a:t>
            </a:r>
            <a:r>
              <a:rPr lang="hu-HU" sz="2000" dirty="0"/>
              <a:t> Story</a:t>
            </a:r>
          </a:p>
          <a:p>
            <a:endParaRPr lang="hu-HU" dirty="0"/>
          </a:p>
        </p:txBody>
      </p:sp>
    </p:spTree>
    <p:extLst>
      <p:ext uri="{BB962C8B-B14F-4D97-AF65-F5344CB8AC3E}">
        <p14:creationId xmlns:p14="http://schemas.microsoft.com/office/powerpoint/2010/main" val="11802157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Munkaszervezési egységek (WIT)</a:t>
            </a:r>
          </a:p>
        </p:txBody>
      </p:sp>
      <p:sp>
        <p:nvSpPr>
          <p:cNvPr id="2" name="Szöveg helye 1"/>
          <p:cNvSpPr>
            <a:spLocks noGrp="1"/>
          </p:cNvSpPr>
          <p:nvPr>
            <p:ph sz="quarter" idx="10"/>
          </p:nvPr>
        </p:nvSpPr>
        <p:spPr/>
        <p:txBody>
          <a:bodyPr/>
          <a:lstStyle/>
          <a:p>
            <a:r>
              <a:rPr lang="hu-HU" dirty="0" err="1"/>
              <a:t>Task</a:t>
            </a:r>
            <a:endParaRPr lang="hu-HU" dirty="0"/>
          </a:p>
          <a:p>
            <a:pPr lvl="1"/>
            <a:r>
              <a:rPr lang="hu-HU" dirty="0"/>
              <a:t>egy ember által elvégezhető (egyszerű) feladat</a:t>
            </a:r>
          </a:p>
          <a:p>
            <a:pPr lvl="1"/>
            <a:r>
              <a:rPr lang="hu-HU" dirty="0"/>
              <a:t>Pl.: kuponokat </a:t>
            </a:r>
            <a:r>
              <a:rPr lang="hu-HU" dirty="0" err="1"/>
              <a:t>listázó</a:t>
            </a:r>
            <a:r>
              <a:rPr lang="hu-HU" dirty="0"/>
              <a:t> oldal látványtervének elkészítése</a:t>
            </a:r>
          </a:p>
          <a:p>
            <a:r>
              <a:rPr lang="hu-HU" dirty="0"/>
              <a:t>Bug </a:t>
            </a:r>
          </a:p>
          <a:p>
            <a:pPr lvl="1"/>
            <a:r>
              <a:rPr lang="hu-HU" dirty="0"/>
              <a:t>Hibajegy, javítandó</a:t>
            </a:r>
          </a:p>
          <a:p>
            <a:pPr lvl="1"/>
            <a:r>
              <a:rPr lang="hu-HU" dirty="0"/>
              <a:t>Pl.: a kuponokat </a:t>
            </a:r>
            <a:r>
              <a:rPr lang="hu-HU" dirty="0" err="1"/>
              <a:t>listázó</a:t>
            </a:r>
            <a:r>
              <a:rPr lang="hu-HU" dirty="0"/>
              <a:t> oldal nem frissül</a:t>
            </a:r>
          </a:p>
          <a:p>
            <a:r>
              <a:rPr lang="hu-HU" dirty="0" err="1"/>
              <a:t>Impediment</a:t>
            </a:r>
            <a:r>
              <a:rPr lang="hu-HU" dirty="0"/>
              <a:t> (</a:t>
            </a:r>
            <a:r>
              <a:rPr lang="hu-HU" dirty="0" err="1"/>
              <a:t>Scrum</a:t>
            </a:r>
            <a:r>
              <a:rPr lang="hu-HU" dirty="0"/>
              <a:t>), </a:t>
            </a:r>
            <a:r>
              <a:rPr lang="hu-HU" dirty="0" err="1"/>
              <a:t>Issue</a:t>
            </a:r>
            <a:r>
              <a:rPr lang="hu-HU" dirty="0"/>
              <a:t> (CMMI, </a:t>
            </a:r>
            <a:r>
              <a:rPr lang="hu-HU" dirty="0" err="1"/>
              <a:t>Agile</a:t>
            </a:r>
            <a:r>
              <a:rPr lang="hu-HU" dirty="0"/>
              <a:t>)</a:t>
            </a:r>
          </a:p>
          <a:p>
            <a:pPr lvl="1"/>
            <a:r>
              <a:rPr lang="hu-HU" dirty="0"/>
              <a:t>Bármi, ami hátráltatja a munkát, blokkolja egy taszk elvégzését</a:t>
            </a:r>
          </a:p>
          <a:p>
            <a:pPr lvl="1"/>
            <a:r>
              <a:rPr lang="hu-HU" dirty="0"/>
              <a:t>Pl.: betegség, elromlott monitor</a:t>
            </a:r>
          </a:p>
          <a:p>
            <a:pPr lvl="1"/>
            <a:endParaRPr lang="hu-HU" dirty="0"/>
          </a:p>
          <a:p>
            <a:endParaRPr lang="hu-HU" dirty="0"/>
          </a:p>
          <a:p>
            <a:endParaRPr lang="hu-HU" dirty="0"/>
          </a:p>
        </p:txBody>
      </p:sp>
    </p:spTree>
    <p:extLst>
      <p:ext uri="{BB962C8B-B14F-4D97-AF65-F5344CB8AC3E}">
        <p14:creationId xmlns:p14="http://schemas.microsoft.com/office/powerpoint/2010/main" val="22734774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állapotok - </a:t>
            </a:r>
            <a:r>
              <a:rPr lang="hu-HU" dirty="0" err="1"/>
              <a:t>Epic</a:t>
            </a:r>
            <a:endParaRPr lang="hu-HU" dirty="0"/>
          </a:p>
        </p:txBody>
      </p:sp>
      <p:sp>
        <p:nvSpPr>
          <p:cNvPr id="2" name="Szöveg helye 1"/>
          <p:cNvSpPr>
            <a:spLocks noGrp="1"/>
          </p:cNvSpPr>
          <p:nvPr>
            <p:ph sz="quarter" idx="4294967295"/>
          </p:nvPr>
        </p:nvSpPr>
        <p:spPr>
          <a:xfrm>
            <a:off x="536575" y="1416050"/>
            <a:ext cx="11655425" cy="5272088"/>
          </a:xfrm>
        </p:spPr>
        <p:txBody>
          <a:bodyPr/>
          <a:lstStyle/>
          <a:p>
            <a:pPr lvl="1"/>
            <a:endParaRPr lang="hu-HU" dirty="0"/>
          </a:p>
          <a:p>
            <a:endParaRPr lang="hu-HU" dirty="0"/>
          </a:p>
          <a:p>
            <a:endParaRPr lang="hu-HU" dirty="0"/>
          </a:p>
        </p:txBody>
      </p:sp>
      <p:graphicFrame>
        <p:nvGraphicFramePr>
          <p:cNvPr id="4" name="Táblázat 3"/>
          <p:cNvGraphicFramePr>
            <a:graphicFrameLocks noGrp="1"/>
          </p:cNvGraphicFramePr>
          <p:nvPr/>
        </p:nvGraphicFramePr>
        <p:xfrm>
          <a:off x="382251" y="1301667"/>
          <a:ext cx="10592619" cy="5450219"/>
        </p:xfrm>
        <a:graphic>
          <a:graphicData uri="http://schemas.openxmlformats.org/drawingml/2006/table">
            <a:tbl>
              <a:tblPr firstRow="1" bandRow="1">
                <a:tableStyleId>{5940675A-B579-460E-94D1-54222C63F5DA}</a:tableStyleId>
              </a:tblPr>
              <a:tblGrid>
                <a:gridCol w="3530873">
                  <a:extLst>
                    <a:ext uri="{9D8B030D-6E8A-4147-A177-3AD203B41FA5}">
                      <a16:colId xmlns:a16="http://schemas.microsoft.com/office/drawing/2014/main" val="3075056209"/>
                    </a:ext>
                  </a:extLst>
                </a:gridCol>
                <a:gridCol w="3530873">
                  <a:extLst>
                    <a:ext uri="{9D8B030D-6E8A-4147-A177-3AD203B41FA5}">
                      <a16:colId xmlns:a16="http://schemas.microsoft.com/office/drawing/2014/main" val="2214672905"/>
                    </a:ext>
                  </a:extLst>
                </a:gridCol>
                <a:gridCol w="3530873">
                  <a:extLst>
                    <a:ext uri="{9D8B030D-6E8A-4147-A177-3AD203B41FA5}">
                      <a16:colId xmlns:a16="http://schemas.microsoft.com/office/drawing/2014/main" val="3034933615"/>
                    </a:ext>
                  </a:extLst>
                </a:gridCol>
              </a:tblGrid>
              <a:tr h="379737">
                <a:tc>
                  <a:txBody>
                    <a:bodyPr/>
                    <a:lstStyle/>
                    <a:p>
                      <a:pPr algn="ctr"/>
                      <a:r>
                        <a:rPr lang="hu-HU" dirty="0" err="1"/>
                        <a:t>Scrum</a:t>
                      </a:r>
                      <a:endParaRPr lang="hu-HU" dirty="0"/>
                    </a:p>
                  </a:txBody>
                  <a:tcPr/>
                </a:tc>
                <a:tc>
                  <a:txBody>
                    <a:bodyPr/>
                    <a:lstStyle/>
                    <a:p>
                      <a:pPr algn="ctr"/>
                      <a:r>
                        <a:rPr lang="hu-HU" dirty="0" err="1"/>
                        <a:t>Agile</a:t>
                      </a:r>
                      <a:endParaRPr lang="hu-HU" dirty="0"/>
                    </a:p>
                  </a:txBody>
                  <a:tcPr/>
                </a:tc>
                <a:tc>
                  <a:txBody>
                    <a:bodyPr/>
                    <a:lstStyle/>
                    <a:p>
                      <a:pPr algn="ctr"/>
                      <a:r>
                        <a:rPr lang="hu-HU" dirty="0"/>
                        <a:t>CMMI</a:t>
                      </a:r>
                    </a:p>
                  </a:txBody>
                  <a:tcPr/>
                </a:tc>
                <a:extLst>
                  <a:ext uri="{0D108BD9-81ED-4DB2-BD59-A6C34878D82A}">
                    <a16:rowId xmlns:a16="http://schemas.microsoft.com/office/drawing/2014/main" val="3173739587"/>
                  </a:ext>
                </a:extLst>
              </a:tr>
              <a:tr h="5070482">
                <a:tc gridSpan="3">
                  <a:txBody>
                    <a:bodyPr/>
                    <a:lstStyle/>
                    <a:p>
                      <a:endParaRPr lang="hu-HU" dirty="0"/>
                    </a:p>
                  </a:txBody>
                  <a:tcPr/>
                </a:tc>
                <a:tc hMerge="1">
                  <a:txBody>
                    <a:bodyPr/>
                    <a:lstStyle/>
                    <a:p>
                      <a:endParaRPr lang="hu-HU" dirty="0"/>
                    </a:p>
                  </a:txBody>
                  <a:tcPr/>
                </a:tc>
                <a:tc hMerge="1">
                  <a:txBody>
                    <a:bodyPr/>
                    <a:lstStyle/>
                    <a:p>
                      <a:endParaRPr lang="hu-HU" dirty="0"/>
                    </a:p>
                  </a:txBody>
                  <a:tcPr/>
                </a:tc>
                <a:extLst>
                  <a:ext uri="{0D108BD9-81ED-4DB2-BD59-A6C34878D82A}">
                    <a16:rowId xmlns:a16="http://schemas.microsoft.com/office/drawing/2014/main" val="3467810425"/>
                  </a:ext>
                </a:extLst>
              </a:tr>
            </a:tbl>
          </a:graphicData>
        </a:graphic>
      </p:graphicFrame>
      <p:pic>
        <p:nvPicPr>
          <p:cNvPr id="5" name="Kép 4"/>
          <p:cNvPicPr>
            <a:picLocks noChangeAspect="1"/>
          </p:cNvPicPr>
          <p:nvPr/>
        </p:nvPicPr>
        <p:blipFill>
          <a:blip r:embed="rId3"/>
          <a:stretch>
            <a:fillRect/>
          </a:stretch>
        </p:blipFill>
        <p:spPr>
          <a:xfrm>
            <a:off x="578268" y="1793006"/>
            <a:ext cx="9954586" cy="3855302"/>
          </a:xfrm>
          <a:prstGeom prst="rect">
            <a:avLst/>
          </a:prstGeom>
        </p:spPr>
      </p:pic>
    </p:spTree>
    <p:extLst>
      <p:ext uri="{BB962C8B-B14F-4D97-AF65-F5344CB8AC3E}">
        <p14:creationId xmlns:p14="http://schemas.microsoft.com/office/powerpoint/2010/main" val="4396345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állapotok - </a:t>
            </a:r>
            <a:r>
              <a:rPr lang="hu-HU" dirty="0" err="1"/>
              <a:t>Feature</a:t>
            </a:r>
            <a:endParaRPr lang="hu-HU" dirty="0"/>
          </a:p>
        </p:txBody>
      </p:sp>
      <p:sp>
        <p:nvSpPr>
          <p:cNvPr id="2" name="Szöveg helye 1"/>
          <p:cNvSpPr>
            <a:spLocks noGrp="1"/>
          </p:cNvSpPr>
          <p:nvPr>
            <p:ph sz="quarter" idx="4294967295"/>
          </p:nvPr>
        </p:nvSpPr>
        <p:spPr>
          <a:xfrm>
            <a:off x="536575" y="1416050"/>
            <a:ext cx="11655425" cy="5272088"/>
          </a:xfrm>
        </p:spPr>
        <p:txBody>
          <a:bodyPr/>
          <a:lstStyle/>
          <a:p>
            <a:pPr lvl="1"/>
            <a:endParaRPr lang="hu-HU" dirty="0"/>
          </a:p>
          <a:p>
            <a:endParaRPr lang="hu-HU" dirty="0"/>
          </a:p>
          <a:p>
            <a:endParaRPr lang="hu-HU" dirty="0"/>
          </a:p>
        </p:txBody>
      </p:sp>
      <p:graphicFrame>
        <p:nvGraphicFramePr>
          <p:cNvPr id="4" name="Táblázat 3"/>
          <p:cNvGraphicFramePr>
            <a:graphicFrameLocks noGrp="1"/>
          </p:cNvGraphicFramePr>
          <p:nvPr/>
        </p:nvGraphicFramePr>
        <p:xfrm>
          <a:off x="382251" y="1301667"/>
          <a:ext cx="10592619" cy="5450219"/>
        </p:xfrm>
        <a:graphic>
          <a:graphicData uri="http://schemas.openxmlformats.org/drawingml/2006/table">
            <a:tbl>
              <a:tblPr firstRow="1" bandRow="1">
                <a:tableStyleId>{5940675A-B579-460E-94D1-54222C63F5DA}</a:tableStyleId>
              </a:tblPr>
              <a:tblGrid>
                <a:gridCol w="3530873">
                  <a:extLst>
                    <a:ext uri="{9D8B030D-6E8A-4147-A177-3AD203B41FA5}">
                      <a16:colId xmlns:a16="http://schemas.microsoft.com/office/drawing/2014/main" val="3075056209"/>
                    </a:ext>
                  </a:extLst>
                </a:gridCol>
                <a:gridCol w="3530873">
                  <a:extLst>
                    <a:ext uri="{9D8B030D-6E8A-4147-A177-3AD203B41FA5}">
                      <a16:colId xmlns:a16="http://schemas.microsoft.com/office/drawing/2014/main" val="2214672905"/>
                    </a:ext>
                  </a:extLst>
                </a:gridCol>
                <a:gridCol w="3530873">
                  <a:extLst>
                    <a:ext uri="{9D8B030D-6E8A-4147-A177-3AD203B41FA5}">
                      <a16:colId xmlns:a16="http://schemas.microsoft.com/office/drawing/2014/main" val="3034933615"/>
                    </a:ext>
                  </a:extLst>
                </a:gridCol>
              </a:tblGrid>
              <a:tr h="379737">
                <a:tc>
                  <a:txBody>
                    <a:bodyPr/>
                    <a:lstStyle/>
                    <a:p>
                      <a:pPr algn="ctr"/>
                      <a:r>
                        <a:rPr lang="hu-HU" dirty="0" err="1"/>
                        <a:t>Scrum</a:t>
                      </a:r>
                      <a:endParaRPr lang="hu-HU" dirty="0"/>
                    </a:p>
                  </a:txBody>
                  <a:tcPr/>
                </a:tc>
                <a:tc>
                  <a:txBody>
                    <a:bodyPr/>
                    <a:lstStyle/>
                    <a:p>
                      <a:pPr algn="ctr"/>
                      <a:r>
                        <a:rPr lang="hu-HU" dirty="0" err="1"/>
                        <a:t>Agile</a:t>
                      </a:r>
                      <a:endParaRPr lang="hu-HU" dirty="0"/>
                    </a:p>
                  </a:txBody>
                  <a:tcPr/>
                </a:tc>
                <a:tc>
                  <a:txBody>
                    <a:bodyPr/>
                    <a:lstStyle/>
                    <a:p>
                      <a:pPr algn="ctr"/>
                      <a:r>
                        <a:rPr lang="hu-HU" dirty="0"/>
                        <a:t>CMMI</a:t>
                      </a:r>
                    </a:p>
                  </a:txBody>
                  <a:tcPr/>
                </a:tc>
                <a:extLst>
                  <a:ext uri="{0D108BD9-81ED-4DB2-BD59-A6C34878D82A}">
                    <a16:rowId xmlns:a16="http://schemas.microsoft.com/office/drawing/2014/main" val="3173739587"/>
                  </a:ext>
                </a:extLst>
              </a:tr>
              <a:tr h="5070482">
                <a:tc gridSpan="3">
                  <a:txBody>
                    <a:bodyPr/>
                    <a:lstStyle/>
                    <a:p>
                      <a:endParaRPr lang="hu-HU" dirty="0"/>
                    </a:p>
                  </a:txBody>
                  <a:tcPr/>
                </a:tc>
                <a:tc hMerge="1">
                  <a:txBody>
                    <a:bodyPr/>
                    <a:lstStyle/>
                    <a:p>
                      <a:endParaRPr lang="hu-HU" dirty="0"/>
                    </a:p>
                  </a:txBody>
                  <a:tcPr/>
                </a:tc>
                <a:tc hMerge="1">
                  <a:txBody>
                    <a:bodyPr/>
                    <a:lstStyle/>
                    <a:p>
                      <a:endParaRPr lang="hu-HU" dirty="0"/>
                    </a:p>
                  </a:txBody>
                  <a:tcPr/>
                </a:tc>
                <a:extLst>
                  <a:ext uri="{0D108BD9-81ED-4DB2-BD59-A6C34878D82A}">
                    <a16:rowId xmlns:a16="http://schemas.microsoft.com/office/drawing/2014/main" val="3467810425"/>
                  </a:ext>
                </a:extLst>
              </a:tr>
            </a:tbl>
          </a:graphicData>
        </a:graphic>
      </p:graphicFrame>
      <p:pic>
        <p:nvPicPr>
          <p:cNvPr id="6" name="Kép 5"/>
          <p:cNvPicPr>
            <a:picLocks noChangeAspect="1"/>
          </p:cNvPicPr>
          <p:nvPr/>
        </p:nvPicPr>
        <p:blipFill>
          <a:blip r:embed="rId3"/>
          <a:stretch>
            <a:fillRect/>
          </a:stretch>
        </p:blipFill>
        <p:spPr>
          <a:xfrm>
            <a:off x="379933" y="1802499"/>
            <a:ext cx="10251301" cy="3968573"/>
          </a:xfrm>
          <a:prstGeom prst="rect">
            <a:avLst/>
          </a:prstGeom>
        </p:spPr>
      </p:pic>
    </p:spTree>
    <p:extLst>
      <p:ext uri="{BB962C8B-B14F-4D97-AF65-F5344CB8AC3E}">
        <p14:creationId xmlns:p14="http://schemas.microsoft.com/office/powerpoint/2010/main" val="250838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p:txBody>
          <a:bodyPr/>
          <a:lstStyle/>
          <a:p>
            <a:r>
              <a:rPr lang="hu-HU" dirty="0" err="1" smtClean="0"/>
              <a:t>Application</a:t>
            </a:r>
            <a:r>
              <a:rPr lang="hu-HU" dirty="0" smtClean="0"/>
              <a:t> </a:t>
            </a:r>
            <a:r>
              <a:rPr lang="hu-HU" dirty="0" err="1" smtClean="0"/>
              <a:t>Lifcycle</a:t>
            </a:r>
            <a:r>
              <a:rPr lang="hu-HU" dirty="0" smtClean="0"/>
              <a:t> Management</a:t>
            </a:r>
          </a:p>
          <a:p>
            <a:r>
              <a:rPr lang="hu-HU" dirty="0" smtClean="0"/>
              <a:t>Backlog</a:t>
            </a:r>
          </a:p>
          <a:p>
            <a:r>
              <a:rPr lang="hu-HU" dirty="0" smtClean="0"/>
              <a:t>Kanban</a:t>
            </a:r>
          </a:p>
          <a:p>
            <a:r>
              <a:rPr lang="hu-HU" dirty="0" smtClean="0"/>
              <a:t>Team </a:t>
            </a:r>
            <a:r>
              <a:rPr lang="hu-HU" dirty="0" err="1" smtClean="0"/>
              <a:t>build</a:t>
            </a:r>
            <a:endParaRPr lang="hu-HU" dirty="0"/>
          </a:p>
        </p:txBody>
      </p:sp>
    </p:spTree>
    <p:extLst>
      <p:ext uri="{BB962C8B-B14F-4D97-AF65-F5344CB8AC3E}">
        <p14:creationId xmlns:p14="http://schemas.microsoft.com/office/powerpoint/2010/main" val="393973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állapotok – PBI, </a:t>
            </a:r>
            <a:r>
              <a:rPr lang="hu-HU" dirty="0" err="1"/>
              <a:t>User</a:t>
            </a:r>
            <a:r>
              <a:rPr lang="hu-HU" dirty="0"/>
              <a:t> story, </a:t>
            </a:r>
            <a:r>
              <a:rPr lang="hu-HU" dirty="0" err="1"/>
              <a:t>Requirement</a:t>
            </a:r>
            <a:endParaRPr lang="hu-HU" dirty="0"/>
          </a:p>
        </p:txBody>
      </p:sp>
      <p:sp>
        <p:nvSpPr>
          <p:cNvPr id="2" name="Szöveg helye 1"/>
          <p:cNvSpPr>
            <a:spLocks noGrp="1"/>
          </p:cNvSpPr>
          <p:nvPr>
            <p:ph sz="quarter" idx="4294967295"/>
          </p:nvPr>
        </p:nvSpPr>
        <p:spPr>
          <a:xfrm>
            <a:off x="536575" y="1416050"/>
            <a:ext cx="11655425" cy="5272088"/>
          </a:xfrm>
        </p:spPr>
        <p:txBody>
          <a:bodyPr/>
          <a:lstStyle/>
          <a:p>
            <a:pPr lvl="1"/>
            <a:endParaRPr lang="hu-HU" dirty="0"/>
          </a:p>
          <a:p>
            <a:endParaRPr lang="hu-HU" dirty="0"/>
          </a:p>
          <a:p>
            <a:endParaRPr lang="hu-HU" dirty="0"/>
          </a:p>
        </p:txBody>
      </p:sp>
      <p:graphicFrame>
        <p:nvGraphicFramePr>
          <p:cNvPr id="4" name="Táblázat 3"/>
          <p:cNvGraphicFramePr>
            <a:graphicFrameLocks noGrp="1"/>
          </p:cNvGraphicFramePr>
          <p:nvPr>
            <p:extLst/>
          </p:nvPr>
        </p:nvGraphicFramePr>
        <p:xfrm>
          <a:off x="382251" y="1301667"/>
          <a:ext cx="10592619" cy="5450219"/>
        </p:xfrm>
        <a:graphic>
          <a:graphicData uri="http://schemas.openxmlformats.org/drawingml/2006/table">
            <a:tbl>
              <a:tblPr firstRow="1" bandRow="1">
                <a:tableStyleId>{5940675A-B579-460E-94D1-54222C63F5DA}</a:tableStyleId>
              </a:tblPr>
              <a:tblGrid>
                <a:gridCol w="3530873">
                  <a:extLst>
                    <a:ext uri="{9D8B030D-6E8A-4147-A177-3AD203B41FA5}">
                      <a16:colId xmlns:a16="http://schemas.microsoft.com/office/drawing/2014/main" val="3075056209"/>
                    </a:ext>
                  </a:extLst>
                </a:gridCol>
                <a:gridCol w="3530873">
                  <a:extLst>
                    <a:ext uri="{9D8B030D-6E8A-4147-A177-3AD203B41FA5}">
                      <a16:colId xmlns:a16="http://schemas.microsoft.com/office/drawing/2014/main" val="2214672905"/>
                    </a:ext>
                  </a:extLst>
                </a:gridCol>
                <a:gridCol w="3530873">
                  <a:extLst>
                    <a:ext uri="{9D8B030D-6E8A-4147-A177-3AD203B41FA5}">
                      <a16:colId xmlns:a16="http://schemas.microsoft.com/office/drawing/2014/main" val="3034933615"/>
                    </a:ext>
                  </a:extLst>
                </a:gridCol>
              </a:tblGrid>
              <a:tr h="379737">
                <a:tc>
                  <a:txBody>
                    <a:bodyPr/>
                    <a:lstStyle/>
                    <a:p>
                      <a:pPr algn="ctr"/>
                      <a:r>
                        <a:rPr lang="hu-HU" dirty="0" err="1"/>
                        <a:t>Scrum</a:t>
                      </a:r>
                      <a:endParaRPr lang="hu-HU" dirty="0"/>
                    </a:p>
                  </a:txBody>
                  <a:tcPr/>
                </a:tc>
                <a:tc>
                  <a:txBody>
                    <a:bodyPr/>
                    <a:lstStyle/>
                    <a:p>
                      <a:pPr algn="ctr"/>
                      <a:r>
                        <a:rPr lang="hu-HU" dirty="0" err="1"/>
                        <a:t>Agile</a:t>
                      </a:r>
                      <a:endParaRPr lang="hu-HU" dirty="0"/>
                    </a:p>
                  </a:txBody>
                  <a:tcPr/>
                </a:tc>
                <a:tc>
                  <a:txBody>
                    <a:bodyPr/>
                    <a:lstStyle/>
                    <a:p>
                      <a:pPr algn="ctr"/>
                      <a:r>
                        <a:rPr lang="hu-HU" dirty="0"/>
                        <a:t>CMMI</a:t>
                      </a:r>
                    </a:p>
                  </a:txBody>
                  <a:tcPr/>
                </a:tc>
                <a:extLst>
                  <a:ext uri="{0D108BD9-81ED-4DB2-BD59-A6C34878D82A}">
                    <a16:rowId xmlns:a16="http://schemas.microsoft.com/office/drawing/2014/main" val="3173739587"/>
                  </a:ext>
                </a:extLst>
              </a:tr>
              <a:tr h="5070482">
                <a:tc gridSpan="3">
                  <a:txBody>
                    <a:bodyPr/>
                    <a:lstStyle/>
                    <a:p>
                      <a:endParaRPr lang="hu-HU" dirty="0"/>
                    </a:p>
                  </a:txBody>
                  <a:tcPr/>
                </a:tc>
                <a:tc hMerge="1">
                  <a:txBody>
                    <a:bodyPr/>
                    <a:lstStyle/>
                    <a:p>
                      <a:endParaRPr lang="hu-HU" dirty="0"/>
                    </a:p>
                  </a:txBody>
                  <a:tcPr/>
                </a:tc>
                <a:tc hMerge="1">
                  <a:txBody>
                    <a:bodyPr/>
                    <a:lstStyle/>
                    <a:p>
                      <a:endParaRPr lang="hu-HU" dirty="0"/>
                    </a:p>
                  </a:txBody>
                  <a:tcPr/>
                </a:tc>
                <a:extLst>
                  <a:ext uri="{0D108BD9-81ED-4DB2-BD59-A6C34878D82A}">
                    <a16:rowId xmlns:a16="http://schemas.microsoft.com/office/drawing/2014/main" val="3467810425"/>
                  </a:ext>
                </a:extLst>
              </a:tr>
            </a:tbl>
          </a:graphicData>
        </a:graphic>
      </p:graphicFrame>
      <p:pic>
        <p:nvPicPr>
          <p:cNvPr id="6" name="Kép 5"/>
          <p:cNvPicPr>
            <a:picLocks noChangeAspect="1"/>
          </p:cNvPicPr>
          <p:nvPr/>
        </p:nvPicPr>
        <p:blipFill>
          <a:blip r:embed="rId3"/>
          <a:stretch>
            <a:fillRect/>
          </a:stretch>
        </p:blipFill>
        <p:spPr>
          <a:xfrm>
            <a:off x="577922" y="1706397"/>
            <a:ext cx="10201275" cy="4400550"/>
          </a:xfrm>
          <a:prstGeom prst="rect">
            <a:avLst/>
          </a:prstGeom>
        </p:spPr>
      </p:pic>
    </p:spTree>
    <p:extLst>
      <p:ext uri="{BB962C8B-B14F-4D97-AF65-F5344CB8AC3E}">
        <p14:creationId xmlns:p14="http://schemas.microsoft.com/office/powerpoint/2010/main" val="36238021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állapotok - Bug</a:t>
            </a:r>
          </a:p>
        </p:txBody>
      </p:sp>
      <p:sp>
        <p:nvSpPr>
          <p:cNvPr id="2" name="Szöveg helye 1"/>
          <p:cNvSpPr>
            <a:spLocks noGrp="1"/>
          </p:cNvSpPr>
          <p:nvPr>
            <p:ph sz="quarter" idx="4294967295"/>
          </p:nvPr>
        </p:nvSpPr>
        <p:spPr>
          <a:xfrm>
            <a:off x="536575" y="1416050"/>
            <a:ext cx="11655425" cy="5272088"/>
          </a:xfrm>
        </p:spPr>
        <p:txBody>
          <a:bodyPr/>
          <a:lstStyle/>
          <a:p>
            <a:pPr lvl="1"/>
            <a:endParaRPr lang="hu-HU" dirty="0"/>
          </a:p>
          <a:p>
            <a:endParaRPr lang="hu-HU" dirty="0"/>
          </a:p>
          <a:p>
            <a:endParaRPr lang="hu-HU" dirty="0"/>
          </a:p>
        </p:txBody>
      </p:sp>
      <p:graphicFrame>
        <p:nvGraphicFramePr>
          <p:cNvPr id="4" name="Táblázat 3"/>
          <p:cNvGraphicFramePr>
            <a:graphicFrameLocks noGrp="1"/>
          </p:cNvGraphicFramePr>
          <p:nvPr/>
        </p:nvGraphicFramePr>
        <p:xfrm>
          <a:off x="382251" y="1301667"/>
          <a:ext cx="10592619" cy="5450219"/>
        </p:xfrm>
        <a:graphic>
          <a:graphicData uri="http://schemas.openxmlformats.org/drawingml/2006/table">
            <a:tbl>
              <a:tblPr firstRow="1" bandRow="1">
                <a:tableStyleId>{5940675A-B579-460E-94D1-54222C63F5DA}</a:tableStyleId>
              </a:tblPr>
              <a:tblGrid>
                <a:gridCol w="3530873">
                  <a:extLst>
                    <a:ext uri="{9D8B030D-6E8A-4147-A177-3AD203B41FA5}">
                      <a16:colId xmlns:a16="http://schemas.microsoft.com/office/drawing/2014/main" val="3075056209"/>
                    </a:ext>
                  </a:extLst>
                </a:gridCol>
                <a:gridCol w="3530873">
                  <a:extLst>
                    <a:ext uri="{9D8B030D-6E8A-4147-A177-3AD203B41FA5}">
                      <a16:colId xmlns:a16="http://schemas.microsoft.com/office/drawing/2014/main" val="2214672905"/>
                    </a:ext>
                  </a:extLst>
                </a:gridCol>
                <a:gridCol w="3530873">
                  <a:extLst>
                    <a:ext uri="{9D8B030D-6E8A-4147-A177-3AD203B41FA5}">
                      <a16:colId xmlns:a16="http://schemas.microsoft.com/office/drawing/2014/main" val="3034933615"/>
                    </a:ext>
                  </a:extLst>
                </a:gridCol>
              </a:tblGrid>
              <a:tr h="379737">
                <a:tc>
                  <a:txBody>
                    <a:bodyPr/>
                    <a:lstStyle/>
                    <a:p>
                      <a:pPr algn="ctr"/>
                      <a:r>
                        <a:rPr lang="hu-HU" dirty="0" err="1"/>
                        <a:t>Scrum</a:t>
                      </a:r>
                      <a:endParaRPr lang="hu-HU" dirty="0"/>
                    </a:p>
                  </a:txBody>
                  <a:tcPr/>
                </a:tc>
                <a:tc>
                  <a:txBody>
                    <a:bodyPr/>
                    <a:lstStyle/>
                    <a:p>
                      <a:pPr algn="ctr"/>
                      <a:r>
                        <a:rPr lang="hu-HU" dirty="0" err="1"/>
                        <a:t>Agile</a:t>
                      </a:r>
                      <a:endParaRPr lang="hu-HU" dirty="0"/>
                    </a:p>
                  </a:txBody>
                  <a:tcPr/>
                </a:tc>
                <a:tc>
                  <a:txBody>
                    <a:bodyPr/>
                    <a:lstStyle/>
                    <a:p>
                      <a:pPr algn="ctr"/>
                      <a:r>
                        <a:rPr lang="hu-HU" dirty="0"/>
                        <a:t>CMMI</a:t>
                      </a:r>
                    </a:p>
                  </a:txBody>
                  <a:tcPr/>
                </a:tc>
                <a:extLst>
                  <a:ext uri="{0D108BD9-81ED-4DB2-BD59-A6C34878D82A}">
                    <a16:rowId xmlns:a16="http://schemas.microsoft.com/office/drawing/2014/main" val="3173739587"/>
                  </a:ext>
                </a:extLst>
              </a:tr>
              <a:tr h="5070482">
                <a:tc gridSpan="3">
                  <a:txBody>
                    <a:bodyPr/>
                    <a:lstStyle/>
                    <a:p>
                      <a:endParaRPr lang="hu-HU" dirty="0"/>
                    </a:p>
                  </a:txBody>
                  <a:tcPr/>
                </a:tc>
                <a:tc hMerge="1">
                  <a:txBody>
                    <a:bodyPr/>
                    <a:lstStyle/>
                    <a:p>
                      <a:endParaRPr lang="hu-HU" dirty="0"/>
                    </a:p>
                  </a:txBody>
                  <a:tcPr/>
                </a:tc>
                <a:tc hMerge="1">
                  <a:txBody>
                    <a:bodyPr/>
                    <a:lstStyle/>
                    <a:p>
                      <a:endParaRPr lang="hu-HU" dirty="0"/>
                    </a:p>
                  </a:txBody>
                  <a:tcPr/>
                </a:tc>
                <a:extLst>
                  <a:ext uri="{0D108BD9-81ED-4DB2-BD59-A6C34878D82A}">
                    <a16:rowId xmlns:a16="http://schemas.microsoft.com/office/drawing/2014/main" val="3467810425"/>
                  </a:ext>
                </a:extLst>
              </a:tr>
            </a:tbl>
          </a:graphicData>
        </a:graphic>
      </p:graphicFrame>
      <p:pic>
        <p:nvPicPr>
          <p:cNvPr id="5" name="Kép 4"/>
          <p:cNvPicPr>
            <a:picLocks noChangeAspect="1"/>
          </p:cNvPicPr>
          <p:nvPr/>
        </p:nvPicPr>
        <p:blipFill>
          <a:blip r:embed="rId3"/>
          <a:stretch>
            <a:fillRect/>
          </a:stretch>
        </p:blipFill>
        <p:spPr>
          <a:xfrm>
            <a:off x="673172" y="1741495"/>
            <a:ext cx="10204737" cy="4272202"/>
          </a:xfrm>
          <a:prstGeom prst="rect">
            <a:avLst/>
          </a:prstGeom>
        </p:spPr>
      </p:pic>
    </p:spTree>
    <p:extLst>
      <p:ext uri="{BB962C8B-B14F-4D97-AF65-F5344CB8AC3E}">
        <p14:creationId xmlns:p14="http://schemas.microsoft.com/office/powerpoint/2010/main" val="20320458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állapotok - </a:t>
            </a:r>
            <a:r>
              <a:rPr lang="hu-HU" dirty="0" err="1"/>
              <a:t>Task</a:t>
            </a:r>
            <a:endParaRPr lang="hu-HU" dirty="0"/>
          </a:p>
        </p:txBody>
      </p:sp>
      <p:sp>
        <p:nvSpPr>
          <p:cNvPr id="2" name="Szöveg helye 1"/>
          <p:cNvSpPr>
            <a:spLocks noGrp="1"/>
          </p:cNvSpPr>
          <p:nvPr>
            <p:ph sz="quarter" idx="4294967295"/>
          </p:nvPr>
        </p:nvSpPr>
        <p:spPr>
          <a:xfrm>
            <a:off x="536575" y="1416050"/>
            <a:ext cx="11655425" cy="5272088"/>
          </a:xfrm>
        </p:spPr>
        <p:txBody>
          <a:bodyPr/>
          <a:lstStyle/>
          <a:p>
            <a:pPr lvl="1"/>
            <a:endParaRPr lang="hu-HU" dirty="0"/>
          </a:p>
          <a:p>
            <a:endParaRPr lang="hu-HU" dirty="0"/>
          </a:p>
          <a:p>
            <a:endParaRPr lang="hu-HU" dirty="0"/>
          </a:p>
        </p:txBody>
      </p:sp>
      <p:graphicFrame>
        <p:nvGraphicFramePr>
          <p:cNvPr id="4" name="Táblázat 3"/>
          <p:cNvGraphicFramePr>
            <a:graphicFrameLocks noGrp="1"/>
          </p:cNvGraphicFramePr>
          <p:nvPr/>
        </p:nvGraphicFramePr>
        <p:xfrm>
          <a:off x="382251" y="1301667"/>
          <a:ext cx="10592619" cy="5450219"/>
        </p:xfrm>
        <a:graphic>
          <a:graphicData uri="http://schemas.openxmlformats.org/drawingml/2006/table">
            <a:tbl>
              <a:tblPr firstRow="1" bandRow="1">
                <a:tableStyleId>{5940675A-B579-460E-94D1-54222C63F5DA}</a:tableStyleId>
              </a:tblPr>
              <a:tblGrid>
                <a:gridCol w="3530873">
                  <a:extLst>
                    <a:ext uri="{9D8B030D-6E8A-4147-A177-3AD203B41FA5}">
                      <a16:colId xmlns:a16="http://schemas.microsoft.com/office/drawing/2014/main" val="3075056209"/>
                    </a:ext>
                  </a:extLst>
                </a:gridCol>
                <a:gridCol w="3530873">
                  <a:extLst>
                    <a:ext uri="{9D8B030D-6E8A-4147-A177-3AD203B41FA5}">
                      <a16:colId xmlns:a16="http://schemas.microsoft.com/office/drawing/2014/main" val="2214672905"/>
                    </a:ext>
                  </a:extLst>
                </a:gridCol>
                <a:gridCol w="3530873">
                  <a:extLst>
                    <a:ext uri="{9D8B030D-6E8A-4147-A177-3AD203B41FA5}">
                      <a16:colId xmlns:a16="http://schemas.microsoft.com/office/drawing/2014/main" val="3034933615"/>
                    </a:ext>
                  </a:extLst>
                </a:gridCol>
              </a:tblGrid>
              <a:tr h="379737">
                <a:tc>
                  <a:txBody>
                    <a:bodyPr/>
                    <a:lstStyle/>
                    <a:p>
                      <a:pPr algn="ctr"/>
                      <a:r>
                        <a:rPr lang="hu-HU" dirty="0" err="1"/>
                        <a:t>Scrum</a:t>
                      </a:r>
                      <a:endParaRPr lang="hu-HU" dirty="0"/>
                    </a:p>
                  </a:txBody>
                  <a:tcPr/>
                </a:tc>
                <a:tc>
                  <a:txBody>
                    <a:bodyPr/>
                    <a:lstStyle/>
                    <a:p>
                      <a:pPr algn="ctr"/>
                      <a:r>
                        <a:rPr lang="hu-HU" dirty="0" err="1"/>
                        <a:t>Agile</a:t>
                      </a:r>
                      <a:endParaRPr lang="hu-HU" dirty="0"/>
                    </a:p>
                  </a:txBody>
                  <a:tcPr/>
                </a:tc>
                <a:tc>
                  <a:txBody>
                    <a:bodyPr/>
                    <a:lstStyle/>
                    <a:p>
                      <a:pPr algn="ctr"/>
                      <a:r>
                        <a:rPr lang="hu-HU" dirty="0"/>
                        <a:t>CMMI</a:t>
                      </a:r>
                    </a:p>
                  </a:txBody>
                  <a:tcPr/>
                </a:tc>
                <a:extLst>
                  <a:ext uri="{0D108BD9-81ED-4DB2-BD59-A6C34878D82A}">
                    <a16:rowId xmlns:a16="http://schemas.microsoft.com/office/drawing/2014/main" val="3173739587"/>
                  </a:ext>
                </a:extLst>
              </a:tr>
              <a:tr h="5070482">
                <a:tc gridSpan="3">
                  <a:txBody>
                    <a:bodyPr/>
                    <a:lstStyle/>
                    <a:p>
                      <a:endParaRPr lang="hu-HU" dirty="0"/>
                    </a:p>
                  </a:txBody>
                  <a:tcPr/>
                </a:tc>
                <a:tc hMerge="1">
                  <a:txBody>
                    <a:bodyPr/>
                    <a:lstStyle/>
                    <a:p>
                      <a:endParaRPr lang="hu-HU" dirty="0"/>
                    </a:p>
                  </a:txBody>
                  <a:tcPr/>
                </a:tc>
                <a:tc hMerge="1">
                  <a:txBody>
                    <a:bodyPr/>
                    <a:lstStyle/>
                    <a:p>
                      <a:endParaRPr lang="hu-HU" dirty="0"/>
                    </a:p>
                  </a:txBody>
                  <a:tcPr/>
                </a:tc>
                <a:extLst>
                  <a:ext uri="{0D108BD9-81ED-4DB2-BD59-A6C34878D82A}">
                    <a16:rowId xmlns:a16="http://schemas.microsoft.com/office/drawing/2014/main" val="3467810425"/>
                  </a:ext>
                </a:extLst>
              </a:tr>
            </a:tbl>
          </a:graphicData>
        </a:graphic>
      </p:graphicFrame>
      <p:pic>
        <p:nvPicPr>
          <p:cNvPr id="6" name="Kép 5"/>
          <p:cNvPicPr>
            <a:picLocks noChangeAspect="1"/>
          </p:cNvPicPr>
          <p:nvPr/>
        </p:nvPicPr>
        <p:blipFill>
          <a:blip r:embed="rId3"/>
          <a:stretch>
            <a:fillRect/>
          </a:stretch>
        </p:blipFill>
        <p:spPr>
          <a:xfrm>
            <a:off x="568397" y="1772997"/>
            <a:ext cx="10220325" cy="3743325"/>
          </a:xfrm>
          <a:prstGeom prst="rect">
            <a:avLst/>
          </a:prstGeom>
        </p:spPr>
      </p:pic>
    </p:spTree>
    <p:extLst>
      <p:ext uri="{BB962C8B-B14F-4D97-AF65-F5344CB8AC3E}">
        <p14:creationId xmlns:p14="http://schemas.microsoft.com/office/powerpoint/2010/main" val="41864580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 közös mezők</a:t>
            </a:r>
          </a:p>
        </p:txBody>
      </p:sp>
      <p:sp>
        <p:nvSpPr>
          <p:cNvPr id="2" name="Szöveg helye 1"/>
          <p:cNvSpPr>
            <a:spLocks noGrp="1"/>
          </p:cNvSpPr>
          <p:nvPr>
            <p:ph sz="quarter" idx="10"/>
          </p:nvPr>
        </p:nvSpPr>
        <p:spPr/>
        <p:txBody>
          <a:bodyPr>
            <a:normAutofit fontScale="77500" lnSpcReduction="20000"/>
          </a:bodyPr>
          <a:lstStyle/>
          <a:p>
            <a:pPr>
              <a:lnSpc>
                <a:spcPct val="120000"/>
              </a:lnSpc>
            </a:pPr>
            <a:r>
              <a:rPr lang="hu-HU" dirty="0"/>
              <a:t>Cím (</a:t>
            </a:r>
            <a:r>
              <a:rPr lang="hu-HU" dirty="0" err="1"/>
              <a:t>Title</a:t>
            </a:r>
            <a:r>
              <a:rPr lang="hu-HU" dirty="0"/>
              <a:t>)</a:t>
            </a:r>
          </a:p>
          <a:p>
            <a:pPr>
              <a:lnSpc>
                <a:spcPct val="120000"/>
              </a:lnSpc>
            </a:pPr>
            <a:r>
              <a:rPr lang="hu-HU" dirty="0"/>
              <a:t>Felelős/tulajdonos/hozzárendelt (</a:t>
            </a:r>
            <a:r>
              <a:rPr lang="hu-HU" dirty="0" err="1"/>
              <a:t>Assigned</a:t>
            </a:r>
            <a:r>
              <a:rPr lang="hu-HU" dirty="0"/>
              <a:t> </a:t>
            </a:r>
            <a:r>
              <a:rPr lang="hu-HU" dirty="0" err="1"/>
              <a:t>To</a:t>
            </a:r>
            <a:r>
              <a:rPr lang="hu-HU" dirty="0"/>
              <a:t>)</a:t>
            </a:r>
          </a:p>
          <a:p>
            <a:pPr>
              <a:lnSpc>
                <a:spcPct val="120000"/>
              </a:lnSpc>
            </a:pPr>
            <a:r>
              <a:rPr lang="hu-HU" dirty="0"/>
              <a:t>Állapot (</a:t>
            </a:r>
            <a:r>
              <a:rPr lang="hu-HU" dirty="0" err="1"/>
              <a:t>State</a:t>
            </a:r>
            <a:r>
              <a:rPr lang="hu-HU" dirty="0"/>
              <a:t>)</a:t>
            </a:r>
          </a:p>
          <a:p>
            <a:pPr>
              <a:lnSpc>
                <a:spcPct val="120000"/>
              </a:lnSpc>
            </a:pPr>
            <a:r>
              <a:rPr lang="hu-HU" dirty="0"/>
              <a:t>Ok (</a:t>
            </a:r>
            <a:r>
              <a:rPr lang="hu-HU" dirty="0" err="1"/>
              <a:t>Reason</a:t>
            </a:r>
            <a:r>
              <a:rPr lang="hu-HU" dirty="0"/>
              <a:t>) – miért került ebbe az állapotba, pl. regresszió</a:t>
            </a:r>
          </a:p>
          <a:p>
            <a:pPr>
              <a:lnSpc>
                <a:spcPct val="120000"/>
              </a:lnSpc>
            </a:pPr>
            <a:r>
              <a:rPr lang="hu-HU" dirty="0"/>
              <a:t>Terület (</a:t>
            </a:r>
            <a:r>
              <a:rPr lang="hu-HU" dirty="0" err="1"/>
              <a:t>Area</a:t>
            </a:r>
            <a:r>
              <a:rPr lang="hu-HU" dirty="0"/>
              <a:t>) - pl. </a:t>
            </a:r>
            <a:r>
              <a:rPr lang="hu-HU" dirty="0" err="1"/>
              <a:t>Designerek</a:t>
            </a:r>
            <a:endParaRPr lang="hu-HU" dirty="0"/>
          </a:p>
          <a:p>
            <a:pPr>
              <a:lnSpc>
                <a:spcPct val="120000"/>
              </a:lnSpc>
            </a:pPr>
            <a:r>
              <a:rPr lang="hu-HU" dirty="0"/>
              <a:t>Iteráció (</a:t>
            </a:r>
            <a:r>
              <a:rPr lang="hu-HU" dirty="0" err="1"/>
              <a:t>Iteration</a:t>
            </a:r>
            <a:r>
              <a:rPr lang="hu-HU" dirty="0"/>
              <a:t>) – pl. 5. Sprint</a:t>
            </a:r>
          </a:p>
          <a:p>
            <a:pPr>
              <a:lnSpc>
                <a:spcPct val="120000"/>
              </a:lnSpc>
            </a:pPr>
            <a:r>
              <a:rPr lang="hu-HU" dirty="0"/>
              <a:t>Történet (</a:t>
            </a:r>
            <a:r>
              <a:rPr lang="hu-HU" dirty="0" err="1"/>
              <a:t>History</a:t>
            </a:r>
            <a:r>
              <a:rPr lang="hu-HU" dirty="0"/>
              <a:t>)</a:t>
            </a:r>
          </a:p>
          <a:p>
            <a:pPr>
              <a:lnSpc>
                <a:spcPct val="120000"/>
              </a:lnSpc>
            </a:pPr>
            <a:r>
              <a:rPr lang="hu-HU" dirty="0"/>
              <a:t>Linkek (</a:t>
            </a:r>
            <a:r>
              <a:rPr lang="hu-HU" dirty="0" err="1"/>
              <a:t>Links</a:t>
            </a:r>
            <a:r>
              <a:rPr lang="hu-HU" dirty="0"/>
              <a:t>) – kapcsolódó elemek, pl. blokkoló taszkok</a:t>
            </a:r>
          </a:p>
          <a:p>
            <a:pPr>
              <a:lnSpc>
                <a:spcPct val="120000"/>
              </a:lnSpc>
            </a:pPr>
            <a:r>
              <a:rPr lang="hu-HU" dirty="0"/>
              <a:t>Csatolmányok (</a:t>
            </a:r>
            <a:r>
              <a:rPr lang="hu-HU" dirty="0" err="1"/>
              <a:t>Attachments</a:t>
            </a:r>
            <a:r>
              <a:rPr lang="hu-HU" dirty="0"/>
              <a:t>) – pl. képernyőképek</a:t>
            </a:r>
          </a:p>
        </p:txBody>
      </p:sp>
    </p:spTree>
    <p:extLst>
      <p:ext uri="{BB962C8B-B14F-4D97-AF65-F5344CB8AC3E}">
        <p14:creationId xmlns:p14="http://schemas.microsoft.com/office/powerpoint/2010/main" val="34155754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WIT – néhány folyamatspecifikus mező</a:t>
            </a:r>
          </a:p>
        </p:txBody>
      </p:sp>
      <p:sp>
        <p:nvSpPr>
          <p:cNvPr id="2" name="Szöveg helye 1"/>
          <p:cNvSpPr>
            <a:spLocks noGrp="1"/>
          </p:cNvSpPr>
          <p:nvPr>
            <p:ph sz="quarter" idx="10"/>
          </p:nvPr>
        </p:nvSpPr>
        <p:spPr/>
        <p:txBody>
          <a:bodyPr>
            <a:normAutofit fontScale="62500" lnSpcReduction="20000"/>
          </a:bodyPr>
          <a:lstStyle/>
          <a:p>
            <a:pPr>
              <a:lnSpc>
                <a:spcPct val="120000"/>
              </a:lnSpc>
            </a:pPr>
            <a:r>
              <a:rPr lang="hu-HU" dirty="0"/>
              <a:t>Ráfordítás (</a:t>
            </a:r>
            <a:r>
              <a:rPr lang="hu-HU" dirty="0" err="1"/>
              <a:t>Scrum</a:t>
            </a:r>
            <a:r>
              <a:rPr lang="hu-HU" dirty="0"/>
              <a:t> - </a:t>
            </a:r>
            <a:r>
              <a:rPr lang="hu-HU" dirty="0" err="1"/>
              <a:t>Effort</a:t>
            </a:r>
            <a:r>
              <a:rPr lang="hu-HU" dirty="0"/>
              <a:t>) – bármilyen mérőszám lehet, pl. idő vagy story </a:t>
            </a:r>
            <a:r>
              <a:rPr lang="hu-HU" dirty="0" err="1"/>
              <a:t>point</a:t>
            </a:r>
            <a:endParaRPr lang="hu-HU" dirty="0"/>
          </a:p>
          <a:p>
            <a:pPr>
              <a:lnSpc>
                <a:spcPct val="120000"/>
              </a:lnSpc>
            </a:pPr>
            <a:r>
              <a:rPr lang="hu-HU" dirty="0"/>
              <a:t>Üzleti érték (</a:t>
            </a:r>
            <a:r>
              <a:rPr lang="hu-HU" dirty="0" err="1"/>
              <a:t>Scrum</a:t>
            </a:r>
            <a:r>
              <a:rPr lang="hu-HU" dirty="0"/>
              <a:t> - Business </a:t>
            </a:r>
            <a:r>
              <a:rPr lang="hu-HU" dirty="0" err="1"/>
              <a:t>value</a:t>
            </a:r>
            <a:r>
              <a:rPr lang="hu-HU" dirty="0"/>
              <a:t>)</a:t>
            </a:r>
          </a:p>
          <a:p>
            <a:pPr>
              <a:lnSpc>
                <a:spcPct val="120000"/>
              </a:lnSpc>
            </a:pPr>
            <a:r>
              <a:rPr lang="hu-HU" dirty="0"/>
              <a:t>Hátravan (</a:t>
            </a:r>
            <a:r>
              <a:rPr lang="hu-HU" dirty="0" err="1"/>
              <a:t>Scrum</a:t>
            </a:r>
            <a:r>
              <a:rPr lang="hu-HU" dirty="0"/>
              <a:t> -</a:t>
            </a:r>
            <a:r>
              <a:rPr lang="hu-HU" dirty="0" err="1"/>
              <a:t>Remaining</a:t>
            </a:r>
            <a:r>
              <a:rPr lang="hu-HU" dirty="0"/>
              <a:t> </a:t>
            </a:r>
            <a:r>
              <a:rPr lang="hu-HU" dirty="0" err="1"/>
              <a:t>Work</a:t>
            </a:r>
            <a:r>
              <a:rPr lang="hu-HU" dirty="0"/>
              <a:t>) – csak a legalacsonyabb részfeladat szinten</a:t>
            </a:r>
          </a:p>
          <a:p>
            <a:pPr>
              <a:lnSpc>
                <a:spcPct val="120000"/>
              </a:lnSpc>
            </a:pPr>
            <a:r>
              <a:rPr lang="hu-HU" dirty="0"/>
              <a:t>Feladat jellege (</a:t>
            </a:r>
            <a:r>
              <a:rPr lang="hu-HU" dirty="0" err="1"/>
              <a:t>Scrum</a:t>
            </a:r>
            <a:r>
              <a:rPr lang="hu-HU" dirty="0"/>
              <a:t> - </a:t>
            </a:r>
            <a:r>
              <a:rPr lang="hu-HU" dirty="0" err="1"/>
              <a:t>Activity</a:t>
            </a:r>
            <a:r>
              <a:rPr lang="hu-HU" dirty="0"/>
              <a:t>) – pl. dokumentáció, tervezés, implementáció</a:t>
            </a:r>
          </a:p>
          <a:p>
            <a:pPr>
              <a:lnSpc>
                <a:spcPct val="120000"/>
              </a:lnSpc>
            </a:pPr>
            <a:r>
              <a:rPr lang="hu-HU" dirty="0"/>
              <a:t>Prioritás (CMMI, </a:t>
            </a:r>
            <a:r>
              <a:rPr lang="hu-HU" dirty="0" err="1"/>
              <a:t>Agile</a:t>
            </a:r>
            <a:r>
              <a:rPr lang="hu-HU" dirty="0"/>
              <a:t> - </a:t>
            </a:r>
            <a:r>
              <a:rPr lang="hu-HU" dirty="0" err="1"/>
              <a:t>Priority</a:t>
            </a:r>
            <a:r>
              <a:rPr lang="hu-HU" dirty="0"/>
              <a:t>)</a:t>
            </a:r>
          </a:p>
          <a:p>
            <a:pPr>
              <a:lnSpc>
                <a:spcPct val="120000"/>
              </a:lnSpc>
            </a:pPr>
            <a:r>
              <a:rPr lang="hu-HU" dirty="0"/>
              <a:t>Integrálva (CMMI - </a:t>
            </a:r>
            <a:r>
              <a:rPr lang="hu-HU" dirty="0" err="1"/>
              <a:t>Integrated</a:t>
            </a:r>
            <a:r>
              <a:rPr lang="hu-HU" dirty="0"/>
              <a:t> In) – a verzió száma, melybe bekerült / javítva lett</a:t>
            </a:r>
          </a:p>
          <a:p>
            <a:pPr>
              <a:lnSpc>
                <a:spcPct val="120000"/>
              </a:lnSpc>
            </a:pPr>
            <a:r>
              <a:rPr lang="hu-HU" dirty="0"/>
              <a:t>Eredeti becslés – (CMMI – </a:t>
            </a:r>
            <a:r>
              <a:rPr lang="hu-HU" dirty="0" err="1"/>
              <a:t>Original</a:t>
            </a:r>
            <a:r>
              <a:rPr lang="hu-HU" dirty="0"/>
              <a:t> </a:t>
            </a:r>
            <a:r>
              <a:rPr lang="hu-HU" dirty="0" err="1"/>
              <a:t>Estimate</a:t>
            </a:r>
            <a:r>
              <a:rPr lang="hu-HU" dirty="0"/>
              <a:t>)</a:t>
            </a:r>
          </a:p>
          <a:p>
            <a:pPr>
              <a:lnSpc>
                <a:spcPct val="120000"/>
              </a:lnSpc>
            </a:pPr>
            <a:r>
              <a:rPr lang="hu-HU" dirty="0"/>
              <a:t>Kezdete, vége (CMMI- Start </a:t>
            </a:r>
            <a:r>
              <a:rPr lang="hu-HU" dirty="0" err="1"/>
              <a:t>Date</a:t>
            </a:r>
            <a:r>
              <a:rPr lang="hu-HU" dirty="0"/>
              <a:t>, </a:t>
            </a:r>
            <a:r>
              <a:rPr lang="hu-HU" dirty="0" err="1"/>
              <a:t>Finish</a:t>
            </a:r>
            <a:r>
              <a:rPr lang="hu-HU" dirty="0"/>
              <a:t> </a:t>
            </a:r>
            <a:r>
              <a:rPr lang="hu-HU" dirty="0" err="1"/>
              <a:t>Date</a:t>
            </a:r>
            <a:r>
              <a:rPr lang="hu-HU" dirty="0"/>
              <a:t>)</a:t>
            </a:r>
          </a:p>
          <a:p>
            <a:pPr>
              <a:lnSpc>
                <a:spcPct val="120000"/>
              </a:lnSpc>
            </a:pPr>
            <a:r>
              <a:rPr lang="hu-HU" dirty="0"/>
              <a:t>Kockázat (</a:t>
            </a:r>
            <a:r>
              <a:rPr lang="hu-HU" dirty="0" err="1"/>
              <a:t>Agile</a:t>
            </a:r>
            <a:r>
              <a:rPr lang="hu-HU" dirty="0"/>
              <a:t> - </a:t>
            </a:r>
            <a:r>
              <a:rPr lang="hu-HU" dirty="0" err="1"/>
              <a:t>Risk</a:t>
            </a:r>
            <a:r>
              <a:rPr lang="hu-HU" dirty="0"/>
              <a:t>) – magas, alacsony, közepes</a:t>
            </a:r>
          </a:p>
          <a:p>
            <a:pPr>
              <a:lnSpc>
                <a:spcPct val="120000"/>
              </a:lnSpc>
            </a:pPr>
            <a:r>
              <a:rPr lang="hu-HU" dirty="0"/>
              <a:t>Hasznosító terület (</a:t>
            </a:r>
            <a:r>
              <a:rPr lang="hu-HU" dirty="0" err="1"/>
              <a:t>Agile</a:t>
            </a:r>
            <a:r>
              <a:rPr lang="hu-HU" dirty="0"/>
              <a:t> – </a:t>
            </a:r>
            <a:r>
              <a:rPr lang="hu-HU" dirty="0" err="1"/>
              <a:t>Value</a:t>
            </a:r>
            <a:r>
              <a:rPr lang="hu-HU" dirty="0"/>
              <a:t> </a:t>
            </a:r>
            <a:r>
              <a:rPr lang="hu-HU" dirty="0" err="1"/>
              <a:t>Area</a:t>
            </a:r>
            <a:r>
              <a:rPr lang="hu-HU" dirty="0"/>
              <a:t>) – üzleti vagy </a:t>
            </a:r>
            <a:r>
              <a:rPr lang="hu-HU" dirty="0" err="1"/>
              <a:t>architekturális</a:t>
            </a:r>
            <a:endParaRPr lang="hu-HU" dirty="0"/>
          </a:p>
          <a:p>
            <a:pPr>
              <a:lnSpc>
                <a:spcPct val="120000"/>
              </a:lnSpc>
            </a:pPr>
            <a:endParaRPr lang="hu-HU" dirty="0"/>
          </a:p>
        </p:txBody>
      </p:sp>
    </p:spTree>
    <p:extLst>
      <p:ext uri="{BB962C8B-B14F-4D97-AF65-F5344CB8AC3E}">
        <p14:creationId xmlns:p14="http://schemas.microsoft.com/office/powerpoint/2010/main" val="35916081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Bug felület</a:t>
            </a:r>
          </a:p>
        </p:txBody>
      </p:sp>
      <p:sp>
        <p:nvSpPr>
          <p:cNvPr id="2" name="Szöveg helye 1"/>
          <p:cNvSpPr>
            <a:spLocks noGrp="1"/>
          </p:cNvSpPr>
          <p:nvPr>
            <p:ph sz="quarter" idx="4294967295"/>
          </p:nvPr>
        </p:nvSpPr>
        <p:spPr>
          <a:xfrm>
            <a:off x="536575" y="1416050"/>
            <a:ext cx="11655425" cy="5272088"/>
          </a:xfrm>
        </p:spPr>
        <p:txBody>
          <a:bodyPr/>
          <a:lstStyle/>
          <a:p>
            <a:pPr lvl="1"/>
            <a:endParaRPr lang="hu-HU" dirty="0"/>
          </a:p>
          <a:p>
            <a:endParaRPr lang="hu-HU" dirty="0"/>
          </a:p>
          <a:p>
            <a:endParaRPr lang="hu-HU" dirty="0"/>
          </a:p>
        </p:txBody>
      </p:sp>
      <p:pic>
        <p:nvPicPr>
          <p:cNvPr id="8" name="Kép 7"/>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67970" y="1189176"/>
            <a:ext cx="10858380" cy="5214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5633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269240" y="289511"/>
            <a:ext cx="5180946" cy="1349166"/>
          </a:xfrm>
        </p:spPr>
        <p:txBody>
          <a:bodyPr>
            <a:normAutofit/>
          </a:bodyPr>
          <a:lstStyle/>
          <a:p>
            <a:r>
              <a:rPr lang="hu-HU" dirty="0" err="1"/>
              <a:t>User</a:t>
            </a:r>
            <a:r>
              <a:rPr lang="hu-HU" dirty="0"/>
              <a:t> story felület – Történeti áttekintés </a:t>
            </a:r>
          </a:p>
        </p:txBody>
      </p:sp>
      <p:pic>
        <p:nvPicPr>
          <p:cNvPr id="16386" name="Picture 2" descr="View change hi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522" y="79247"/>
            <a:ext cx="5869136" cy="6646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3892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Folyamat </a:t>
            </a:r>
            <a:r>
              <a:rPr lang="hu-HU" dirty="0" err="1"/>
              <a:t>testreszabása</a:t>
            </a:r>
            <a:endParaRPr lang="hu-HU" dirty="0"/>
          </a:p>
        </p:txBody>
      </p:sp>
      <p:sp>
        <p:nvSpPr>
          <p:cNvPr id="2" name="Szöveg helye 1"/>
          <p:cNvSpPr>
            <a:spLocks noGrp="1"/>
          </p:cNvSpPr>
          <p:nvPr>
            <p:ph sz="quarter" idx="10"/>
          </p:nvPr>
        </p:nvSpPr>
        <p:spPr/>
        <p:txBody>
          <a:bodyPr>
            <a:normAutofit fontScale="92500" lnSpcReduction="10000"/>
          </a:bodyPr>
          <a:lstStyle/>
          <a:p>
            <a:r>
              <a:rPr lang="hu-HU" dirty="0"/>
              <a:t>A VSTS korlátozottabb, mint az </a:t>
            </a:r>
            <a:r>
              <a:rPr lang="hu-HU" dirty="0" err="1"/>
              <a:t>on-premise</a:t>
            </a:r>
            <a:r>
              <a:rPr lang="hu-HU" dirty="0"/>
              <a:t> TFS</a:t>
            </a:r>
          </a:p>
          <a:p>
            <a:r>
              <a:rPr lang="hu-HU" dirty="0"/>
              <a:t>TFS: </a:t>
            </a:r>
            <a:r>
              <a:rPr lang="hu-HU" dirty="0" err="1"/>
              <a:t>process</a:t>
            </a:r>
            <a:r>
              <a:rPr lang="hu-HU" dirty="0"/>
              <a:t> </a:t>
            </a:r>
            <a:r>
              <a:rPr lang="hu-HU" dirty="0" err="1"/>
              <a:t>template</a:t>
            </a:r>
            <a:r>
              <a:rPr lang="hu-HU" dirty="0"/>
              <a:t> </a:t>
            </a:r>
            <a:r>
              <a:rPr lang="hu-HU" dirty="0" err="1"/>
              <a:t>customization</a:t>
            </a:r>
            <a:endParaRPr lang="hu-HU" dirty="0"/>
          </a:p>
          <a:p>
            <a:pPr lvl="1"/>
            <a:r>
              <a:rPr lang="hu-HU" dirty="0"/>
              <a:t>XML fájlokat kell módosítanunk</a:t>
            </a:r>
          </a:p>
          <a:p>
            <a:pPr lvl="1"/>
            <a:r>
              <a:rPr lang="hu-HU" dirty="0"/>
              <a:t>Eszköztámogatás van, Team </a:t>
            </a:r>
            <a:r>
              <a:rPr lang="hu-HU" dirty="0" err="1"/>
              <a:t>Foundation</a:t>
            </a:r>
            <a:r>
              <a:rPr lang="hu-HU" dirty="0"/>
              <a:t> </a:t>
            </a:r>
            <a:r>
              <a:rPr lang="hu-HU" dirty="0" err="1"/>
              <a:t>Power</a:t>
            </a:r>
            <a:r>
              <a:rPr lang="hu-HU" dirty="0"/>
              <a:t> </a:t>
            </a:r>
            <a:r>
              <a:rPr lang="hu-HU" dirty="0" err="1"/>
              <a:t>Tool</a:t>
            </a:r>
            <a:endParaRPr lang="hu-HU" dirty="0"/>
          </a:p>
          <a:p>
            <a:r>
              <a:rPr lang="hu-HU" dirty="0"/>
              <a:t>VSTS</a:t>
            </a:r>
          </a:p>
          <a:p>
            <a:pPr lvl="1"/>
            <a:r>
              <a:rPr lang="hu-HU" dirty="0"/>
              <a:t>Új mező felvétele (pl. külső </a:t>
            </a:r>
            <a:r>
              <a:rPr lang="hu-HU" dirty="0" err="1"/>
              <a:t>ticket</a:t>
            </a:r>
            <a:r>
              <a:rPr lang="hu-HU" dirty="0"/>
              <a:t> szám)</a:t>
            </a:r>
          </a:p>
          <a:p>
            <a:pPr lvl="1"/>
            <a:r>
              <a:rPr lang="hu-HU" dirty="0"/>
              <a:t>Mező hozzárendelése WIT-hoz (pl. külső </a:t>
            </a:r>
            <a:r>
              <a:rPr lang="hu-HU" dirty="0" err="1"/>
              <a:t>ticket</a:t>
            </a:r>
            <a:r>
              <a:rPr lang="hu-HU" dirty="0"/>
              <a:t> szám -&gt; Bug)</a:t>
            </a:r>
          </a:p>
          <a:p>
            <a:pPr lvl="1"/>
            <a:r>
              <a:rPr lang="hu-HU" dirty="0"/>
              <a:t>Mező – WIT hozzárendelés törlése</a:t>
            </a:r>
          </a:p>
          <a:p>
            <a:pPr lvl="1"/>
            <a:r>
              <a:rPr lang="hu-HU" dirty="0"/>
              <a:t>Mező átnevezése</a:t>
            </a:r>
          </a:p>
          <a:p>
            <a:pPr lvl="1"/>
            <a:r>
              <a:rPr lang="hu-HU" dirty="0"/>
              <a:t>Mező típusának megváltoztatása</a:t>
            </a:r>
          </a:p>
          <a:p>
            <a:pPr lvl="1"/>
            <a:r>
              <a:rPr lang="hu-HU" dirty="0"/>
              <a:t>WIT szerkesztő/megtekintő kinézetének </a:t>
            </a:r>
            <a:r>
              <a:rPr lang="hu-HU" dirty="0" err="1"/>
              <a:t>testreszabása</a:t>
            </a:r>
            <a:endParaRPr lang="hu-HU" dirty="0"/>
          </a:p>
          <a:p>
            <a:endParaRPr lang="hu-HU" dirty="0"/>
          </a:p>
        </p:txBody>
      </p:sp>
    </p:spTree>
    <p:extLst>
      <p:ext uri="{BB962C8B-B14F-4D97-AF65-F5344CB8AC3E}">
        <p14:creationId xmlns:p14="http://schemas.microsoft.com/office/powerpoint/2010/main" val="40506712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Folyamat testre szabása</a:t>
            </a:r>
          </a:p>
        </p:txBody>
      </p:sp>
      <p:sp>
        <p:nvSpPr>
          <p:cNvPr id="2" name="Szöveg helye 1"/>
          <p:cNvSpPr>
            <a:spLocks noGrp="1"/>
          </p:cNvSpPr>
          <p:nvPr>
            <p:ph sz="quarter" idx="10"/>
          </p:nvPr>
        </p:nvSpPr>
        <p:spPr/>
        <p:txBody>
          <a:bodyPr/>
          <a:lstStyle/>
          <a:p>
            <a:r>
              <a:rPr lang="hu-HU" dirty="0"/>
              <a:t>Hamarosan megjelenő VSTS </a:t>
            </a:r>
            <a:r>
              <a:rPr lang="hu-HU" dirty="0" err="1"/>
              <a:t>testreszabási</a:t>
            </a:r>
            <a:r>
              <a:rPr lang="hu-HU" dirty="0"/>
              <a:t> lehetőségek</a:t>
            </a:r>
          </a:p>
          <a:p>
            <a:pPr lvl="1"/>
            <a:r>
              <a:rPr lang="hu-HU" dirty="0"/>
              <a:t>Új mezőtípusok (pl. HTML)</a:t>
            </a:r>
          </a:p>
          <a:p>
            <a:pPr lvl="1"/>
            <a:r>
              <a:rPr lang="hu-HU" dirty="0"/>
              <a:t>Választható mezők értékeinek (</a:t>
            </a:r>
            <a:r>
              <a:rPr lang="hu-HU" dirty="0" err="1"/>
              <a:t>picklist</a:t>
            </a:r>
            <a:r>
              <a:rPr lang="hu-HU" dirty="0"/>
              <a:t>) kezelése</a:t>
            </a:r>
          </a:p>
          <a:p>
            <a:pPr lvl="1"/>
            <a:r>
              <a:rPr lang="hu-HU" dirty="0"/>
              <a:t>Meglévő WIT-</a:t>
            </a:r>
            <a:r>
              <a:rPr lang="hu-HU" dirty="0" err="1"/>
              <a:t>ek</a:t>
            </a:r>
            <a:r>
              <a:rPr lang="hu-HU" dirty="0"/>
              <a:t> állapotgépének testre szabása</a:t>
            </a:r>
          </a:p>
          <a:p>
            <a:pPr lvl="1"/>
            <a:r>
              <a:rPr lang="hu-HU" dirty="0"/>
              <a:t>Saját WIT-</a:t>
            </a:r>
            <a:r>
              <a:rPr lang="hu-HU" dirty="0" err="1"/>
              <a:t>ek</a:t>
            </a:r>
            <a:r>
              <a:rPr lang="hu-HU" dirty="0"/>
              <a:t> készítése</a:t>
            </a:r>
          </a:p>
          <a:p>
            <a:pPr lvl="1"/>
            <a:r>
              <a:rPr lang="hu-HU" dirty="0"/>
              <a:t>Saját logika a mezők értékének állítására (pl. állapotváltozáskor)</a:t>
            </a:r>
          </a:p>
          <a:p>
            <a:pPr lvl="1"/>
            <a:r>
              <a:rPr lang="hu-HU" dirty="0"/>
              <a:t>Folyamatok importja / exportja</a:t>
            </a:r>
          </a:p>
        </p:txBody>
      </p:sp>
    </p:spTree>
    <p:extLst>
      <p:ext uri="{BB962C8B-B14F-4D97-AF65-F5344CB8AC3E}">
        <p14:creationId xmlns:p14="http://schemas.microsoft.com/office/powerpoint/2010/main" val="11530495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4"/>
          <p:cNvSpPr>
            <a:spLocks noGrp="1"/>
          </p:cNvSpPr>
          <p:nvPr>
            <p:ph type="body" sz="quarter" idx="12"/>
          </p:nvPr>
        </p:nvSpPr>
        <p:spPr/>
        <p:txBody>
          <a:bodyPr>
            <a:normAutofit lnSpcReduction="10000"/>
          </a:bodyPr>
          <a:lstStyle/>
          <a:p>
            <a:r>
              <a:rPr lang="hu-HU" dirty="0"/>
              <a:t>Backlog</a:t>
            </a:r>
          </a:p>
        </p:txBody>
      </p:sp>
      <p:sp>
        <p:nvSpPr>
          <p:cNvPr id="6" name="Szöveg helye 5"/>
          <p:cNvSpPr>
            <a:spLocks noGrp="1"/>
          </p:cNvSpPr>
          <p:nvPr>
            <p:ph type="body" sz="quarter" idx="13"/>
          </p:nvPr>
        </p:nvSpPr>
        <p:spPr/>
        <p:txBody>
          <a:bodyPr>
            <a:normAutofit lnSpcReduction="10000"/>
          </a:bodyPr>
          <a:lstStyle/>
          <a:p>
            <a:r>
              <a:rPr lang="hu-HU" dirty="0"/>
              <a:t>ALM folyamattámogatás</a:t>
            </a:r>
          </a:p>
        </p:txBody>
      </p:sp>
    </p:spTree>
    <p:extLst>
      <p:ext uri="{BB962C8B-B14F-4D97-AF65-F5344CB8AC3E}">
        <p14:creationId xmlns:p14="http://schemas.microsoft.com/office/powerpoint/2010/main" val="31834700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err="1"/>
              <a:t>Application</a:t>
            </a:r>
            <a:r>
              <a:rPr lang="hu-HU" dirty="0"/>
              <a:t> </a:t>
            </a:r>
            <a:r>
              <a:rPr lang="hu-HU" dirty="0" err="1"/>
              <a:t>Lifecycle</a:t>
            </a:r>
            <a:r>
              <a:rPr lang="hu-HU" dirty="0"/>
              <a:t> Management</a:t>
            </a:r>
          </a:p>
        </p:txBody>
      </p:sp>
      <p:sp>
        <p:nvSpPr>
          <p:cNvPr id="5" name="Tartalom helye 4"/>
          <p:cNvSpPr>
            <a:spLocks noGrp="1"/>
          </p:cNvSpPr>
          <p:nvPr>
            <p:ph sz="quarter" idx="10"/>
          </p:nvPr>
        </p:nvSpPr>
        <p:spPr/>
        <p:txBody>
          <a:bodyPr>
            <a:normAutofit lnSpcReduction="10000"/>
          </a:bodyPr>
          <a:lstStyle/>
          <a:p>
            <a:r>
              <a:rPr lang="hu-HU" dirty="0"/>
              <a:t>Életciklus-menedzsment szoftvertermékek számára</a:t>
            </a:r>
          </a:p>
          <a:p>
            <a:pPr lvl="1"/>
            <a:r>
              <a:rPr lang="hu-HU" dirty="0"/>
              <a:t>Más, terméket előállító iparágakban PLM (</a:t>
            </a:r>
            <a:r>
              <a:rPr lang="hu-HU" dirty="0" err="1"/>
              <a:t>Product</a:t>
            </a:r>
            <a:r>
              <a:rPr lang="hu-HU" dirty="0"/>
              <a:t> </a:t>
            </a:r>
            <a:r>
              <a:rPr lang="hu-HU" dirty="0" err="1"/>
              <a:t>Lifecycle</a:t>
            </a:r>
            <a:r>
              <a:rPr lang="hu-HU" dirty="0"/>
              <a:t> Management)</a:t>
            </a:r>
          </a:p>
          <a:p>
            <a:r>
              <a:rPr lang="hu-HU" dirty="0"/>
              <a:t>Egy termék teljes életútját lefedő (rész)folyamatok menedzsmentje</a:t>
            </a:r>
          </a:p>
          <a:p>
            <a:pPr lvl="1"/>
            <a:r>
              <a:rPr lang="hu-HU" dirty="0"/>
              <a:t>Kitalálás, elképzelés</a:t>
            </a:r>
          </a:p>
          <a:p>
            <a:pPr lvl="1"/>
            <a:r>
              <a:rPr lang="hu-HU" dirty="0"/>
              <a:t>Tervezés</a:t>
            </a:r>
          </a:p>
          <a:p>
            <a:pPr lvl="1"/>
            <a:r>
              <a:rPr lang="hu-HU" dirty="0"/>
              <a:t>Megvalósítás, gyártás</a:t>
            </a:r>
          </a:p>
          <a:p>
            <a:pPr lvl="1"/>
            <a:r>
              <a:rPr lang="hu-HU" dirty="0"/>
              <a:t>Szolgáltatás, támogatás</a:t>
            </a:r>
          </a:p>
          <a:p>
            <a:pPr lvl="1"/>
            <a:r>
              <a:rPr lang="hu-HU" dirty="0"/>
              <a:t>Kivonás</a:t>
            </a:r>
          </a:p>
          <a:p>
            <a:r>
              <a:rPr lang="hu-HU" dirty="0" err="1"/>
              <a:t>Mindezek</a:t>
            </a:r>
            <a:r>
              <a:rPr lang="hu-HU" dirty="0"/>
              <a:t> szoftvertermékekre is értelmezhetők</a:t>
            </a:r>
          </a:p>
          <a:p>
            <a:pPr lvl="1"/>
            <a:endParaRPr lang="hu-HU" dirty="0"/>
          </a:p>
          <a:p>
            <a:pPr marL="336145" lvl="1" indent="0">
              <a:buNone/>
            </a:pPr>
            <a:endParaRPr lang="hu-HU" dirty="0"/>
          </a:p>
        </p:txBody>
      </p:sp>
    </p:spTree>
    <p:extLst>
      <p:ext uri="{BB962C8B-B14F-4D97-AF65-F5344CB8AC3E}">
        <p14:creationId xmlns:p14="http://schemas.microsoft.com/office/powerpoint/2010/main" val="232727066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Munkaszervezési eszközök - Backlog</a:t>
            </a:r>
          </a:p>
        </p:txBody>
      </p:sp>
      <p:sp>
        <p:nvSpPr>
          <p:cNvPr id="2" name="Szöveg helye 1"/>
          <p:cNvSpPr>
            <a:spLocks noGrp="1"/>
          </p:cNvSpPr>
          <p:nvPr>
            <p:ph sz="quarter" idx="10"/>
          </p:nvPr>
        </p:nvSpPr>
        <p:spPr/>
        <p:txBody>
          <a:bodyPr>
            <a:normAutofit lnSpcReduction="10000"/>
          </a:bodyPr>
          <a:lstStyle/>
          <a:p>
            <a:r>
              <a:rPr lang="hu-HU" dirty="0" err="1"/>
              <a:t>Work</a:t>
            </a:r>
            <a:r>
              <a:rPr lang="hu-HU" dirty="0"/>
              <a:t> </a:t>
            </a:r>
            <a:r>
              <a:rPr lang="hu-HU" dirty="0" err="1"/>
              <a:t>item-ek</a:t>
            </a:r>
            <a:r>
              <a:rPr lang="hu-HU" dirty="0"/>
              <a:t> csoportja</a:t>
            </a:r>
          </a:p>
          <a:p>
            <a:r>
              <a:rPr lang="hu-HU" dirty="0"/>
              <a:t>Az elemek között többféle kapcsolat lehet</a:t>
            </a:r>
          </a:p>
          <a:p>
            <a:pPr lvl="1"/>
            <a:r>
              <a:rPr lang="hu-HU" dirty="0"/>
              <a:t>Hierarchikus</a:t>
            </a:r>
          </a:p>
          <a:p>
            <a:pPr lvl="1"/>
            <a:r>
              <a:rPr lang="hu-HU" dirty="0"/>
              <a:t>Egyéb kapcsolat (</a:t>
            </a:r>
            <a:r>
              <a:rPr lang="hu-HU" dirty="0" err="1"/>
              <a:t>Links</a:t>
            </a:r>
            <a:r>
              <a:rPr lang="hu-HU" dirty="0"/>
              <a:t> mezőn) keresztül</a:t>
            </a:r>
          </a:p>
          <a:p>
            <a:r>
              <a:rPr lang="hu-HU" dirty="0" err="1"/>
              <a:t>Product</a:t>
            </a:r>
            <a:r>
              <a:rPr lang="hu-HU" dirty="0"/>
              <a:t> backlog</a:t>
            </a:r>
          </a:p>
          <a:p>
            <a:r>
              <a:rPr lang="hu-HU" dirty="0"/>
              <a:t>Sprint backlog (</a:t>
            </a:r>
            <a:r>
              <a:rPr lang="hu-HU" dirty="0" err="1"/>
              <a:t>Scrum</a:t>
            </a:r>
            <a:r>
              <a:rPr lang="hu-HU" dirty="0"/>
              <a:t>)</a:t>
            </a:r>
          </a:p>
          <a:p>
            <a:r>
              <a:rPr lang="hu-HU" dirty="0" err="1"/>
              <a:t>Portfolio</a:t>
            </a:r>
            <a:r>
              <a:rPr lang="hu-HU" dirty="0"/>
              <a:t> backlog – alapból két backlog</a:t>
            </a:r>
          </a:p>
          <a:p>
            <a:pPr lvl="1"/>
            <a:r>
              <a:rPr lang="hu-HU" dirty="0" err="1"/>
              <a:t>Features</a:t>
            </a:r>
            <a:endParaRPr lang="hu-HU" dirty="0"/>
          </a:p>
          <a:p>
            <a:pPr lvl="1"/>
            <a:r>
              <a:rPr lang="hu-HU" dirty="0" err="1"/>
              <a:t>Epics</a:t>
            </a:r>
            <a:endParaRPr lang="hu-HU" dirty="0"/>
          </a:p>
          <a:p>
            <a:endParaRPr lang="hu-HU" dirty="0"/>
          </a:p>
        </p:txBody>
      </p:sp>
    </p:spTree>
    <p:extLst>
      <p:ext uri="{BB962C8B-B14F-4D97-AF65-F5344CB8AC3E}">
        <p14:creationId xmlns:p14="http://schemas.microsoft.com/office/powerpoint/2010/main" val="22552570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Product</a:t>
            </a:r>
            <a:r>
              <a:rPr lang="hu-HU" dirty="0"/>
              <a:t> Backlog</a:t>
            </a:r>
          </a:p>
        </p:txBody>
      </p:sp>
      <p:pic>
        <p:nvPicPr>
          <p:cNvPr id="15362" name="Picture 2" descr="Product back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901" y="1189176"/>
            <a:ext cx="8926518" cy="542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4080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dirty="0" err="1"/>
              <a:t>Portfolio</a:t>
            </a:r>
            <a:r>
              <a:rPr lang="hu-HU" dirty="0"/>
              <a:t> backlog</a:t>
            </a:r>
          </a:p>
        </p:txBody>
      </p:sp>
      <p:pic>
        <p:nvPicPr>
          <p:cNvPr id="18434" name="Picture 2" descr="Hierarchical view of back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34" y="987685"/>
            <a:ext cx="11462251" cy="520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0490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dirty="0" err="1"/>
              <a:t>Portfolio</a:t>
            </a:r>
            <a:r>
              <a:rPr lang="hu-HU" dirty="0"/>
              <a:t> backlog</a:t>
            </a:r>
          </a:p>
        </p:txBody>
      </p:sp>
      <p:pic>
        <p:nvPicPr>
          <p:cNvPr id="19458" name="Picture 2" descr="Drill-down of Epics showing features and backlog items owned by other te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633" y="958939"/>
            <a:ext cx="8383054" cy="574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3436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Sprint backlog (</a:t>
            </a:r>
            <a:r>
              <a:rPr lang="hu-HU" dirty="0" err="1"/>
              <a:t>Scrum</a:t>
            </a:r>
            <a:r>
              <a:rPr lang="hu-HU" dirty="0"/>
              <a:t>)</a:t>
            </a:r>
          </a:p>
        </p:txBody>
      </p:sp>
      <p:pic>
        <p:nvPicPr>
          <p:cNvPr id="20482" name="Picture 2" descr="Sprint pla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629" y="1189176"/>
            <a:ext cx="9619062" cy="551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459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Sprint tervezés (</a:t>
            </a:r>
            <a:r>
              <a:rPr lang="hu-HU" dirty="0" err="1"/>
              <a:t>Scrum</a:t>
            </a:r>
            <a:r>
              <a:rPr lang="hu-HU" dirty="0"/>
              <a:t>)</a:t>
            </a:r>
          </a:p>
        </p:txBody>
      </p:sp>
      <p:sp>
        <p:nvSpPr>
          <p:cNvPr id="2" name="Szöveg helye 1"/>
          <p:cNvSpPr>
            <a:spLocks noGrp="1"/>
          </p:cNvSpPr>
          <p:nvPr>
            <p:ph sz="quarter" idx="10"/>
          </p:nvPr>
        </p:nvSpPr>
        <p:spPr/>
        <p:txBody>
          <a:bodyPr>
            <a:normAutofit lnSpcReduction="10000"/>
          </a:bodyPr>
          <a:lstStyle/>
          <a:p>
            <a:r>
              <a:rPr lang="hu-HU" dirty="0"/>
              <a:t>Sprint(</a:t>
            </a:r>
            <a:r>
              <a:rPr lang="hu-HU" dirty="0" err="1"/>
              <a:t>ek</a:t>
            </a:r>
            <a:r>
              <a:rPr lang="hu-HU" dirty="0"/>
              <a:t>) definiálása</a:t>
            </a:r>
          </a:p>
          <a:p>
            <a:pPr lvl="1"/>
            <a:r>
              <a:rPr lang="hu-HU" dirty="0"/>
              <a:t>Kezdő, végdátum</a:t>
            </a:r>
          </a:p>
          <a:p>
            <a:pPr lvl="1"/>
            <a:r>
              <a:rPr lang="hu-HU" dirty="0"/>
              <a:t>Résztvevők ráfordításának beállítása</a:t>
            </a:r>
          </a:p>
          <a:p>
            <a:r>
              <a:rPr lang="hu-HU" dirty="0"/>
              <a:t>PBI-k hozzárendelése a sprinthez</a:t>
            </a:r>
          </a:p>
          <a:p>
            <a:r>
              <a:rPr lang="hu-HU" dirty="0"/>
              <a:t>PBI-k hozzárendelése csapattagokhoz</a:t>
            </a:r>
          </a:p>
          <a:p>
            <a:r>
              <a:rPr lang="hu-HU" dirty="0"/>
              <a:t>PBI-k ráfordításának, „hátravan” értékének becslése</a:t>
            </a:r>
          </a:p>
          <a:p>
            <a:r>
              <a:rPr lang="hu-HU" dirty="0"/>
              <a:t>Sprint finomhangolása alul/túlterheltség esetén</a:t>
            </a:r>
          </a:p>
          <a:p>
            <a:pPr lvl="1"/>
            <a:r>
              <a:rPr lang="hu-HU" dirty="0"/>
              <a:t>PBI-k átütemezése (másik sprintre, vagy vissza a backlogba)</a:t>
            </a:r>
          </a:p>
          <a:p>
            <a:pPr lvl="1"/>
            <a:r>
              <a:rPr lang="hu-HU" dirty="0"/>
              <a:t>PBI-k hozzárendelése más csapattagokhoz</a:t>
            </a:r>
          </a:p>
          <a:p>
            <a:endParaRPr lang="hu-HU" dirty="0"/>
          </a:p>
          <a:p>
            <a:endParaRPr lang="hu-HU" dirty="0"/>
          </a:p>
        </p:txBody>
      </p:sp>
    </p:spTree>
    <p:extLst>
      <p:ext uri="{BB962C8B-B14F-4D97-AF65-F5344CB8AC3E}">
        <p14:creationId xmlns:p14="http://schemas.microsoft.com/office/powerpoint/2010/main" val="34992937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Product</a:t>
            </a:r>
            <a:r>
              <a:rPr lang="hu-HU" dirty="0"/>
              <a:t> Backlog </a:t>
            </a:r>
            <a:r>
              <a:rPr lang="hu-HU" dirty="0" err="1"/>
              <a:t>Item</a:t>
            </a:r>
            <a:r>
              <a:rPr lang="hu-HU" dirty="0"/>
              <a:t> </a:t>
            </a:r>
            <a:r>
              <a:rPr lang="hu-HU" dirty="0">
                <a:sym typeface="Wingdings" panose="05000000000000000000" pitchFamily="2" charset="2"/>
              </a:rPr>
              <a:t></a:t>
            </a:r>
            <a:r>
              <a:rPr lang="hu-HU" dirty="0"/>
              <a:t> Sprint (</a:t>
            </a:r>
            <a:r>
              <a:rPr lang="hu-HU" dirty="0" err="1"/>
              <a:t>Scrum</a:t>
            </a:r>
            <a:r>
              <a:rPr lang="hu-HU" dirty="0"/>
              <a:t>)</a:t>
            </a:r>
          </a:p>
        </p:txBody>
      </p:sp>
      <p:pic>
        <p:nvPicPr>
          <p:cNvPr id="22530" name="Picture 2" descr="Product back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462" y="1189176"/>
            <a:ext cx="8619395" cy="522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3933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Kapacitások beállítása (</a:t>
            </a:r>
            <a:r>
              <a:rPr lang="hu-HU" dirty="0" err="1"/>
              <a:t>Scrum</a:t>
            </a:r>
            <a:r>
              <a:rPr lang="hu-HU" dirty="0"/>
              <a:t>)</a:t>
            </a:r>
          </a:p>
        </p:txBody>
      </p:sp>
      <p:pic>
        <p:nvPicPr>
          <p:cNvPr id="23554" name="Picture 2" descr="Capa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91" y="1189176"/>
            <a:ext cx="11476738" cy="489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19219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PBI-k hozzárendelése más csapattagokhoz</a:t>
            </a:r>
          </a:p>
        </p:txBody>
      </p:sp>
      <p:pic>
        <p:nvPicPr>
          <p:cNvPr id="24578" name="Picture 2" descr="Reassign tas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861" y="1090385"/>
            <a:ext cx="11684598" cy="544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868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Sprint </a:t>
            </a:r>
            <a:r>
              <a:rPr lang="hu-HU" dirty="0" err="1"/>
              <a:t>monitorozó</a:t>
            </a:r>
            <a:r>
              <a:rPr lang="hu-HU" dirty="0"/>
              <a:t> eszközök</a:t>
            </a:r>
          </a:p>
        </p:txBody>
      </p:sp>
      <p:sp>
        <p:nvSpPr>
          <p:cNvPr id="2" name="Szöveg helye 1"/>
          <p:cNvSpPr>
            <a:spLocks noGrp="1"/>
          </p:cNvSpPr>
          <p:nvPr>
            <p:ph sz="quarter" idx="10"/>
          </p:nvPr>
        </p:nvSpPr>
        <p:spPr/>
        <p:txBody>
          <a:bodyPr/>
          <a:lstStyle/>
          <a:p>
            <a:r>
              <a:rPr lang="hu-HU" dirty="0" err="1"/>
              <a:t>Task</a:t>
            </a:r>
            <a:r>
              <a:rPr lang="hu-HU" dirty="0"/>
              <a:t> </a:t>
            </a:r>
            <a:r>
              <a:rPr lang="hu-HU" dirty="0" err="1"/>
              <a:t>board</a:t>
            </a:r>
            <a:endParaRPr lang="hu-HU" dirty="0"/>
          </a:p>
          <a:p>
            <a:r>
              <a:rPr lang="hu-HU" dirty="0"/>
              <a:t>Sprint </a:t>
            </a:r>
            <a:r>
              <a:rPr lang="hu-HU" dirty="0" err="1"/>
              <a:t>burndown</a:t>
            </a:r>
            <a:endParaRPr lang="hu-HU" dirty="0"/>
          </a:p>
          <a:p>
            <a:r>
              <a:rPr lang="hu-HU" dirty="0"/>
              <a:t>Sebesség ábra (</a:t>
            </a:r>
            <a:r>
              <a:rPr lang="hu-HU" dirty="0" err="1"/>
              <a:t>velocity</a:t>
            </a:r>
            <a:r>
              <a:rPr lang="hu-HU" dirty="0"/>
              <a:t> </a:t>
            </a:r>
            <a:r>
              <a:rPr lang="hu-HU" dirty="0" err="1"/>
              <a:t>chart</a:t>
            </a:r>
            <a:r>
              <a:rPr lang="hu-HU" dirty="0"/>
              <a:t>) </a:t>
            </a:r>
          </a:p>
          <a:p>
            <a:r>
              <a:rPr lang="hu-HU" dirty="0"/>
              <a:t>Előrejelző nézet – a sebesség alapján</a:t>
            </a:r>
          </a:p>
          <a:p>
            <a:endParaRPr lang="hu-HU" dirty="0"/>
          </a:p>
          <a:p>
            <a:endParaRPr lang="hu-HU" dirty="0"/>
          </a:p>
        </p:txBody>
      </p:sp>
    </p:spTree>
    <p:extLst>
      <p:ext uri="{BB962C8B-B14F-4D97-AF65-F5344CB8AC3E}">
        <p14:creationId xmlns:p14="http://schemas.microsoft.com/office/powerpoint/2010/main" val="18251313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ALM részfolyamatok</a:t>
            </a:r>
          </a:p>
        </p:txBody>
      </p:sp>
      <p:sp>
        <p:nvSpPr>
          <p:cNvPr id="5" name="Tartalom helye 4"/>
          <p:cNvSpPr>
            <a:spLocks noGrp="1"/>
          </p:cNvSpPr>
          <p:nvPr>
            <p:ph sz="quarter" idx="10"/>
          </p:nvPr>
        </p:nvSpPr>
        <p:spPr>
          <a:xfrm>
            <a:off x="474981" y="1308612"/>
            <a:ext cx="6894540" cy="5271714"/>
          </a:xfrm>
        </p:spPr>
        <p:txBody>
          <a:bodyPr>
            <a:normAutofit fontScale="85000" lnSpcReduction="20000"/>
          </a:bodyPr>
          <a:lstStyle/>
          <a:p>
            <a:r>
              <a:rPr lang="hu-HU" dirty="0"/>
              <a:t>Az alábbiakat mind kezelni kell/érdemes, folyamatok segítségével:</a:t>
            </a:r>
          </a:p>
          <a:p>
            <a:pPr lvl="1"/>
            <a:r>
              <a:rPr lang="hu-HU" dirty="0"/>
              <a:t>Követelmények</a:t>
            </a:r>
          </a:p>
          <a:p>
            <a:pPr lvl="1"/>
            <a:r>
              <a:rPr lang="hu-HU" dirty="0"/>
              <a:t>Fejlesztés</a:t>
            </a:r>
          </a:p>
          <a:p>
            <a:pPr lvl="1"/>
            <a:r>
              <a:rPr lang="hu-HU" dirty="0"/>
              <a:t>Tesztelés</a:t>
            </a:r>
          </a:p>
          <a:p>
            <a:pPr lvl="1"/>
            <a:r>
              <a:rPr lang="hu-HU" dirty="0"/>
              <a:t>Karbantartás</a:t>
            </a:r>
          </a:p>
          <a:p>
            <a:pPr lvl="1"/>
            <a:r>
              <a:rPr lang="hu-HU" dirty="0"/>
              <a:t>Változás</a:t>
            </a:r>
          </a:p>
          <a:p>
            <a:pPr lvl="1"/>
            <a:r>
              <a:rPr lang="hu-HU" dirty="0"/>
              <a:t>Kiadás</a:t>
            </a:r>
          </a:p>
          <a:p>
            <a:pPr lvl="1"/>
            <a:r>
              <a:rPr lang="hu-HU" dirty="0"/>
              <a:t>Erőforrások</a:t>
            </a:r>
          </a:p>
          <a:p>
            <a:r>
              <a:rPr lang="hu-HU" dirty="0"/>
              <a:t>Ezen részfolyamatok támogatására szoftveres eszközrendszereket használhatunk</a:t>
            </a:r>
          </a:p>
          <a:p>
            <a:pPr marL="336145" lvl="1" indent="0">
              <a:buNone/>
            </a:pPr>
            <a:endParaRPr lang="hu-HU" dirty="0"/>
          </a:p>
        </p:txBody>
      </p:sp>
      <p:pic>
        <p:nvPicPr>
          <p:cNvPr id="2050" name="Picture 2" descr="Polarion AL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7751" y="1809812"/>
            <a:ext cx="4255129" cy="426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2401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dirty="0" err="1"/>
              <a:t>Task</a:t>
            </a:r>
            <a:r>
              <a:rPr lang="hu-HU" dirty="0"/>
              <a:t> </a:t>
            </a:r>
            <a:r>
              <a:rPr lang="hu-HU" dirty="0" err="1"/>
              <a:t>board</a:t>
            </a:r>
            <a:r>
              <a:rPr lang="hu-HU" dirty="0"/>
              <a:t> – PBI szerint csoportosítva </a:t>
            </a:r>
          </a:p>
        </p:txBody>
      </p:sp>
      <p:pic>
        <p:nvPicPr>
          <p:cNvPr id="25602" name="Picture 2" descr="Task board, collapsed backlog i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513" y="974536"/>
            <a:ext cx="7841294" cy="56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2861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Task</a:t>
            </a:r>
            <a:r>
              <a:rPr lang="hu-HU" dirty="0"/>
              <a:t> </a:t>
            </a:r>
            <a:r>
              <a:rPr lang="hu-HU" dirty="0" err="1"/>
              <a:t>board</a:t>
            </a:r>
            <a:r>
              <a:rPr lang="hu-HU" dirty="0"/>
              <a:t> – személyek szerint csoportosítva </a:t>
            </a:r>
          </a:p>
        </p:txBody>
      </p:sp>
      <p:pic>
        <p:nvPicPr>
          <p:cNvPr id="27652" name="Picture 4" descr="Group by People, show All team mem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892" y="1189176"/>
            <a:ext cx="7776536" cy="539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46294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dirty="0" err="1"/>
              <a:t>Task</a:t>
            </a:r>
            <a:r>
              <a:rPr lang="hu-HU" dirty="0"/>
              <a:t> </a:t>
            </a:r>
            <a:r>
              <a:rPr lang="hu-HU" dirty="0" err="1"/>
              <a:t>board</a:t>
            </a:r>
            <a:r>
              <a:rPr lang="hu-HU" dirty="0"/>
              <a:t> – előrehaladás rögzítése</a:t>
            </a:r>
          </a:p>
        </p:txBody>
      </p:sp>
      <p:pic>
        <p:nvPicPr>
          <p:cNvPr id="28674" name="Picture 2" descr="Task board, update task stat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1" y="1021724"/>
            <a:ext cx="6329968" cy="2261326"/>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Task board, update task remaining 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052" y="3499691"/>
            <a:ext cx="690562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42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Sprint </a:t>
            </a:r>
            <a:r>
              <a:rPr lang="hu-HU" dirty="0" err="1"/>
              <a:t>burndown</a:t>
            </a:r>
            <a:endParaRPr lang="hu-HU" dirty="0"/>
          </a:p>
        </p:txBody>
      </p:sp>
      <p:pic>
        <p:nvPicPr>
          <p:cNvPr id="29698" name="Picture 2" descr="Healthy sprint burndown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1180304"/>
            <a:ext cx="5553590" cy="5393154"/>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Sprint burndown chart: Increasing remaining work can indicate scope cree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2830" y="1180304"/>
            <a:ext cx="5504994" cy="539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12278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Sebességábra, előrejelzés</a:t>
            </a:r>
          </a:p>
        </p:txBody>
      </p:sp>
      <p:pic>
        <p:nvPicPr>
          <p:cNvPr id="30728" name="Picture 8" descr="Velocity chart showing five sprints of in progress and completed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1371600"/>
            <a:ext cx="5946547" cy="4221720"/>
          </a:xfrm>
          <a:prstGeom prst="rect">
            <a:avLst/>
          </a:prstGeom>
          <a:noFill/>
          <a:extLst>
            <a:ext uri="{909E8E84-426E-40DD-AFC4-6F175D3DCCD1}">
              <a14:hiddenFill xmlns:a14="http://schemas.microsoft.com/office/drawing/2010/main">
                <a:solidFill>
                  <a:srgbClr val="FFFFFF"/>
                </a:solidFill>
              </a14:hiddenFill>
            </a:ext>
          </a:extLst>
        </p:spPr>
      </p:pic>
      <p:pic>
        <p:nvPicPr>
          <p:cNvPr id="30730" name="Picture 10" descr="Enter a velocity to show forecast lin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915" y="1189176"/>
            <a:ext cx="5521526" cy="439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1929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4"/>
          <p:cNvSpPr>
            <a:spLocks noGrp="1"/>
          </p:cNvSpPr>
          <p:nvPr>
            <p:ph type="body" sz="quarter" idx="12"/>
          </p:nvPr>
        </p:nvSpPr>
        <p:spPr/>
        <p:txBody>
          <a:bodyPr>
            <a:normAutofit lnSpcReduction="10000"/>
          </a:bodyPr>
          <a:lstStyle/>
          <a:p>
            <a:r>
              <a:rPr lang="hu-HU" dirty="0"/>
              <a:t>Kanban</a:t>
            </a:r>
          </a:p>
        </p:txBody>
      </p:sp>
      <p:sp>
        <p:nvSpPr>
          <p:cNvPr id="6" name="Szöveg helye 5"/>
          <p:cNvSpPr>
            <a:spLocks noGrp="1"/>
          </p:cNvSpPr>
          <p:nvPr>
            <p:ph type="body" sz="quarter" idx="13"/>
          </p:nvPr>
        </p:nvSpPr>
        <p:spPr/>
        <p:txBody>
          <a:bodyPr>
            <a:normAutofit lnSpcReduction="10000"/>
          </a:bodyPr>
          <a:lstStyle/>
          <a:p>
            <a:r>
              <a:rPr lang="hu-HU" dirty="0"/>
              <a:t>ALM folyamattámogatás</a:t>
            </a:r>
          </a:p>
        </p:txBody>
      </p:sp>
    </p:spTree>
    <p:extLst>
      <p:ext uri="{BB962C8B-B14F-4D97-AF65-F5344CB8AC3E}">
        <p14:creationId xmlns:p14="http://schemas.microsoft.com/office/powerpoint/2010/main" val="258780638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metodológia</a:t>
            </a:r>
          </a:p>
        </p:txBody>
      </p:sp>
      <p:sp>
        <p:nvSpPr>
          <p:cNvPr id="2" name="Tartalom helye 1"/>
          <p:cNvSpPr>
            <a:spLocks noGrp="1"/>
          </p:cNvSpPr>
          <p:nvPr>
            <p:ph sz="quarter" idx="10"/>
          </p:nvPr>
        </p:nvSpPr>
        <p:spPr/>
        <p:txBody>
          <a:bodyPr>
            <a:normAutofit fontScale="92500" lnSpcReduction="20000"/>
          </a:bodyPr>
          <a:lstStyle/>
          <a:p>
            <a:pPr>
              <a:lnSpc>
                <a:spcPct val="110000"/>
              </a:lnSpc>
            </a:pPr>
            <a:r>
              <a:rPr lang="hu-HU" dirty="0"/>
              <a:t>Eredetileg a gyártásban alkalmazták (Toyota)</a:t>
            </a:r>
          </a:p>
          <a:p>
            <a:pPr>
              <a:lnSpc>
                <a:spcPct val="110000"/>
              </a:lnSpc>
            </a:pPr>
            <a:r>
              <a:rPr lang="hu-HU" dirty="0"/>
              <a:t>2009-2010-től kezdve: szoftverfejlesztési metodológia is</a:t>
            </a:r>
          </a:p>
          <a:p>
            <a:pPr>
              <a:lnSpc>
                <a:spcPct val="110000"/>
              </a:lnSpc>
            </a:pPr>
            <a:r>
              <a:rPr lang="hu-HU" dirty="0"/>
              <a:t>Cél: a pazarlás (</a:t>
            </a:r>
            <a:r>
              <a:rPr lang="hu-HU" dirty="0" err="1"/>
              <a:t>waste</a:t>
            </a:r>
            <a:r>
              <a:rPr lang="hu-HU" dirty="0"/>
              <a:t>) csökkentése. </a:t>
            </a:r>
          </a:p>
          <a:p>
            <a:pPr>
              <a:lnSpc>
                <a:spcPct val="110000"/>
              </a:lnSpc>
            </a:pPr>
            <a:r>
              <a:rPr lang="hu-HU" dirty="0"/>
              <a:t>Pazarlás:</a:t>
            </a:r>
          </a:p>
          <a:p>
            <a:pPr lvl="1">
              <a:lnSpc>
                <a:spcPct val="110000"/>
              </a:lnSpc>
            </a:pPr>
            <a:r>
              <a:rPr lang="hu-HU" dirty="0"/>
              <a:t>Túlterheltség</a:t>
            </a:r>
          </a:p>
          <a:p>
            <a:pPr lvl="1">
              <a:lnSpc>
                <a:spcPct val="110000"/>
              </a:lnSpc>
            </a:pPr>
            <a:r>
              <a:rPr lang="hu-HU" dirty="0"/>
              <a:t>Egyenetlenség a munkaelosztásban</a:t>
            </a:r>
          </a:p>
          <a:p>
            <a:pPr>
              <a:lnSpc>
                <a:spcPct val="110000"/>
              </a:lnSpc>
            </a:pPr>
            <a:r>
              <a:rPr lang="hu-HU" dirty="0"/>
              <a:t>A csapattagok átlátják a teljes folyamatot a specifikációtól a leszállításig</a:t>
            </a:r>
          </a:p>
          <a:p>
            <a:pPr>
              <a:lnSpc>
                <a:spcPct val="110000"/>
              </a:lnSpc>
            </a:pPr>
            <a:r>
              <a:rPr lang="hu-HU" dirty="0"/>
              <a:t>Erős vizualizációs támogatás</a:t>
            </a:r>
          </a:p>
        </p:txBody>
      </p:sp>
    </p:spTree>
    <p:extLst>
      <p:ext uri="{BB962C8B-B14F-4D97-AF65-F5344CB8AC3E}">
        <p14:creationId xmlns:p14="http://schemas.microsoft.com/office/powerpoint/2010/main" val="177427485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metodológia - alapelvek</a:t>
            </a:r>
          </a:p>
        </p:txBody>
      </p:sp>
      <p:sp>
        <p:nvSpPr>
          <p:cNvPr id="2" name="Tartalom helye 1"/>
          <p:cNvSpPr>
            <a:spLocks noGrp="1"/>
          </p:cNvSpPr>
          <p:nvPr>
            <p:ph sz="quarter" idx="10"/>
          </p:nvPr>
        </p:nvSpPr>
        <p:spPr/>
        <p:txBody>
          <a:bodyPr>
            <a:normAutofit/>
          </a:bodyPr>
          <a:lstStyle/>
          <a:p>
            <a:pPr marL="742950" indent="-742950">
              <a:buFont typeface="+mj-lt"/>
              <a:buAutoNum type="arabicPeriod"/>
            </a:pPr>
            <a:r>
              <a:rPr lang="hu-HU" dirty="0"/>
              <a:t>Vizualizáld a munkamenetet!</a:t>
            </a:r>
          </a:p>
          <a:p>
            <a:pPr marL="742950" indent="-742950">
              <a:buFont typeface="+mj-lt"/>
              <a:buAutoNum type="arabicPeriod"/>
            </a:pPr>
            <a:r>
              <a:rPr lang="hu-HU" dirty="0"/>
              <a:t>Minimalizáld a folyamatban lévő munkát!</a:t>
            </a:r>
          </a:p>
          <a:p>
            <a:pPr marL="742950" indent="-742950">
              <a:buFont typeface="+mj-lt"/>
              <a:buAutoNum type="arabicPeriod"/>
            </a:pPr>
            <a:r>
              <a:rPr lang="hu-HU" dirty="0"/>
              <a:t>Kezeld folyamatában!</a:t>
            </a:r>
          </a:p>
          <a:p>
            <a:pPr marL="742950" indent="-742950">
              <a:buFont typeface="+mj-lt"/>
              <a:buAutoNum type="arabicPeriod"/>
            </a:pPr>
            <a:r>
              <a:rPr lang="hu-HU" dirty="0"/>
              <a:t>Tedd egyértelművé a szabályokat!</a:t>
            </a:r>
          </a:p>
          <a:p>
            <a:pPr marL="742950" indent="-742950">
              <a:buFont typeface="+mj-lt"/>
              <a:buAutoNum type="arabicPeriod"/>
            </a:pPr>
            <a:r>
              <a:rPr lang="hu-HU" dirty="0" err="1"/>
              <a:t>Gyűjtsd</a:t>
            </a:r>
            <a:r>
              <a:rPr lang="hu-HU" dirty="0"/>
              <a:t> be a visszajelzéseket!</a:t>
            </a:r>
          </a:p>
          <a:p>
            <a:pPr marL="742950" indent="-742950">
              <a:buFont typeface="+mj-lt"/>
              <a:buAutoNum type="arabicPeriod"/>
            </a:pPr>
            <a:r>
              <a:rPr lang="hu-HU" dirty="0"/>
              <a:t>Közös fejlődés lépésről-lépésre!</a:t>
            </a:r>
          </a:p>
          <a:p>
            <a:pPr marL="742950" indent="-742950">
              <a:buFont typeface="+mj-lt"/>
              <a:buAutoNum type="arabicPeriod"/>
            </a:pPr>
            <a:endParaRPr lang="hu-HU" dirty="0"/>
          </a:p>
          <a:p>
            <a:pPr marL="742950" indent="-742950">
              <a:buFont typeface="+mj-lt"/>
              <a:buAutoNum type="arabicPeriod"/>
            </a:pPr>
            <a:endParaRPr lang="hu-HU" dirty="0"/>
          </a:p>
          <a:p>
            <a:pPr lvl="1"/>
            <a:endParaRPr lang="hu-HU" dirty="0"/>
          </a:p>
          <a:p>
            <a:endParaRPr lang="hu-HU" dirty="0"/>
          </a:p>
        </p:txBody>
      </p:sp>
    </p:spTree>
    <p:extLst>
      <p:ext uri="{BB962C8B-B14F-4D97-AF65-F5344CB8AC3E}">
        <p14:creationId xmlns:p14="http://schemas.microsoft.com/office/powerpoint/2010/main" val="34790154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a:t>
            </a:r>
          </a:p>
        </p:txBody>
      </p:sp>
      <p:sp>
        <p:nvSpPr>
          <p:cNvPr id="2" name="Tartalom helye 1"/>
          <p:cNvSpPr>
            <a:spLocks noGrp="1"/>
          </p:cNvSpPr>
          <p:nvPr>
            <p:ph sz="quarter" idx="10"/>
          </p:nvPr>
        </p:nvSpPr>
        <p:spPr/>
        <p:txBody>
          <a:bodyPr>
            <a:normAutofit lnSpcReduction="10000"/>
          </a:bodyPr>
          <a:lstStyle/>
          <a:p>
            <a:r>
              <a:rPr lang="hu-HU" dirty="0"/>
              <a:t>A Kanban módszer vizualizációs eszköze</a:t>
            </a:r>
          </a:p>
          <a:p>
            <a:pPr lvl="1"/>
            <a:r>
              <a:rPr lang="hu-HU" dirty="0"/>
              <a:t>maga a szó is táblát jelent</a:t>
            </a:r>
          </a:p>
          <a:p>
            <a:r>
              <a:rPr lang="hu-HU" dirty="0"/>
              <a:t>Oszlopok: állapotok</a:t>
            </a:r>
          </a:p>
          <a:p>
            <a:pPr lvl="1"/>
            <a:r>
              <a:rPr lang="hu-HU" dirty="0"/>
              <a:t>Balról jobbra korai állapottól a végállapot felé (idő tengely)</a:t>
            </a:r>
          </a:p>
          <a:p>
            <a:r>
              <a:rPr lang="hu-HU" dirty="0"/>
              <a:t>Cellák: munkaszervezési egységek kártyákként</a:t>
            </a:r>
          </a:p>
          <a:p>
            <a:pPr lvl="1"/>
            <a:r>
              <a:rPr lang="hu-HU" dirty="0"/>
              <a:t>a feladat típusa (színkóddal)</a:t>
            </a:r>
          </a:p>
          <a:p>
            <a:pPr lvl="1"/>
            <a:r>
              <a:rPr lang="hu-HU" dirty="0"/>
              <a:t>címe</a:t>
            </a:r>
          </a:p>
          <a:p>
            <a:pPr lvl="1"/>
            <a:r>
              <a:rPr lang="hu-HU" dirty="0"/>
              <a:t>felelőse</a:t>
            </a:r>
          </a:p>
          <a:p>
            <a:pPr lvl="1"/>
            <a:r>
              <a:rPr lang="hu-HU" dirty="0"/>
              <a:t>befektetett munka</a:t>
            </a:r>
          </a:p>
          <a:p>
            <a:r>
              <a:rPr lang="hu-HU" dirty="0"/>
              <a:t>Hasonló a scrum task board-hoz</a:t>
            </a:r>
          </a:p>
          <a:p>
            <a:pPr lvl="1"/>
            <a:endParaRPr lang="hu-HU" dirty="0"/>
          </a:p>
          <a:p>
            <a:pPr lvl="1"/>
            <a:endParaRPr lang="hu-HU" dirty="0"/>
          </a:p>
          <a:p>
            <a:endParaRPr lang="hu-HU" dirty="0"/>
          </a:p>
        </p:txBody>
      </p:sp>
    </p:spTree>
    <p:extLst>
      <p:ext uri="{BB962C8B-B14F-4D97-AF65-F5344CB8AC3E}">
        <p14:creationId xmlns:p14="http://schemas.microsoft.com/office/powerpoint/2010/main" val="231074049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a:t>
            </a:r>
          </a:p>
        </p:txBody>
      </p:sp>
      <p:pic>
        <p:nvPicPr>
          <p:cNvPr id="1028" name="Picture 4" descr="Kanban board, move an i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2" y="1301002"/>
            <a:ext cx="7458075" cy="27146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nban, assign ite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2" y="4094413"/>
            <a:ext cx="7458075"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7707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Téglalap 51"/>
          <p:cNvSpPr/>
          <p:nvPr/>
        </p:nvSpPr>
        <p:spPr bwMode="auto">
          <a:xfrm>
            <a:off x="4334321" y="1425036"/>
            <a:ext cx="3791325" cy="499951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Téglalap 37"/>
          <p:cNvSpPr/>
          <p:nvPr/>
        </p:nvSpPr>
        <p:spPr bwMode="auto">
          <a:xfrm>
            <a:off x="432747" y="1425037"/>
            <a:ext cx="3791325" cy="499951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ím 6"/>
          <p:cNvSpPr>
            <a:spLocks noGrp="1"/>
          </p:cNvSpPr>
          <p:nvPr>
            <p:ph type="title"/>
          </p:nvPr>
        </p:nvSpPr>
        <p:spPr/>
        <p:txBody>
          <a:bodyPr/>
          <a:lstStyle/>
          <a:p>
            <a:r>
              <a:rPr lang="hu-HU" dirty="0"/>
              <a:t>Szoftver szolgáltatás</a:t>
            </a:r>
          </a:p>
        </p:txBody>
      </p:sp>
      <p:grpSp>
        <p:nvGrpSpPr>
          <p:cNvPr id="3" name="Csoportba foglalás 2"/>
          <p:cNvGrpSpPr/>
          <p:nvPr/>
        </p:nvGrpSpPr>
        <p:grpSpPr>
          <a:xfrm>
            <a:off x="1117004" y="1581057"/>
            <a:ext cx="930336" cy="1001419"/>
            <a:chOff x="1117004" y="1581057"/>
            <a:chExt cx="1045444" cy="1168121"/>
          </a:xfrm>
        </p:grpSpPr>
        <p:sp>
          <p:nvSpPr>
            <p:cNvPr id="15" name="Freeform 6"/>
            <p:cNvSpPr>
              <a:spLocks noChangeAspect="1" noEditPoints="1"/>
            </p:cNvSpPr>
            <p:nvPr/>
          </p:nvSpPr>
          <p:spPr bwMode="auto">
            <a:xfrm>
              <a:off x="1117004" y="1581057"/>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16" name="Freeform 128"/>
            <p:cNvSpPr>
              <a:spLocks noChangeAspect="1"/>
            </p:cNvSpPr>
            <p:nvPr/>
          </p:nvSpPr>
          <p:spPr bwMode="black">
            <a:xfrm>
              <a:off x="1509454" y="238845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Trapezoid 1"/>
            <p:cNvSpPr/>
            <p:nvPr/>
          </p:nvSpPr>
          <p:spPr bwMode="auto">
            <a:xfrm rot="8419041">
              <a:off x="1327041" y="1913087"/>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Csoportba foglalás 8"/>
          <p:cNvGrpSpPr/>
          <p:nvPr/>
        </p:nvGrpSpPr>
        <p:grpSpPr>
          <a:xfrm>
            <a:off x="4489101" y="1425152"/>
            <a:ext cx="1046010" cy="1175666"/>
            <a:chOff x="4489101" y="1425151"/>
            <a:chExt cx="1131618" cy="1296447"/>
          </a:xfrm>
        </p:grpSpPr>
        <p:pic>
          <p:nvPicPr>
            <p:cNvPr id="18" name="Picture 69" descr="\\MAGNUM\Projects\Microsoft\Cloud Power FY12\Design\ICONS_PNG\Application.png"/>
            <p:cNvPicPr>
              <a:picLocks noChangeAspect="1" noChangeArrowheads="1"/>
            </p:cNvPicPr>
            <p:nvPr/>
          </p:nvPicPr>
          <p:blipFill>
            <a:blip r:embed="rId3" cstate="print">
              <a:lum bright="100000"/>
            </a:blip>
            <a:srcRect/>
            <a:stretch>
              <a:fillRect/>
            </a:stretch>
          </p:blipFill>
          <p:spPr bwMode="auto">
            <a:xfrm>
              <a:off x="4489101" y="1425151"/>
              <a:ext cx="857527" cy="857304"/>
            </a:xfrm>
            <a:prstGeom prst="rect">
              <a:avLst/>
            </a:prstGeom>
            <a:noFill/>
          </p:spPr>
        </p:pic>
        <p:sp>
          <p:nvSpPr>
            <p:cNvPr id="19" name="Freeform 128"/>
            <p:cNvSpPr>
              <a:spLocks noChangeAspect="1"/>
            </p:cNvSpPr>
            <p:nvPr/>
          </p:nvSpPr>
          <p:spPr bwMode="black">
            <a:xfrm>
              <a:off x="4967725" y="236087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Trapezoid 1"/>
            <p:cNvSpPr/>
            <p:nvPr/>
          </p:nvSpPr>
          <p:spPr bwMode="auto">
            <a:xfrm rot="9184644">
              <a:off x="4866804" y="189229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Tartalom helye 7"/>
          <p:cNvSpPr txBox="1">
            <a:spLocks/>
          </p:cNvSpPr>
          <p:nvPr/>
        </p:nvSpPr>
        <p:spPr>
          <a:xfrm>
            <a:off x="2304130" y="1680540"/>
            <a:ext cx="2322796" cy="7386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b="1" dirty="0" err="1"/>
              <a:t>IaaS</a:t>
            </a:r>
            <a:endParaRPr lang="hu-HU" b="1" dirty="0"/>
          </a:p>
        </p:txBody>
      </p:sp>
      <p:sp>
        <p:nvSpPr>
          <p:cNvPr id="22" name="Tartalom helye 7"/>
          <p:cNvSpPr txBox="1">
            <a:spLocks/>
          </p:cNvSpPr>
          <p:nvPr/>
        </p:nvSpPr>
        <p:spPr>
          <a:xfrm>
            <a:off x="5856964" y="1721015"/>
            <a:ext cx="2322796" cy="7386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b="1" dirty="0" err="1"/>
              <a:t>PaaS</a:t>
            </a:r>
            <a:endParaRPr lang="hu-HU" b="1" dirty="0"/>
          </a:p>
        </p:txBody>
      </p:sp>
      <p:sp>
        <p:nvSpPr>
          <p:cNvPr id="42" name="Szövegdoboz 41"/>
          <p:cNvSpPr txBox="1"/>
          <p:nvPr/>
        </p:nvSpPr>
        <p:spPr>
          <a:xfrm>
            <a:off x="9252726" y="2648070"/>
            <a:ext cx="3076575" cy="3902607"/>
          </a:xfrm>
          <a:prstGeom prst="rect">
            <a:avLst/>
          </a:prstGeom>
          <a:noFill/>
        </p:spPr>
        <p:txBody>
          <a:bodyPr wrap="square" lIns="182880" tIns="146304" rIns="182880" bIns="146304" rtlCol="0">
            <a:spAutoFit/>
          </a:bodyPr>
          <a:lstStyle/>
          <a:p>
            <a:pPr>
              <a:lnSpc>
                <a:spcPct val="90000"/>
              </a:lnSpc>
              <a:spcAft>
                <a:spcPts val="600"/>
              </a:spcAft>
            </a:pPr>
            <a:r>
              <a:rPr lang="hu-HU" sz="2400" dirty="0">
                <a:solidFill>
                  <a:schemeClr val="bg2"/>
                </a:solidFill>
              </a:rPr>
              <a:t>Alkalmazások</a:t>
            </a:r>
          </a:p>
          <a:p>
            <a:pPr>
              <a:lnSpc>
                <a:spcPct val="90000"/>
              </a:lnSpc>
              <a:spcAft>
                <a:spcPts val="600"/>
              </a:spcAft>
            </a:pPr>
            <a:r>
              <a:rPr lang="hu-HU" sz="2400" dirty="0">
                <a:solidFill>
                  <a:schemeClr val="bg2"/>
                </a:solidFill>
              </a:rPr>
              <a:t>Adatok</a:t>
            </a:r>
          </a:p>
          <a:p>
            <a:pPr>
              <a:lnSpc>
                <a:spcPct val="90000"/>
              </a:lnSpc>
              <a:spcAft>
                <a:spcPts val="600"/>
              </a:spcAft>
            </a:pPr>
            <a:r>
              <a:rPr lang="hu-HU" sz="2400" dirty="0" err="1">
                <a:solidFill>
                  <a:schemeClr val="bg2"/>
                </a:solidFill>
              </a:rPr>
              <a:t>Runtime</a:t>
            </a:r>
            <a:endParaRPr lang="hu-HU" sz="2400" dirty="0">
              <a:solidFill>
                <a:schemeClr val="bg2"/>
              </a:solidFill>
            </a:endParaRPr>
          </a:p>
          <a:p>
            <a:pPr>
              <a:lnSpc>
                <a:spcPct val="90000"/>
              </a:lnSpc>
              <a:spcAft>
                <a:spcPts val="600"/>
              </a:spcAft>
            </a:pPr>
            <a:r>
              <a:rPr lang="hu-HU" sz="2400" dirty="0" err="1">
                <a:solidFill>
                  <a:schemeClr val="bg2"/>
                </a:solidFill>
              </a:rPr>
              <a:t>Middleware</a:t>
            </a:r>
            <a:endParaRPr lang="hu-HU" sz="2400" dirty="0">
              <a:solidFill>
                <a:schemeClr val="bg2"/>
              </a:solidFill>
            </a:endParaRPr>
          </a:p>
          <a:p>
            <a:pPr>
              <a:lnSpc>
                <a:spcPct val="90000"/>
              </a:lnSpc>
              <a:spcAft>
                <a:spcPts val="600"/>
              </a:spcAft>
            </a:pPr>
            <a:r>
              <a:rPr lang="hu-HU" sz="2400" dirty="0">
                <a:solidFill>
                  <a:schemeClr val="bg2"/>
                </a:solidFill>
              </a:rPr>
              <a:t>OS</a:t>
            </a:r>
          </a:p>
          <a:p>
            <a:pPr>
              <a:lnSpc>
                <a:spcPct val="90000"/>
              </a:lnSpc>
              <a:spcAft>
                <a:spcPts val="600"/>
              </a:spcAft>
            </a:pPr>
            <a:r>
              <a:rPr lang="hu-HU" sz="2400" dirty="0" err="1">
                <a:solidFill>
                  <a:schemeClr val="bg2"/>
                </a:solidFill>
              </a:rPr>
              <a:t>Virtualizáció</a:t>
            </a:r>
            <a:endParaRPr lang="hu-HU" sz="2400" dirty="0">
              <a:solidFill>
                <a:schemeClr val="bg2"/>
              </a:solidFill>
            </a:endParaRPr>
          </a:p>
          <a:p>
            <a:pPr>
              <a:lnSpc>
                <a:spcPct val="90000"/>
              </a:lnSpc>
              <a:spcAft>
                <a:spcPts val="600"/>
              </a:spcAft>
            </a:pPr>
            <a:r>
              <a:rPr lang="hu-HU" sz="2400" dirty="0">
                <a:solidFill>
                  <a:schemeClr val="bg2"/>
                </a:solidFill>
              </a:rPr>
              <a:t>Szerverek</a:t>
            </a:r>
          </a:p>
          <a:p>
            <a:pPr>
              <a:lnSpc>
                <a:spcPct val="90000"/>
              </a:lnSpc>
              <a:spcAft>
                <a:spcPts val="600"/>
              </a:spcAft>
            </a:pPr>
            <a:r>
              <a:rPr lang="hu-HU" sz="2400" dirty="0">
                <a:solidFill>
                  <a:schemeClr val="bg2"/>
                </a:solidFill>
              </a:rPr>
              <a:t>Lemezek</a:t>
            </a:r>
          </a:p>
          <a:p>
            <a:pPr>
              <a:lnSpc>
                <a:spcPct val="90000"/>
              </a:lnSpc>
              <a:spcAft>
                <a:spcPts val="600"/>
              </a:spcAft>
            </a:pPr>
            <a:r>
              <a:rPr lang="hu-HU" sz="2400" dirty="0">
                <a:solidFill>
                  <a:schemeClr val="bg2"/>
                </a:solidFill>
              </a:rPr>
              <a:t>Hálózatok</a:t>
            </a:r>
          </a:p>
        </p:txBody>
      </p:sp>
      <p:sp>
        <p:nvSpPr>
          <p:cNvPr id="45" name="Felfelé-lefelé nyíl 44"/>
          <p:cNvSpPr/>
          <p:nvPr/>
        </p:nvSpPr>
        <p:spPr bwMode="auto">
          <a:xfrm>
            <a:off x="8785177" y="2858538"/>
            <a:ext cx="352190" cy="3382401"/>
          </a:xfrm>
          <a:prstGeom prst="upDownArrow">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Szövegdoboz 45"/>
          <p:cNvSpPr txBox="1"/>
          <p:nvPr/>
        </p:nvSpPr>
        <p:spPr>
          <a:xfrm>
            <a:off x="8259541" y="4502299"/>
            <a:ext cx="701731" cy="1779013"/>
          </a:xfrm>
          <a:prstGeom prst="rect">
            <a:avLst/>
          </a:prstGeom>
          <a:noFill/>
        </p:spPr>
        <p:txBody>
          <a:bodyPr vert="vert270" wrap="none" lIns="182880" tIns="146304" rIns="182880" bIns="146304" rtlCol="0">
            <a:spAutoFit/>
          </a:bodyPr>
          <a:lstStyle/>
          <a:p>
            <a:pPr>
              <a:lnSpc>
                <a:spcPct val="90000"/>
              </a:lnSpc>
              <a:spcAft>
                <a:spcPts val="600"/>
              </a:spcAft>
            </a:pPr>
            <a:r>
              <a:rPr lang="hu-HU" sz="2400" dirty="0">
                <a:solidFill>
                  <a:schemeClr val="bg2"/>
                </a:solidFill>
              </a:rPr>
              <a:t>szolgáltató</a:t>
            </a:r>
          </a:p>
        </p:txBody>
      </p:sp>
      <p:cxnSp>
        <p:nvCxnSpPr>
          <p:cNvPr id="47" name="Egyenes összekötő 46"/>
          <p:cNvCxnSpPr/>
          <p:nvPr/>
        </p:nvCxnSpPr>
        <p:spPr>
          <a:xfrm>
            <a:off x="8870906" y="2682821"/>
            <a:ext cx="3010445" cy="0"/>
          </a:xfrm>
          <a:prstGeom prst="line">
            <a:avLst/>
          </a:prstGeom>
          <a:ln w="3810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artalom helye 7"/>
          <p:cNvSpPr txBox="1">
            <a:spLocks/>
          </p:cNvSpPr>
          <p:nvPr/>
        </p:nvSpPr>
        <p:spPr>
          <a:xfrm>
            <a:off x="9686584" y="1682477"/>
            <a:ext cx="2322796" cy="7386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hu-HU" b="1" dirty="0" err="1"/>
              <a:t>SaaS</a:t>
            </a:r>
            <a:endParaRPr lang="hu-HU" b="1" dirty="0"/>
          </a:p>
        </p:txBody>
      </p:sp>
      <p:grpSp>
        <p:nvGrpSpPr>
          <p:cNvPr id="48" name="Csoportba foglalás 47"/>
          <p:cNvGrpSpPr/>
          <p:nvPr/>
        </p:nvGrpSpPr>
        <p:grpSpPr>
          <a:xfrm>
            <a:off x="8419288" y="1454821"/>
            <a:ext cx="999506" cy="985495"/>
            <a:chOff x="9267811" y="2807594"/>
            <a:chExt cx="1028287" cy="1211924"/>
          </a:xfrm>
        </p:grpSpPr>
        <p:pic>
          <p:nvPicPr>
            <p:cNvPr id="49" name="Picture 2" descr="\\MAGNUM\Projects\Microsoft\Cloud Power FY12\Design\Icons\PNGs\Web.png"/>
            <p:cNvPicPr>
              <a:picLocks noChangeAspect="1" noChangeArrowheads="1"/>
            </p:cNvPicPr>
            <p:nvPr/>
          </p:nvPicPr>
          <p:blipFill rotWithShape="1">
            <a:blip r:embed="rId4" cstate="print">
              <a:lum bright="100000"/>
            </a:blip>
            <a:srcRect t="1" b="-1316"/>
            <a:stretch/>
          </p:blipFill>
          <p:spPr bwMode="auto">
            <a:xfrm>
              <a:off x="9267811" y="2807594"/>
              <a:ext cx="676969" cy="685872"/>
            </a:xfrm>
            <a:prstGeom prst="rect">
              <a:avLst/>
            </a:prstGeom>
            <a:noFill/>
          </p:spPr>
        </p:pic>
        <p:sp>
          <p:nvSpPr>
            <p:cNvPr id="50" name="Freeform 128"/>
            <p:cNvSpPr>
              <a:spLocks noChangeAspect="1"/>
            </p:cNvSpPr>
            <p:nvPr/>
          </p:nvSpPr>
          <p:spPr bwMode="black">
            <a:xfrm>
              <a:off x="9643104" y="365879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Trapezoid 1"/>
            <p:cNvSpPr/>
            <p:nvPr/>
          </p:nvSpPr>
          <p:spPr bwMode="auto">
            <a:xfrm rot="9184644">
              <a:off x="9542183" y="319021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789378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 – műveletek</a:t>
            </a:r>
          </a:p>
        </p:txBody>
      </p:sp>
      <p:sp>
        <p:nvSpPr>
          <p:cNvPr id="2" name="Tartalom helye 1"/>
          <p:cNvSpPr>
            <a:spLocks noGrp="1"/>
          </p:cNvSpPr>
          <p:nvPr>
            <p:ph sz="quarter" idx="10"/>
          </p:nvPr>
        </p:nvSpPr>
        <p:spPr/>
        <p:txBody>
          <a:bodyPr>
            <a:normAutofit/>
          </a:bodyPr>
          <a:lstStyle/>
          <a:p>
            <a:r>
              <a:rPr lang="hu-HU" dirty="0"/>
              <a:t>Állapot változtatása: kártya áthúzása a megfelelő oszlopba</a:t>
            </a:r>
          </a:p>
          <a:p>
            <a:pPr lvl="1"/>
            <a:r>
              <a:rPr lang="hu-HU" dirty="0"/>
              <a:t>Általában balról jobbra</a:t>
            </a:r>
          </a:p>
          <a:p>
            <a:r>
              <a:rPr lang="hu-HU" dirty="0"/>
              <a:t>Felelős változtatása: kártyán lévő legördülő menüvel</a:t>
            </a:r>
          </a:p>
          <a:p>
            <a:r>
              <a:rPr lang="hu-HU" dirty="0"/>
              <a:t>Új elem felvétele</a:t>
            </a:r>
          </a:p>
          <a:p>
            <a:pPr lvl="1"/>
            <a:endParaRPr lang="hu-HU" dirty="0"/>
          </a:p>
          <a:p>
            <a:pPr lvl="1"/>
            <a:endParaRPr lang="hu-HU" dirty="0"/>
          </a:p>
          <a:p>
            <a:pPr lvl="1"/>
            <a:endParaRPr lang="hu-HU" dirty="0"/>
          </a:p>
          <a:p>
            <a:endParaRPr lang="hu-HU" dirty="0"/>
          </a:p>
        </p:txBody>
      </p:sp>
    </p:spTree>
    <p:extLst>
      <p:ext uri="{BB962C8B-B14F-4D97-AF65-F5344CB8AC3E}">
        <p14:creationId xmlns:p14="http://schemas.microsoft.com/office/powerpoint/2010/main" val="123187029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 – oszlopok testreszabása</a:t>
            </a:r>
          </a:p>
        </p:txBody>
      </p:sp>
      <p:sp>
        <p:nvSpPr>
          <p:cNvPr id="2" name="Tartalom helye 1"/>
          <p:cNvSpPr>
            <a:spLocks noGrp="1"/>
          </p:cNvSpPr>
          <p:nvPr>
            <p:ph sz="quarter" idx="10"/>
          </p:nvPr>
        </p:nvSpPr>
        <p:spPr/>
        <p:txBody>
          <a:bodyPr>
            <a:normAutofit fontScale="92500"/>
          </a:bodyPr>
          <a:lstStyle/>
          <a:p>
            <a:r>
              <a:rPr lang="hu-HU" dirty="0"/>
              <a:t>Saját felirat</a:t>
            </a:r>
          </a:p>
          <a:p>
            <a:r>
              <a:rPr lang="hu-HU" dirty="0"/>
              <a:t>Leképzés user story/bug állapotra</a:t>
            </a:r>
          </a:p>
          <a:p>
            <a:r>
              <a:rPr lang="hu-HU" dirty="0"/>
              <a:t>Állapotleírások</a:t>
            </a:r>
          </a:p>
          <a:p>
            <a:pPr lvl="1"/>
            <a:r>
              <a:rPr lang="hu-HU" dirty="0"/>
              <a:t>hogy a csapat tagjai ugyanazt értésék ugyanazon állapot alatt</a:t>
            </a:r>
          </a:p>
          <a:p>
            <a:r>
              <a:rPr lang="hu-HU" dirty="0"/>
              <a:t>WIP korlátok – legfeljebb mennyi elem lehet egy oszlopban</a:t>
            </a:r>
          </a:p>
          <a:p>
            <a:pPr lvl="1"/>
            <a:r>
              <a:rPr lang="hu-HU" dirty="0"/>
              <a:t>Túlterhelés ellen</a:t>
            </a:r>
          </a:p>
          <a:p>
            <a:r>
              <a:rPr lang="hu-HU" dirty="0"/>
              <a:t>Oszlop kettéosztása „folyamatban” és „kész” aloszlopokra</a:t>
            </a:r>
          </a:p>
          <a:p>
            <a:pPr lvl="1"/>
            <a:r>
              <a:rPr lang="hu-HU" dirty="0"/>
              <a:t>segít a szűk keresztmetszetek felderítésében</a:t>
            </a:r>
          </a:p>
          <a:p>
            <a:pPr lvl="1"/>
            <a:endParaRPr lang="hu-HU" dirty="0"/>
          </a:p>
          <a:p>
            <a:pPr lvl="1"/>
            <a:endParaRPr lang="hu-HU" dirty="0"/>
          </a:p>
          <a:p>
            <a:pPr lvl="1"/>
            <a:endParaRPr lang="hu-HU" dirty="0"/>
          </a:p>
          <a:p>
            <a:endParaRPr lang="hu-HU" dirty="0"/>
          </a:p>
        </p:txBody>
      </p:sp>
    </p:spTree>
    <p:extLst>
      <p:ext uri="{BB962C8B-B14F-4D97-AF65-F5344CB8AC3E}">
        <p14:creationId xmlns:p14="http://schemas.microsoft.com/office/powerpoint/2010/main" val="20241194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 – kártyák testreszabása</a:t>
            </a:r>
          </a:p>
        </p:txBody>
      </p:sp>
      <p:sp>
        <p:nvSpPr>
          <p:cNvPr id="2" name="Tartalom helye 1"/>
          <p:cNvSpPr>
            <a:spLocks noGrp="1"/>
          </p:cNvSpPr>
          <p:nvPr>
            <p:ph sz="quarter" idx="10"/>
          </p:nvPr>
        </p:nvSpPr>
        <p:spPr>
          <a:xfrm>
            <a:off x="113666" y="1043562"/>
            <a:ext cx="11655840" cy="5271714"/>
          </a:xfrm>
        </p:spPr>
        <p:txBody>
          <a:bodyPr>
            <a:normAutofit lnSpcReduction="10000"/>
          </a:bodyPr>
          <a:lstStyle/>
          <a:p>
            <a:pPr>
              <a:lnSpc>
                <a:spcPct val="110000"/>
              </a:lnSpc>
            </a:pPr>
            <a:r>
              <a:rPr lang="hu-HU" dirty="0"/>
              <a:t>Elemtípusonként adhatjuk meg</a:t>
            </a:r>
          </a:p>
          <a:p>
            <a:pPr>
              <a:lnSpc>
                <a:spcPct val="110000"/>
              </a:lnSpc>
            </a:pPr>
            <a:r>
              <a:rPr lang="hu-HU" dirty="0"/>
              <a:t>Alapmezők: azonosító, felelős, mérőszám (pl. ráfordtás), tag-ek</a:t>
            </a:r>
          </a:p>
          <a:p>
            <a:pPr>
              <a:lnSpc>
                <a:spcPct val="110000"/>
              </a:lnSpc>
            </a:pPr>
            <a:r>
              <a:rPr lang="hu-HU" dirty="0"/>
              <a:t>Extra mezőket vehetünk fel (maximum 10), néhány már előre fel van véve, pl. állapot, utolsó módosító, utolsó módosítás ideje</a:t>
            </a:r>
          </a:p>
          <a:p>
            <a:pPr>
              <a:lnSpc>
                <a:spcPct val="110000"/>
              </a:lnSpc>
            </a:pPr>
            <a:r>
              <a:rPr lang="hu-HU" dirty="0"/>
              <a:t>Stílus szabályok, pl. bizonyos szabályok esetén legyen kiemelt</a:t>
            </a:r>
          </a:p>
        </p:txBody>
      </p:sp>
      <p:pic>
        <p:nvPicPr>
          <p:cNvPr id="1026" name="Picture 2" descr="Styling rule applied to bugs with Severit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080" y="1189176"/>
            <a:ext cx="19050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9695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 – swimlane</a:t>
            </a:r>
          </a:p>
        </p:txBody>
      </p:sp>
      <p:sp>
        <p:nvSpPr>
          <p:cNvPr id="2" name="Tartalom helye 1"/>
          <p:cNvSpPr>
            <a:spLocks noGrp="1"/>
          </p:cNvSpPr>
          <p:nvPr>
            <p:ph sz="quarter" idx="10"/>
          </p:nvPr>
        </p:nvSpPr>
        <p:spPr>
          <a:xfrm>
            <a:off x="269241" y="1416424"/>
            <a:ext cx="11655840" cy="1477696"/>
          </a:xfrm>
        </p:spPr>
        <p:txBody>
          <a:bodyPr>
            <a:normAutofit/>
          </a:bodyPr>
          <a:lstStyle/>
          <a:p>
            <a:pPr marL="0" indent="0">
              <a:buNone/>
            </a:pPr>
            <a:r>
              <a:rPr lang="hu-HU" dirty="0"/>
              <a:t>A kártyákat csoportosíthatjuk bizonyos szempontok szerint (pl. prioritás)</a:t>
            </a:r>
          </a:p>
        </p:txBody>
      </p:sp>
      <p:pic>
        <p:nvPicPr>
          <p:cNvPr id="2054" name="Picture 6" descr="Drag items into a swim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62" y="2155272"/>
            <a:ext cx="6677025" cy="459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0084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 – feladatlista</a:t>
            </a:r>
          </a:p>
        </p:txBody>
      </p:sp>
      <p:sp>
        <p:nvSpPr>
          <p:cNvPr id="2" name="Tartalom helye 1"/>
          <p:cNvSpPr>
            <a:spLocks noGrp="1"/>
          </p:cNvSpPr>
          <p:nvPr>
            <p:ph sz="quarter" idx="10"/>
          </p:nvPr>
        </p:nvSpPr>
        <p:spPr>
          <a:xfrm>
            <a:off x="269241" y="1416423"/>
            <a:ext cx="4356025" cy="4682535"/>
          </a:xfrm>
        </p:spPr>
        <p:txBody>
          <a:bodyPr>
            <a:normAutofit/>
          </a:bodyPr>
          <a:lstStyle/>
          <a:p>
            <a:pPr marL="0" indent="0">
              <a:buNone/>
            </a:pPr>
            <a:r>
              <a:rPr lang="hu-HU" dirty="0"/>
              <a:t>A kártyákon az elemhez kapcsolódó alfeladatok is megjeleníthetők,</a:t>
            </a:r>
          </a:p>
          <a:p>
            <a:pPr marL="0" indent="0">
              <a:buNone/>
            </a:pPr>
            <a:r>
              <a:rPr lang="hu-HU" dirty="0"/>
              <a:t>felvehetők, állíthatók</a:t>
            </a:r>
          </a:p>
        </p:txBody>
      </p:sp>
      <p:pic>
        <p:nvPicPr>
          <p:cNvPr id="3074" name="Picture 2" descr="Kanban board with several task checklists def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636" y="1416423"/>
            <a:ext cx="6905625"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7020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Kanban tábla – tesztlista</a:t>
            </a:r>
          </a:p>
        </p:txBody>
      </p:sp>
      <p:sp>
        <p:nvSpPr>
          <p:cNvPr id="2" name="Tartalom helye 1"/>
          <p:cNvSpPr>
            <a:spLocks noGrp="1"/>
          </p:cNvSpPr>
          <p:nvPr>
            <p:ph sz="quarter" idx="10"/>
          </p:nvPr>
        </p:nvSpPr>
        <p:spPr>
          <a:xfrm>
            <a:off x="269241" y="1416423"/>
            <a:ext cx="5820841" cy="4682535"/>
          </a:xfrm>
        </p:spPr>
        <p:txBody>
          <a:bodyPr>
            <a:normAutofit/>
          </a:bodyPr>
          <a:lstStyle/>
          <a:p>
            <a:pPr marL="0" indent="0">
              <a:buNone/>
            </a:pPr>
            <a:r>
              <a:rPr lang="hu-HU" dirty="0"/>
              <a:t>A kártyákon az elemhez kapcsolódó tesztek is megjeleníthetők,</a:t>
            </a:r>
          </a:p>
          <a:p>
            <a:pPr marL="0" indent="0">
              <a:buNone/>
            </a:pPr>
            <a:r>
              <a:rPr lang="hu-HU" dirty="0"/>
              <a:t>felvehetők, futtathatók</a:t>
            </a:r>
          </a:p>
        </p:txBody>
      </p:sp>
      <p:pic>
        <p:nvPicPr>
          <p:cNvPr id="4098" name="Picture 2" descr="Run a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072" y="1671714"/>
            <a:ext cx="333375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95082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p:txBody>
          <a:bodyPr>
            <a:normAutofit fontScale="85000" lnSpcReduction="10000"/>
          </a:bodyPr>
          <a:lstStyle/>
          <a:p>
            <a:r>
              <a:rPr lang="hu-HU" dirty="0"/>
              <a:t>Központi fordítás – VSTS Team </a:t>
            </a:r>
            <a:r>
              <a:rPr lang="hu-HU" dirty="0" err="1"/>
              <a:t>Build</a:t>
            </a:r>
            <a:endParaRPr lang="hu-HU" dirty="0"/>
          </a:p>
        </p:txBody>
      </p:sp>
      <p:sp>
        <p:nvSpPr>
          <p:cNvPr id="8" name="Text Placeholder 7"/>
          <p:cNvSpPr>
            <a:spLocks noGrp="1"/>
          </p:cNvSpPr>
          <p:nvPr>
            <p:ph type="body" sz="quarter" idx="13"/>
          </p:nvPr>
        </p:nvSpPr>
        <p:spPr/>
        <p:txBody>
          <a:bodyPr>
            <a:normAutofit fontScale="92500" lnSpcReduction="10000"/>
          </a:bodyPr>
          <a:lstStyle/>
          <a:p>
            <a:r>
              <a:rPr lang="hu-HU" dirty="0">
                <a:solidFill>
                  <a:schemeClr val="tx1"/>
                </a:solidFill>
                <a:cs typeface="Segoe UI Light"/>
              </a:rPr>
              <a:t>Felhő alapú ALM eszközök</a:t>
            </a:r>
            <a:endParaRPr lang="hu-HU" dirty="0"/>
          </a:p>
        </p:txBody>
      </p:sp>
    </p:spTree>
    <p:extLst>
      <p:ext uri="{BB962C8B-B14F-4D97-AF65-F5344CB8AC3E}">
        <p14:creationId xmlns:p14="http://schemas.microsoft.com/office/powerpoint/2010/main" val="353720662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Központi fordítás</a:t>
            </a:r>
          </a:p>
        </p:txBody>
      </p:sp>
      <p:sp>
        <p:nvSpPr>
          <p:cNvPr id="5" name="Content Placeholder 4"/>
          <p:cNvSpPr>
            <a:spLocks noGrp="1"/>
          </p:cNvSpPr>
          <p:nvPr>
            <p:ph sz="quarter" idx="10"/>
          </p:nvPr>
        </p:nvSpPr>
        <p:spPr/>
        <p:txBody>
          <a:bodyPr/>
          <a:lstStyle/>
          <a:p>
            <a:r>
              <a:rPr lang="hu-HU" dirty="0"/>
              <a:t>Forráskódkezelőben található kód fordítása központi erőforrásokon</a:t>
            </a:r>
          </a:p>
          <a:p>
            <a:r>
              <a:rPr lang="hu-HU" dirty="0"/>
              <a:t>Feladatok:</a:t>
            </a:r>
          </a:p>
          <a:p>
            <a:pPr lvl="1"/>
            <a:r>
              <a:rPr lang="hu-HU" dirty="0"/>
              <a:t>Kapcsolódás verziókezelőhöz</a:t>
            </a:r>
          </a:p>
          <a:p>
            <a:pPr lvl="1"/>
            <a:r>
              <a:rPr lang="hu-HU" dirty="0"/>
              <a:t>Kódbázis letöltése, frissítése</a:t>
            </a:r>
          </a:p>
          <a:p>
            <a:pPr lvl="1"/>
            <a:r>
              <a:rPr lang="hu-HU" dirty="0"/>
              <a:t>Fordítás</a:t>
            </a:r>
          </a:p>
          <a:p>
            <a:pPr lvl="1"/>
            <a:r>
              <a:rPr lang="hu-HU" dirty="0"/>
              <a:t>Fordítás utáni feladatok:</a:t>
            </a:r>
          </a:p>
          <a:p>
            <a:pPr lvl="2"/>
            <a:r>
              <a:rPr lang="hu-HU" dirty="0"/>
              <a:t>Tesztek futtatása</a:t>
            </a:r>
          </a:p>
          <a:p>
            <a:pPr lvl="2"/>
            <a:r>
              <a:rPr lang="hu-HU" dirty="0"/>
              <a:t>Telepítés</a:t>
            </a:r>
          </a:p>
          <a:p>
            <a:pPr lvl="1"/>
            <a:r>
              <a:rPr lang="hu-HU" dirty="0"/>
              <a:t>Folyamatos visszajelzés</a:t>
            </a:r>
          </a:p>
          <a:p>
            <a:pPr lvl="2"/>
            <a:endParaRPr lang="hu-HU" dirty="0"/>
          </a:p>
        </p:txBody>
      </p:sp>
    </p:spTree>
    <p:extLst>
      <p:ext uri="{BB962C8B-B14F-4D97-AF65-F5344CB8AC3E}">
        <p14:creationId xmlns:p14="http://schemas.microsoft.com/office/powerpoint/2010/main" val="75051707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a:t>Forráskódkezelő alapfeladatok</a:t>
            </a:r>
            <a:endParaRPr lang="hu-HU" dirty="0"/>
          </a:p>
        </p:txBody>
      </p:sp>
      <p:sp>
        <p:nvSpPr>
          <p:cNvPr id="2" name="Szöveg helye 1"/>
          <p:cNvSpPr>
            <a:spLocks noGrp="1"/>
          </p:cNvSpPr>
          <p:nvPr>
            <p:ph sz="quarter" idx="10"/>
          </p:nvPr>
        </p:nvSpPr>
        <p:spPr/>
        <p:txBody>
          <a:bodyPr>
            <a:normAutofit lnSpcReduction="10000"/>
          </a:bodyPr>
          <a:lstStyle/>
          <a:p>
            <a:r>
              <a:rPr lang="hu-HU" dirty="0"/>
              <a:t>Kódkezelés – letöltés (</a:t>
            </a:r>
            <a:r>
              <a:rPr lang="hu-HU" dirty="0" err="1"/>
              <a:t>get</a:t>
            </a:r>
            <a:r>
              <a:rPr lang="hu-HU" dirty="0"/>
              <a:t>, </a:t>
            </a:r>
            <a:r>
              <a:rPr lang="hu-HU" dirty="0" err="1"/>
              <a:t>pull</a:t>
            </a:r>
            <a:r>
              <a:rPr lang="hu-HU" dirty="0"/>
              <a:t>), változások visszatöltése (</a:t>
            </a:r>
            <a:r>
              <a:rPr lang="hu-HU" dirty="0" err="1"/>
              <a:t>chek</a:t>
            </a:r>
            <a:r>
              <a:rPr lang="hu-HU" dirty="0"/>
              <a:t>-in, </a:t>
            </a:r>
            <a:r>
              <a:rPr lang="hu-HU" dirty="0" err="1"/>
              <a:t>commit</a:t>
            </a:r>
            <a:r>
              <a:rPr lang="hu-HU" dirty="0"/>
              <a:t>, </a:t>
            </a:r>
            <a:r>
              <a:rPr lang="hu-HU" dirty="0" err="1"/>
              <a:t>push</a:t>
            </a:r>
            <a:r>
              <a:rPr lang="hu-HU" dirty="0"/>
              <a:t>)</a:t>
            </a:r>
          </a:p>
          <a:p>
            <a:r>
              <a:rPr lang="hu-HU" dirty="0" err="1"/>
              <a:t>History</a:t>
            </a:r>
            <a:r>
              <a:rPr lang="hu-HU" dirty="0"/>
              <a:t> – minden korábbi verzióhoz való hozzáférés</a:t>
            </a:r>
          </a:p>
          <a:p>
            <a:r>
              <a:rPr lang="hu-HU" dirty="0"/>
              <a:t>Visszakövethetőség (audit) – ki hozta be ezt a változást</a:t>
            </a:r>
          </a:p>
          <a:p>
            <a:r>
              <a:rPr lang="hu-HU" dirty="0"/>
              <a:t>Ágak (</a:t>
            </a:r>
            <a:r>
              <a:rPr lang="hu-HU" dirty="0" err="1"/>
              <a:t>branching-merging</a:t>
            </a:r>
            <a:r>
              <a:rPr lang="hu-HU" dirty="0"/>
              <a:t>)</a:t>
            </a:r>
          </a:p>
          <a:p>
            <a:r>
              <a:rPr lang="hu-HU" dirty="0"/>
              <a:t>Hozzáférés-szabályozás</a:t>
            </a:r>
          </a:p>
          <a:p>
            <a:r>
              <a:rPr lang="hu-HU" dirty="0"/>
              <a:t>A TFVC és a </a:t>
            </a:r>
            <a:r>
              <a:rPr lang="hu-HU" dirty="0" err="1"/>
              <a:t>git</a:t>
            </a:r>
            <a:r>
              <a:rPr lang="hu-HU" dirty="0"/>
              <a:t> is biztosítja ezeket</a:t>
            </a:r>
          </a:p>
          <a:p>
            <a:endParaRPr lang="hu-HU" dirty="0"/>
          </a:p>
          <a:p>
            <a:endParaRPr lang="hu-HU" dirty="0"/>
          </a:p>
        </p:txBody>
      </p:sp>
    </p:spTree>
    <p:extLst>
      <p:ext uri="{BB962C8B-B14F-4D97-AF65-F5344CB8AC3E}">
        <p14:creationId xmlns:p14="http://schemas.microsoft.com/office/powerpoint/2010/main" val="266080779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a:t>Forráskódkezelő választása</a:t>
            </a:r>
            <a:endParaRPr lang="hu-HU" dirty="0"/>
          </a:p>
        </p:txBody>
      </p:sp>
      <p:sp>
        <p:nvSpPr>
          <p:cNvPr id="10" name="Tartalom helye 9"/>
          <p:cNvSpPr>
            <a:spLocks noGrp="1"/>
          </p:cNvSpPr>
          <p:nvPr>
            <p:ph sz="quarter" idx="10"/>
          </p:nvPr>
        </p:nvSpPr>
        <p:spPr/>
        <p:txBody>
          <a:bodyPr/>
          <a:lstStyle/>
          <a:p>
            <a:endParaRPr lang="hu-HU"/>
          </a:p>
        </p:txBody>
      </p:sp>
      <p:graphicFrame>
        <p:nvGraphicFramePr>
          <p:cNvPr id="4" name="Táblázat 3"/>
          <p:cNvGraphicFramePr>
            <a:graphicFrameLocks noGrp="1"/>
          </p:cNvGraphicFramePr>
          <p:nvPr>
            <p:extLst/>
          </p:nvPr>
        </p:nvGraphicFramePr>
        <p:xfrm>
          <a:off x="266922" y="1189174"/>
          <a:ext cx="11580949" cy="5477100"/>
        </p:xfrm>
        <a:graphic>
          <a:graphicData uri="http://schemas.openxmlformats.org/drawingml/2006/table">
            <a:tbl>
              <a:tblPr firstRow="1" bandRow="1">
                <a:tableStyleId>{5C22544A-7EE6-4342-B048-85BDC9FD1C3A}</a:tableStyleId>
              </a:tblPr>
              <a:tblGrid>
                <a:gridCol w="3779193">
                  <a:extLst>
                    <a:ext uri="{9D8B030D-6E8A-4147-A177-3AD203B41FA5}">
                      <a16:colId xmlns:a16="http://schemas.microsoft.com/office/drawing/2014/main" val="3266486253"/>
                    </a:ext>
                  </a:extLst>
                </a:gridCol>
                <a:gridCol w="3907633">
                  <a:extLst>
                    <a:ext uri="{9D8B030D-6E8A-4147-A177-3AD203B41FA5}">
                      <a16:colId xmlns:a16="http://schemas.microsoft.com/office/drawing/2014/main" val="2416753130"/>
                    </a:ext>
                  </a:extLst>
                </a:gridCol>
                <a:gridCol w="3894123">
                  <a:extLst>
                    <a:ext uri="{9D8B030D-6E8A-4147-A177-3AD203B41FA5}">
                      <a16:colId xmlns:a16="http://schemas.microsoft.com/office/drawing/2014/main" val="3160142143"/>
                    </a:ext>
                  </a:extLst>
                </a:gridCol>
              </a:tblGrid>
              <a:tr h="365140">
                <a:tc>
                  <a:txBody>
                    <a:bodyPr/>
                    <a:lstStyle/>
                    <a:p>
                      <a:endParaRPr lang="hu-HU" dirty="0"/>
                    </a:p>
                  </a:txBody>
                  <a:tcPr/>
                </a:tc>
                <a:tc>
                  <a:txBody>
                    <a:bodyPr/>
                    <a:lstStyle/>
                    <a:p>
                      <a:r>
                        <a:rPr lang="hu-HU" dirty="0"/>
                        <a:t>TFVC</a:t>
                      </a:r>
                    </a:p>
                  </a:txBody>
                  <a:tcPr/>
                </a:tc>
                <a:tc>
                  <a:txBody>
                    <a:bodyPr/>
                    <a:lstStyle/>
                    <a:p>
                      <a:r>
                        <a:rPr lang="hu-HU" dirty="0" err="1"/>
                        <a:t>Git</a:t>
                      </a:r>
                      <a:endParaRPr lang="hu-HU" dirty="0"/>
                    </a:p>
                  </a:txBody>
                  <a:tcPr/>
                </a:tc>
                <a:extLst>
                  <a:ext uri="{0D108BD9-81ED-4DB2-BD59-A6C34878D82A}">
                    <a16:rowId xmlns:a16="http://schemas.microsoft.com/office/drawing/2014/main" val="2656203840"/>
                  </a:ext>
                </a:extLst>
              </a:tr>
              <a:tr h="365140">
                <a:tc>
                  <a:txBody>
                    <a:bodyPr/>
                    <a:lstStyle/>
                    <a:p>
                      <a:r>
                        <a:rPr lang="hu-HU" dirty="0"/>
                        <a:t>Architektúra</a:t>
                      </a:r>
                    </a:p>
                  </a:txBody>
                  <a:tcPr/>
                </a:tc>
                <a:tc>
                  <a:txBody>
                    <a:bodyPr/>
                    <a:lstStyle/>
                    <a:p>
                      <a:r>
                        <a:rPr lang="hu-HU" dirty="0"/>
                        <a:t>Centralizált</a:t>
                      </a:r>
                    </a:p>
                  </a:txBody>
                  <a:tcPr/>
                </a:tc>
                <a:tc>
                  <a:txBody>
                    <a:bodyPr/>
                    <a:lstStyle/>
                    <a:p>
                      <a:r>
                        <a:rPr lang="hu-HU" dirty="0"/>
                        <a:t>Elosztott</a:t>
                      </a:r>
                    </a:p>
                  </a:txBody>
                  <a:tcPr/>
                </a:tc>
                <a:extLst>
                  <a:ext uri="{0D108BD9-81ED-4DB2-BD59-A6C34878D82A}">
                    <a16:rowId xmlns:a16="http://schemas.microsoft.com/office/drawing/2014/main" val="1436319548"/>
                  </a:ext>
                </a:extLst>
              </a:tr>
              <a:tr h="365140">
                <a:tc>
                  <a:txBody>
                    <a:bodyPr/>
                    <a:lstStyle/>
                    <a:p>
                      <a:r>
                        <a:rPr lang="hu-HU" dirty="0"/>
                        <a:t>Offline működés</a:t>
                      </a:r>
                    </a:p>
                  </a:txBody>
                  <a:tcPr/>
                </a:tc>
                <a:tc>
                  <a:txBody>
                    <a:bodyPr/>
                    <a:lstStyle/>
                    <a:p>
                      <a:r>
                        <a:rPr lang="hu-HU" dirty="0"/>
                        <a:t>Részben támogatott</a:t>
                      </a:r>
                    </a:p>
                  </a:txBody>
                  <a:tcPr/>
                </a:tc>
                <a:tc>
                  <a:txBody>
                    <a:bodyPr/>
                    <a:lstStyle/>
                    <a:p>
                      <a:r>
                        <a:rPr lang="hu-HU" dirty="0"/>
                        <a:t>Támogatott</a:t>
                      </a:r>
                    </a:p>
                  </a:txBody>
                  <a:tcPr/>
                </a:tc>
                <a:extLst>
                  <a:ext uri="{0D108BD9-81ED-4DB2-BD59-A6C34878D82A}">
                    <a16:rowId xmlns:a16="http://schemas.microsoft.com/office/drawing/2014/main" val="1153082687"/>
                  </a:ext>
                </a:extLst>
              </a:tr>
              <a:tr h="365140">
                <a:tc>
                  <a:txBody>
                    <a:bodyPr/>
                    <a:lstStyle/>
                    <a:p>
                      <a:r>
                        <a:rPr lang="hu-HU" dirty="0"/>
                        <a:t>IDE támogatás</a:t>
                      </a:r>
                    </a:p>
                  </a:txBody>
                  <a:tcPr/>
                </a:tc>
                <a:tc>
                  <a:txBody>
                    <a:bodyPr/>
                    <a:lstStyle/>
                    <a:p>
                      <a:r>
                        <a:rPr lang="hu-HU" dirty="0"/>
                        <a:t>VS, </a:t>
                      </a:r>
                      <a:r>
                        <a:rPr lang="hu-HU" dirty="0" err="1"/>
                        <a:t>Eclipse</a:t>
                      </a:r>
                      <a:r>
                        <a:rPr lang="hu-HU" baseline="0" dirty="0"/>
                        <a:t> (TF </a:t>
                      </a:r>
                      <a:r>
                        <a:rPr lang="hu-HU" baseline="0" dirty="0" err="1"/>
                        <a:t>Everywhere</a:t>
                      </a:r>
                      <a:r>
                        <a:rPr lang="hu-HU" baseline="0" dirty="0"/>
                        <a:t>)</a:t>
                      </a:r>
                      <a:endParaRPr lang="hu-HU" dirty="0"/>
                    </a:p>
                  </a:txBody>
                  <a:tcPr/>
                </a:tc>
                <a:tc>
                  <a:txBody>
                    <a:bodyPr/>
                    <a:lstStyle/>
                    <a:p>
                      <a:r>
                        <a:rPr lang="hu-HU" dirty="0"/>
                        <a:t>Szinte minden modern IDE támogatja</a:t>
                      </a:r>
                    </a:p>
                  </a:txBody>
                  <a:tcPr/>
                </a:tc>
                <a:extLst>
                  <a:ext uri="{0D108BD9-81ED-4DB2-BD59-A6C34878D82A}">
                    <a16:rowId xmlns:a16="http://schemas.microsoft.com/office/drawing/2014/main" val="2501219029"/>
                  </a:ext>
                </a:extLst>
              </a:tr>
              <a:tr h="365140">
                <a:tc>
                  <a:txBody>
                    <a:bodyPr/>
                    <a:lstStyle/>
                    <a:p>
                      <a:r>
                        <a:rPr lang="hu-HU" dirty="0" err="1"/>
                        <a:t>History</a:t>
                      </a:r>
                      <a:endParaRPr lang="hu-HU" dirty="0"/>
                    </a:p>
                  </a:txBody>
                  <a:tcPr/>
                </a:tc>
                <a:tc>
                  <a:txBody>
                    <a:bodyPr/>
                    <a:lstStyle/>
                    <a:p>
                      <a:r>
                        <a:rPr lang="hu-HU" dirty="0"/>
                        <a:t>Szerveren</a:t>
                      </a:r>
                    </a:p>
                  </a:txBody>
                  <a:tcPr/>
                </a:tc>
                <a:tc>
                  <a:txBody>
                    <a:bodyPr/>
                    <a:lstStyle/>
                    <a:p>
                      <a:r>
                        <a:rPr lang="hu-HU" dirty="0"/>
                        <a:t>Kliensen és szerveren is</a:t>
                      </a:r>
                    </a:p>
                  </a:txBody>
                  <a:tcPr/>
                </a:tc>
                <a:extLst>
                  <a:ext uri="{0D108BD9-81ED-4DB2-BD59-A6C34878D82A}">
                    <a16:rowId xmlns:a16="http://schemas.microsoft.com/office/drawing/2014/main" val="1735390973"/>
                  </a:ext>
                </a:extLst>
              </a:tr>
              <a:tr h="365140">
                <a:tc>
                  <a:txBody>
                    <a:bodyPr/>
                    <a:lstStyle/>
                    <a:p>
                      <a:r>
                        <a:rPr lang="hu-HU" dirty="0"/>
                        <a:t>Ágak</a:t>
                      </a:r>
                    </a:p>
                  </a:txBody>
                  <a:tcPr/>
                </a:tc>
                <a:tc>
                  <a:txBody>
                    <a:bodyPr/>
                    <a:lstStyle/>
                    <a:p>
                      <a:r>
                        <a:rPr lang="hu-HU" dirty="0"/>
                        <a:t>Fájlrendszer alapú</a:t>
                      </a:r>
                    </a:p>
                  </a:txBody>
                  <a:tcPr/>
                </a:tc>
                <a:tc>
                  <a:txBody>
                    <a:bodyPr/>
                    <a:lstStyle/>
                    <a:p>
                      <a:r>
                        <a:rPr lang="hu-HU" dirty="0"/>
                        <a:t>Csak egy pointer</a:t>
                      </a:r>
                    </a:p>
                  </a:txBody>
                  <a:tcPr/>
                </a:tc>
                <a:extLst>
                  <a:ext uri="{0D108BD9-81ED-4DB2-BD59-A6C34878D82A}">
                    <a16:rowId xmlns:a16="http://schemas.microsoft.com/office/drawing/2014/main" val="3606185210"/>
                  </a:ext>
                </a:extLst>
              </a:tr>
              <a:tr h="365140">
                <a:tc>
                  <a:txBody>
                    <a:bodyPr/>
                    <a:lstStyle/>
                    <a:p>
                      <a:r>
                        <a:rPr lang="hu-HU" dirty="0" err="1"/>
                        <a:t>Merge</a:t>
                      </a:r>
                      <a:r>
                        <a:rPr lang="hu-HU" dirty="0"/>
                        <a:t> szabály</a:t>
                      </a:r>
                    </a:p>
                  </a:txBody>
                  <a:tcPr/>
                </a:tc>
                <a:tc>
                  <a:txBody>
                    <a:bodyPr/>
                    <a:lstStyle/>
                    <a:p>
                      <a:r>
                        <a:rPr lang="hu-HU" dirty="0"/>
                        <a:t>Csak szülőágba </a:t>
                      </a:r>
                      <a:r>
                        <a:rPr lang="hu-HU" dirty="0" err="1"/>
                        <a:t>merge</a:t>
                      </a:r>
                      <a:r>
                        <a:rPr lang="hu-HU" dirty="0"/>
                        <a:t>-elhetünk</a:t>
                      </a:r>
                    </a:p>
                  </a:txBody>
                  <a:tcPr/>
                </a:tc>
                <a:tc>
                  <a:txBody>
                    <a:bodyPr/>
                    <a:lstStyle/>
                    <a:p>
                      <a:r>
                        <a:rPr lang="hu-HU" dirty="0"/>
                        <a:t>Nincs a </a:t>
                      </a:r>
                      <a:r>
                        <a:rPr lang="hu-HU" dirty="0" err="1"/>
                        <a:t>branche-ek</a:t>
                      </a:r>
                      <a:r>
                        <a:rPr lang="hu-HU" baseline="0" dirty="0"/>
                        <a:t> között hierarchia</a:t>
                      </a:r>
                      <a:endParaRPr lang="hu-HU" dirty="0"/>
                    </a:p>
                  </a:txBody>
                  <a:tcPr/>
                </a:tc>
                <a:extLst>
                  <a:ext uri="{0D108BD9-81ED-4DB2-BD59-A6C34878D82A}">
                    <a16:rowId xmlns:a16="http://schemas.microsoft.com/office/drawing/2014/main" val="277731247"/>
                  </a:ext>
                </a:extLst>
              </a:tr>
              <a:tr h="365140">
                <a:tc>
                  <a:txBody>
                    <a:bodyPr/>
                    <a:lstStyle/>
                    <a:p>
                      <a:r>
                        <a:rPr lang="hu-HU" dirty="0" err="1"/>
                        <a:t>Conflict</a:t>
                      </a:r>
                      <a:endParaRPr lang="hu-HU" dirty="0"/>
                    </a:p>
                  </a:txBody>
                  <a:tcPr/>
                </a:tc>
                <a:tc>
                  <a:txBody>
                    <a:bodyPr/>
                    <a:lstStyle/>
                    <a:p>
                      <a:r>
                        <a:rPr lang="hu-HU" dirty="0"/>
                        <a:t>Előfordulhat</a:t>
                      </a:r>
                    </a:p>
                  </a:txBody>
                  <a:tcPr/>
                </a:tc>
                <a:tc>
                  <a:txBody>
                    <a:bodyPr/>
                    <a:lstStyle/>
                    <a:p>
                      <a:r>
                        <a:rPr lang="hu-HU" dirty="0"/>
                        <a:t>Előfordulhat</a:t>
                      </a:r>
                    </a:p>
                  </a:txBody>
                  <a:tcPr/>
                </a:tc>
                <a:extLst>
                  <a:ext uri="{0D108BD9-81ED-4DB2-BD59-A6C34878D82A}">
                    <a16:rowId xmlns:a16="http://schemas.microsoft.com/office/drawing/2014/main" val="3354105392"/>
                  </a:ext>
                </a:extLst>
              </a:tr>
              <a:tr h="365140">
                <a:tc>
                  <a:txBody>
                    <a:bodyPr/>
                    <a:lstStyle/>
                    <a:p>
                      <a:r>
                        <a:rPr lang="hu-HU" dirty="0"/>
                        <a:t>Hozzáférési szabályok</a:t>
                      </a:r>
                    </a:p>
                  </a:txBody>
                  <a:tcPr/>
                </a:tc>
                <a:tc>
                  <a:txBody>
                    <a:bodyPr/>
                    <a:lstStyle/>
                    <a:p>
                      <a:r>
                        <a:rPr lang="hu-HU" dirty="0"/>
                        <a:t>Fájl szinten</a:t>
                      </a:r>
                    </a:p>
                  </a:txBody>
                  <a:tcPr/>
                </a:tc>
                <a:tc>
                  <a:txBody>
                    <a:bodyPr/>
                    <a:lstStyle/>
                    <a:p>
                      <a:r>
                        <a:rPr lang="hu-HU" dirty="0"/>
                        <a:t>Ág szinten</a:t>
                      </a:r>
                    </a:p>
                  </a:txBody>
                  <a:tcPr/>
                </a:tc>
                <a:extLst>
                  <a:ext uri="{0D108BD9-81ED-4DB2-BD59-A6C34878D82A}">
                    <a16:rowId xmlns:a16="http://schemas.microsoft.com/office/drawing/2014/main" val="3735931539"/>
                  </a:ext>
                </a:extLst>
              </a:tr>
              <a:tr h="365140">
                <a:tc>
                  <a:txBody>
                    <a:bodyPr/>
                    <a:lstStyle/>
                    <a:p>
                      <a:r>
                        <a:rPr lang="hu-HU" dirty="0"/>
                        <a:t>Betekintés</a:t>
                      </a:r>
                      <a:r>
                        <a:rPr lang="hu-HU" baseline="0" dirty="0"/>
                        <a:t> a VSTS weboldalon</a:t>
                      </a:r>
                      <a:endParaRPr lang="hu-HU" dirty="0"/>
                    </a:p>
                  </a:txBody>
                  <a:tcPr/>
                </a:tc>
                <a:tc>
                  <a:txBody>
                    <a:bodyPr/>
                    <a:lstStyle/>
                    <a:p>
                      <a:r>
                        <a:rPr lang="hu-HU" dirty="0"/>
                        <a:t>Igen</a:t>
                      </a:r>
                    </a:p>
                  </a:txBody>
                  <a:tcPr/>
                </a:tc>
                <a:tc>
                  <a:txBody>
                    <a:bodyPr/>
                    <a:lstStyle/>
                    <a:p>
                      <a:r>
                        <a:rPr lang="hu-HU" dirty="0"/>
                        <a:t>Igen</a:t>
                      </a:r>
                    </a:p>
                  </a:txBody>
                  <a:tcPr/>
                </a:tc>
                <a:extLst>
                  <a:ext uri="{0D108BD9-81ED-4DB2-BD59-A6C34878D82A}">
                    <a16:rowId xmlns:a16="http://schemas.microsoft.com/office/drawing/2014/main" val="3014999371"/>
                  </a:ext>
                </a:extLst>
              </a:tr>
              <a:tr h="365140">
                <a:tc>
                  <a:txBody>
                    <a:bodyPr/>
                    <a:lstStyle/>
                    <a:p>
                      <a:r>
                        <a:rPr lang="hu-HU" dirty="0" err="1"/>
                        <a:t>Source</a:t>
                      </a:r>
                      <a:r>
                        <a:rPr lang="hu-HU" dirty="0"/>
                        <a:t> </a:t>
                      </a:r>
                      <a:r>
                        <a:rPr lang="hu-HU" dirty="0" err="1"/>
                        <a:t>Control</a:t>
                      </a:r>
                      <a:r>
                        <a:rPr lang="hu-HU" dirty="0"/>
                        <a:t> Explorer támogatás</a:t>
                      </a:r>
                    </a:p>
                  </a:txBody>
                  <a:tcPr/>
                </a:tc>
                <a:tc>
                  <a:txBody>
                    <a:bodyPr/>
                    <a:lstStyle/>
                    <a:p>
                      <a:r>
                        <a:rPr lang="hu-HU" dirty="0"/>
                        <a:t>Igen</a:t>
                      </a:r>
                    </a:p>
                  </a:txBody>
                  <a:tcPr/>
                </a:tc>
                <a:tc>
                  <a:txBody>
                    <a:bodyPr/>
                    <a:lstStyle/>
                    <a:p>
                      <a:r>
                        <a:rPr lang="hu-HU" dirty="0"/>
                        <a:t>Nem</a:t>
                      </a:r>
                    </a:p>
                  </a:txBody>
                  <a:tcPr/>
                </a:tc>
                <a:extLst>
                  <a:ext uri="{0D108BD9-81ED-4DB2-BD59-A6C34878D82A}">
                    <a16:rowId xmlns:a16="http://schemas.microsoft.com/office/drawing/2014/main" val="2779494209"/>
                  </a:ext>
                </a:extLst>
              </a:tr>
              <a:tr h="365140">
                <a:tc>
                  <a:txBody>
                    <a:bodyPr/>
                    <a:lstStyle/>
                    <a:p>
                      <a:r>
                        <a:rPr lang="hu-HU" dirty="0"/>
                        <a:t>Több szerver támogatás</a:t>
                      </a:r>
                    </a:p>
                  </a:txBody>
                  <a:tcPr/>
                </a:tc>
                <a:tc>
                  <a:txBody>
                    <a:bodyPr/>
                    <a:lstStyle/>
                    <a:p>
                      <a:r>
                        <a:rPr lang="hu-HU" dirty="0"/>
                        <a:t>Nem</a:t>
                      </a:r>
                    </a:p>
                  </a:txBody>
                  <a:tcPr/>
                </a:tc>
                <a:tc>
                  <a:txBody>
                    <a:bodyPr/>
                    <a:lstStyle/>
                    <a:p>
                      <a:r>
                        <a:rPr lang="hu-HU" dirty="0"/>
                        <a:t>Igen</a:t>
                      </a:r>
                    </a:p>
                  </a:txBody>
                  <a:tcPr/>
                </a:tc>
                <a:extLst>
                  <a:ext uri="{0D108BD9-81ED-4DB2-BD59-A6C34878D82A}">
                    <a16:rowId xmlns:a16="http://schemas.microsoft.com/office/drawing/2014/main" val="3347018026"/>
                  </a:ext>
                </a:extLst>
              </a:tr>
              <a:tr h="365140">
                <a:tc>
                  <a:txBody>
                    <a:bodyPr/>
                    <a:lstStyle/>
                    <a:p>
                      <a:r>
                        <a:rPr lang="hu-HU" dirty="0"/>
                        <a:t>CI fordítás, </a:t>
                      </a:r>
                      <a:r>
                        <a:rPr lang="hu-HU" dirty="0" err="1"/>
                        <a:t>check</a:t>
                      </a:r>
                      <a:r>
                        <a:rPr lang="hu-HU" dirty="0"/>
                        <a:t>-in szabályok</a:t>
                      </a:r>
                    </a:p>
                  </a:txBody>
                  <a:tcPr/>
                </a:tc>
                <a:tc>
                  <a:txBody>
                    <a:bodyPr/>
                    <a:lstStyle/>
                    <a:p>
                      <a:r>
                        <a:rPr lang="hu-HU" dirty="0"/>
                        <a:t>Igen</a:t>
                      </a:r>
                    </a:p>
                  </a:txBody>
                  <a:tcPr/>
                </a:tc>
                <a:tc>
                  <a:txBody>
                    <a:bodyPr/>
                    <a:lstStyle/>
                    <a:p>
                      <a:r>
                        <a:rPr lang="hu-HU" dirty="0"/>
                        <a:t>Igen</a:t>
                      </a:r>
                    </a:p>
                  </a:txBody>
                  <a:tcPr/>
                </a:tc>
                <a:extLst>
                  <a:ext uri="{0D108BD9-81ED-4DB2-BD59-A6C34878D82A}">
                    <a16:rowId xmlns:a16="http://schemas.microsoft.com/office/drawing/2014/main" val="1992236745"/>
                  </a:ext>
                </a:extLst>
              </a:tr>
              <a:tr h="365140">
                <a:tc>
                  <a:txBody>
                    <a:bodyPr/>
                    <a:lstStyle/>
                    <a:p>
                      <a:r>
                        <a:rPr lang="hu-HU" dirty="0"/>
                        <a:t>E-mail értesítés</a:t>
                      </a:r>
                    </a:p>
                  </a:txBody>
                  <a:tcPr/>
                </a:tc>
                <a:tc>
                  <a:txBody>
                    <a:bodyPr/>
                    <a:lstStyle/>
                    <a:p>
                      <a:r>
                        <a:rPr lang="hu-HU" dirty="0"/>
                        <a:t>Igen</a:t>
                      </a:r>
                    </a:p>
                  </a:txBody>
                  <a:tcPr/>
                </a:tc>
                <a:tc>
                  <a:txBody>
                    <a:bodyPr/>
                    <a:lstStyle/>
                    <a:p>
                      <a:r>
                        <a:rPr lang="hu-HU" dirty="0"/>
                        <a:t>Igen</a:t>
                      </a:r>
                    </a:p>
                  </a:txBody>
                  <a:tcPr/>
                </a:tc>
                <a:extLst>
                  <a:ext uri="{0D108BD9-81ED-4DB2-BD59-A6C34878D82A}">
                    <a16:rowId xmlns:a16="http://schemas.microsoft.com/office/drawing/2014/main" val="3796440054"/>
                  </a:ext>
                </a:extLst>
              </a:tr>
              <a:tr h="365140">
                <a:tc>
                  <a:txBody>
                    <a:bodyPr/>
                    <a:lstStyle/>
                    <a:p>
                      <a:r>
                        <a:rPr lang="hu-HU" dirty="0"/>
                        <a:t>Betanulás</a:t>
                      </a:r>
                    </a:p>
                  </a:txBody>
                  <a:tcPr/>
                </a:tc>
                <a:tc>
                  <a:txBody>
                    <a:bodyPr/>
                    <a:lstStyle/>
                    <a:p>
                      <a:r>
                        <a:rPr lang="hu-HU" dirty="0"/>
                        <a:t>Könnyű</a:t>
                      </a:r>
                    </a:p>
                  </a:txBody>
                  <a:tcPr/>
                </a:tc>
                <a:tc>
                  <a:txBody>
                    <a:bodyPr/>
                    <a:lstStyle/>
                    <a:p>
                      <a:r>
                        <a:rPr lang="hu-HU" dirty="0"/>
                        <a:t>Nehezebb</a:t>
                      </a:r>
                    </a:p>
                  </a:txBody>
                  <a:tcPr/>
                </a:tc>
                <a:extLst>
                  <a:ext uri="{0D108BD9-81ED-4DB2-BD59-A6C34878D82A}">
                    <a16:rowId xmlns:a16="http://schemas.microsoft.com/office/drawing/2014/main" val="2343140715"/>
                  </a:ext>
                </a:extLst>
              </a:tr>
            </a:tbl>
          </a:graphicData>
        </a:graphic>
      </p:graphicFrame>
    </p:spTree>
    <p:extLst>
      <p:ext uri="{BB962C8B-B14F-4D97-AF65-F5344CB8AC3E}">
        <p14:creationId xmlns:p14="http://schemas.microsoft.com/office/powerpoint/2010/main" val="210695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Visual </a:t>
            </a:r>
            <a:r>
              <a:rPr lang="hu-HU" dirty="0" err="1"/>
              <a:t>Studio</a:t>
            </a:r>
            <a:r>
              <a:rPr lang="hu-HU" dirty="0"/>
              <a:t> Team </a:t>
            </a:r>
            <a:r>
              <a:rPr lang="hu-HU" dirty="0" err="1" smtClean="0"/>
              <a:t>Services</a:t>
            </a:r>
            <a:r>
              <a:rPr lang="hu-HU" dirty="0" smtClean="0"/>
              <a:t> (VSTS)</a:t>
            </a:r>
            <a:endParaRPr lang="hu-HU" dirty="0"/>
          </a:p>
        </p:txBody>
      </p:sp>
      <p:sp>
        <p:nvSpPr>
          <p:cNvPr id="5" name="Szöveg helye 4"/>
          <p:cNvSpPr>
            <a:spLocks noGrp="1"/>
          </p:cNvSpPr>
          <p:nvPr>
            <p:ph sz="quarter" idx="10"/>
          </p:nvPr>
        </p:nvSpPr>
        <p:spPr/>
        <p:txBody>
          <a:bodyPr/>
          <a:lstStyle/>
          <a:p>
            <a:r>
              <a:rPr lang="hu-HU" dirty="0">
                <a:hlinkClick r:id="rId3"/>
              </a:rPr>
              <a:t>http://www.visualstudio.com</a:t>
            </a:r>
            <a:endParaRPr lang="hu-HU" dirty="0"/>
          </a:p>
          <a:p>
            <a:r>
              <a:rPr lang="hu-HU" dirty="0"/>
              <a:t>Webes ALM eszköz </a:t>
            </a:r>
            <a:r>
              <a:rPr lang="hu-HU" dirty="0" err="1"/>
              <a:t>SaaS</a:t>
            </a:r>
            <a:r>
              <a:rPr lang="hu-HU" dirty="0"/>
              <a:t> szolgáltatásként</a:t>
            </a:r>
          </a:p>
          <a:p>
            <a:pPr lvl="1"/>
            <a:r>
              <a:rPr lang="hu-HU" dirty="0"/>
              <a:t>Hetente - havonta jelennek meg új fejlesztések</a:t>
            </a:r>
          </a:p>
          <a:p>
            <a:r>
              <a:rPr lang="hu-HU" dirty="0"/>
              <a:t>Továbbfejlesztett Team </a:t>
            </a:r>
            <a:r>
              <a:rPr lang="hu-HU" dirty="0" err="1"/>
              <a:t>Foundation</a:t>
            </a:r>
            <a:r>
              <a:rPr lang="hu-HU" dirty="0"/>
              <a:t> Server a felhőben</a:t>
            </a:r>
          </a:p>
          <a:p>
            <a:pPr lvl="1"/>
            <a:r>
              <a:rPr lang="hu-HU" dirty="0"/>
              <a:t>bizonyos fejlesztések idővel az </a:t>
            </a:r>
            <a:r>
              <a:rPr lang="hu-HU" dirty="0" err="1"/>
              <a:t>on-premise</a:t>
            </a:r>
            <a:r>
              <a:rPr lang="hu-HU" dirty="0"/>
              <a:t> TFS-</a:t>
            </a:r>
            <a:r>
              <a:rPr lang="hu-HU" dirty="0" err="1"/>
              <a:t>ben</a:t>
            </a:r>
            <a:r>
              <a:rPr lang="hu-HU" dirty="0"/>
              <a:t> is megjelennek</a:t>
            </a:r>
          </a:p>
        </p:txBody>
      </p:sp>
    </p:spTree>
    <p:extLst>
      <p:ext uri="{BB962C8B-B14F-4D97-AF65-F5344CB8AC3E}">
        <p14:creationId xmlns:p14="http://schemas.microsoft.com/office/powerpoint/2010/main" val="233323725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 Team Build folyamat részei</a:t>
            </a:r>
          </a:p>
        </p:txBody>
      </p:sp>
      <p:sp>
        <p:nvSpPr>
          <p:cNvPr id="5" name="Content Placeholder 4"/>
          <p:cNvSpPr>
            <a:spLocks noGrp="1"/>
          </p:cNvSpPr>
          <p:nvPr>
            <p:ph sz="quarter" idx="10"/>
          </p:nvPr>
        </p:nvSpPr>
        <p:spPr/>
        <p:txBody>
          <a:bodyPr>
            <a:normAutofit/>
          </a:bodyPr>
          <a:lstStyle/>
          <a:p>
            <a:r>
              <a:rPr lang="hu-HU" sz="4400" dirty="0"/>
              <a:t>Kódforrás beállításai (TFVC, git)</a:t>
            </a:r>
          </a:p>
          <a:p>
            <a:r>
              <a:rPr lang="hu-HU" sz="4400" dirty="0"/>
              <a:t>Fordítási lépés = az alábbiak közül valamelyik futtatása</a:t>
            </a:r>
          </a:p>
          <a:p>
            <a:pPr lvl="1"/>
            <a:r>
              <a:rPr lang="hu-HU" sz="3200" dirty="0"/>
              <a:t>fordítók</a:t>
            </a:r>
          </a:p>
          <a:p>
            <a:pPr lvl="1"/>
            <a:r>
              <a:rPr lang="hu-HU" sz="3200" dirty="0"/>
              <a:t>segédeszközök</a:t>
            </a:r>
          </a:p>
          <a:p>
            <a:pPr lvl="1"/>
            <a:r>
              <a:rPr lang="hu-HU" sz="3200" dirty="0"/>
              <a:t>teszteszközök</a:t>
            </a:r>
          </a:p>
          <a:p>
            <a:pPr lvl="1"/>
            <a:r>
              <a:rPr lang="hu-HU" sz="3200" dirty="0"/>
              <a:t>csomagoló (telepítést előkészítő) eszközök</a:t>
            </a:r>
          </a:p>
          <a:p>
            <a:pPr lvl="1"/>
            <a:r>
              <a:rPr lang="hu-HU" sz="3200" dirty="0"/>
              <a:t>telepítő eszközök</a:t>
            </a:r>
          </a:p>
        </p:txBody>
      </p:sp>
    </p:spTree>
    <p:extLst>
      <p:ext uri="{BB962C8B-B14F-4D97-AF65-F5344CB8AC3E}">
        <p14:creationId xmlns:p14="http://schemas.microsoft.com/office/powerpoint/2010/main" val="144469190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 Team Build folyamat részei II</a:t>
            </a:r>
          </a:p>
        </p:txBody>
      </p:sp>
      <p:sp>
        <p:nvSpPr>
          <p:cNvPr id="5" name="Content Placeholder 4"/>
          <p:cNvSpPr>
            <a:spLocks noGrp="1"/>
          </p:cNvSpPr>
          <p:nvPr>
            <p:ph sz="quarter" idx="10"/>
          </p:nvPr>
        </p:nvSpPr>
        <p:spPr/>
        <p:txBody>
          <a:bodyPr>
            <a:normAutofit fontScale="92500" lnSpcReduction="10000"/>
          </a:bodyPr>
          <a:lstStyle/>
          <a:p>
            <a:r>
              <a:rPr lang="hu-HU" dirty="0"/>
              <a:t>Változók</a:t>
            </a:r>
          </a:p>
          <a:p>
            <a:pPr lvl="1"/>
            <a:r>
              <a:rPr lang="hu-HU" dirty="0"/>
              <a:t>rendszer szinten pl. projektnév</a:t>
            </a:r>
          </a:p>
          <a:p>
            <a:pPr lvl="1"/>
            <a:r>
              <a:rPr lang="hu-HU" dirty="0"/>
              <a:t>fordítási folyamat szinten pl. verziószám (build number)</a:t>
            </a:r>
          </a:p>
          <a:p>
            <a:pPr lvl="1"/>
            <a:r>
              <a:rPr lang="hu-HU" dirty="0"/>
              <a:t>az eszközök felhasználhatják</a:t>
            </a:r>
          </a:p>
          <a:p>
            <a:r>
              <a:rPr lang="hu-HU" dirty="0"/>
              <a:t>Triggerek, continous integration – folyamat indítása</a:t>
            </a:r>
          </a:p>
          <a:p>
            <a:pPr lvl="1"/>
            <a:r>
              <a:rPr lang="hu-HU" dirty="0"/>
              <a:t>minden check-inre</a:t>
            </a:r>
          </a:p>
          <a:p>
            <a:pPr lvl="1"/>
            <a:r>
              <a:rPr lang="hu-HU" dirty="0"/>
              <a:t>időzítetten (nightly build)</a:t>
            </a:r>
          </a:p>
          <a:p>
            <a:pPr lvl="1"/>
            <a:r>
              <a:rPr lang="hu-HU" dirty="0"/>
              <a:t>áganként adható meg</a:t>
            </a:r>
          </a:p>
          <a:p>
            <a:r>
              <a:rPr lang="hu-HU" dirty="0"/>
              <a:t>Gated check-in (TFVC)</a:t>
            </a:r>
          </a:p>
          <a:p>
            <a:pPr lvl="1"/>
            <a:r>
              <a:rPr lang="hu-HU" dirty="0"/>
              <a:t>A kód csak akkor kerül be ténylegesen az célágba, ha előtte hibátlanul lefutottak a tesztek (előbb polcra kerül)</a:t>
            </a:r>
          </a:p>
        </p:txBody>
      </p:sp>
    </p:spTree>
    <p:extLst>
      <p:ext uri="{BB962C8B-B14F-4D97-AF65-F5344CB8AC3E}">
        <p14:creationId xmlns:p14="http://schemas.microsoft.com/office/powerpoint/2010/main" val="28345400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 Team Build folyamat részei III</a:t>
            </a:r>
          </a:p>
        </p:txBody>
      </p:sp>
      <p:sp>
        <p:nvSpPr>
          <p:cNvPr id="5" name="Content Placeholder 4"/>
          <p:cNvSpPr>
            <a:spLocks noGrp="1"/>
          </p:cNvSpPr>
          <p:nvPr>
            <p:ph sz="quarter" idx="10"/>
          </p:nvPr>
        </p:nvSpPr>
        <p:spPr/>
        <p:txBody>
          <a:bodyPr>
            <a:normAutofit/>
          </a:bodyPr>
          <a:lstStyle/>
          <a:p>
            <a:r>
              <a:rPr lang="hu-HU" dirty="0"/>
              <a:t>Beállítások</a:t>
            </a:r>
          </a:p>
          <a:p>
            <a:pPr lvl="1"/>
            <a:r>
              <a:rPr lang="hu-HU" dirty="0"/>
              <a:t>pl. kell-e létrehozni a hibajegyet TFS-ben hiba esetén</a:t>
            </a:r>
          </a:p>
          <a:p>
            <a:pPr lvl="1"/>
            <a:r>
              <a:rPr lang="hu-HU" dirty="0"/>
              <a:t>verziószám előállítási szabályai</a:t>
            </a:r>
          </a:p>
          <a:p>
            <a:pPr lvl="1"/>
            <a:r>
              <a:rPr lang="hu-HU" dirty="0"/>
              <a:t>timeout</a:t>
            </a:r>
          </a:p>
          <a:p>
            <a:pPr lvl="1"/>
            <a:r>
              <a:rPr lang="hu-HU" dirty="0"/>
              <a:t>szükséges feltételek (pl. szoftverek)</a:t>
            </a:r>
          </a:p>
          <a:p>
            <a:r>
              <a:rPr lang="hu-HU" dirty="0"/>
              <a:t>Megtartás – visszamenőleg meddig tartandók meg a</a:t>
            </a:r>
          </a:p>
          <a:p>
            <a:pPr lvl="1"/>
            <a:r>
              <a:rPr lang="hu-HU" dirty="0"/>
              <a:t>fordítási kimenetek</a:t>
            </a:r>
          </a:p>
          <a:p>
            <a:pPr lvl="1"/>
            <a:r>
              <a:rPr lang="hu-HU" dirty="0"/>
              <a:t>teszteredmények</a:t>
            </a:r>
          </a:p>
          <a:p>
            <a:pPr lvl="1"/>
            <a:r>
              <a:rPr lang="hu-HU" dirty="0"/>
              <a:t>naplók</a:t>
            </a:r>
          </a:p>
          <a:p>
            <a:pPr lvl="1"/>
            <a:endParaRPr lang="hu-HU" dirty="0"/>
          </a:p>
        </p:txBody>
      </p:sp>
    </p:spTree>
    <p:extLst>
      <p:ext uri="{BB962C8B-B14F-4D97-AF65-F5344CB8AC3E}">
        <p14:creationId xmlns:p14="http://schemas.microsoft.com/office/powerpoint/2010/main" val="308666466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 Fordítási folyamat összeállítása</a:t>
            </a:r>
          </a:p>
        </p:txBody>
      </p:sp>
      <p:sp>
        <p:nvSpPr>
          <p:cNvPr id="5" name="Content Placeholder 4"/>
          <p:cNvSpPr>
            <a:spLocks noGrp="1"/>
          </p:cNvSpPr>
          <p:nvPr>
            <p:ph sz="quarter" idx="10"/>
          </p:nvPr>
        </p:nvSpPr>
        <p:spPr/>
        <p:txBody>
          <a:bodyPr>
            <a:normAutofit/>
          </a:bodyPr>
          <a:lstStyle/>
          <a:p>
            <a:pPr marL="850495" lvl="1" indent="-514350">
              <a:buFont typeface="+mj-lt"/>
              <a:buAutoNum type="arabicPeriod"/>
            </a:pPr>
            <a:r>
              <a:rPr lang="hu-HU" sz="3600" dirty="0"/>
              <a:t>Kiindulási sablon választása</a:t>
            </a:r>
          </a:p>
          <a:p>
            <a:pPr lvl="2"/>
            <a:r>
              <a:rPr lang="hu-HU" sz="2800" dirty="0"/>
              <a:t>Visual </a:t>
            </a:r>
            <a:r>
              <a:rPr lang="hu-HU" sz="2800" dirty="0" err="1"/>
              <a:t>Studio</a:t>
            </a:r>
            <a:endParaRPr lang="hu-HU" sz="2800" dirty="0"/>
          </a:p>
          <a:p>
            <a:pPr lvl="2"/>
            <a:r>
              <a:rPr lang="hu-HU" sz="2800" dirty="0" err="1"/>
              <a:t>Xamarin</a:t>
            </a:r>
            <a:endParaRPr lang="hu-HU" sz="2800" dirty="0"/>
          </a:p>
          <a:p>
            <a:pPr lvl="2"/>
            <a:r>
              <a:rPr lang="hu-HU" sz="2800" dirty="0" err="1"/>
              <a:t>XCode</a:t>
            </a:r>
            <a:endParaRPr lang="hu-HU" sz="2800" dirty="0"/>
          </a:p>
          <a:p>
            <a:pPr lvl="2"/>
            <a:r>
              <a:rPr lang="hu-HU" sz="2800" dirty="0"/>
              <a:t>üres</a:t>
            </a:r>
          </a:p>
          <a:p>
            <a:pPr marL="850495" lvl="1" indent="-514350">
              <a:buFont typeface="+mj-lt"/>
              <a:buAutoNum type="arabicPeriod"/>
            </a:pPr>
            <a:r>
              <a:rPr lang="hu-HU" sz="3600" dirty="0"/>
              <a:t>Új, extra lépések felvétele</a:t>
            </a:r>
          </a:p>
          <a:p>
            <a:pPr marL="850495" lvl="1" indent="-514350">
              <a:buFont typeface="+mj-lt"/>
              <a:buAutoNum type="arabicPeriod"/>
            </a:pPr>
            <a:r>
              <a:rPr lang="hu-HU" sz="3600" dirty="0"/>
              <a:t>A (legenerált) lépések </a:t>
            </a:r>
            <a:r>
              <a:rPr lang="hu-HU" sz="3600" dirty="0" err="1"/>
              <a:t>testreszabása</a:t>
            </a:r>
            <a:r>
              <a:rPr lang="hu-HU" sz="3600" dirty="0"/>
              <a:t>, konfigurálása</a:t>
            </a:r>
          </a:p>
          <a:p>
            <a:pPr marL="850495" lvl="1" indent="-514350">
              <a:buFont typeface="+mj-lt"/>
              <a:buAutoNum type="arabicPeriod"/>
            </a:pPr>
            <a:r>
              <a:rPr lang="hu-HU" sz="3600" dirty="0"/>
              <a:t>Egyéb beállítások (megtartás, stb.) </a:t>
            </a:r>
          </a:p>
          <a:p>
            <a:pPr marL="1062142" lvl="2" indent="-514350"/>
            <a:endParaRPr lang="hu-HU" dirty="0"/>
          </a:p>
        </p:txBody>
      </p:sp>
    </p:spTree>
    <p:extLst>
      <p:ext uri="{BB962C8B-B14F-4D97-AF65-F5344CB8AC3E}">
        <p14:creationId xmlns:p14="http://schemas.microsoft.com/office/powerpoint/2010/main" val="259027702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 Fordítási folyamat összeállítása</a:t>
            </a:r>
          </a:p>
        </p:txBody>
      </p:sp>
      <p:pic>
        <p:nvPicPr>
          <p:cNvPr id="2" name="Kép 1"/>
          <p:cNvPicPr>
            <a:picLocks noChangeAspect="1"/>
          </p:cNvPicPr>
          <p:nvPr/>
        </p:nvPicPr>
        <p:blipFill>
          <a:blip r:embed="rId3"/>
          <a:stretch>
            <a:fillRect/>
          </a:stretch>
        </p:blipFill>
        <p:spPr>
          <a:xfrm>
            <a:off x="1078788" y="1077937"/>
            <a:ext cx="9866768" cy="5670383"/>
          </a:xfrm>
          <a:prstGeom prst="rect">
            <a:avLst/>
          </a:prstGeom>
        </p:spPr>
      </p:pic>
    </p:spTree>
    <p:extLst>
      <p:ext uri="{BB962C8B-B14F-4D97-AF65-F5344CB8AC3E}">
        <p14:creationId xmlns:p14="http://schemas.microsoft.com/office/powerpoint/2010/main" val="197497265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fordító eszközök</a:t>
            </a:r>
          </a:p>
        </p:txBody>
      </p:sp>
      <p:sp>
        <p:nvSpPr>
          <p:cNvPr id="14" name="Content Placeholder 13"/>
          <p:cNvSpPr>
            <a:spLocks noGrp="1"/>
          </p:cNvSpPr>
          <p:nvPr>
            <p:ph sz="quarter" idx="10"/>
          </p:nvPr>
        </p:nvSpPr>
        <p:spPr>
          <a:xfrm>
            <a:off x="425270" y="1256086"/>
            <a:ext cx="11265262" cy="5271714"/>
          </a:xfrm>
        </p:spPr>
        <p:txBody>
          <a:bodyPr/>
          <a:lstStyle/>
          <a:p>
            <a:r>
              <a:rPr lang="hu-HU" dirty="0"/>
              <a:t>Android singing</a:t>
            </a:r>
          </a:p>
          <a:p>
            <a:r>
              <a:rPr lang="hu-HU" dirty="0"/>
              <a:t>Ant, maven </a:t>
            </a:r>
          </a:p>
          <a:p>
            <a:r>
              <a:rPr lang="hu-HU" dirty="0"/>
              <a:t>Gradle</a:t>
            </a:r>
          </a:p>
          <a:p>
            <a:r>
              <a:rPr lang="hu-HU" dirty="0"/>
              <a:t>Grunt, Gulp</a:t>
            </a:r>
          </a:p>
          <a:p>
            <a:r>
              <a:rPr lang="hu-HU" dirty="0"/>
              <a:t>MSBuild, Visual Studio Build</a:t>
            </a:r>
          </a:p>
          <a:p>
            <a:r>
              <a:rPr lang="hu-HU" dirty="0"/>
              <a:t>Xamarin</a:t>
            </a:r>
          </a:p>
          <a:p>
            <a:r>
              <a:rPr lang="hu-HU" dirty="0"/>
              <a:t>XCode</a:t>
            </a:r>
          </a:p>
          <a:p>
            <a:endParaRPr lang="hu-HU" dirty="0"/>
          </a:p>
        </p:txBody>
      </p:sp>
      <p:pic>
        <p:nvPicPr>
          <p:cNvPr id="5203" name="Picture 83" descr="https://i-msdn.sec.s-msft.com/Library/vs/alm/Build/steps/build/_img/android-sig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303" y="1478687"/>
            <a:ext cx="458379" cy="458381"/>
          </a:xfrm>
          <a:prstGeom prst="rect">
            <a:avLst/>
          </a:prstGeom>
          <a:noFill/>
          <a:extLst>
            <a:ext uri="{909E8E84-426E-40DD-AFC4-6F175D3DCCD1}">
              <a14:hiddenFill xmlns:a14="http://schemas.microsoft.com/office/drawing/2010/main">
                <a:solidFill>
                  <a:srgbClr val="FFFFFF"/>
                </a:solidFill>
              </a14:hiddenFill>
            </a:ext>
          </a:extLst>
        </p:spPr>
      </p:pic>
      <p:pic>
        <p:nvPicPr>
          <p:cNvPr id="5205" name="Picture 85" descr="https://i-msdn.sec.s-msft.com/Library/vs/alm/Build/steps/build/_img/a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260" y="2237332"/>
            <a:ext cx="586306" cy="586308"/>
          </a:xfrm>
          <a:prstGeom prst="rect">
            <a:avLst/>
          </a:prstGeom>
          <a:noFill/>
          <a:extLst>
            <a:ext uri="{909E8E84-426E-40DD-AFC4-6F175D3DCCD1}">
              <a14:hiddenFill xmlns:a14="http://schemas.microsoft.com/office/drawing/2010/main">
                <a:solidFill>
                  <a:srgbClr val="FFFFFF"/>
                </a:solidFill>
              </a14:hiddenFill>
            </a:ext>
          </a:extLst>
        </p:spPr>
      </p:pic>
      <p:pic>
        <p:nvPicPr>
          <p:cNvPr id="5207" name="Picture 87" descr="https://github.com/Microsoft/vso-agent-tasks/blob/master/Tasks/Maven/icon.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2837" y="2201628"/>
            <a:ext cx="689737" cy="689740"/>
          </a:xfrm>
          <a:prstGeom prst="rect">
            <a:avLst/>
          </a:prstGeom>
          <a:noFill/>
          <a:extLst>
            <a:ext uri="{909E8E84-426E-40DD-AFC4-6F175D3DCCD1}">
              <a14:hiddenFill xmlns:a14="http://schemas.microsoft.com/office/drawing/2010/main">
                <a:solidFill>
                  <a:srgbClr val="FFFFFF"/>
                </a:solidFill>
              </a14:hiddenFill>
            </a:ext>
          </a:extLst>
        </p:spPr>
      </p:pic>
      <p:pic>
        <p:nvPicPr>
          <p:cNvPr id="5209" name="Picture 89" descr="https://i-msdn.sec.s-msft.com/Library/vs/alm/Build/steps/build/_img/grad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870" y="2785790"/>
            <a:ext cx="514524" cy="514526"/>
          </a:xfrm>
          <a:prstGeom prst="rect">
            <a:avLst/>
          </a:prstGeom>
          <a:noFill/>
          <a:extLst>
            <a:ext uri="{909E8E84-426E-40DD-AFC4-6F175D3DCCD1}">
              <a14:hiddenFill xmlns:a14="http://schemas.microsoft.com/office/drawing/2010/main">
                <a:solidFill>
                  <a:srgbClr val="FFFFFF"/>
                </a:solidFill>
              </a14:hiddenFill>
            </a:ext>
          </a:extLst>
        </p:spPr>
      </p:pic>
      <p:pic>
        <p:nvPicPr>
          <p:cNvPr id="5211" name="Picture 91" descr="https://i-msdn.sec.s-msft.com/Library/vs/alm/Build/steps/build/_img/gru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0708" y="3439500"/>
            <a:ext cx="583858" cy="583860"/>
          </a:xfrm>
          <a:prstGeom prst="rect">
            <a:avLst/>
          </a:prstGeom>
          <a:noFill/>
          <a:extLst>
            <a:ext uri="{909E8E84-426E-40DD-AFC4-6F175D3DCCD1}">
              <a14:hiddenFill xmlns:a14="http://schemas.microsoft.com/office/drawing/2010/main">
                <a:solidFill>
                  <a:srgbClr val="FFFFFF"/>
                </a:solidFill>
              </a14:hiddenFill>
            </a:ext>
          </a:extLst>
        </p:spPr>
      </p:pic>
      <p:pic>
        <p:nvPicPr>
          <p:cNvPr id="5213" name="Picture 93" descr="https://github.com/Microsoft/vso-agent-tasks/blob/master/Tasks/Gulp/icon.png?raw=tru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8714" y="3439499"/>
            <a:ext cx="583860" cy="583861"/>
          </a:xfrm>
          <a:prstGeom prst="rect">
            <a:avLst/>
          </a:prstGeom>
          <a:noFill/>
          <a:extLst>
            <a:ext uri="{909E8E84-426E-40DD-AFC4-6F175D3DCCD1}">
              <a14:hiddenFill xmlns:a14="http://schemas.microsoft.com/office/drawing/2010/main">
                <a:solidFill>
                  <a:srgbClr val="FFFFFF"/>
                </a:solidFill>
              </a14:hiddenFill>
            </a:ext>
          </a:extLst>
        </p:spPr>
      </p:pic>
      <p:pic>
        <p:nvPicPr>
          <p:cNvPr id="5215" name="Picture 95" descr="https://i-msdn.sec.s-msft.com/Library/vs/alm/Build/steps/build/_img/msbui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260" y="4166281"/>
            <a:ext cx="432253" cy="432254"/>
          </a:xfrm>
          <a:prstGeom prst="rect">
            <a:avLst/>
          </a:prstGeom>
          <a:noFill/>
          <a:extLst>
            <a:ext uri="{909E8E84-426E-40DD-AFC4-6F175D3DCCD1}">
              <a14:hiddenFill xmlns:a14="http://schemas.microsoft.com/office/drawing/2010/main">
                <a:solidFill>
                  <a:srgbClr val="FFFFFF"/>
                </a:solidFill>
              </a14:hiddenFill>
            </a:ext>
          </a:extLst>
        </p:spPr>
      </p:pic>
      <p:pic>
        <p:nvPicPr>
          <p:cNvPr id="5217" name="Picture 97" descr="https://i-msdn.sec.s-msft.com/Library/vs/alm/Build/steps/build/_img/visual-studio-buil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8968" y="4179343"/>
            <a:ext cx="419191" cy="419192"/>
          </a:xfrm>
          <a:prstGeom prst="rect">
            <a:avLst/>
          </a:prstGeom>
          <a:noFill/>
          <a:extLst>
            <a:ext uri="{909E8E84-426E-40DD-AFC4-6F175D3DCCD1}">
              <a14:hiddenFill xmlns:a14="http://schemas.microsoft.com/office/drawing/2010/main">
                <a:solidFill>
                  <a:srgbClr val="FFFFFF"/>
                </a:solidFill>
              </a14:hiddenFill>
            </a:ext>
          </a:extLst>
        </p:spPr>
      </p:pic>
      <p:pic>
        <p:nvPicPr>
          <p:cNvPr id="5221" name="Picture 101" descr="https://i-msdn.sec.s-msft.com/Library/vs/alm/Build/steps/build/_img/xamarin-androi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5649" y="4708663"/>
            <a:ext cx="507001" cy="507002"/>
          </a:xfrm>
          <a:prstGeom prst="rect">
            <a:avLst/>
          </a:prstGeom>
          <a:noFill/>
          <a:extLst>
            <a:ext uri="{909E8E84-426E-40DD-AFC4-6F175D3DCCD1}">
              <a14:hiddenFill xmlns:a14="http://schemas.microsoft.com/office/drawing/2010/main">
                <a:solidFill>
                  <a:srgbClr val="FFFFFF"/>
                </a:solidFill>
              </a14:hiddenFill>
            </a:ext>
          </a:extLst>
        </p:spPr>
      </p:pic>
      <p:pic>
        <p:nvPicPr>
          <p:cNvPr id="5223" name="Picture 103" descr="https://i-msdn.sec.s-msft.com/Library/vs/alm/Build/steps/build/_img/xamarin-io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2729" y="4735577"/>
            <a:ext cx="511061" cy="480088"/>
          </a:xfrm>
          <a:prstGeom prst="rect">
            <a:avLst/>
          </a:prstGeom>
          <a:noFill/>
          <a:extLst>
            <a:ext uri="{909E8E84-426E-40DD-AFC4-6F175D3DCCD1}">
              <a14:hiddenFill xmlns:a14="http://schemas.microsoft.com/office/drawing/2010/main">
                <a:solidFill>
                  <a:srgbClr val="FFFFFF"/>
                </a:solidFill>
              </a14:hiddenFill>
            </a:ext>
          </a:extLst>
        </p:spPr>
      </p:pic>
      <p:pic>
        <p:nvPicPr>
          <p:cNvPr id="5225" name="Picture 105" descr="https://github.com/Microsoft/vso-agent-tasks/blob/master/Tasks/Xcode/icon.png?raw=tru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8820" y="5462427"/>
            <a:ext cx="607598" cy="60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94072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segédeszközök</a:t>
            </a:r>
          </a:p>
        </p:txBody>
      </p:sp>
      <p:sp>
        <p:nvSpPr>
          <p:cNvPr id="14" name="Content Placeholder 13"/>
          <p:cNvSpPr>
            <a:spLocks noGrp="1"/>
          </p:cNvSpPr>
          <p:nvPr>
            <p:ph sz="quarter" idx="10"/>
          </p:nvPr>
        </p:nvSpPr>
        <p:spPr>
          <a:xfrm>
            <a:off x="425270" y="1256086"/>
            <a:ext cx="11265262" cy="5271714"/>
          </a:xfrm>
        </p:spPr>
        <p:txBody>
          <a:bodyPr/>
          <a:lstStyle/>
          <a:p>
            <a:r>
              <a:rPr lang="hu-HU" dirty="0"/>
              <a:t>Batch szkript, parancssor</a:t>
            </a:r>
          </a:p>
          <a:p>
            <a:r>
              <a:rPr lang="hu-HU" dirty="0"/>
              <a:t>Shell szkript (bash) </a:t>
            </a:r>
          </a:p>
          <a:p>
            <a:r>
              <a:rPr lang="hu-HU" dirty="0"/>
              <a:t>Fájlok, fordítási kimenet másolása</a:t>
            </a:r>
          </a:p>
          <a:p>
            <a:r>
              <a:rPr lang="hu-HU" dirty="0"/>
              <a:t>Fájlok feltöltése (cURL)</a:t>
            </a:r>
          </a:p>
          <a:p>
            <a:r>
              <a:rPr lang="hu-HU" dirty="0"/>
              <a:t>Fájlok törlése</a:t>
            </a:r>
          </a:p>
        </p:txBody>
      </p:sp>
      <p:pic>
        <p:nvPicPr>
          <p:cNvPr id="5227" name="Picture 107" descr="https://i-msdn.sec.s-msft.com/Library/vs/alm/Build/steps/utility/_img/batch-scri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991" y="1417432"/>
            <a:ext cx="549819" cy="549821"/>
          </a:xfrm>
          <a:prstGeom prst="rect">
            <a:avLst/>
          </a:prstGeom>
          <a:noFill/>
          <a:extLst>
            <a:ext uri="{909E8E84-426E-40DD-AFC4-6F175D3DCCD1}">
              <a14:hiddenFill xmlns:a14="http://schemas.microsoft.com/office/drawing/2010/main">
                <a:solidFill>
                  <a:srgbClr val="FFFFFF"/>
                </a:solidFill>
              </a14:hiddenFill>
            </a:ext>
          </a:extLst>
        </p:spPr>
      </p:pic>
      <p:pic>
        <p:nvPicPr>
          <p:cNvPr id="5229" name="Picture 109" descr="https://i-msdn.sec.s-msft.com/Library/vs/alm/Build/steps/utility/_img/command-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8077" y="1478687"/>
            <a:ext cx="488565" cy="488566"/>
          </a:xfrm>
          <a:prstGeom prst="rect">
            <a:avLst/>
          </a:prstGeom>
          <a:noFill/>
          <a:extLst>
            <a:ext uri="{909E8E84-426E-40DD-AFC4-6F175D3DCCD1}">
              <a14:hiddenFill xmlns:a14="http://schemas.microsoft.com/office/drawing/2010/main">
                <a:solidFill>
                  <a:srgbClr val="FFFFFF"/>
                </a:solidFill>
              </a14:hiddenFill>
            </a:ext>
          </a:extLst>
        </p:spPr>
      </p:pic>
      <p:pic>
        <p:nvPicPr>
          <p:cNvPr id="5231" name="Picture 111" descr="https://github.com/Microsoft/vso-agent-tasks/blob/master/Tasks/ShellScript/icon.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019" y="2115411"/>
            <a:ext cx="589009" cy="589011"/>
          </a:xfrm>
          <a:prstGeom prst="rect">
            <a:avLst/>
          </a:prstGeom>
          <a:noFill/>
          <a:extLst>
            <a:ext uri="{909E8E84-426E-40DD-AFC4-6F175D3DCCD1}">
              <a14:hiddenFill xmlns:a14="http://schemas.microsoft.com/office/drawing/2010/main">
                <a:solidFill>
                  <a:srgbClr val="FFFFFF"/>
                </a:solidFill>
              </a14:hiddenFill>
            </a:ext>
          </a:extLst>
        </p:spPr>
      </p:pic>
      <p:pic>
        <p:nvPicPr>
          <p:cNvPr id="5235" name="Picture 115" descr="https://i-msdn.sec.s-msft.com/Library/vs/alm/Build/steps/utility/_img/delete-fil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3804" y="4114029"/>
            <a:ext cx="484504" cy="484506"/>
          </a:xfrm>
          <a:prstGeom prst="rect">
            <a:avLst/>
          </a:prstGeom>
          <a:noFill/>
          <a:extLst>
            <a:ext uri="{909E8E84-426E-40DD-AFC4-6F175D3DCCD1}">
              <a14:hiddenFill xmlns:a14="http://schemas.microsoft.com/office/drawing/2010/main">
                <a:solidFill>
                  <a:srgbClr val="FFFFFF"/>
                </a:solidFill>
              </a14:hiddenFill>
            </a:ext>
          </a:extLst>
        </p:spPr>
      </p:pic>
      <p:pic>
        <p:nvPicPr>
          <p:cNvPr id="5237" name="Picture 117" descr="https://github.com/Microsoft/vso-agent-tasks/blob/master/Tasks/cURLUploader/icon.png?raw=tru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0343" y="3421697"/>
            <a:ext cx="639646" cy="639648"/>
          </a:xfrm>
          <a:prstGeom prst="rect">
            <a:avLst/>
          </a:prstGeom>
          <a:noFill/>
          <a:extLst>
            <a:ext uri="{909E8E84-426E-40DD-AFC4-6F175D3DCCD1}">
              <a14:hiddenFill xmlns:a14="http://schemas.microsoft.com/office/drawing/2010/main">
                <a:solidFill>
                  <a:srgbClr val="FFFFFF"/>
                </a:solidFill>
              </a14:hiddenFill>
            </a:ext>
          </a:extLst>
        </p:spPr>
      </p:pic>
      <p:pic>
        <p:nvPicPr>
          <p:cNvPr id="5239" name="Picture 119" descr="https://i-msdn.sec.s-msft.com/Library/vs/alm/Build/steps/utility/_img/copy-and-publish-build-artifact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0306" y="2833869"/>
            <a:ext cx="497567" cy="497569"/>
          </a:xfrm>
          <a:prstGeom prst="rect">
            <a:avLst/>
          </a:prstGeom>
          <a:noFill/>
          <a:extLst>
            <a:ext uri="{909E8E84-426E-40DD-AFC4-6F175D3DCCD1}">
              <a14:hiddenFill xmlns:a14="http://schemas.microsoft.com/office/drawing/2010/main">
                <a:solidFill>
                  <a:srgbClr val="FFFFFF"/>
                </a:solidFill>
              </a14:hiddenFill>
            </a:ext>
          </a:extLst>
        </p:spPr>
      </p:pic>
      <p:pic>
        <p:nvPicPr>
          <p:cNvPr id="5241" name="Picture 121" descr="https://i-msdn.sec.s-msft.com/Library/vs/alm/Build/steps/utility/_img/copy-fil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5909" y="2797040"/>
            <a:ext cx="534397" cy="53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59384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teszt eszközök</a:t>
            </a:r>
          </a:p>
        </p:txBody>
      </p:sp>
      <p:sp>
        <p:nvSpPr>
          <p:cNvPr id="14" name="Content Placeholder 13"/>
          <p:cNvSpPr>
            <a:spLocks noGrp="1"/>
          </p:cNvSpPr>
          <p:nvPr>
            <p:ph sz="quarter" idx="10"/>
          </p:nvPr>
        </p:nvSpPr>
        <p:spPr>
          <a:xfrm>
            <a:off x="425270" y="1256086"/>
            <a:ext cx="11265262" cy="5271714"/>
          </a:xfrm>
        </p:spPr>
        <p:txBody>
          <a:bodyPr/>
          <a:lstStyle/>
          <a:p>
            <a:r>
              <a:rPr lang="hu-HU" dirty="0"/>
              <a:t>Terheléses teszt</a:t>
            </a:r>
          </a:p>
          <a:p>
            <a:r>
              <a:rPr lang="hu-HU" dirty="0"/>
              <a:t>Webes teljesítmény teszt</a:t>
            </a:r>
          </a:p>
          <a:p>
            <a:r>
              <a:rPr lang="hu-HU" dirty="0"/>
              <a:t>Funkcionális tesztek (Coded UI, Selenium)</a:t>
            </a:r>
          </a:p>
          <a:p>
            <a:r>
              <a:rPr lang="hu-HU" dirty="0"/>
              <a:t>Visual Studio teszt (xUnit, NUnit, Mocha, Jasmine)</a:t>
            </a:r>
          </a:p>
          <a:p>
            <a:r>
              <a:rPr lang="hu-HU" dirty="0"/>
              <a:t>Xamarin Test Cloud</a:t>
            </a:r>
          </a:p>
          <a:p>
            <a:r>
              <a:rPr lang="hu-HU" dirty="0"/>
              <a:t>Teszteredmények publikálása TFS/VSTS-re</a:t>
            </a:r>
          </a:p>
          <a:p>
            <a:r>
              <a:rPr lang="hu-HU" dirty="0"/>
              <a:t>Tesztágensek telepítése</a:t>
            </a:r>
          </a:p>
          <a:p>
            <a:endParaRPr lang="hu-HU" dirty="0"/>
          </a:p>
          <a:p>
            <a:pPr marL="0" indent="0">
              <a:buNone/>
            </a:pPr>
            <a:endParaRPr lang="hu-HU" dirty="0"/>
          </a:p>
        </p:txBody>
      </p:sp>
      <p:pic>
        <p:nvPicPr>
          <p:cNvPr id="7236" name="Picture 68" descr="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82" y="1436329"/>
            <a:ext cx="498837" cy="498839"/>
          </a:xfrm>
          <a:prstGeom prst="rect">
            <a:avLst/>
          </a:prstGeom>
          <a:noFill/>
          <a:extLst>
            <a:ext uri="{909E8E84-426E-40DD-AFC4-6F175D3DCCD1}">
              <a14:hiddenFill xmlns:a14="http://schemas.microsoft.com/office/drawing/2010/main">
                <a:solidFill>
                  <a:srgbClr val="FFFFFF"/>
                </a:solidFill>
              </a14:hiddenFill>
            </a:ext>
          </a:extLst>
        </p:spPr>
      </p:pic>
      <p:pic>
        <p:nvPicPr>
          <p:cNvPr id="7238" name="Picture 70" descr="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066" y="2126271"/>
            <a:ext cx="448808" cy="448809"/>
          </a:xfrm>
          <a:prstGeom prst="rect">
            <a:avLst/>
          </a:prstGeom>
          <a:noFill/>
          <a:extLst>
            <a:ext uri="{909E8E84-426E-40DD-AFC4-6F175D3DCCD1}">
              <a14:hiddenFill xmlns:a14="http://schemas.microsoft.com/office/drawing/2010/main">
                <a:solidFill>
                  <a:srgbClr val="FFFFFF"/>
                </a:solidFill>
              </a14:hiddenFill>
            </a:ext>
          </a:extLst>
        </p:spPr>
      </p:pic>
      <p:pic>
        <p:nvPicPr>
          <p:cNvPr id="7240" name="Picture 72" descr="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6591" y="4741045"/>
            <a:ext cx="602071" cy="602073"/>
          </a:xfrm>
          <a:prstGeom prst="rect">
            <a:avLst/>
          </a:prstGeom>
          <a:noFill/>
          <a:extLst>
            <a:ext uri="{909E8E84-426E-40DD-AFC4-6F175D3DCCD1}">
              <a14:hiddenFill xmlns:a14="http://schemas.microsoft.com/office/drawing/2010/main">
                <a:solidFill>
                  <a:srgbClr val="FFFFFF"/>
                </a:solidFill>
              </a14:hiddenFill>
            </a:ext>
          </a:extLst>
        </p:spPr>
      </p:pic>
      <p:pic>
        <p:nvPicPr>
          <p:cNvPr id="7242" name="Picture 74" descr="https://i-msdn.sec.s-msft.com/Library/vs/alm/Build/steps/test/_img/xamarin-test-clou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8019" y="4073656"/>
            <a:ext cx="575947" cy="575949"/>
          </a:xfrm>
          <a:prstGeom prst="rect">
            <a:avLst/>
          </a:prstGeom>
          <a:noFill/>
          <a:extLst>
            <a:ext uri="{909E8E84-426E-40DD-AFC4-6F175D3DCCD1}">
              <a14:hiddenFill xmlns:a14="http://schemas.microsoft.com/office/drawing/2010/main">
                <a:solidFill>
                  <a:srgbClr val="FFFFFF"/>
                </a:solidFill>
              </a14:hiddenFill>
            </a:ext>
          </a:extLst>
        </p:spPr>
      </p:pic>
      <p:pic>
        <p:nvPicPr>
          <p:cNvPr id="7244" name="Picture 76" descr="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3269" y="3384874"/>
            <a:ext cx="558530" cy="558532"/>
          </a:xfrm>
          <a:prstGeom prst="rect">
            <a:avLst/>
          </a:prstGeom>
          <a:noFill/>
          <a:extLst>
            <a:ext uri="{909E8E84-426E-40DD-AFC4-6F175D3DCCD1}">
              <a14:hiddenFill xmlns:a14="http://schemas.microsoft.com/office/drawing/2010/main">
                <a:solidFill>
                  <a:srgbClr val="FFFFFF"/>
                </a:solidFill>
              </a14:hiddenFill>
            </a:ext>
          </a:extLst>
        </p:spPr>
      </p:pic>
      <p:pic>
        <p:nvPicPr>
          <p:cNvPr id="7246" name="Picture 78" descr="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3673" y="2695647"/>
            <a:ext cx="605836" cy="605838"/>
          </a:xfrm>
          <a:prstGeom prst="rect">
            <a:avLst/>
          </a:prstGeom>
          <a:noFill/>
          <a:extLst>
            <a:ext uri="{909E8E84-426E-40DD-AFC4-6F175D3DCCD1}">
              <a14:hiddenFill xmlns:a14="http://schemas.microsoft.com/office/drawing/2010/main">
                <a:solidFill>
                  <a:srgbClr val="FFFFFF"/>
                </a:solidFill>
              </a14:hiddenFill>
            </a:ext>
          </a:extLst>
        </p:spPr>
      </p:pic>
      <p:pic>
        <p:nvPicPr>
          <p:cNvPr id="7248" name="Picture 80" descr="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500" y="5511754"/>
            <a:ext cx="477565" cy="47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044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csomagkezelők</a:t>
            </a:r>
          </a:p>
        </p:txBody>
      </p:sp>
      <p:sp>
        <p:nvSpPr>
          <p:cNvPr id="14" name="Content Placeholder 13"/>
          <p:cNvSpPr>
            <a:spLocks noGrp="1"/>
          </p:cNvSpPr>
          <p:nvPr>
            <p:ph sz="quarter" idx="10"/>
          </p:nvPr>
        </p:nvSpPr>
        <p:spPr>
          <a:xfrm>
            <a:off x="425270" y="1256086"/>
            <a:ext cx="11265262" cy="5271714"/>
          </a:xfrm>
        </p:spPr>
        <p:txBody>
          <a:bodyPr>
            <a:normAutofit lnSpcReduction="10000"/>
          </a:bodyPr>
          <a:lstStyle/>
          <a:p>
            <a:r>
              <a:rPr lang="hu-HU" dirty="0"/>
              <a:t>Az alkalmazás fordításához szükséges csomagok letöltése</a:t>
            </a:r>
          </a:p>
          <a:p>
            <a:r>
              <a:rPr lang="hu-HU" dirty="0"/>
              <a:t>A fordítás eredményéből publikálásra alkalmas csomag létrehozása</a:t>
            </a:r>
          </a:p>
          <a:p>
            <a:r>
              <a:rPr lang="hu-HU" dirty="0"/>
              <a:t>Feltöltés csomagtárba (repository)</a:t>
            </a:r>
          </a:p>
          <a:p>
            <a:r>
              <a:rPr lang="hu-HU" dirty="0"/>
              <a:t>CocoaPods (iOS)</a:t>
            </a:r>
          </a:p>
          <a:p>
            <a:r>
              <a:rPr lang="hu-HU" dirty="0"/>
              <a:t>Npm (Node.js) </a:t>
            </a:r>
          </a:p>
          <a:p>
            <a:r>
              <a:rPr lang="hu-HU" dirty="0" err="1"/>
              <a:t>Nuget</a:t>
            </a:r>
            <a:r>
              <a:rPr lang="hu-HU" dirty="0"/>
              <a:t> (.NET)</a:t>
            </a:r>
          </a:p>
          <a:p>
            <a:pPr marL="0" indent="0">
              <a:buNone/>
            </a:pPr>
            <a:endParaRPr lang="hu-HU" dirty="0"/>
          </a:p>
          <a:p>
            <a:pPr marL="0" indent="0">
              <a:buNone/>
            </a:pPr>
            <a:endParaRPr lang="hu-HU" dirty="0"/>
          </a:p>
        </p:txBody>
      </p:sp>
      <p:pic>
        <p:nvPicPr>
          <p:cNvPr id="8260" name="Picture 68" descr="https://github.com/Microsoft/vso-agent-tasks/blob/master/Tasks/CocoaPods/icon.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706" y="4225087"/>
            <a:ext cx="615133" cy="615135"/>
          </a:xfrm>
          <a:prstGeom prst="rect">
            <a:avLst/>
          </a:prstGeom>
          <a:noFill/>
          <a:extLst>
            <a:ext uri="{909E8E84-426E-40DD-AFC4-6F175D3DCCD1}">
              <a14:hiddenFill xmlns:a14="http://schemas.microsoft.com/office/drawing/2010/main">
                <a:solidFill>
                  <a:srgbClr val="FFFFFF"/>
                </a:solidFill>
              </a14:hiddenFill>
            </a:ext>
          </a:extLst>
        </p:spPr>
      </p:pic>
      <p:pic>
        <p:nvPicPr>
          <p:cNvPr id="8262" name="Picture 70" descr="https://i-msdn.sec.s-msft.com/Library/vs/alm/Build/steps/package/_img/n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230" y="4907132"/>
            <a:ext cx="656476" cy="656478"/>
          </a:xfrm>
          <a:prstGeom prst="rect">
            <a:avLst/>
          </a:prstGeom>
          <a:noFill/>
          <a:extLst>
            <a:ext uri="{909E8E84-426E-40DD-AFC4-6F175D3DCCD1}">
              <a14:hiddenFill xmlns:a14="http://schemas.microsoft.com/office/drawing/2010/main">
                <a:solidFill>
                  <a:srgbClr val="FFFFFF"/>
                </a:solidFill>
              </a14:hiddenFill>
            </a:ext>
          </a:extLst>
        </p:spPr>
      </p:pic>
      <p:pic>
        <p:nvPicPr>
          <p:cNvPr id="8264" name="Picture 72" descr="https://i-msdn.sec.s-msft.com/Library/vs/alm/Build/steps/package/_img/nuget-install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411" y="5563610"/>
            <a:ext cx="549819" cy="54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53477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publikációs eszközök</a:t>
            </a:r>
          </a:p>
        </p:txBody>
      </p:sp>
      <p:sp>
        <p:nvSpPr>
          <p:cNvPr id="14" name="Content Placeholder 13"/>
          <p:cNvSpPr>
            <a:spLocks noGrp="1"/>
          </p:cNvSpPr>
          <p:nvPr>
            <p:ph sz="quarter" idx="10"/>
          </p:nvPr>
        </p:nvSpPr>
        <p:spPr>
          <a:xfrm>
            <a:off x="425270" y="1256086"/>
            <a:ext cx="11265262" cy="5271714"/>
          </a:xfrm>
        </p:spPr>
        <p:txBody>
          <a:bodyPr>
            <a:normAutofit/>
          </a:bodyPr>
          <a:lstStyle/>
          <a:p>
            <a:r>
              <a:rPr lang="hu-HU" dirty="0"/>
              <a:t>Távoli powershell</a:t>
            </a:r>
          </a:p>
          <a:p>
            <a:r>
              <a:rPr lang="hu-HU" dirty="0"/>
              <a:t>Fájlmásolás Windows gépek között</a:t>
            </a:r>
          </a:p>
          <a:p>
            <a:r>
              <a:rPr lang="hu-HU" dirty="0"/>
              <a:t>Azure</a:t>
            </a:r>
          </a:p>
          <a:p>
            <a:pPr lvl="1"/>
            <a:r>
              <a:rPr lang="hu-HU" dirty="0"/>
              <a:t>Cloud service telepítés (PaaS)</a:t>
            </a:r>
          </a:p>
          <a:p>
            <a:pPr lvl="1"/>
            <a:r>
              <a:rPr lang="hu-HU" dirty="0"/>
              <a:t>Web app (PaaS)</a:t>
            </a:r>
          </a:p>
          <a:p>
            <a:pPr lvl="1"/>
            <a:r>
              <a:rPr lang="hu-HU" dirty="0"/>
              <a:t>Fájlmásolás </a:t>
            </a:r>
          </a:p>
          <a:p>
            <a:pPr lvl="1"/>
            <a:r>
              <a:rPr lang="hu-HU" dirty="0"/>
              <a:t>Powershell</a:t>
            </a:r>
          </a:p>
          <a:p>
            <a:pPr lvl="1"/>
            <a:r>
              <a:rPr lang="hu-HU" dirty="0"/>
              <a:t>Erőforráscsoportok kezelése</a:t>
            </a:r>
          </a:p>
          <a:p>
            <a:pPr lvl="1"/>
            <a:r>
              <a:rPr lang="hu-HU" dirty="0"/>
              <a:t>Azure SQL adatbázis telepítés</a:t>
            </a:r>
          </a:p>
          <a:p>
            <a:pPr lvl="1"/>
            <a:endParaRPr lang="hu-HU" dirty="0"/>
          </a:p>
          <a:p>
            <a:pPr lvl="1"/>
            <a:endParaRPr lang="hu-HU" dirty="0"/>
          </a:p>
          <a:p>
            <a:endParaRPr lang="hu-HU" dirty="0"/>
          </a:p>
          <a:p>
            <a:pPr marL="0" indent="0">
              <a:buNone/>
            </a:pPr>
            <a:endParaRPr lang="hu-HU" dirty="0"/>
          </a:p>
          <a:p>
            <a:pPr marL="0" indent="0">
              <a:buNone/>
            </a:pPr>
            <a:endParaRPr lang="hu-HU" dirty="0"/>
          </a:p>
        </p:txBody>
      </p:sp>
      <p:pic>
        <p:nvPicPr>
          <p:cNvPr id="9284" name="Picture 68" descr="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360" y="3351258"/>
            <a:ext cx="530376" cy="397782"/>
          </a:xfrm>
          <a:prstGeom prst="rect">
            <a:avLst/>
          </a:prstGeom>
          <a:noFill/>
          <a:extLst>
            <a:ext uri="{909E8E84-426E-40DD-AFC4-6F175D3DCCD1}">
              <a14:hiddenFill xmlns:a14="http://schemas.microsoft.com/office/drawing/2010/main">
                <a:solidFill>
                  <a:srgbClr val="FFFFFF"/>
                </a:solidFill>
              </a14:hiddenFill>
            </a:ext>
          </a:extLst>
        </p:spPr>
      </p:pic>
      <p:pic>
        <p:nvPicPr>
          <p:cNvPr id="9286" name="Picture 70" descr="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924" y="3816396"/>
            <a:ext cx="432253" cy="445763"/>
          </a:xfrm>
          <a:prstGeom prst="rect">
            <a:avLst/>
          </a:prstGeom>
          <a:noFill/>
          <a:extLst>
            <a:ext uri="{909E8E84-426E-40DD-AFC4-6F175D3DCCD1}">
              <a14:hiddenFill xmlns:a14="http://schemas.microsoft.com/office/drawing/2010/main">
                <a:solidFill>
                  <a:srgbClr val="FFFFFF"/>
                </a:solidFill>
              </a14:hiddenFill>
            </a:ext>
          </a:extLst>
        </p:spPr>
      </p:pic>
      <p:pic>
        <p:nvPicPr>
          <p:cNvPr id="9288" name="Picture 72" descr="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56" y="4262158"/>
            <a:ext cx="432255" cy="3890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8" descr="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95" y="4757286"/>
            <a:ext cx="530376" cy="397782"/>
          </a:xfrm>
          <a:prstGeom prst="rect">
            <a:avLst/>
          </a:prstGeom>
          <a:noFill/>
          <a:extLst>
            <a:ext uri="{909E8E84-426E-40DD-AFC4-6F175D3DCCD1}">
              <a14:hiddenFill xmlns:a14="http://schemas.microsoft.com/office/drawing/2010/main">
                <a:solidFill>
                  <a:srgbClr val="FFFFFF"/>
                </a:solidFill>
              </a14:hiddenFill>
            </a:ext>
          </a:extLst>
        </p:spPr>
      </p:pic>
      <p:pic>
        <p:nvPicPr>
          <p:cNvPr id="9290" name="Picture 74" descr="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359" y="5752764"/>
            <a:ext cx="438623" cy="438623"/>
          </a:xfrm>
          <a:prstGeom prst="rect">
            <a:avLst/>
          </a:prstGeom>
          <a:noFill/>
          <a:extLst>
            <a:ext uri="{909E8E84-426E-40DD-AFC4-6F175D3DCCD1}">
              <a14:hiddenFill xmlns:a14="http://schemas.microsoft.com/office/drawing/2010/main">
                <a:solidFill>
                  <a:srgbClr val="FFFFFF"/>
                </a:solidFill>
              </a14:hiddenFill>
            </a:ext>
          </a:extLst>
        </p:spPr>
      </p:pic>
      <p:pic>
        <p:nvPicPr>
          <p:cNvPr id="9292" name="Picture 76" descr="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0274" y="5131727"/>
            <a:ext cx="496389" cy="53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7682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3097" y="1638725"/>
            <a:ext cx="8635292" cy="3781487"/>
          </a:xfrm>
          <a:prstGeom prst="rect">
            <a:avLst/>
          </a:prstGeom>
        </p:spPr>
      </p:pic>
      <p:grpSp>
        <p:nvGrpSpPr>
          <p:cNvPr id="19" name="Group 18"/>
          <p:cNvGrpSpPr/>
          <p:nvPr/>
        </p:nvGrpSpPr>
        <p:grpSpPr>
          <a:xfrm>
            <a:off x="9749099" y="4820358"/>
            <a:ext cx="2442899" cy="600377"/>
            <a:chOff x="9946001" y="4917058"/>
            <a:chExt cx="2492829" cy="612648"/>
          </a:xfrm>
        </p:grpSpPr>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46001" y="4917058"/>
              <a:ext cx="2457698" cy="612648"/>
            </a:xfrm>
            <a:prstGeom prst="rect">
              <a:avLst/>
            </a:prstGeom>
          </p:spPr>
        </p:pic>
        <p:sp>
          <p:nvSpPr>
            <p:cNvPr id="17" name="Rectangle 16"/>
            <p:cNvSpPr/>
            <p:nvPr/>
          </p:nvSpPr>
          <p:spPr bwMode="auto">
            <a:xfrm>
              <a:off x="12137202" y="4917058"/>
              <a:ext cx="301628" cy="612114"/>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1687" y="4829064"/>
            <a:ext cx="2473654" cy="600379"/>
            <a:chOff x="-4078" y="4925941"/>
            <a:chExt cx="2524211" cy="61265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57" y="4925943"/>
              <a:ext cx="2430376" cy="612648"/>
            </a:xfrm>
            <a:prstGeom prst="rect">
              <a:avLst/>
            </a:prstGeom>
          </p:spPr>
        </p:pic>
        <p:sp>
          <p:nvSpPr>
            <p:cNvPr id="15" name="Rectangle 14"/>
            <p:cNvSpPr/>
            <p:nvPr/>
          </p:nvSpPr>
          <p:spPr bwMode="auto">
            <a:xfrm>
              <a:off x="-4078" y="4925941"/>
              <a:ext cx="278720" cy="612649"/>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Picture 42"/>
          <p:cNvPicPr>
            <a:picLocks noChangeAspect="1"/>
          </p:cNvPicPr>
          <p:nvPr/>
        </p:nvPicPr>
        <p:blipFill rotWithShape="1">
          <a:blip r:embed="rId6"/>
          <a:srcRect b="42924"/>
          <a:stretch/>
        </p:blipFill>
        <p:spPr>
          <a:xfrm>
            <a:off x="3045975" y="3224888"/>
            <a:ext cx="6067933" cy="3631328"/>
          </a:xfrm>
          <a:prstGeom prst="rect">
            <a:avLst/>
          </a:prstGeom>
        </p:spPr>
      </p:pic>
      <p:sp>
        <p:nvSpPr>
          <p:cNvPr id="42" name="Rectangle 41"/>
          <p:cNvSpPr/>
          <p:nvPr/>
        </p:nvSpPr>
        <p:spPr bwMode="auto">
          <a:xfrm>
            <a:off x="3064507" y="4182619"/>
            <a:ext cx="1962427" cy="905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43" tIns="143373" rIns="179217" bIns="143373" numCol="1" spcCol="0" rtlCol="0" fromWordArt="0" anchor="ctr" anchorCtr="0" forceAA="0" compatLnSpc="1">
            <a:prstTxWarp prst="textNoShape">
              <a:avLst/>
            </a:prstTxWarp>
            <a:noAutofit/>
          </a:bodyPr>
          <a:lstStyle/>
          <a:p>
            <a:pPr algn="ctr" defTabSz="91383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Source </a:t>
            </a:r>
            <a:br>
              <a:rPr lang="en-US" sz="1568" dirty="0">
                <a:gradFill>
                  <a:gsLst>
                    <a:gs pos="0">
                      <a:srgbClr val="3F3F3F"/>
                    </a:gs>
                    <a:gs pos="100000">
                      <a:srgbClr val="3F3F3F"/>
                    </a:gs>
                  </a:gsLst>
                  <a:lin ang="5400000" scaled="0"/>
                </a:gradFill>
                <a:ea typeface="Segoe UI" pitchFamily="34" charset="0"/>
                <a:cs typeface="Segoe UI" pitchFamily="34" charset="0"/>
              </a:rPr>
            </a:br>
            <a:r>
              <a:rPr lang="en-US" sz="1568"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064507" y="5129929"/>
            <a:ext cx="1962427" cy="9498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43" tIns="143373" rIns="179217" bIns="143373" numCol="1" spcCol="0" rtlCol="0" fromWordArt="0" anchor="ctr" anchorCtr="0" forceAA="0" compatLnSpc="1">
            <a:prstTxWarp prst="textNoShape">
              <a:avLst/>
            </a:prstTxWarp>
            <a:noAutofit/>
          </a:bodyPr>
          <a:lstStyle/>
          <a:p>
            <a:pPr algn="ctr" defTabSz="91383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075663" y="5129929"/>
            <a:ext cx="1962427" cy="9498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ctr" anchorCtr="0" forceAA="0" compatLnSpc="1">
            <a:prstTxWarp prst="textNoShape">
              <a:avLst/>
            </a:prstTxWarp>
            <a:noAutofit/>
          </a:bodyPr>
          <a:lstStyle/>
          <a:p>
            <a:pPr algn="ctr" defTabSz="91383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7088143" y="5129929"/>
            <a:ext cx="2007231" cy="9498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358434" bIns="143373" numCol="1" spcCol="0" rtlCol="0" fromWordArt="0" anchor="ctr" anchorCtr="0" forceAA="0" compatLnSpc="1">
            <a:prstTxWarp prst="textNoShape">
              <a:avLst/>
            </a:prstTxWarp>
            <a:noAutofit/>
          </a:bodyPr>
          <a:lstStyle/>
          <a:p>
            <a:pPr algn="ctr" defTabSz="91383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075663" y="4182001"/>
            <a:ext cx="1962427" cy="905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ctr" anchorCtr="0" forceAA="0" compatLnSpc="1">
            <a:prstTxWarp prst="textNoShape">
              <a:avLst/>
            </a:prstTxWarp>
            <a:noAutofit/>
          </a:bodyPr>
          <a:lstStyle/>
          <a:p>
            <a:pPr algn="ctr" defTabSz="91383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Agile </a:t>
            </a:r>
            <a:br>
              <a:rPr lang="en-US" sz="1568" dirty="0">
                <a:gradFill>
                  <a:gsLst>
                    <a:gs pos="0">
                      <a:srgbClr val="3F3F3F"/>
                    </a:gs>
                    <a:gs pos="100000">
                      <a:srgbClr val="3F3F3F"/>
                    </a:gs>
                  </a:gsLst>
                  <a:lin ang="5400000" scaled="0"/>
                </a:gradFill>
                <a:ea typeface="Segoe UI" pitchFamily="34" charset="0"/>
                <a:cs typeface="Segoe UI" pitchFamily="34" charset="0"/>
              </a:rPr>
            </a:br>
            <a:r>
              <a:rPr lang="en-US" sz="1568"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7088143" y="4182001"/>
            <a:ext cx="2007231" cy="905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358434" bIns="143373" numCol="1" spcCol="0" rtlCol="0" fromWordArt="0" anchor="ctr" anchorCtr="0" forceAA="0" compatLnSpc="1">
            <a:prstTxWarp prst="textNoShape">
              <a:avLst/>
            </a:prstTxWarp>
            <a:noAutofit/>
          </a:bodyPr>
          <a:lstStyle/>
          <a:p>
            <a:pPr algn="ctr" defTabSz="91383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Team </a:t>
            </a:r>
            <a:br>
              <a:rPr lang="en-US" sz="1568" dirty="0">
                <a:gradFill>
                  <a:gsLst>
                    <a:gs pos="0">
                      <a:srgbClr val="3F3F3F"/>
                    </a:gs>
                    <a:gs pos="100000">
                      <a:srgbClr val="3F3F3F"/>
                    </a:gs>
                  </a:gsLst>
                  <a:lin ang="5400000" scaled="0"/>
                </a:gradFill>
                <a:ea typeface="Segoe UI" pitchFamily="34" charset="0"/>
                <a:cs typeface="Segoe UI" pitchFamily="34" charset="0"/>
              </a:rPr>
            </a:br>
            <a:r>
              <a:rPr lang="en-US" sz="1568"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2021" y="2626554"/>
            <a:ext cx="7147959" cy="3460667"/>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1659" y="2626555"/>
            <a:ext cx="7168682" cy="3467996"/>
          </a:xfrm>
          <a:prstGeom prst="rect">
            <a:avLst/>
          </a:prstGeom>
        </p:spPr>
      </p:pic>
      <p:sp useBgFill="1">
        <p:nvSpPr>
          <p:cNvPr id="25" name="Rectangle 24"/>
          <p:cNvSpPr/>
          <p:nvPr/>
        </p:nvSpPr>
        <p:spPr bwMode="auto">
          <a:xfrm>
            <a:off x="4697" y="6074272"/>
            <a:ext cx="12182607" cy="78194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6121426"/>
            <a:ext cx="6096001" cy="7347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5" tIns="143373" rIns="179217" bIns="143373" numCol="1" spcCol="0" rtlCol="0" fromWordArt="0" anchor="ctr" anchorCtr="0" forceAA="0" compatLnSpc="1">
            <a:prstTxWarp prst="textNoShape">
              <a:avLst/>
            </a:prstTxWarp>
            <a:noAutofit/>
          </a:bodyPr>
          <a:lstStyle/>
          <a:p>
            <a:pPr algn="r" defTabSz="91383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grpSp>
        <p:nvGrpSpPr>
          <p:cNvPr id="6" name="Group 5"/>
          <p:cNvGrpSpPr/>
          <p:nvPr/>
        </p:nvGrpSpPr>
        <p:grpSpPr>
          <a:xfrm>
            <a:off x="0" y="5471639"/>
            <a:ext cx="3077789" cy="603174"/>
            <a:chOff x="-2357" y="4552950"/>
            <a:chExt cx="3140695"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357" y="4552950"/>
              <a:ext cx="1335856"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9076842" y="5471096"/>
            <a:ext cx="3115159" cy="603174"/>
            <a:chOff x="-40490" y="4552950"/>
            <a:chExt cx="317882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40490" y="4552950"/>
              <a:ext cx="137399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p:nvPr/>
        </p:nvGrpSpPr>
        <p:grpSpPr>
          <a:xfrm>
            <a:off x="179379" y="4782674"/>
            <a:ext cx="1798858" cy="1798858"/>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895826" fontAlgn="base">
                  <a:lnSpc>
                    <a:spcPct val="90000"/>
                  </a:lnSpc>
                  <a:spcBef>
                    <a:spcPct val="0"/>
                  </a:spcBef>
                  <a:spcAft>
                    <a:spcPct val="0"/>
                  </a:spcAft>
                  <a:defRPr/>
                </a:pPr>
                <a:endParaRPr lang="en-US" sz="1960" kern="0" spc="-49">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60" name="Rectangle 59"/>
          <p:cNvSpPr/>
          <p:nvPr/>
        </p:nvSpPr>
        <p:spPr bwMode="auto">
          <a:xfrm>
            <a:off x="6094911" y="6121426"/>
            <a:ext cx="6092392" cy="73479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85694" tIns="143373" rIns="1075302" bIns="143373" numCol="1" spcCol="0" rtlCol="0" fromWordArt="0" anchor="ctr" anchorCtr="0" forceAA="0" compatLnSpc="1">
            <a:prstTxWarp prst="textNoShape">
              <a:avLst/>
            </a:prstTxWarp>
            <a:noAutofit/>
          </a:bodyPr>
          <a:lstStyle/>
          <a:p>
            <a:pPr defTabSz="913832" fontAlgn="base">
              <a:lnSpc>
                <a:spcPct val="90000"/>
              </a:lnSpc>
              <a:spcBef>
                <a:spcPct val="0"/>
              </a:spcBef>
              <a:spcAft>
                <a:spcPct val="0"/>
              </a:spcAft>
            </a:pPr>
            <a:r>
              <a:rPr lang="hu-HU" sz="2400" dirty="0">
                <a:gradFill>
                  <a:gsLst>
                    <a:gs pos="0">
                      <a:srgbClr val="FFFFFF"/>
                    </a:gs>
                    <a:gs pos="100000">
                      <a:srgbClr val="FFFFFF"/>
                    </a:gs>
                  </a:gsLst>
                  <a:lin ang="5400000" scaled="0"/>
                </a:gradFill>
                <a:latin typeface="Segoe UI Light"/>
                <a:ea typeface="Segoe UI" pitchFamily="34" charset="0"/>
                <a:cs typeface="Segoe UI" pitchFamily="34" charset="0"/>
              </a:rPr>
              <a:t>Visual </a:t>
            </a:r>
            <a:r>
              <a:rPr lang="hu-HU" sz="2400" dirty="0" err="1">
                <a:gradFill>
                  <a:gsLst>
                    <a:gs pos="0">
                      <a:srgbClr val="FFFFFF"/>
                    </a:gs>
                    <a:gs pos="100000">
                      <a:srgbClr val="FFFFFF"/>
                    </a:gs>
                  </a:gsLst>
                  <a:lin ang="5400000" scaled="0"/>
                </a:gradFill>
                <a:latin typeface="Segoe UI Light"/>
                <a:ea typeface="Segoe UI" pitchFamily="34" charset="0"/>
                <a:cs typeface="Segoe UI" pitchFamily="34" charset="0"/>
              </a:rPr>
              <a:t>Studio</a:t>
            </a:r>
            <a:r>
              <a:rPr lang="hu-HU" sz="2400" dirty="0">
                <a:gradFill>
                  <a:gsLst>
                    <a:gs pos="0">
                      <a:srgbClr val="FFFFFF"/>
                    </a:gs>
                    <a:gs pos="100000">
                      <a:srgbClr val="FFFFFF"/>
                    </a:gs>
                  </a:gsLst>
                  <a:lin ang="5400000" scaled="0"/>
                </a:gradFill>
                <a:latin typeface="Segoe UI Light"/>
                <a:ea typeface="Segoe UI" pitchFamily="34" charset="0"/>
                <a:cs typeface="Segoe UI" pitchFamily="34" charset="0"/>
              </a:rPr>
              <a:t> Team </a:t>
            </a:r>
            <a:r>
              <a:rPr lang="hu-HU" sz="2400" dirty="0" err="1">
                <a:gradFill>
                  <a:gsLst>
                    <a:gs pos="0">
                      <a:srgbClr val="FFFFFF"/>
                    </a:gs>
                    <a:gs pos="100000">
                      <a:srgbClr val="FFFFFF"/>
                    </a:gs>
                  </a:gsLst>
                  <a:lin ang="5400000" scaled="0"/>
                </a:gradFill>
                <a:latin typeface="Segoe UI Light"/>
                <a:ea typeface="Segoe UI" pitchFamily="34" charset="0"/>
                <a:cs typeface="Segoe UI" pitchFamily="34" charset="0"/>
              </a:rPr>
              <a:t>Services</a:t>
            </a:r>
            <a:endParaRPr lang="en-US" sz="24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85" name="Group 84"/>
          <p:cNvGrpSpPr/>
          <p:nvPr/>
        </p:nvGrpSpPr>
        <p:grpSpPr>
          <a:xfrm>
            <a:off x="10231874" y="4782674"/>
            <a:ext cx="1798858" cy="1798858"/>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913832"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79217" tIns="143373" rIns="179217" bIns="143373" numCol="1" spcCol="0" rtlCol="0" fromWordArt="0" anchor="t" anchorCtr="0" forceAA="0" compatLnSpc="1">
              <a:prstTxWarp prst="textNoShape">
                <a:avLst/>
              </a:prstTxWarp>
              <a:noAutofit/>
            </a:bodyPr>
            <a:lstStyle/>
            <a:p>
              <a:pPr algn="ctr" defTabSz="895826" fontAlgn="base">
                <a:lnSpc>
                  <a:spcPct val="90000"/>
                </a:lnSpc>
                <a:spcBef>
                  <a:spcPct val="0"/>
                </a:spcBef>
                <a:spcAft>
                  <a:spcPct val="0"/>
                </a:spcAft>
                <a:defRPr/>
              </a:pPr>
              <a:endParaRPr lang="en-US" sz="1960" kern="0" spc="-49">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sp>
        <p:nvSpPr>
          <p:cNvPr id="22" name="Rectangle 21"/>
          <p:cNvSpPr/>
          <p:nvPr/>
        </p:nvSpPr>
        <p:spPr>
          <a:xfrm>
            <a:off x="2943378" y="2991806"/>
            <a:ext cx="6296295" cy="5202787"/>
          </a:xfrm>
          <a:prstGeom prst="rect">
            <a:avLst/>
          </a:prstGeom>
          <a:noFill/>
        </p:spPr>
        <p:txBody>
          <a:bodyPr spcFirstLastPara="1" wrap="none" lIns="89608" tIns="44805" rIns="89608" bIns="44805" numCol="1">
            <a:prstTxWarp prst="textArchUp">
              <a:avLst>
                <a:gd name="adj" fmla="val 11256926"/>
              </a:avLst>
            </a:prstTxWarp>
            <a:spAutoFit/>
          </a:bodyPr>
          <a:lstStyle/>
          <a:p>
            <a:pPr algn="ctr" defTabSz="913828"/>
            <a:r>
              <a:rPr lang="en-US" sz="1764" dirty="0">
                <a:ln w="0"/>
                <a:gradFill>
                  <a:gsLst>
                    <a:gs pos="0">
                      <a:srgbClr val="FFFFFF"/>
                    </a:gs>
                    <a:gs pos="100000">
                      <a:srgbClr val="FFFFFF"/>
                    </a:gs>
                  </a:gsLst>
                  <a:lin ang="5400000" scaled="0"/>
                </a:gradFill>
              </a:rPr>
              <a:t>Lab Management | Load Testing | SharePoint | Project Server | System Center</a:t>
            </a:r>
          </a:p>
        </p:txBody>
      </p:sp>
      <p:sp>
        <p:nvSpPr>
          <p:cNvPr id="48" name="Rectangle 47"/>
          <p:cNvSpPr/>
          <p:nvPr/>
        </p:nvSpPr>
        <p:spPr>
          <a:xfrm>
            <a:off x="1922758" y="2031903"/>
            <a:ext cx="8306305" cy="8084736"/>
          </a:xfrm>
          <a:prstGeom prst="rect">
            <a:avLst/>
          </a:prstGeom>
          <a:noFill/>
        </p:spPr>
        <p:txBody>
          <a:bodyPr spcFirstLastPara="1" wrap="none" lIns="89608" tIns="44805" rIns="89608" bIns="44805" numCol="1">
            <a:prstTxWarp prst="textArchUp">
              <a:avLst>
                <a:gd name="adj" fmla="val 12000805"/>
              </a:avLst>
            </a:prstTxWarp>
            <a:spAutoFit/>
          </a:bodyPr>
          <a:lstStyle/>
          <a:p>
            <a:pPr algn="ctr" defTabSz="913828"/>
            <a:r>
              <a:rPr lang="en-US" sz="1764" dirty="0">
                <a:ln w="0"/>
                <a:gradFill>
                  <a:gsLst>
                    <a:gs pos="0">
                      <a:srgbClr val="FFFFFF"/>
                    </a:gs>
                    <a:gs pos="100000">
                      <a:srgbClr val="FFFFFF"/>
                    </a:gs>
                  </a:gsLst>
                  <a:lin ang="5400000" scaled="0"/>
                </a:gradFill>
              </a:rPr>
              <a:t>Build Service | Load Testing Service | Application Insights | Continuous Deployment to Azure | Code Editing</a:t>
            </a:r>
          </a:p>
        </p:txBody>
      </p:sp>
      <p:sp>
        <p:nvSpPr>
          <p:cNvPr id="8" name="Title 7"/>
          <p:cNvSpPr>
            <a:spLocks noGrp="1"/>
          </p:cNvSpPr>
          <p:nvPr>
            <p:ph type="title"/>
          </p:nvPr>
        </p:nvSpPr>
        <p:spPr/>
        <p:txBody>
          <a:bodyPr/>
          <a:lstStyle/>
          <a:p>
            <a:r>
              <a:rPr lang="hu-HU" dirty="0"/>
              <a:t>Visual </a:t>
            </a:r>
            <a:r>
              <a:rPr lang="hu-HU" dirty="0" err="1"/>
              <a:t>Studio</a:t>
            </a:r>
            <a:r>
              <a:rPr lang="hu-HU" dirty="0"/>
              <a:t> Team </a:t>
            </a:r>
            <a:r>
              <a:rPr lang="hu-HU" dirty="0" err="1"/>
              <a:t>Services</a:t>
            </a:r>
            <a:endParaRPr lang="en-US" dirty="0"/>
          </a:p>
        </p:txBody>
      </p:sp>
    </p:spTree>
    <p:extLst>
      <p:ext uri="{BB962C8B-B14F-4D97-AF65-F5344CB8AC3E}">
        <p14:creationId xmlns:p14="http://schemas.microsoft.com/office/powerpoint/2010/main" val="368041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további eszközök</a:t>
            </a:r>
          </a:p>
        </p:txBody>
      </p:sp>
      <p:sp>
        <p:nvSpPr>
          <p:cNvPr id="14" name="Content Placeholder 13"/>
          <p:cNvSpPr>
            <a:spLocks noGrp="1"/>
          </p:cNvSpPr>
          <p:nvPr>
            <p:ph sz="quarter" idx="10"/>
          </p:nvPr>
        </p:nvSpPr>
        <p:spPr>
          <a:xfrm>
            <a:off x="425270" y="1256086"/>
            <a:ext cx="11265262" cy="5271714"/>
          </a:xfrm>
        </p:spPr>
        <p:txBody>
          <a:bodyPr>
            <a:normAutofit/>
          </a:bodyPr>
          <a:lstStyle/>
          <a:p>
            <a:pPr lvl="1"/>
            <a:r>
              <a:rPr lang="hu-HU" sz="3600" dirty="0"/>
              <a:t>Kiterjesztések, külső eszközök a Visual </a:t>
            </a:r>
            <a:r>
              <a:rPr lang="hu-HU" sz="3600" dirty="0" err="1"/>
              <a:t>Studio</a:t>
            </a:r>
            <a:r>
              <a:rPr lang="hu-HU" sz="3600" dirty="0"/>
              <a:t> Marketplace-en</a:t>
            </a:r>
          </a:p>
          <a:p>
            <a:pPr lvl="2"/>
            <a:r>
              <a:rPr lang="hu-HU" sz="2800" dirty="0"/>
              <a:t>https://marketplace.visualstudio.com/vss/build and </a:t>
            </a:r>
            <a:r>
              <a:rPr lang="hu-HU" sz="2800" dirty="0" err="1"/>
              <a:t>release</a:t>
            </a:r>
            <a:endParaRPr lang="hu-HU" sz="2800" dirty="0"/>
          </a:p>
          <a:p>
            <a:pPr lvl="2"/>
            <a:r>
              <a:rPr lang="hu-HU" sz="2800" dirty="0" err="1"/>
              <a:t>Apache</a:t>
            </a:r>
            <a:r>
              <a:rPr lang="hu-HU" sz="2800" dirty="0"/>
              <a:t> </a:t>
            </a:r>
            <a:r>
              <a:rPr lang="hu-HU" sz="2800" dirty="0" err="1"/>
              <a:t>Cordova</a:t>
            </a:r>
            <a:r>
              <a:rPr lang="hu-HU" sz="2800" dirty="0"/>
              <a:t> fordítás (</a:t>
            </a:r>
            <a:r>
              <a:rPr lang="hu-HU" sz="2800" dirty="0" err="1"/>
              <a:t>Cordova</a:t>
            </a:r>
            <a:r>
              <a:rPr lang="hu-HU" sz="2800" dirty="0"/>
              <a:t>) </a:t>
            </a:r>
          </a:p>
          <a:p>
            <a:pPr lvl="2"/>
            <a:r>
              <a:rPr lang="hu-HU" sz="2800" dirty="0"/>
              <a:t>Publikálás </a:t>
            </a:r>
            <a:r>
              <a:rPr lang="hu-HU" sz="2800" dirty="0" err="1"/>
              <a:t>NuGet</a:t>
            </a:r>
            <a:r>
              <a:rPr lang="hu-HU" sz="2800" dirty="0"/>
              <a:t> </a:t>
            </a:r>
            <a:r>
              <a:rPr lang="hu-HU" sz="2800" dirty="0" err="1"/>
              <a:t>feed</a:t>
            </a:r>
            <a:r>
              <a:rPr lang="hu-HU" sz="2800" dirty="0"/>
              <a:t>-be (.NET) </a:t>
            </a:r>
          </a:p>
          <a:p>
            <a:pPr lvl="2"/>
            <a:r>
              <a:rPr lang="hu-HU" sz="2800" dirty="0"/>
              <a:t>Publikálás Google Play-be (</a:t>
            </a:r>
            <a:r>
              <a:rPr lang="hu-HU" sz="2800" dirty="0" err="1"/>
              <a:t>android</a:t>
            </a:r>
            <a:r>
              <a:rPr lang="hu-HU" sz="2800" dirty="0"/>
              <a:t>) </a:t>
            </a:r>
          </a:p>
          <a:p>
            <a:pPr lvl="2"/>
            <a:r>
              <a:rPr lang="hu-HU" sz="2800" dirty="0" err="1"/>
              <a:t>Jenkins</a:t>
            </a:r>
            <a:r>
              <a:rPr lang="hu-HU" sz="2800" dirty="0"/>
              <a:t> integráció </a:t>
            </a:r>
          </a:p>
          <a:p>
            <a:pPr lvl="2"/>
            <a:r>
              <a:rPr lang="hu-HU" sz="2800" dirty="0" err="1"/>
              <a:t>GitHub</a:t>
            </a:r>
            <a:r>
              <a:rPr lang="hu-HU" sz="2800" dirty="0"/>
              <a:t> integráció </a:t>
            </a:r>
          </a:p>
          <a:p>
            <a:pPr lvl="1"/>
            <a:r>
              <a:rPr lang="hu-HU" sz="3600" dirty="0"/>
              <a:t>Saját fordítási eszközt is írhatunk</a:t>
            </a:r>
          </a:p>
          <a:p>
            <a:pPr lvl="2"/>
            <a:endParaRPr lang="hu-HU" dirty="0"/>
          </a:p>
          <a:p>
            <a:pPr lvl="1"/>
            <a:endParaRPr lang="hu-HU" dirty="0"/>
          </a:p>
          <a:p>
            <a:endParaRPr lang="hu-HU" dirty="0"/>
          </a:p>
          <a:p>
            <a:pPr marL="0" indent="0">
              <a:buNone/>
            </a:pPr>
            <a:endParaRPr lang="hu-HU" dirty="0"/>
          </a:p>
          <a:p>
            <a:pPr marL="0" indent="0">
              <a:buNone/>
            </a:pPr>
            <a:endParaRPr lang="hu-HU" dirty="0"/>
          </a:p>
        </p:txBody>
      </p:sp>
      <p:pic>
        <p:nvPicPr>
          <p:cNvPr id="10242" name="Picture 2" descr="https://ms-vsclient.gallery.vsassets.io/_apis/public/gallery/publisher/ms-vsclient/extension/cordova-extension/1.3.2/assetbyname/Microsoft.VisualStudio.Services.Icons.Defau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258" y="3096641"/>
            <a:ext cx="346817" cy="34681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ms.gallery.vsassets.io/_apis/public/gallery/publisher/ms/extension/feed/15.97.1.1/assetbyname/Microsoft.VisualStudio.Services.Icons.Defa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9338" y="3510369"/>
            <a:ext cx="423847" cy="42384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hohfi.gallery.vsassets.io/_apis/public/gallery/publisher/chohfi/extension/vsts-task-publish-playstore/1.0.1/assetbyname/Microsoft.VisualStudio.Services.Icons.Defa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5789" y="4105144"/>
            <a:ext cx="320286" cy="32028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ms-vsts.gallery.vsassets.io/_apis/public/gallery/publisher/ms-vsts/extension/services-jenkins/1.0.2/assetbyname/Microsoft.VisualStudio.Services.Icons.Defa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4901" y="4519428"/>
            <a:ext cx="505329" cy="50532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s://ms-vsts.gallery.vsassets.io/_apis/public/gallery/publisher/ms-vsts/extension/services-github/1.0.4/assetbyname/Microsoft.VisualStudio.Services.Icons.Brand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74901" y="5019155"/>
            <a:ext cx="505329" cy="50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3931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fordító ágensek</a:t>
            </a:r>
          </a:p>
        </p:txBody>
      </p:sp>
      <p:sp>
        <p:nvSpPr>
          <p:cNvPr id="14" name="Content Placeholder 13"/>
          <p:cNvSpPr>
            <a:spLocks noGrp="1"/>
          </p:cNvSpPr>
          <p:nvPr>
            <p:ph sz="quarter" idx="10"/>
          </p:nvPr>
        </p:nvSpPr>
        <p:spPr>
          <a:xfrm>
            <a:off x="425270" y="1256086"/>
            <a:ext cx="11265262" cy="5510474"/>
          </a:xfrm>
        </p:spPr>
        <p:txBody>
          <a:bodyPr>
            <a:normAutofit fontScale="85000" lnSpcReduction="20000"/>
          </a:bodyPr>
          <a:lstStyle/>
          <a:p>
            <a:pPr lvl="1">
              <a:lnSpc>
                <a:spcPct val="120000"/>
              </a:lnSpc>
            </a:pPr>
            <a:r>
              <a:rPr lang="hu-HU" sz="3600" dirty="0"/>
              <a:t>Az összeállított folyamatot a fordításra képes gépeken futó fordító ágensek hajtják végre</a:t>
            </a:r>
          </a:p>
          <a:p>
            <a:pPr lvl="2">
              <a:lnSpc>
                <a:spcPct val="120000"/>
              </a:lnSpc>
            </a:pPr>
            <a:r>
              <a:rPr lang="hu-HU" sz="2961" dirty="0"/>
              <a:t>legalább egy ágensre szükség van a fordításhoz</a:t>
            </a:r>
          </a:p>
          <a:p>
            <a:pPr lvl="1">
              <a:lnSpc>
                <a:spcPct val="120000"/>
              </a:lnSpc>
            </a:pPr>
            <a:r>
              <a:rPr lang="hu-HU" sz="3600" dirty="0"/>
              <a:t>Fordításra képes = a fordításhoz szükséges minden szoftver, SDK stb. telepítve</a:t>
            </a:r>
          </a:p>
          <a:p>
            <a:pPr lvl="1">
              <a:lnSpc>
                <a:spcPct val="120000"/>
              </a:lnSpc>
            </a:pPr>
            <a:r>
              <a:rPr lang="hu-HU" sz="3600" dirty="0"/>
              <a:t>Ágens = szoftver, ami a TFS/VSTS szolgáltatással kommunikálva lokálisan végrehajtja a fordítási definícióban található lépéseket</a:t>
            </a:r>
          </a:p>
          <a:p>
            <a:pPr lvl="2">
              <a:lnSpc>
                <a:spcPct val="120000"/>
              </a:lnSpc>
            </a:pPr>
            <a:r>
              <a:rPr lang="hu-HU" sz="2961" dirty="0"/>
              <a:t>Windows ágens  - csak Windows-</a:t>
            </a:r>
            <a:r>
              <a:rPr lang="hu-HU" sz="2961" dirty="0" err="1"/>
              <a:t>on</a:t>
            </a:r>
            <a:r>
              <a:rPr lang="hu-HU" sz="2961" dirty="0"/>
              <a:t> fut, Visual </a:t>
            </a:r>
            <a:r>
              <a:rPr lang="hu-HU" sz="2961" dirty="0" err="1"/>
              <a:t>Studio</a:t>
            </a:r>
            <a:r>
              <a:rPr lang="hu-HU" sz="2961" dirty="0"/>
              <a:t>-s fordításokhoz</a:t>
            </a:r>
          </a:p>
          <a:p>
            <a:pPr lvl="2">
              <a:lnSpc>
                <a:spcPct val="120000"/>
              </a:lnSpc>
            </a:pPr>
            <a:r>
              <a:rPr lang="hu-HU" sz="2961" dirty="0" err="1"/>
              <a:t>Cross</a:t>
            </a:r>
            <a:r>
              <a:rPr lang="hu-HU" sz="2961" dirty="0"/>
              <a:t>-platform ágens – Mac OSX-en és Linux-</a:t>
            </a:r>
            <a:r>
              <a:rPr lang="hu-HU" sz="2961" dirty="0" err="1"/>
              <a:t>on</a:t>
            </a:r>
            <a:r>
              <a:rPr lang="hu-HU" sz="2961" dirty="0"/>
              <a:t> is, </a:t>
            </a:r>
            <a:r>
              <a:rPr lang="hu-HU" sz="2961" dirty="0" err="1"/>
              <a:t>cross</a:t>
            </a:r>
            <a:r>
              <a:rPr lang="hu-HU" sz="2961" dirty="0"/>
              <a:t>-platform alkalmazásokhoz</a:t>
            </a:r>
            <a:endParaRPr lang="hu-HU" dirty="0"/>
          </a:p>
        </p:txBody>
      </p:sp>
    </p:spTree>
    <p:extLst>
      <p:ext uri="{BB962C8B-B14F-4D97-AF65-F5344CB8AC3E}">
        <p14:creationId xmlns:p14="http://schemas.microsoft.com/office/powerpoint/2010/main" val="132729895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VSTS Team Build – fordító ágensek</a:t>
            </a:r>
          </a:p>
        </p:txBody>
      </p:sp>
      <p:sp>
        <p:nvSpPr>
          <p:cNvPr id="14" name="Content Placeholder 13"/>
          <p:cNvSpPr>
            <a:spLocks noGrp="1"/>
          </p:cNvSpPr>
          <p:nvPr>
            <p:ph sz="quarter" idx="10"/>
          </p:nvPr>
        </p:nvSpPr>
        <p:spPr>
          <a:xfrm>
            <a:off x="425270" y="1256086"/>
            <a:ext cx="11265262" cy="5271714"/>
          </a:xfrm>
        </p:spPr>
        <p:txBody>
          <a:bodyPr>
            <a:normAutofit fontScale="85000" lnSpcReduction="20000"/>
          </a:bodyPr>
          <a:lstStyle/>
          <a:p>
            <a:r>
              <a:rPr lang="hu-HU" sz="4921" dirty="0"/>
              <a:t>Az ágensek ágenskészletbe (</a:t>
            </a:r>
            <a:r>
              <a:rPr lang="hu-HU" sz="4921" dirty="0" err="1"/>
              <a:t>agent</a:t>
            </a:r>
            <a:r>
              <a:rPr lang="hu-HU" sz="4921" dirty="0"/>
              <a:t> </a:t>
            </a:r>
            <a:r>
              <a:rPr lang="hu-HU" sz="4921" dirty="0" err="1"/>
              <a:t>pool</a:t>
            </a:r>
            <a:r>
              <a:rPr lang="hu-HU" sz="4921" dirty="0"/>
              <a:t>) szervezhetők</a:t>
            </a:r>
          </a:p>
          <a:p>
            <a:pPr lvl="1"/>
            <a:r>
              <a:rPr lang="hu-HU" sz="3600" dirty="0"/>
              <a:t>a használati jogosultságok készlet szinten adhatók meg</a:t>
            </a:r>
          </a:p>
          <a:p>
            <a:r>
              <a:rPr lang="hu-HU" sz="4921" dirty="0"/>
              <a:t>Saját gépek helyett használhatunk </a:t>
            </a:r>
            <a:r>
              <a:rPr lang="hu-HU" sz="4921" dirty="0" err="1"/>
              <a:t>felhőbeli</a:t>
            </a:r>
            <a:r>
              <a:rPr lang="hu-HU" sz="4921" dirty="0"/>
              <a:t> erőforrásokat – </a:t>
            </a:r>
            <a:r>
              <a:rPr lang="hu-HU" sz="4921" dirty="0" err="1"/>
              <a:t>Build</a:t>
            </a:r>
            <a:r>
              <a:rPr lang="hu-HU" sz="4921" dirty="0"/>
              <a:t> and </a:t>
            </a:r>
            <a:r>
              <a:rPr lang="hu-HU" sz="4921" dirty="0" err="1"/>
              <a:t>Deployment</a:t>
            </a:r>
            <a:r>
              <a:rPr lang="hu-HU" sz="4921" dirty="0"/>
              <a:t> Service</a:t>
            </a:r>
          </a:p>
          <a:p>
            <a:pPr lvl="1"/>
            <a:r>
              <a:rPr lang="hu-HU" sz="3600" dirty="0" err="1"/>
              <a:t>Hosted</a:t>
            </a:r>
            <a:r>
              <a:rPr lang="hu-HU" sz="3600" dirty="0"/>
              <a:t> </a:t>
            </a:r>
            <a:r>
              <a:rPr lang="hu-HU" sz="3600" dirty="0" err="1"/>
              <a:t>Agent</a:t>
            </a:r>
            <a:r>
              <a:rPr lang="hu-HU" sz="3600" dirty="0"/>
              <a:t> </a:t>
            </a:r>
            <a:r>
              <a:rPr lang="hu-HU" sz="3600" dirty="0" err="1"/>
              <a:t>Pool</a:t>
            </a:r>
            <a:endParaRPr lang="hu-HU" sz="3600" dirty="0"/>
          </a:p>
          <a:p>
            <a:pPr lvl="1"/>
            <a:r>
              <a:rPr lang="hu-HU" sz="3600" dirty="0"/>
              <a:t>Windows Server OS</a:t>
            </a:r>
          </a:p>
          <a:p>
            <a:pPr lvl="1"/>
            <a:r>
              <a:rPr lang="hu-HU" sz="3600" dirty="0"/>
              <a:t>sok eszköz SDK telepített (VS, </a:t>
            </a:r>
            <a:r>
              <a:rPr lang="hu-HU" sz="3600" dirty="0" err="1"/>
              <a:t>cmake</a:t>
            </a:r>
            <a:r>
              <a:rPr lang="hu-HU" sz="3600" dirty="0"/>
              <a:t>, ant, </a:t>
            </a:r>
            <a:r>
              <a:rPr lang="hu-HU" sz="3600" dirty="0" err="1"/>
              <a:t>maven</a:t>
            </a:r>
            <a:r>
              <a:rPr lang="hu-HU" sz="3600" dirty="0"/>
              <a:t>, </a:t>
            </a:r>
            <a:r>
              <a:rPr lang="hu-HU" sz="3600" dirty="0" err="1"/>
              <a:t>git</a:t>
            </a:r>
            <a:r>
              <a:rPr lang="hu-HU" sz="3600" dirty="0"/>
              <a:t>, stb.), viszont nem bővíthető</a:t>
            </a:r>
          </a:p>
          <a:p>
            <a:pPr lvl="1"/>
            <a:r>
              <a:rPr lang="hu-HU" sz="3600" dirty="0"/>
              <a:t>Havi 240 percnyi fordítás ingyenes, efölött 40$/ágens/hó</a:t>
            </a:r>
          </a:p>
          <a:p>
            <a:pPr lvl="2"/>
            <a:endParaRPr lang="hu-HU" sz="2961" dirty="0"/>
          </a:p>
          <a:p>
            <a:pPr lvl="2"/>
            <a:endParaRPr lang="hu-HU" sz="2961" dirty="0"/>
          </a:p>
          <a:p>
            <a:pPr lvl="1"/>
            <a:endParaRPr lang="hu-HU" sz="3600" dirty="0"/>
          </a:p>
          <a:p>
            <a:pPr lvl="2"/>
            <a:endParaRPr lang="hu-HU" dirty="0"/>
          </a:p>
          <a:p>
            <a:pPr lvl="1"/>
            <a:endParaRPr lang="hu-HU" dirty="0"/>
          </a:p>
          <a:p>
            <a:endParaRPr lang="hu-HU" dirty="0"/>
          </a:p>
          <a:p>
            <a:pPr marL="0" indent="0">
              <a:buNone/>
            </a:pPr>
            <a:endParaRPr lang="hu-HU" dirty="0"/>
          </a:p>
          <a:p>
            <a:pPr marL="0" indent="0">
              <a:buNone/>
            </a:pPr>
            <a:endParaRPr lang="hu-HU" dirty="0"/>
          </a:p>
        </p:txBody>
      </p:sp>
    </p:spTree>
    <p:extLst>
      <p:ext uri="{BB962C8B-B14F-4D97-AF65-F5344CB8AC3E}">
        <p14:creationId xmlns:p14="http://schemas.microsoft.com/office/powerpoint/2010/main" val="69458476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Árazás – feláras szolgáltatások</a:t>
            </a:r>
          </a:p>
        </p:txBody>
      </p:sp>
      <p:sp>
        <p:nvSpPr>
          <p:cNvPr id="2" name="Szöveg helye 1"/>
          <p:cNvSpPr>
            <a:spLocks noGrp="1"/>
          </p:cNvSpPr>
          <p:nvPr>
            <p:ph sz="quarter" idx="10"/>
          </p:nvPr>
        </p:nvSpPr>
        <p:spPr/>
        <p:txBody>
          <a:bodyPr>
            <a:normAutofit lnSpcReduction="10000"/>
          </a:bodyPr>
          <a:lstStyle/>
          <a:p>
            <a:r>
              <a:rPr lang="hu-HU" dirty="0"/>
              <a:t>Fordítás a felhőben</a:t>
            </a:r>
          </a:p>
          <a:p>
            <a:pPr lvl="1"/>
            <a:r>
              <a:rPr lang="hu-HU" dirty="0"/>
              <a:t>Csak fordító ágensek vezérlése – 15$/ágens</a:t>
            </a:r>
          </a:p>
          <a:p>
            <a:pPr lvl="1"/>
            <a:r>
              <a:rPr lang="hu-HU" dirty="0"/>
              <a:t>Vezérlés és tényleges fordítás – 40$/ágens</a:t>
            </a:r>
          </a:p>
          <a:p>
            <a:pPr lvl="1"/>
            <a:r>
              <a:rPr lang="hu-HU" dirty="0"/>
              <a:t>240 perc ingyenes</a:t>
            </a:r>
          </a:p>
          <a:p>
            <a:r>
              <a:rPr lang="hu-HU" dirty="0"/>
              <a:t>Terheléses tesztek</a:t>
            </a:r>
          </a:p>
          <a:p>
            <a:pPr lvl="1"/>
            <a:r>
              <a:rPr lang="hu-HU" dirty="0" err="1"/>
              <a:t>Virtual</a:t>
            </a:r>
            <a:r>
              <a:rPr lang="hu-HU" dirty="0"/>
              <a:t> </a:t>
            </a:r>
            <a:r>
              <a:rPr lang="hu-HU" dirty="0" err="1"/>
              <a:t>User</a:t>
            </a:r>
            <a:r>
              <a:rPr lang="hu-HU" dirty="0"/>
              <a:t> </a:t>
            </a:r>
            <a:r>
              <a:rPr lang="hu-HU" dirty="0" err="1"/>
              <a:t>Minutes</a:t>
            </a:r>
            <a:r>
              <a:rPr lang="hu-HU" dirty="0"/>
              <a:t> (VUM) alapú – 1 VUM =1 virtuális tesztfelhasználó 1 perces tesztje</a:t>
            </a:r>
          </a:p>
          <a:p>
            <a:pPr lvl="1"/>
            <a:r>
              <a:rPr lang="hu-HU" dirty="0"/>
              <a:t>20.000 VUM – ingyenes</a:t>
            </a:r>
          </a:p>
          <a:p>
            <a:r>
              <a:rPr lang="hu-HU" dirty="0"/>
              <a:t>Fizetős </a:t>
            </a:r>
            <a:r>
              <a:rPr lang="hu-HU" dirty="0" err="1"/>
              <a:t>marketplace</a:t>
            </a:r>
            <a:r>
              <a:rPr lang="hu-HU" dirty="0"/>
              <a:t> kiegészítések</a:t>
            </a:r>
          </a:p>
          <a:p>
            <a:pPr lvl="1"/>
            <a:r>
              <a:rPr lang="hu-HU" dirty="0"/>
              <a:t>Pl. Test Manager 52$/felhasználó (kivéve bizonyos VS előfizetők)</a:t>
            </a:r>
          </a:p>
        </p:txBody>
      </p:sp>
    </p:spTree>
    <p:extLst>
      <p:ext uri="{BB962C8B-B14F-4D97-AF65-F5344CB8AC3E}">
        <p14:creationId xmlns:p14="http://schemas.microsoft.com/office/powerpoint/2010/main" val="24004435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Szolgáltatások I.</a:t>
            </a:r>
          </a:p>
        </p:txBody>
      </p:sp>
      <p:sp>
        <p:nvSpPr>
          <p:cNvPr id="3" name="Szöveg helye 2"/>
          <p:cNvSpPr>
            <a:spLocks noGrp="1"/>
          </p:cNvSpPr>
          <p:nvPr>
            <p:ph sz="quarter" idx="10"/>
          </p:nvPr>
        </p:nvSpPr>
        <p:spPr/>
        <p:txBody>
          <a:bodyPr>
            <a:normAutofit fontScale="85000" lnSpcReduction="20000"/>
          </a:bodyPr>
          <a:lstStyle/>
          <a:p>
            <a:pPr>
              <a:lnSpc>
                <a:spcPct val="120000"/>
              </a:lnSpc>
            </a:pPr>
            <a:r>
              <a:rPr lang="hu-HU" dirty="0"/>
              <a:t>Forráskód – kezelés (</a:t>
            </a:r>
            <a:r>
              <a:rPr lang="hu-HU" dirty="0" err="1"/>
              <a:t>source</a:t>
            </a:r>
            <a:r>
              <a:rPr lang="hu-HU" dirty="0"/>
              <a:t> </a:t>
            </a:r>
            <a:r>
              <a:rPr lang="hu-HU" dirty="0" err="1"/>
              <a:t>control</a:t>
            </a:r>
            <a:r>
              <a:rPr lang="hu-HU" dirty="0"/>
              <a:t>)</a:t>
            </a:r>
          </a:p>
          <a:p>
            <a:pPr>
              <a:lnSpc>
                <a:spcPct val="120000"/>
              </a:lnSpc>
            </a:pPr>
            <a:r>
              <a:rPr lang="hu-HU" dirty="0"/>
              <a:t>ALM metodika támogatása</a:t>
            </a:r>
          </a:p>
          <a:p>
            <a:pPr lvl="1">
              <a:lnSpc>
                <a:spcPct val="120000"/>
              </a:lnSpc>
            </a:pPr>
            <a:r>
              <a:rPr lang="hu-HU" dirty="0"/>
              <a:t>Backlog management</a:t>
            </a:r>
          </a:p>
          <a:p>
            <a:pPr lvl="1">
              <a:lnSpc>
                <a:spcPct val="120000"/>
              </a:lnSpc>
            </a:pPr>
            <a:r>
              <a:rPr lang="hu-HU" dirty="0" err="1"/>
              <a:t>Scrum</a:t>
            </a:r>
            <a:endParaRPr lang="hu-HU" dirty="0"/>
          </a:p>
          <a:p>
            <a:pPr lvl="1">
              <a:lnSpc>
                <a:spcPct val="120000"/>
              </a:lnSpc>
            </a:pPr>
            <a:r>
              <a:rPr lang="hu-HU" dirty="0"/>
              <a:t>Kanban</a:t>
            </a:r>
          </a:p>
          <a:p>
            <a:pPr lvl="1">
              <a:lnSpc>
                <a:spcPct val="120000"/>
              </a:lnSpc>
            </a:pPr>
            <a:r>
              <a:rPr lang="hu-HU" dirty="0" err="1"/>
              <a:t>Progress</a:t>
            </a:r>
            <a:r>
              <a:rPr lang="hu-HU" dirty="0"/>
              <a:t> </a:t>
            </a:r>
            <a:r>
              <a:rPr lang="hu-HU" dirty="0" err="1"/>
              <a:t>tracking</a:t>
            </a:r>
            <a:endParaRPr lang="hu-HU" dirty="0"/>
          </a:p>
          <a:p>
            <a:pPr>
              <a:lnSpc>
                <a:spcPct val="120000"/>
              </a:lnSpc>
            </a:pPr>
            <a:r>
              <a:rPr lang="hu-HU" dirty="0" err="1"/>
              <a:t>Continuous</a:t>
            </a:r>
            <a:r>
              <a:rPr lang="hu-HU" dirty="0"/>
              <a:t> </a:t>
            </a:r>
            <a:r>
              <a:rPr lang="hu-HU" dirty="0" err="1"/>
              <a:t>Integration</a:t>
            </a:r>
            <a:r>
              <a:rPr lang="hu-HU" dirty="0"/>
              <a:t> (CI) támogatás – Team </a:t>
            </a:r>
            <a:r>
              <a:rPr lang="hu-HU" dirty="0" err="1"/>
              <a:t>Foundation</a:t>
            </a:r>
            <a:r>
              <a:rPr lang="hu-HU" dirty="0"/>
              <a:t> </a:t>
            </a:r>
            <a:r>
              <a:rPr lang="hu-HU" dirty="0" err="1"/>
              <a:t>Build</a:t>
            </a:r>
            <a:endParaRPr lang="hu-HU" dirty="0"/>
          </a:p>
          <a:p>
            <a:pPr lvl="1">
              <a:lnSpc>
                <a:spcPct val="120000"/>
              </a:lnSpc>
            </a:pPr>
            <a:r>
              <a:rPr lang="hu-HU" dirty="0" err="1"/>
              <a:t>build</a:t>
            </a:r>
            <a:r>
              <a:rPr lang="hu-HU" dirty="0"/>
              <a:t> folyamat vezérlés a felhőben</a:t>
            </a:r>
          </a:p>
          <a:p>
            <a:pPr lvl="1">
              <a:lnSpc>
                <a:spcPct val="120000"/>
              </a:lnSpc>
            </a:pPr>
            <a:r>
              <a:rPr lang="hu-HU" dirty="0"/>
              <a:t>tényleges fordítás is a felhőben</a:t>
            </a:r>
          </a:p>
          <a:p>
            <a:pPr lvl="1">
              <a:lnSpc>
                <a:spcPct val="120000"/>
              </a:lnSpc>
            </a:pPr>
            <a:r>
              <a:rPr lang="hu-HU" dirty="0"/>
              <a:t>Többféle nyelv és </a:t>
            </a:r>
            <a:r>
              <a:rPr lang="hu-HU" dirty="0" err="1"/>
              <a:t>build</a:t>
            </a:r>
            <a:r>
              <a:rPr lang="hu-HU" dirty="0"/>
              <a:t> környezet támogatása (</a:t>
            </a:r>
            <a:r>
              <a:rPr lang="hu-HU" dirty="0" err="1"/>
              <a:t>MSBuild</a:t>
            </a:r>
            <a:r>
              <a:rPr lang="hu-HU" dirty="0"/>
              <a:t>, </a:t>
            </a:r>
            <a:r>
              <a:rPr lang="hu-HU" dirty="0" err="1"/>
              <a:t>Maven</a:t>
            </a:r>
            <a:r>
              <a:rPr lang="hu-HU" dirty="0"/>
              <a:t>, </a:t>
            </a:r>
            <a:r>
              <a:rPr lang="hu-HU" dirty="0" err="1"/>
              <a:t>Gradle</a:t>
            </a:r>
            <a:r>
              <a:rPr lang="hu-HU" dirty="0"/>
              <a:t>, </a:t>
            </a:r>
            <a:r>
              <a:rPr lang="hu-HU" dirty="0" err="1"/>
              <a:t>Gulp</a:t>
            </a:r>
            <a:r>
              <a:rPr lang="hu-HU" dirty="0"/>
              <a:t>, </a:t>
            </a:r>
            <a:r>
              <a:rPr lang="hu-HU" dirty="0" err="1"/>
              <a:t>Grunt</a:t>
            </a:r>
            <a:r>
              <a:rPr lang="hu-HU" dirty="0"/>
              <a:t>)</a:t>
            </a:r>
          </a:p>
        </p:txBody>
      </p:sp>
    </p:spTree>
    <p:extLst>
      <p:ext uri="{BB962C8B-B14F-4D97-AF65-F5344CB8AC3E}">
        <p14:creationId xmlns:p14="http://schemas.microsoft.com/office/powerpoint/2010/main" val="17101248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Szolgáltatások II.</a:t>
            </a:r>
          </a:p>
        </p:txBody>
      </p:sp>
      <p:sp>
        <p:nvSpPr>
          <p:cNvPr id="3" name="Szöveg helye 2"/>
          <p:cNvSpPr>
            <a:spLocks noGrp="1"/>
          </p:cNvSpPr>
          <p:nvPr>
            <p:ph sz="quarter" idx="10"/>
          </p:nvPr>
        </p:nvSpPr>
        <p:spPr/>
        <p:txBody>
          <a:bodyPr>
            <a:normAutofit fontScale="85000" lnSpcReduction="20000"/>
          </a:bodyPr>
          <a:lstStyle/>
          <a:p>
            <a:pPr>
              <a:lnSpc>
                <a:spcPct val="120000"/>
              </a:lnSpc>
            </a:pPr>
            <a:r>
              <a:rPr lang="hu-HU" dirty="0" err="1"/>
              <a:t>Continuous</a:t>
            </a:r>
            <a:r>
              <a:rPr lang="hu-HU" dirty="0"/>
              <a:t> </a:t>
            </a:r>
            <a:r>
              <a:rPr lang="hu-HU" dirty="0" err="1"/>
              <a:t>Integration</a:t>
            </a:r>
            <a:r>
              <a:rPr lang="hu-HU" dirty="0"/>
              <a:t> (CI) támogatás - Tesztelés</a:t>
            </a:r>
          </a:p>
          <a:p>
            <a:pPr lvl="1">
              <a:lnSpc>
                <a:spcPct val="120000"/>
              </a:lnSpc>
            </a:pPr>
            <a:r>
              <a:rPr lang="hu-HU" dirty="0" err="1"/>
              <a:t>Tesztfutattás</a:t>
            </a:r>
            <a:r>
              <a:rPr lang="hu-HU" dirty="0"/>
              <a:t> integrálása a CI folyamatba</a:t>
            </a:r>
          </a:p>
          <a:p>
            <a:pPr lvl="1">
              <a:lnSpc>
                <a:spcPct val="120000"/>
              </a:lnSpc>
            </a:pPr>
            <a:r>
              <a:rPr lang="hu-HU" dirty="0"/>
              <a:t>Manuális tesztek, unit tesztek, </a:t>
            </a:r>
            <a:r>
              <a:rPr lang="hu-HU" dirty="0" err="1"/>
              <a:t>coded</a:t>
            </a:r>
            <a:r>
              <a:rPr lang="hu-HU" dirty="0"/>
              <a:t> UI tesztek, terheléses tesztek</a:t>
            </a:r>
          </a:p>
          <a:p>
            <a:pPr lvl="1">
              <a:lnSpc>
                <a:spcPct val="120000"/>
              </a:lnSpc>
            </a:pPr>
            <a:r>
              <a:rPr lang="hu-HU" dirty="0"/>
              <a:t>Többféle teszt keretrendszer támogatása</a:t>
            </a:r>
          </a:p>
          <a:p>
            <a:pPr>
              <a:lnSpc>
                <a:spcPct val="120000"/>
              </a:lnSpc>
            </a:pPr>
            <a:r>
              <a:rPr lang="hu-HU" dirty="0" err="1"/>
              <a:t>DevOps</a:t>
            </a:r>
            <a:r>
              <a:rPr lang="hu-HU" dirty="0"/>
              <a:t> támogatás – </a:t>
            </a:r>
            <a:r>
              <a:rPr lang="hu-HU" dirty="0" err="1"/>
              <a:t>release</a:t>
            </a:r>
            <a:r>
              <a:rPr lang="hu-HU" dirty="0"/>
              <a:t> management</a:t>
            </a:r>
          </a:p>
          <a:p>
            <a:pPr lvl="1">
              <a:lnSpc>
                <a:spcPct val="120000"/>
              </a:lnSpc>
            </a:pPr>
            <a:r>
              <a:rPr lang="hu-HU" dirty="0" err="1"/>
              <a:t>Release</a:t>
            </a:r>
            <a:r>
              <a:rPr lang="hu-HU" dirty="0"/>
              <a:t> </a:t>
            </a:r>
            <a:r>
              <a:rPr lang="hu-HU" dirty="0" err="1"/>
              <a:t>workflow</a:t>
            </a:r>
            <a:r>
              <a:rPr lang="hu-HU" dirty="0"/>
              <a:t> támogatás</a:t>
            </a:r>
          </a:p>
          <a:p>
            <a:pPr lvl="1">
              <a:lnSpc>
                <a:spcPct val="120000"/>
              </a:lnSpc>
            </a:pPr>
            <a:r>
              <a:rPr lang="hu-HU" dirty="0" err="1"/>
              <a:t>Release</a:t>
            </a:r>
            <a:r>
              <a:rPr lang="hu-HU" dirty="0"/>
              <a:t> csomagok és </a:t>
            </a:r>
            <a:r>
              <a:rPr lang="hu-HU" dirty="0" err="1"/>
              <a:t>deployment</a:t>
            </a:r>
            <a:r>
              <a:rPr lang="hu-HU" dirty="0"/>
              <a:t> (telepítés) támogatása különböző </a:t>
            </a:r>
            <a:r>
              <a:rPr lang="hu-HU" dirty="0" err="1"/>
              <a:t>környezetekbe</a:t>
            </a:r>
            <a:endParaRPr lang="hu-HU" dirty="0"/>
          </a:p>
          <a:p>
            <a:pPr lvl="1">
              <a:lnSpc>
                <a:spcPct val="120000"/>
              </a:lnSpc>
            </a:pPr>
            <a:r>
              <a:rPr lang="hu-HU" dirty="0"/>
              <a:t>Különböző </a:t>
            </a:r>
            <a:r>
              <a:rPr lang="hu-HU" dirty="0" err="1"/>
              <a:t>deployment</a:t>
            </a:r>
            <a:r>
              <a:rPr lang="hu-HU" dirty="0"/>
              <a:t> technológiák támogatása (chef, </a:t>
            </a:r>
            <a:r>
              <a:rPr lang="hu-HU" dirty="0" err="1"/>
              <a:t>docker</a:t>
            </a:r>
            <a:r>
              <a:rPr lang="hu-HU" dirty="0"/>
              <a:t>)</a:t>
            </a:r>
          </a:p>
          <a:p>
            <a:pPr>
              <a:lnSpc>
                <a:spcPct val="120000"/>
              </a:lnSpc>
            </a:pPr>
            <a:r>
              <a:rPr lang="hu-HU" dirty="0"/>
              <a:t>Service </a:t>
            </a:r>
            <a:r>
              <a:rPr lang="hu-HU" dirty="0" err="1"/>
              <a:t>Hooks</a:t>
            </a:r>
            <a:endParaRPr lang="hu-HU" dirty="0"/>
          </a:p>
          <a:p>
            <a:pPr lvl="1">
              <a:lnSpc>
                <a:spcPct val="120000"/>
              </a:lnSpc>
            </a:pPr>
            <a:r>
              <a:rPr lang="hu-HU" dirty="0"/>
              <a:t>Az IFTTT.com-hoz hasonló, integráció a támogatott külső szolgáltatásokkal</a:t>
            </a:r>
          </a:p>
          <a:p>
            <a:pPr lvl="1">
              <a:lnSpc>
                <a:spcPct val="120000"/>
              </a:lnSpc>
            </a:pPr>
            <a:r>
              <a:rPr lang="hu-HU" dirty="0"/>
              <a:t>Pl. fordítás eredménye </a:t>
            </a:r>
            <a:r>
              <a:rPr lang="hu-HU" dirty="0">
                <a:sym typeface="Wingdings" panose="05000000000000000000" pitchFamily="2" charset="2"/>
              </a:rPr>
              <a:t></a:t>
            </a:r>
            <a:r>
              <a:rPr lang="hu-HU" dirty="0"/>
              <a:t> </a:t>
            </a:r>
            <a:r>
              <a:rPr lang="hu-HU" dirty="0" err="1"/>
              <a:t>Slack</a:t>
            </a:r>
            <a:r>
              <a:rPr lang="hu-HU" dirty="0"/>
              <a:t> üzenet</a:t>
            </a:r>
          </a:p>
        </p:txBody>
      </p:sp>
    </p:spTree>
    <p:extLst>
      <p:ext uri="{BB962C8B-B14F-4D97-AF65-F5344CB8AC3E}">
        <p14:creationId xmlns:p14="http://schemas.microsoft.com/office/powerpoint/2010/main" val="3831267016"/>
      </p:ext>
    </p:extLst>
  </p:cSld>
  <p:clrMapOvr>
    <a:masterClrMapping/>
  </p:clrMapOvr>
  <p:transition>
    <p:fade/>
  </p:transition>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53581EA1847CCB40AAA5607113422F65" ma:contentTypeVersion="6" ma:contentTypeDescription="Új dokumentum létrehozása." ma:contentTypeScope="" ma:versionID="e707ad0bf912b0977086219d55fea53d">
  <xsd:schema xmlns:xsd="http://www.w3.org/2001/XMLSchema" xmlns:xs="http://www.w3.org/2001/XMLSchema" xmlns:p="http://schemas.microsoft.com/office/2006/metadata/properties" xmlns:ns2="24f5f1ea-89e2-489c-943a-db0b82179cc7" xmlns:ns3="d8d0fcf7-9369-4a12-b420-8b0bd58d8ea4" targetNamespace="http://schemas.microsoft.com/office/2006/metadata/properties" ma:root="true" ma:fieldsID="187cacf66d0734edcf7574fc61cf576c" ns2:_="" ns3:_="">
    <xsd:import namespace="24f5f1ea-89e2-489c-943a-db0b82179cc7"/>
    <xsd:import namespace="d8d0fcf7-9369-4a12-b420-8b0bd58d8e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5f1ea-89e2-489c-943a-db0b82179cc7"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element name="LastSharedByUser" ma:index="10" nillable="true" ma:displayName="Utoljára megosztva felhasználók szerint" ma:description="" ma:internalName="LastSharedByUser" ma:readOnly="true">
      <xsd:simpleType>
        <xsd:restriction base="dms:Note">
          <xsd:maxLength value="255"/>
        </xsd:restriction>
      </xsd:simpleType>
    </xsd:element>
    <xsd:element name="LastSharedByTime" ma:index="11" nillable="true" ma:displayName="Utoljára megosztva időpontok szerin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d0fcf7-9369-4a12-b420-8b0bd58d8e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D6D471-44D6-48C9-B51F-6E5005102D85}"/>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9650FFFF-4C43-4091-92A4-42212B5B7212}">
  <ds:schemaRefs>
    <ds:schemaRef ds:uri="8e1ec9f0-dab9-457a-8152-2c84045392d8"/>
    <ds:schemaRef ds:uri="http://schemas.microsoft.com/office/infopath/2007/PartnerControls"/>
    <ds:schemaRef ds:uri="http://schemas.microsoft.com/office/2006/documentManagement/types"/>
    <ds:schemaRef ds:uri="http://www.w3.org/XML/1998/namespace"/>
    <ds:schemaRef ds:uri="http://purl.org/dc/dcmitype/"/>
    <ds:schemaRef ds:uri="http://schemas.microsoft.com/office/2006/metadata/properties"/>
    <ds:schemaRef ds:uri="http://purl.org/dc/term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3695</TotalTime>
  <Words>4511</Words>
  <Application>Microsoft Office PowerPoint</Application>
  <PresentationFormat>Szélesvásznú</PresentationFormat>
  <Paragraphs>783</Paragraphs>
  <Slides>73</Slides>
  <Notes>68</Notes>
  <HiddenSlides>8</HiddenSlides>
  <MMClips>0</MMClips>
  <ScaleCrop>false</ScaleCrop>
  <HeadingPairs>
    <vt:vector size="6" baseType="variant">
      <vt:variant>
        <vt:lpstr>Használt betűtípusok</vt:lpstr>
      </vt:variant>
      <vt:variant>
        <vt:i4>9</vt:i4>
      </vt:variant>
      <vt:variant>
        <vt:lpstr>Téma</vt:lpstr>
      </vt:variant>
      <vt:variant>
        <vt:i4>2</vt:i4>
      </vt:variant>
      <vt:variant>
        <vt:lpstr>Diacímek</vt:lpstr>
      </vt:variant>
      <vt:variant>
        <vt:i4>73</vt:i4>
      </vt:variant>
    </vt:vector>
  </HeadingPairs>
  <TitlesOfParts>
    <vt:vector size="84" baseType="lpstr">
      <vt:lpstr>Arial</vt:lpstr>
      <vt:lpstr>Avenir LT Pro 45 Book</vt:lpstr>
      <vt:lpstr>Calibri</vt:lpstr>
      <vt:lpstr>Calibri Light</vt:lpstr>
      <vt:lpstr>Consolas</vt:lpstr>
      <vt:lpstr>Segoe UI</vt:lpstr>
      <vt:lpstr>Segoe UI Black</vt:lpstr>
      <vt:lpstr>Segoe UI Light</vt:lpstr>
      <vt:lpstr>Wingdings</vt:lpstr>
      <vt:lpstr>WHITE TEMPLATE</vt:lpstr>
      <vt:lpstr>Cím diák</vt:lpstr>
      <vt:lpstr>PowerPoint-bemutató</vt:lpstr>
      <vt:lpstr>PowerPoint-bemutató</vt:lpstr>
      <vt:lpstr>Application Lifecycle Management</vt:lpstr>
      <vt:lpstr>ALM részfolyamatok</vt:lpstr>
      <vt:lpstr>Szoftver szolgáltatás</vt:lpstr>
      <vt:lpstr>Visual Studio Team Services (VSTS)</vt:lpstr>
      <vt:lpstr>Visual Studio Team Services</vt:lpstr>
      <vt:lpstr>Szolgáltatások I.</vt:lpstr>
      <vt:lpstr>Szolgáltatások II.</vt:lpstr>
      <vt:lpstr>Szolgáltatások III.</vt:lpstr>
      <vt:lpstr>Árazás</vt:lpstr>
      <vt:lpstr>Indulás</vt:lpstr>
      <vt:lpstr>PowerPoint-bemutató</vt:lpstr>
      <vt:lpstr>ALM folyamat támogatása</vt:lpstr>
      <vt:lpstr>Munkaszervezési egységek (Workitem Types, WIT)</vt:lpstr>
      <vt:lpstr>Munkaszervezési egységek (WIT)</vt:lpstr>
      <vt:lpstr>Munkaszervezési egységek (WIT)</vt:lpstr>
      <vt:lpstr>WIT állapotok - Epic</vt:lpstr>
      <vt:lpstr>WIT állapotok - Feature</vt:lpstr>
      <vt:lpstr>WIT állapotok – PBI, User story, Requirement</vt:lpstr>
      <vt:lpstr>WIT állapotok - Bug</vt:lpstr>
      <vt:lpstr>WIT állapotok - Task</vt:lpstr>
      <vt:lpstr>WIT – közös mezők</vt:lpstr>
      <vt:lpstr>WIT – néhány folyamatspecifikus mező</vt:lpstr>
      <vt:lpstr>Bug felület</vt:lpstr>
      <vt:lpstr>User story felület – Történeti áttekintés </vt:lpstr>
      <vt:lpstr>Folyamat testreszabása</vt:lpstr>
      <vt:lpstr>Folyamat testre szabása</vt:lpstr>
      <vt:lpstr>PowerPoint-bemutató</vt:lpstr>
      <vt:lpstr>Munkaszervezési eszközök - Backlog</vt:lpstr>
      <vt:lpstr>Product Backlog</vt:lpstr>
      <vt:lpstr>Portfolio backlog</vt:lpstr>
      <vt:lpstr>Portfolio backlog</vt:lpstr>
      <vt:lpstr>Sprint backlog (Scrum)</vt:lpstr>
      <vt:lpstr>Sprint tervezés (Scrum)</vt:lpstr>
      <vt:lpstr>Product Backlog Item  Sprint (Scrum)</vt:lpstr>
      <vt:lpstr>Kapacitások beállítása (Scrum)</vt:lpstr>
      <vt:lpstr>PBI-k hozzárendelése más csapattagokhoz</vt:lpstr>
      <vt:lpstr>Sprint monitorozó eszközök</vt:lpstr>
      <vt:lpstr>Task board – PBI szerint csoportosítva </vt:lpstr>
      <vt:lpstr>Task board – személyek szerint csoportosítva </vt:lpstr>
      <vt:lpstr>Task board – előrehaladás rögzítése</vt:lpstr>
      <vt:lpstr>Sprint burndown</vt:lpstr>
      <vt:lpstr>Sebességábra, előrejelzés</vt:lpstr>
      <vt:lpstr>PowerPoint-bemutató</vt:lpstr>
      <vt:lpstr>Kanban metodológia</vt:lpstr>
      <vt:lpstr>Kanban metodológia - alapelvek</vt:lpstr>
      <vt:lpstr>Kanban tábla</vt:lpstr>
      <vt:lpstr>Kanban tábla</vt:lpstr>
      <vt:lpstr>Kanban tábla – műveletek</vt:lpstr>
      <vt:lpstr>Kanban tábla – oszlopok testreszabása</vt:lpstr>
      <vt:lpstr>Kanban tábla – kártyák testreszabása</vt:lpstr>
      <vt:lpstr>Kanban tábla – swimlane</vt:lpstr>
      <vt:lpstr>Kanban tábla – feladatlista</vt:lpstr>
      <vt:lpstr>Kanban tábla – tesztlista</vt:lpstr>
      <vt:lpstr>PowerPoint-bemutató</vt:lpstr>
      <vt:lpstr>Központi fordítás</vt:lpstr>
      <vt:lpstr>Forráskódkezelő alapfeladatok</vt:lpstr>
      <vt:lpstr>Forráskódkezelő választása</vt:lpstr>
      <vt:lpstr>VSTS – Team Build folyamat részei</vt:lpstr>
      <vt:lpstr>VSTS – Team Build folyamat részei II</vt:lpstr>
      <vt:lpstr>VSTS – Team Build folyamat részei III</vt:lpstr>
      <vt:lpstr>VSTS – Fordítási folyamat összeállítása</vt:lpstr>
      <vt:lpstr>VSTS – Fordítási folyamat összeállítása</vt:lpstr>
      <vt:lpstr>VSTS Team Build – fordító eszközök</vt:lpstr>
      <vt:lpstr>VSTS Team Build – segédeszközök</vt:lpstr>
      <vt:lpstr>VSTS Team Build – teszt eszközök</vt:lpstr>
      <vt:lpstr>VSTS Team Build – csomagkezelők</vt:lpstr>
      <vt:lpstr>VSTS Team Build – publikációs eszközök</vt:lpstr>
      <vt:lpstr>VSTS Team Build – további eszközök</vt:lpstr>
      <vt:lpstr>VSTS Team Build – fordító ágensek</vt:lpstr>
      <vt:lpstr>VSTS Team Build – fordító ágensek</vt:lpstr>
      <vt:lpstr>Árazás – feláras szolgáltatások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Bence Kővári</cp:lastModifiedBy>
  <cp:revision>164</cp:revision>
  <dcterms:created xsi:type="dcterms:W3CDTF">2016-02-25T09:31:21Z</dcterms:created>
  <dcterms:modified xsi:type="dcterms:W3CDTF">2016-07-27T19:05:33Z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0x01010053581EA1847CCB40AAA5607113422F65</vt:lpwstr>
  </property>
</Properties>
</file>