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8"/>
  </p:notesMasterIdLst>
  <p:handoutMasterIdLst>
    <p:handoutMasterId r:id="rId9"/>
  </p:handoutMasterIdLst>
  <p:sldIdLst>
    <p:sldId id="256" r:id="rId2"/>
    <p:sldId id="261" r:id="rId3"/>
    <p:sldId id="262" r:id="rId4"/>
    <p:sldId id="260" r:id="rId5"/>
    <p:sldId id="258" r:id="rId6"/>
    <p:sldId id="259" r:id="rId7"/>
  </p:sldIdLst>
  <p:sldSz cx="12198350" cy="6858000"/>
  <p:notesSz cx="6858000" cy="9144000"/>
  <p:defaultTextStyle>
    <a:defPPr>
      <a:defRPr lang="en-US"/>
    </a:defPPr>
    <a:lvl1pPr marL="0" algn="l" defTabSz="1219535" rtl="0" eaLnBrk="1" latinLnBrk="0" hangingPunct="1">
      <a:defRPr sz="2400" kern="1200">
        <a:solidFill>
          <a:schemeClr val="tx1"/>
        </a:solidFill>
        <a:latin typeface="+mn-lt"/>
        <a:ea typeface="+mn-ea"/>
        <a:cs typeface="+mn-cs"/>
      </a:defRPr>
    </a:lvl1pPr>
    <a:lvl2pPr marL="609768" algn="l" defTabSz="1219535" rtl="0" eaLnBrk="1" latinLnBrk="0" hangingPunct="1">
      <a:defRPr sz="2400" kern="1200">
        <a:solidFill>
          <a:schemeClr val="tx1"/>
        </a:solidFill>
        <a:latin typeface="+mn-lt"/>
        <a:ea typeface="+mn-ea"/>
        <a:cs typeface="+mn-cs"/>
      </a:defRPr>
    </a:lvl2pPr>
    <a:lvl3pPr marL="1219535" algn="l" defTabSz="1219535" rtl="0" eaLnBrk="1" latinLnBrk="0" hangingPunct="1">
      <a:defRPr sz="2400" kern="1200">
        <a:solidFill>
          <a:schemeClr val="tx1"/>
        </a:solidFill>
        <a:latin typeface="+mn-lt"/>
        <a:ea typeface="+mn-ea"/>
        <a:cs typeface="+mn-cs"/>
      </a:defRPr>
    </a:lvl3pPr>
    <a:lvl4pPr marL="1829303" algn="l" defTabSz="1219535" rtl="0" eaLnBrk="1" latinLnBrk="0" hangingPunct="1">
      <a:defRPr sz="2400" kern="1200">
        <a:solidFill>
          <a:schemeClr val="tx1"/>
        </a:solidFill>
        <a:latin typeface="+mn-lt"/>
        <a:ea typeface="+mn-ea"/>
        <a:cs typeface="+mn-cs"/>
      </a:defRPr>
    </a:lvl4pPr>
    <a:lvl5pPr marL="2439071" algn="l" defTabSz="1219535" rtl="0" eaLnBrk="1" latinLnBrk="0" hangingPunct="1">
      <a:defRPr sz="2400" kern="1200">
        <a:solidFill>
          <a:schemeClr val="tx1"/>
        </a:solidFill>
        <a:latin typeface="+mn-lt"/>
        <a:ea typeface="+mn-ea"/>
        <a:cs typeface="+mn-cs"/>
      </a:defRPr>
    </a:lvl5pPr>
    <a:lvl6pPr marL="3048838" algn="l" defTabSz="1219535" rtl="0" eaLnBrk="1" latinLnBrk="0" hangingPunct="1">
      <a:defRPr sz="2400" kern="1200">
        <a:solidFill>
          <a:schemeClr val="tx1"/>
        </a:solidFill>
        <a:latin typeface="+mn-lt"/>
        <a:ea typeface="+mn-ea"/>
        <a:cs typeface="+mn-cs"/>
      </a:defRPr>
    </a:lvl6pPr>
    <a:lvl7pPr marL="3658606" algn="l" defTabSz="1219535" rtl="0" eaLnBrk="1" latinLnBrk="0" hangingPunct="1">
      <a:defRPr sz="2400" kern="1200">
        <a:solidFill>
          <a:schemeClr val="tx1"/>
        </a:solidFill>
        <a:latin typeface="+mn-lt"/>
        <a:ea typeface="+mn-ea"/>
        <a:cs typeface="+mn-cs"/>
      </a:defRPr>
    </a:lvl7pPr>
    <a:lvl8pPr marL="4268373" algn="l" defTabSz="1219535" rtl="0" eaLnBrk="1" latinLnBrk="0" hangingPunct="1">
      <a:defRPr sz="2400" kern="1200">
        <a:solidFill>
          <a:schemeClr val="tx1"/>
        </a:solidFill>
        <a:latin typeface="+mn-lt"/>
        <a:ea typeface="+mn-ea"/>
        <a:cs typeface="+mn-cs"/>
      </a:defRPr>
    </a:lvl8pPr>
    <a:lvl9pPr marL="4878141" algn="l" defTabSz="121953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05050"/>
    <a:srgbClr val="60B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974" autoAdjust="0"/>
    <p:restoredTop sz="87730" autoAdjust="0"/>
  </p:normalViewPr>
  <p:slideViewPr>
    <p:cSldViewPr>
      <p:cViewPr varScale="1">
        <p:scale>
          <a:sx n="78" d="100"/>
          <a:sy n="78" d="100"/>
        </p:scale>
        <p:origin x="648" y="67"/>
      </p:cViewPr>
      <p:guideLst>
        <p:guide orient="horz" pos="2160"/>
        <p:guide pos="3842"/>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8" d="100"/>
          <a:sy n="68" d="100"/>
        </p:scale>
        <p:origin x="3101"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4C61B23-19D0-4C79-A925-F8FE8EB5582B}" type="datetimeFigureOut">
              <a:rPr lang="en-US" smtClean="0"/>
              <a:t>10/14/2014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CBB088-D474-47F5-B004-7E928138A312}" type="slidenum">
              <a:rPr lang="en-US" smtClean="0"/>
              <a:t>‹#›</a:t>
            </a:fld>
            <a:endParaRPr lang="en-US"/>
          </a:p>
        </p:txBody>
      </p:sp>
    </p:spTree>
    <p:extLst>
      <p:ext uri="{BB962C8B-B14F-4D97-AF65-F5344CB8AC3E}">
        <p14:creationId xmlns:p14="http://schemas.microsoft.com/office/powerpoint/2010/main" val="2816920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8B0A3-F084-4715-B5CB-EA5E42A5D2C3}" type="datetimeFigureOut">
              <a:rPr lang="en-US" smtClean="0"/>
              <a:t>10/14/2014</a:t>
            </a:fld>
            <a:endParaRPr lang="en-US"/>
          </a:p>
        </p:txBody>
      </p:sp>
      <p:sp>
        <p:nvSpPr>
          <p:cNvPr id="4" name="Slide Image Placeholder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0FE84D-8D06-4C06-B98B-5333C552E21B}" type="slidenum">
              <a:rPr lang="en-US" smtClean="0"/>
              <a:t>‹#›</a:t>
            </a:fld>
            <a:endParaRPr lang="en-US"/>
          </a:p>
        </p:txBody>
      </p:sp>
    </p:spTree>
    <p:extLst>
      <p:ext uri="{BB962C8B-B14F-4D97-AF65-F5344CB8AC3E}">
        <p14:creationId xmlns:p14="http://schemas.microsoft.com/office/powerpoint/2010/main" val="1419355593"/>
      </p:ext>
    </p:extLst>
  </p:cSld>
  <p:clrMap bg1="lt1" tx1="dk1" bg2="lt2" tx2="dk2" accent1="accent1" accent2="accent2" accent3="accent3" accent4="accent4" accent5="accent5" accent6="accent6" hlink="hlink" folHlink="folHlink"/>
  <p:notesStyle>
    <a:lvl1pPr marL="0" algn="l" defTabSz="1219535" rtl="0" eaLnBrk="1" latinLnBrk="0" hangingPunct="1">
      <a:defRPr sz="1600" kern="1200">
        <a:solidFill>
          <a:schemeClr val="tx1"/>
        </a:solidFill>
        <a:latin typeface="+mn-lt"/>
        <a:ea typeface="+mn-ea"/>
        <a:cs typeface="+mn-cs"/>
      </a:defRPr>
    </a:lvl1pPr>
    <a:lvl2pPr marL="609768" algn="l" defTabSz="1219535" rtl="0" eaLnBrk="1" latinLnBrk="0" hangingPunct="1">
      <a:defRPr sz="1600" kern="1200">
        <a:solidFill>
          <a:schemeClr val="tx1"/>
        </a:solidFill>
        <a:latin typeface="+mn-lt"/>
        <a:ea typeface="+mn-ea"/>
        <a:cs typeface="+mn-cs"/>
      </a:defRPr>
    </a:lvl2pPr>
    <a:lvl3pPr marL="1219535" algn="l" defTabSz="1219535" rtl="0" eaLnBrk="1" latinLnBrk="0" hangingPunct="1">
      <a:defRPr sz="1600" kern="1200">
        <a:solidFill>
          <a:schemeClr val="tx1"/>
        </a:solidFill>
        <a:latin typeface="+mn-lt"/>
        <a:ea typeface="+mn-ea"/>
        <a:cs typeface="+mn-cs"/>
      </a:defRPr>
    </a:lvl3pPr>
    <a:lvl4pPr marL="1829303" algn="l" defTabSz="1219535" rtl="0" eaLnBrk="1" latinLnBrk="0" hangingPunct="1">
      <a:defRPr sz="1600" kern="1200">
        <a:solidFill>
          <a:schemeClr val="tx1"/>
        </a:solidFill>
        <a:latin typeface="+mn-lt"/>
        <a:ea typeface="+mn-ea"/>
        <a:cs typeface="+mn-cs"/>
      </a:defRPr>
    </a:lvl4pPr>
    <a:lvl5pPr marL="2439071" algn="l" defTabSz="1219535" rtl="0" eaLnBrk="1" latinLnBrk="0" hangingPunct="1">
      <a:defRPr sz="1600" kern="1200">
        <a:solidFill>
          <a:schemeClr val="tx1"/>
        </a:solidFill>
        <a:latin typeface="+mn-lt"/>
        <a:ea typeface="+mn-ea"/>
        <a:cs typeface="+mn-cs"/>
      </a:defRPr>
    </a:lvl5pPr>
    <a:lvl6pPr marL="3048838" algn="l" defTabSz="1219535" rtl="0" eaLnBrk="1" latinLnBrk="0" hangingPunct="1">
      <a:defRPr sz="1600" kern="1200">
        <a:solidFill>
          <a:schemeClr val="tx1"/>
        </a:solidFill>
        <a:latin typeface="+mn-lt"/>
        <a:ea typeface="+mn-ea"/>
        <a:cs typeface="+mn-cs"/>
      </a:defRPr>
    </a:lvl6pPr>
    <a:lvl7pPr marL="3658606" algn="l" defTabSz="1219535" rtl="0" eaLnBrk="1" latinLnBrk="0" hangingPunct="1">
      <a:defRPr sz="1600" kern="1200">
        <a:solidFill>
          <a:schemeClr val="tx1"/>
        </a:solidFill>
        <a:latin typeface="+mn-lt"/>
        <a:ea typeface="+mn-ea"/>
        <a:cs typeface="+mn-cs"/>
      </a:defRPr>
    </a:lvl7pPr>
    <a:lvl8pPr marL="4268373" algn="l" defTabSz="1219535" rtl="0" eaLnBrk="1" latinLnBrk="0" hangingPunct="1">
      <a:defRPr sz="1600" kern="1200">
        <a:solidFill>
          <a:schemeClr val="tx1"/>
        </a:solidFill>
        <a:latin typeface="+mn-lt"/>
        <a:ea typeface="+mn-ea"/>
        <a:cs typeface="+mn-cs"/>
      </a:defRPr>
    </a:lvl8pPr>
    <a:lvl9pPr marL="4878141" algn="l" defTabSz="121953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E84D-8D06-4C06-B98B-5333C552E21B}" type="slidenum">
              <a:rPr lang="en-US" smtClean="0"/>
              <a:t>1</a:t>
            </a:fld>
            <a:endParaRPr lang="en-US"/>
          </a:p>
        </p:txBody>
      </p:sp>
    </p:spTree>
    <p:extLst>
      <p:ext uri="{BB962C8B-B14F-4D97-AF65-F5344CB8AC3E}">
        <p14:creationId xmlns:p14="http://schemas.microsoft.com/office/powerpoint/2010/main" val="371258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E84D-8D06-4C06-B98B-5333C552E21B}" type="slidenum">
              <a:rPr lang="en-US" smtClean="0"/>
              <a:t>2</a:t>
            </a:fld>
            <a:endParaRPr lang="en-US"/>
          </a:p>
        </p:txBody>
      </p:sp>
    </p:spTree>
    <p:extLst>
      <p:ext uri="{BB962C8B-B14F-4D97-AF65-F5344CB8AC3E}">
        <p14:creationId xmlns:p14="http://schemas.microsoft.com/office/powerpoint/2010/main" val="335963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endParaRPr>
          </a:p>
        </p:txBody>
      </p:sp>
      <p:sp>
        <p:nvSpPr>
          <p:cNvPr id="6" name="Date Placeholder 5"/>
          <p:cNvSpPr>
            <a:spLocks noGrp="1"/>
          </p:cNvSpPr>
          <p:nvPr>
            <p:ph type="dt" idx="12"/>
          </p:nvPr>
        </p:nvSpPr>
        <p:spPr/>
        <p:txBody>
          <a:bodyPr/>
          <a:lstStyle/>
          <a:p>
            <a:fld id="{630DD690-6CB8-4549-BE7E-DD1B9C0B04A0}" type="datetime1">
              <a:rPr lang="en-US" smtClean="0">
                <a:solidFill>
                  <a:prstClr val="black"/>
                </a:solidFill>
              </a:rPr>
              <a:pPr/>
              <a:t>10/14/2014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64376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60FE84D-8D06-4C06-B98B-5333C552E21B}" type="slidenum">
              <a:rPr lang="en-US" smtClean="0"/>
              <a:t>4</a:t>
            </a:fld>
            <a:endParaRPr lang="en-US"/>
          </a:p>
        </p:txBody>
      </p:sp>
    </p:spTree>
    <p:extLst>
      <p:ext uri="{BB962C8B-B14F-4D97-AF65-F5344CB8AC3E}">
        <p14:creationId xmlns:p14="http://schemas.microsoft.com/office/powerpoint/2010/main" val="2241073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0FE84D-8D06-4C06-B98B-5333C552E21B}" type="slidenum">
              <a:rPr lang="en-US" smtClean="0"/>
              <a:t>5</a:t>
            </a:fld>
            <a:endParaRPr lang="en-US"/>
          </a:p>
        </p:txBody>
      </p:sp>
    </p:spTree>
    <p:extLst>
      <p:ext uri="{BB962C8B-B14F-4D97-AF65-F5344CB8AC3E}">
        <p14:creationId xmlns:p14="http://schemas.microsoft.com/office/powerpoint/2010/main" val="1845719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E84D-8D06-4C06-B98B-5333C552E21B}" type="slidenum">
              <a:rPr lang="en-US" smtClean="0"/>
              <a:t>6</a:t>
            </a:fld>
            <a:endParaRPr lang="en-US"/>
          </a:p>
        </p:txBody>
      </p:sp>
    </p:spTree>
    <p:extLst>
      <p:ext uri="{BB962C8B-B14F-4D97-AF65-F5344CB8AC3E}">
        <p14:creationId xmlns:p14="http://schemas.microsoft.com/office/powerpoint/2010/main" val="3805355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372" y="5132438"/>
            <a:ext cx="8584355"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372" y="2415642"/>
            <a:ext cx="8584355" cy="2603307"/>
          </a:xfrm>
          <a:prstGeom prst="rect">
            <a:avLst/>
          </a:prstGeom>
          <a:solidFill>
            <a:srgbClr val="007233"/>
          </a:solidFill>
          <a:effectLst/>
        </p:spPr>
        <p:txBody>
          <a:bodyPr vert="horz" lIns="137160" tIns="137160" rIns="91409" bIns="137160" rtlCol="0" anchor="b" anchorCtr="0">
            <a:noAutofit/>
          </a:bodyPr>
          <a:lstStyle>
            <a:lvl1pPr>
              <a:lnSpc>
                <a:spcPct val="90000"/>
              </a:lnSpc>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7129" y="2418735"/>
            <a:ext cx="3089555"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7389" y="4630992"/>
            <a:ext cx="1132277" cy="334740"/>
          </a:xfrm>
          <a:prstGeom prst="rect">
            <a:avLst/>
          </a:prstGeom>
        </p:spPr>
      </p:pic>
      <p:sp>
        <p:nvSpPr>
          <p:cNvPr id="7" name="TextBox 6"/>
          <p:cNvSpPr txBox="1"/>
          <p:nvPr userDrawn="1"/>
        </p:nvSpPr>
        <p:spPr>
          <a:xfrm>
            <a:off x="193371" y="164178"/>
            <a:ext cx="3693389"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605997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9" name="Subtitle 2"/>
          <p:cNvSpPr txBox="1">
            <a:spLocks/>
          </p:cNvSpPr>
          <p:nvPr userDrawn="1"/>
        </p:nvSpPr>
        <p:spPr>
          <a:xfrm>
            <a:off x="8743285" y="2685051"/>
            <a:ext cx="2242391"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mtClean="0"/>
              <a:t>Click to edit Master subtitle style</a:t>
            </a:r>
            <a:endParaRPr/>
          </a:p>
        </p:txBody>
      </p:sp>
      <p:sp>
        <p:nvSpPr>
          <p:cNvPr id="13" name="Title 1"/>
          <p:cNvSpPr txBox="1">
            <a:spLocks/>
          </p:cNvSpPr>
          <p:nvPr userDrawn="1"/>
        </p:nvSpPr>
        <p:spPr>
          <a:xfrm>
            <a:off x="193372" y="3376351"/>
            <a:ext cx="841424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8687313" y="3374967"/>
            <a:ext cx="3259116"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7581" y="4821401"/>
            <a:ext cx="740732" cy="218986"/>
          </a:xfrm>
          <a:prstGeom prst="rect">
            <a:avLst/>
          </a:prstGeom>
        </p:spPr>
      </p:pic>
      <p:sp>
        <p:nvSpPr>
          <p:cNvPr id="11" name="Subtitle 2"/>
          <p:cNvSpPr>
            <a:spLocks noGrp="1"/>
          </p:cNvSpPr>
          <p:nvPr>
            <p:ph type="subTitle" idx="1"/>
          </p:nvPr>
        </p:nvSpPr>
        <p:spPr>
          <a:xfrm>
            <a:off x="193372" y="5132438"/>
            <a:ext cx="841424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371" y="164178"/>
            <a:ext cx="3693389"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
        <p:nvSpPr>
          <p:cNvPr id="12" name="Title 1"/>
          <p:cNvSpPr>
            <a:spLocks noGrp="1"/>
          </p:cNvSpPr>
          <p:nvPr>
            <p:ph type="title" hasCustomPrompt="1"/>
          </p:nvPr>
        </p:nvSpPr>
        <p:spPr>
          <a:xfrm>
            <a:off x="292253" y="3466408"/>
            <a:ext cx="8220075" cy="1485524"/>
          </a:xfrm>
        </p:spPr>
        <p:txBody>
          <a:bodyPr anchor="b" anchorCtr="0">
            <a:normAutofit/>
          </a:bodyPr>
          <a:lstStyle>
            <a:lvl1pPr>
              <a:defRPr lang="en-US" sz="3600" b="0" kern="0" baseline="0">
                <a:solidFill>
                  <a:schemeClr val="bg1"/>
                </a:solidFill>
              </a:defRPr>
            </a:lvl1pPr>
          </a:lstStyle>
          <a:p>
            <a:pPr marL="0" lvl="0" indent="0">
              <a:spcBef>
                <a:spcPts val="1200"/>
              </a:spcBef>
              <a:buFont typeface="Arial" pitchFamily="34" charset="0"/>
            </a:pPr>
            <a:r>
              <a:rPr lang="en-US" dirty="0" smtClean="0"/>
              <a:t>Module or section title style</a:t>
            </a:r>
            <a:endParaRPr lang="en-US" dirty="0"/>
          </a:p>
        </p:txBody>
      </p:sp>
    </p:spTree>
    <p:extLst>
      <p:ext uri="{BB962C8B-B14F-4D97-AF65-F5344CB8AC3E}">
        <p14:creationId xmlns:p14="http://schemas.microsoft.com/office/powerpoint/2010/main" val="247355100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488" y="4468764"/>
            <a:ext cx="11438932"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488" y="3087325"/>
            <a:ext cx="11362672"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488" y="4077925"/>
            <a:ext cx="11362672"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371" y="164178"/>
            <a:ext cx="3693389"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2582518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610" y="1388226"/>
            <a:ext cx="11531253"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005146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709" y="2021984"/>
            <a:ext cx="5619840" cy="4302619"/>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9011" y="2021984"/>
            <a:ext cx="5622048" cy="4302619"/>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28184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709" y="1985332"/>
            <a:ext cx="5619840"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709" y="2620962"/>
            <a:ext cx="5619840" cy="4008438"/>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9111" y="1981200"/>
            <a:ext cx="5622048"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9112" y="2620962"/>
            <a:ext cx="5622048" cy="4008438"/>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298331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41299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7769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6" name="top right small rectangle"/>
          <p:cNvSpPr/>
          <p:nvPr userDrawn="1"/>
        </p:nvSpPr>
        <p:spPr bwMode="auto">
          <a:xfrm>
            <a:off x="0" y="0"/>
            <a:ext cx="1219835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363" y="5960743"/>
            <a:ext cx="1108458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363" y="2940117"/>
            <a:ext cx="5475999" cy="2229412"/>
          </a:xfrm>
          <a:prstGeom prst="rect">
            <a:avLst/>
          </a:prstGeom>
        </p:spPr>
      </p:pic>
    </p:spTree>
    <p:extLst>
      <p:ext uri="{BB962C8B-B14F-4D97-AF65-F5344CB8AC3E}">
        <p14:creationId xmlns:p14="http://schemas.microsoft.com/office/powerpoint/2010/main" val="1861188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712" y="182216"/>
            <a:ext cx="8616571" cy="1063487"/>
          </a:xfrm>
          <a:prstGeom prst="rect">
            <a:avLst/>
          </a:prstGeom>
        </p:spPr>
        <p:txBody>
          <a:bodyPr vert="horz" lIns="91409" tIns="45705" rIns="91409" bIns="45705" rtlCol="0" anchor="b"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485045139"/>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emf"/><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Steven Borg | Co-Founder &amp; Strategist, Northwest Cadence</a:t>
            </a:r>
            <a:endParaRPr lang="en-US" dirty="0"/>
          </a:p>
          <a:p>
            <a:r>
              <a:rPr lang="en-US" dirty="0" smtClean="0"/>
              <a:t>James Tupper | ALM Consultant, Northwest Cadence</a:t>
            </a:r>
            <a:endParaRPr lang="en-US" dirty="0"/>
          </a:p>
        </p:txBody>
      </p:sp>
      <p:sp>
        <p:nvSpPr>
          <p:cNvPr id="2" name="Title 1"/>
          <p:cNvSpPr>
            <a:spLocks noGrp="1"/>
          </p:cNvSpPr>
          <p:nvPr>
            <p:ph type="title"/>
          </p:nvPr>
        </p:nvSpPr>
        <p:spPr/>
        <p:txBody>
          <a:bodyPr>
            <a:normAutofit/>
          </a:bodyPr>
          <a:lstStyle/>
          <a:p>
            <a:r>
              <a:rPr lang="en-US" dirty="0" smtClean="0"/>
              <a:t>01 | A Lap Around Visual Studio Online</a:t>
            </a:r>
            <a:endParaRPr lang="en-US" dirty="0"/>
          </a:p>
        </p:txBody>
      </p:sp>
    </p:spTree>
    <p:extLst>
      <p:ext uri="{BB962C8B-B14F-4D97-AF65-F5344CB8AC3E}">
        <p14:creationId xmlns:p14="http://schemas.microsoft.com/office/powerpoint/2010/main" val="1358712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Content Placeholder 2"/>
          <p:cNvSpPr>
            <a:spLocks noGrp="1"/>
          </p:cNvSpPr>
          <p:nvPr>
            <p:ph sz="quarter" idx="10"/>
          </p:nvPr>
        </p:nvSpPr>
        <p:spPr/>
        <p:txBody>
          <a:bodyPr/>
          <a:lstStyle/>
          <a:p>
            <a:r>
              <a:rPr lang="en-US" dirty="0" smtClean="0"/>
              <a:t>What is Visual Studio Online</a:t>
            </a:r>
          </a:p>
          <a:p>
            <a:r>
              <a:rPr lang="en-US" dirty="0" smtClean="0"/>
              <a:t>Overview Demo</a:t>
            </a:r>
            <a:endParaRPr lang="en-US" dirty="0"/>
          </a:p>
        </p:txBody>
      </p:sp>
    </p:spTree>
    <p:extLst>
      <p:ext uri="{BB962C8B-B14F-4D97-AF65-F5344CB8AC3E}">
        <p14:creationId xmlns:p14="http://schemas.microsoft.com/office/powerpoint/2010/main" val="3755998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4031" y="1637792"/>
            <a:ext cx="8639790" cy="3783457"/>
          </a:xfrm>
          <a:prstGeom prst="rect">
            <a:avLst/>
          </a:prstGeom>
        </p:spPr>
      </p:pic>
      <p:grpSp>
        <p:nvGrpSpPr>
          <p:cNvPr id="19" name="Group 18"/>
          <p:cNvGrpSpPr/>
          <p:nvPr/>
        </p:nvGrpSpPr>
        <p:grpSpPr>
          <a:xfrm>
            <a:off x="9754176" y="4821083"/>
            <a:ext cx="2444171" cy="600690"/>
            <a:chOff x="9946001" y="4917058"/>
            <a:chExt cx="2492829" cy="612648"/>
          </a:xfrm>
        </p:grpSpPr>
        <p:pic>
          <p:nvPicPr>
            <p:cNvPr id="62" name="Pictur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946001" y="4917058"/>
              <a:ext cx="2457698" cy="612648"/>
            </a:xfrm>
            <a:prstGeom prst="rect">
              <a:avLst/>
            </a:prstGeom>
          </p:spPr>
        </p:pic>
        <p:sp>
          <p:nvSpPr>
            <p:cNvPr id="17" name="Rectangle 16"/>
            <p:cNvSpPr/>
            <p:nvPr/>
          </p:nvSpPr>
          <p:spPr bwMode="auto">
            <a:xfrm>
              <a:off x="12137202" y="4917058"/>
              <a:ext cx="301628" cy="612114"/>
            </a:xfrm>
            <a:prstGeom prst="rect">
              <a:avLst/>
            </a:prstGeom>
            <a:solidFill>
              <a:srgbClr val="00396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p:nvPr/>
        </p:nvGrpSpPr>
        <p:grpSpPr>
          <a:xfrm>
            <a:off x="-1688" y="4829793"/>
            <a:ext cx="2474942" cy="600692"/>
            <a:chOff x="-4078" y="4925941"/>
            <a:chExt cx="2524211" cy="612650"/>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757" y="4925943"/>
              <a:ext cx="2430376" cy="612648"/>
            </a:xfrm>
            <a:prstGeom prst="rect">
              <a:avLst/>
            </a:prstGeom>
          </p:spPr>
        </p:pic>
        <p:sp>
          <p:nvSpPr>
            <p:cNvPr id="15" name="Rectangle 14"/>
            <p:cNvSpPr/>
            <p:nvPr/>
          </p:nvSpPr>
          <p:spPr bwMode="auto">
            <a:xfrm>
              <a:off x="-4078" y="4925941"/>
              <a:ext cx="278720" cy="612649"/>
            </a:xfrm>
            <a:prstGeom prst="rect">
              <a:avLst/>
            </a:prstGeom>
            <a:solidFill>
              <a:srgbClr val="00396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3" name="Picture 42"/>
          <p:cNvPicPr>
            <a:picLocks noChangeAspect="1"/>
          </p:cNvPicPr>
          <p:nvPr/>
        </p:nvPicPr>
        <p:blipFill rotWithShape="1">
          <a:blip r:embed="rId6"/>
          <a:srcRect b="42924"/>
          <a:stretch/>
        </p:blipFill>
        <p:spPr>
          <a:xfrm>
            <a:off x="3047561" y="3224781"/>
            <a:ext cx="6071093" cy="3633219"/>
          </a:xfrm>
          <a:prstGeom prst="rect">
            <a:avLst/>
          </a:prstGeom>
        </p:spPr>
      </p:pic>
      <p:sp>
        <p:nvSpPr>
          <p:cNvPr id="42" name="Rectangle 41"/>
          <p:cNvSpPr/>
          <p:nvPr/>
        </p:nvSpPr>
        <p:spPr bwMode="auto">
          <a:xfrm>
            <a:off x="3066103" y="4183011"/>
            <a:ext cx="1963449" cy="9055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76" tIns="143448" rIns="179310" bIns="143448" numCol="1" spcCol="0" rtlCol="0" fromWordArt="0" anchor="ctr" anchorCtr="0" forceAA="0" compatLnSpc="1">
            <a:prstTxWarp prst="textNoShape">
              <a:avLst/>
            </a:prstTxWarp>
            <a:noAutofit/>
          </a:bodyPr>
          <a:lstStyle/>
          <a:p>
            <a:pPr algn="ctr" defTabSz="914289" fontAlgn="base">
              <a:lnSpc>
                <a:spcPct val="90000"/>
              </a:lnSpc>
              <a:spcBef>
                <a:spcPct val="0"/>
              </a:spcBef>
              <a:spcAft>
                <a:spcPct val="0"/>
              </a:spcAft>
            </a:pPr>
            <a:r>
              <a:rPr lang="en-US" sz="1569" dirty="0">
                <a:gradFill>
                  <a:gsLst>
                    <a:gs pos="0">
                      <a:srgbClr val="3F3F3F"/>
                    </a:gs>
                    <a:gs pos="100000">
                      <a:srgbClr val="3F3F3F"/>
                    </a:gs>
                  </a:gsLst>
                  <a:lin ang="5400000" scaled="0"/>
                </a:gradFill>
                <a:ea typeface="Segoe UI" pitchFamily="34" charset="0"/>
                <a:cs typeface="Segoe UI" pitchFamily="34" charset="0"/>
              </a:rPr>
              <a:t>Source </a:t>
            </a:r>
            <a:br>
              <a:rPr lang="en-US" sz="1569" dirty="0">
                <a:gradFill>
                  <a:gsLst>
                    <a:gs pos="0">
                      <a:srgbClr val="3F3F3F"/>
                    </a:gs>
                    <a:gs pos="100000">
                      <a:srgbClr val="3F3F3F"/>
                    </a:gs>
                  </a:gsLst>
                  <a:lin ang="5400000" scaled="0"/>
                </a:gradFill>
                <a:ea typeface="Segoe UI" pitchFamily="34" charset="0"/>
                <a:cs typeface="Segoe UI" pitchFamily="34" charset="0"/>
              </a:rPr>
            </a:br>
            <a:r>
              <a:rPr lang="en-US" sz="1569" dirty="0">
                <a:gradFill>
                  <a:gsLst>
                    <a:gs pos="0">
                      <a:srgbClr val="3F3F3F"/>
                    </a:gs>
                    <a:gs pos="100000">
                      <a:srgbClr val="3F3F3F"/>
                    </a:gs>
                  </a:gsLst>
                  <a:lin ang="5400000" scaled="0"/>
                </a:gradFill>
                <a:ea typeface="Segoe UI" pitchFamily="34" charset="0"/>
                <a:cs typeface="Segoe UI" pitchFamily="34" charset="0"/>
              </a:rPr>
              <a:t>Repos</a:t>
            </a:r>
          </a:p>
        </p:txBody>
      </p:sp>
      <p:sp>
        <p:nvSpPr>
          <p:cNvPr id="50" name="Rectangle 49"/>
          <p:cNvSpPr/>
          <p:nvPr/>
        </p:nvSpPr>
        <p:spPr bwMode="auto">
          <a:xfrm>
            <a:off x="3066103" y="5130814"/>
            <a:ext cx="1963449" cy="95034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76" tIns="143448" rIns="179310" bIns="143448" numCol="1" spcCol="0" rtlCol="0" fromWordArt="0" anchor="ctr" anchorCtr="0" forceAA="0" compatLnSpc="1">
            <a:prstTxWarp prst="textNoShape">
              <a:avLst/>
            </a:prstTxWarp>
            <a:noAutofit/>
          </a:bodyPr>
          <a:lstStyle/>
          <a:p>
            <a:pPr algn="ctr" defTabSz="914289" fontAlgn="base">
              <a:lnSpc>
                <a:spcPct val="90000"/>
              </a:lnSpc>
              <a:spcBef>
                <a:spcPct val="0"/>
              </a:spcBef>
              <a:spcAft>
                <a:spcPct val="0"/>
              </a:spcAft>
            </a:pPr>
            <a:r>
              <a:rPr lang="en-US" sz="1569" dirty="0">
                <a:gradFill>
                  <a:gsLst>
                    <a:gs pos="0">
                      <a:srgbClr val="3F3F3F"/>
                    </a:gs>
                    <a:gs pos="100000">
                      <a:srgbClr val="3F3F3F"/>
                    </a:gs>
                  </a:gsLst>
                  <a:lin ang="5400000" scaled="0"/>
                </a:gradFill>
                <a:ea typeface="Segoe UI" pitchFamily="34" charset="0"/>
                <a:cs typeface="Segoe UI" pitchFamily="34" charset="0"/>
              </a:rPr>
              <a:t>Test Case Management</a:t>
            </a:r>
          </a:p>
        </p:txBody>
      </p:sp>
      <p:sp>
        <p:nvSpPr>
          <p:cNvPr id="51" name="Rectangle 50"/>
          <p:cNvSpPr/>
          <p:nvPr/>
        </p:nvSpPr>
        <p:spPr bwMode="auto">
          <a:xfrm>
            <a:off x="5078306" y="5130814"/>
            <a:ext cx="1963449" cy="95034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ctr" anchorCtr="0" forceAA="0" compatLnSpc="1">
            <a:prstTxWarp prst="textNoShape">
              <a:avLst/>
            </a:prstTxWarp>
            <a:noAutofit/>
          </a:bodyPr>
          <a:lstStyle/>
          <a:p>
            <a:pPr algn="ctr" defTabSz="914289" fontAlgn="base">
              <a:lnSpc>
                <a:spcPct val="90000"/>
              </a:lnSpc>
              <a:spcBef>
                <a:spcPct val="0"/>
              </a:spcBef>
              <a:spcAft>
                <a:spcPct val="0"/>
              </a:spcAft>
            </a:pPr>
            <a:r>
              <a:rPr lang="en-US" sz="1569" dirty="0">
                <a:gradFill>
                  <a:gsLst>
                    <a:gs pos="0">
                      <a:srgbClr val="3F3F3F"/>
                    </a:gs>
                    <a:gs pos="100000">
                      <a:srgbClr val="3F3F3F"/>
                    </a:gs>
                  </a:gsLst>
                  <a:lin ang="5400000" scaled="0"/>
                </a:gradFill>
                <a:ea typeface="Segoe UI" pitchFamily="34" charset="0"/>
                <a:cs typeface="Segoe UI" pitchFamily="34" charset="0"/>
              </a:rPr>
              <a:t>Feedback Management</a:t>
            </a:r>
          </a:p>
        </p:txBody>
      </p:sp>
      <p:sp>
        <p:nvSpPr>
          <p:cNvPr id="52" name="Rectangle 51"/>
          <p:cNvSpPr/>
          <p:nvPr/>
        </p:nvSpPr>
        <p:spPr bwMode="auto">
          <a:xfrm>
            <a:off x="7091835" y="5130814"/>
            <a:ext cx="2008276" cy="95034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358621" bIns="143448" numCol="1" spcCol="0" rtlCol="0" fromWordArt="0" anchor="ctr" anchorCtr="0" forceAA="0" compatLnSpc="1">
            <a:prstTxWarp prst="textNoShape">
              <a:avLst/>
            </a:prstTxWarp>
            <a:noAutofit/>
          </a:bodyPr>
          <a:lstStyle/>
          <a:p>
            <a:pPr algn="ctr" defTabSz="914289" fontAlgn="base">
              <a:lnSpc>
                <a:spcPct val="90000"/>
              </a:lnSpc>
              <a:spcBef>
                <a:spcPct val="0"/>
              </a:spcBef>
              <a:spcAft>
                <a:spcPct val="0"/>
              </a:spcAft>
            </a:pPr>
            <a:r>
              <a:rPr lang="en-US" sz="1569" dirty="0">
                <a:gradFill>
                  <a:gsLst>
                    <a:gs pos="0">
                      <a:srgbClr val="3F3F3F"/>
                    </a:gs>
                    <a:gs pos="100000">
                      <a:srgbClr val="3F3F3F"/>
                    </a:gs>
                  </a:gsLst>
                  <a:lin ang="5400000" scaled="0"/>
                </a:gradFill>
                <a:ea typeface="Segoe UI" pitchFamily="34" charset="0"/>
                <a:cs typeface="Segoe UI" pitchFamily="34" charset="0"/>
              </a:rPr>
              <a:t>Build and Continuous Integration</a:t>
            </a:r>
          </a:p>
        </p:txBody>
      </p:sp>
      <p:sp>
        <p:nvSpPr>
          <p:cNvPr id="53" name="Rectangle 52"/>
          <p:cNvSpPr/>
          <p:nvPr/>
        </p:nvSpPr>
        <p:spPr bwMode="auto">
          <a:xfrm>
            <a:off x="5078306" y="4182393"/>
            <a:ext cx="1963449" cy="9055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ctr" anchorCtr="0" forceAA="0" compatLnSpc="1">
            <a:prstTxWarp prst="textNoShape">
              <a:avLst/>
            </a:prstTxWarp>
            <a:noAutofit/>
          </a:bodyPr>
          <a:lstStyle/>
          <a:p>
            <a:pPr algn="ctr" defTabSz="914289" fontAlgn="base">
              <a:lnSpc>
                <a:spcPct val="90000"/>
              </a:lnSpc>
              <a:spcBef>
                <a:spcPct val="0"/>
              </a:spcBef>
              <a:spcAft>
                <a:spcPct val="0"/>
              </a:spcAft>
            </a:pPr>
            <a:r>
              <a:rPr lang="en-US" sz="1569" dirty="0">
                <a:gradFill>
                  <a:gsLst>
                    <a:gs pos="0">
                      <a:srgbClr val="3F3F3F"/>
                    </a:gs>
                    <a:gs pos="100000">
                      <a:srgbClr val="3F3F3F"/>
                    </a:gs>
                  </a:gsLst>
                  <a:lin ang="5400000" scaled="0"/>
                </a:gradFill>
                <a:ea typeface="Segoe UI" pitchFamily="34" charset="0"/>
                <a:cs typeface="Segoe UI" pitchFamily="34" charset="0"/>
              </a:rPr>
              <a:t>Agile </a:t>
            </a:r>
            <a:br>
              <a:rPr lang="en-US" sz="1569" dirty="0">
                <a:gradFill>
                  <a:gsLst>
                    <a:gs pos="0">
                      <a:srgbClr val="3F3F3F"/>
                    </a:gs>
                    <a:gs pos="100000">
                      <a:srgbClr val="3F3F3F"/>
                    </a:gs>
                  </a:gsLst>
                  <a:lin ang="5400000" scaled="0"/>
                </a:gradFill>
                <a:ea typeface="Segoe UI" pitchFamily="34" charset="0"/>
                <a:cs typeface="Segoe UI" pitchFamily="34" charset="0"/>
              </a:rPr>
            </a:br>
            <a:r>
              <a:rPr lang="en-US" sz="1569" dirty="0">
                <a:gradFill>
                  <a:gsLst>
                    <a:gs pos="0">
                      <a:srgbClr val="3F3F3F"/>
                    </a:gs>
                    <a:gs pos="100000">
                      <a:srgbClr val="3F3F3F"/>
                    </a:gs>
                  </a:gsLst>
                  <a:lin ang="5400000" scaled="0"/>
                </a:gradFill>
                <a:ea typeface="Segoe UI" pitchFamily="34" charset="0"/>
                <a:cs typeface="Segoe UI" pitchFamily="34" charset="0"/>
              </a:rPr>
              <a:t>Planning</a:t>
            </a:r>
          </a:p>
        </p:txBody>
      </p:sp>
      <p:sp>
        <p:nvSpPr>
          <p:cNvPr id="54" name="Rectangle 53"/>
          <p:cNvSpPr/>
          <p:nvPr/>
        </p:nvSpPr>
        <p:spPr bwMode="auto">
          <a:xfrm>
            <a:off x="7091835" y="4182393"/>
            <a:ext cx="2008276" cy="9055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358621" bIns="143448" numCol="1" spcCol="0" rtlCol="0" fromWordArt="0" anchor="ctr" anchorCtr="0" forceAA="0" compatLnSpc="1">
            <a:prstTxWarp prst="textNoShape">
              <a:avLst/>
            </a:prstTxWarp>
            <a:noAutofit/>
          </a:bodyPr>
          <a:lstStyle/>
          <a:p>
            <a:pPr algn="ctr" defTabSz="914289" fontAlgn="base">
              <a:lnSpc>
                <a:spcPct val="90000"/>
              </a:lnSpc>
              <a:spcBef>
                <a:spcPct val="0"/>
              </a:spcBef>
              <a:spcAft>
                <a:spcPct val="0"/>
              </a:spcAft>
            </a:pPr>
            <a:r>
              <a:rPr lang="en-US" sz="1569" dirty="0">
                <a:gradFill>
                  <a:gsLst>
                    <a:gs pos="0">
                      <a:srgbClr val="3F3F3F"/>
                    </a:gs>
                    <a:gs pos="100000">
                      <a:srgbClr val="3F3F3F"/>
                    </a:gs>
                  </a:gsLst>
                  <a:lin ang="5400000" scaled="0"/>
                </a:gradFill>
                <a:ea typeface="Segoe UI" pitchFamily="34" charset="0"/>
                <a:cs typeface="Segoe UI" pitchFamily="34" charset="0"/>
              </a:rPr>
              <a:t>Team </a:t>
            </a:r>
            <a:br>
              <a:rPr lang="en-US" sz="1569" dirty="0">
                <a:gradFill>
                  <a:gsLst>
                    <a:gs pos="0">
                      <a:srgbClr val="3F3F3F"/>
                    </a:gs>
                    <a:gs pos="100000">
                      <a:srgbClr val="3F3F3F"/>
                    </a:gs>
                  </a:gsLst>
                  <a:lin ang="5400000" scaled="0"/>
                </a:gradFill>
                <a:ea typeface="Segoe UI" pitchFamily="34" charset="0"/>
                <a:cs typeface="Segoe UI" pitchFamily="34" charset="0"/>
              </a:rPr>
            </a:br>
            <a:r>
              <a:rPr lang="en-US" sz="1569" dirty="0">
                <a:gradFill>
                  <a:gsLst>
                    <a:gs pos="0">
                      <a:srgbClr val="3F3F3F"/>
                    </a:gs>
                    <a:gs pos="100000">
                      <a:srgbClr val="3F3F3F"/>
                    </a:gs>
                  </a:gsLst>
                  <a:lin ang="5400000" scaled="0"/>
                </a:gradFill>
                <a:ea typeface="Segoe UI" pitchFamily="34" charset="0"/>
                <a:cs typeface="Segoe UI" pitchFamily="34" charset="0"/>
              </a:rPr>
              <a:t>Rooms</a:t>
            </a:r>
          </a:p>
        </p:txBody>
      </p:sp>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23334" y="2626136"/>
            <a:ext cx="7151682" cy="3462469"/>
          </a:xfrm>
          <a:prstGeom prst="rect">
            <a:avLst/>
          </a:prstGeom>
        </p:spPr>
      </p:pic>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12967" y="2626137"/>
            <a:ext cx="7172416" cy="3469802"/>
          </a:xfrm>
          <a:prstGeom prst="rect">
            <a:avLst/>
          </a:prstGeom>
        </p:spPr>
      </p:pic>
      <p:sp useBgFill="1">
        <p:nvSpPr>
          <p:cNvPr id="25" name="Rectangle 24"/>
          <p:cNvSpPr/>
          <p:nvPr/>
        </p:nvSpPr>
        <p:spPr bwMode="auto">
          <a:xfrm>
            <a:off x="4699" y="6075650"/>
            <a:ext cx="12188952" cy="782352"/>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6122828"/>
            <a:ext cx="6099176" cy="7351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3448" rIns="179310" bIns="143448" numCol="1" spcCol="0" rtlCol="0" fromWordArt="0" anchor="ctr" anchorCtr="0" forceAA="0" compatLnSpc="1">
            <a:prstTxWarp prst="textNoShape">
              <a:avLst/>
            </a:prstTxWarp>
            <a:noAutofit/>
          </a:bodyPr>
          <a:lstStyle/>
          <a:p>
            <a:pPr algn="r" defTabSz="914289" fontAlgn="base">
              <a:lnSpc>
                <a:spcPct val="90000"/>
              </a:lnSpc>
              <a:spcBef>
                <a:spcPct val="0"/>
              </a:spcBef>
              <a:spcAft>
                <a:spcPct val="0"/>
              </a:spcAft>
            </a:pPr>
            <a:r>
              <a:rPr lang="en-US" sz="3138" dirty="0">
                <a:gradFill>
                  <a:gsLst>
                    <a:gs pos="0">
                      <a:srgbClr val="FFFFFF"/>
                    </a:gs>
                    <a:gs pos="100000">
                      <a:srgbClr val="FFFFFF"/>
                    </a:gs>
                  </a:gsLst>
                  <a:lin ang="5400000" scaled="0"/>
                </a:gradFill>
                <a:latin typeface="Segoe UI Light"/>
                <a:ea typeface="Segoe UI" pitchFamily="34" charset="0"/>
                <a:cs typeface="Segoe UI" pitchFamily="34" charset="0"/>
              </a:rPr>
              <a:t>Team Foundation Server </a:t>
            </a:r>
          </a:p>
        </p:txBody>
      </p:sp>
      <p:grpSp>
        <p:nvGrpSpPr>
          <p:cNvPr id="6" name="Group 5"/>
          <p:cNvGrpSpPr/>
          <p:nvPr/>
        </p:nvGrpSpPr>
        <p:grpSpPr>
          <a:xfrm>
            <a:off x="0" y="5472703"/>
            <a:ext cx="3079392" cy="603488"/>
            <a:chOff x="-2357" y="4552950"/>
            <a:chExt cx="3140695" cy="615502"/>
          </a:xfrm>
        </p:grpSpPr>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135731" y="4552950"/>
              <a:ext cx="2002607" cy="615502"/>
            </a:xfrm>
            <a:prstGeom prst="rect">
              <a:avLst/>
            </a:prstGeom>
          </p:spPr>
        </p:pic>
        <p:sp>
          <p:nvSpPr>
            <p:cNvPr id="5" name="Rectangle 4"/>
            <p:cNvSpPr/>
            <p:nvPr/>
          </p:nvSpPr>
          <p:spPr bwMode="auto">
            <a:xfrm>
              <a:off x="-2357" y="4552950"/>
              <a:ext cx="1335856"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flipH="1">
            <a:off x="9081569" y="5472160"/>
            <a:ext cx="3116781" cy="603488"/>
            <a:chOff x="-40490" y="4552950"/>
            <a:chExt cx="3178828" cy="615502"/>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020728" y="4552950"/>
              <a:ext cx="2117610" cy="615502"/>
            </a:xfrm>
            <a:prstGeom prst="rect">
              <a:avLst/>
            </a:prstGeom>
          </p:spPr>
        </p:pic>
        <p:sp>
          <p:nvSpPr>
            <p:cNvPr id="35" name="Rectangle 34"/>
            <p:cNvSpPr/>
            <p:nvPr/>
          </p:nvSpPr>
          <p:spPr bwMode="auto">
            <a:xfrm>
              <a:off x="-40490" y="4552950"/>
              <a:ext cx="137399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8" name="Group 17"/>
          <p:cNvGrpSpPr/>
          <p:nvPr/>
        </p:nvGrpSpPr>
        <p:grpSpPr>
          <a:xfrm>
            <a:off x="179472" y="4783378"/>
            <a:ext cx="1799795" cy="1799795"/>
            <a:chOff x="125735" y="5006938"/>
            <a:chExt cx="1835624" cy="1835624"/>
          </a:xfrm>
        </p:grpSpPr>
        <p:grpSp>
          <p:nvGrpSpPr>
            <p:cNvPr id="41" name="Group 40"/>
            <p:cNvGrpSpPr/>
            <p:nvPr/>
          </p:nvGrpSpPr>
          <p:grpSpPr>
            <a:xfrm>
              <a:off x="125735" y="5006938"/>
              <a:ext cx="1835624" cy="1835624"/>
              <a:chOff x="274642" y="4950425"/>
              <a:chExt cx="1835624" cy="1835624"/>
            </a:xfrm>
          </p:grpSpPr>
          <p:sp>
            <p:nvSpPr>
              <p:cNvPr id="44" name="Oval 43"/>
              <p:cNvSpPr/>
              <p:nvPr/>
            </p:nvSpPr>
            <p:spPr bwMode="auto">
              <a:xfrm>
                <a:off x="274642" y="4950425"/>
                <a:ext cx="1835624" cy="1835624"/>
              </a:xfrm>
              <a:prstGeom prst="ellipse">
                <a:avLst/>
              </a:prstGeom>
              <a:solidFill>
                <a:srgbClr val="68217A"/>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5"/>
              <p:cNvSpPr>
                <a:spLocks noEditPoints="1"/>
              </p:cNvSpPr>
              <p:nvPr/>
            </p:nvSpPr>
            <p:spPr bwMode="black">
              <a:xfrm>
                <a:off x="816276" y="5169119"/>
                <a:ext cx="752356" cy="1398236"/>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w="10795" cap="flat" cmpd="sng" algn="ctr">
                <a:noFill/>
                <a:prstDash val="solid"/>
                <a:headEnd type="none" w="med" len="med"/>
                <a:tailEnd type="none" w="med" len="med"/>
              </a:ln>
              <a:effectLst/>
              <a:extLst/>
            </p:spPr>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896274" fontAlgn="base">
                  <a:lnSpc>
                    <a:spcPct val="90000"/>
                  </a:lnSpc>
                  <a:spcBef>
                    <a:spcPct val="0"/>
                  </a:spcBef>
                  <a:spcAft>
                    <a:spcPct val="0"/>
                  </a:spcAft>
                  <a:defRPr/>
                </a:pPr>
                <a:endParaRPr lang="en-US" sz="1961" kern="0" spc="-49">
                  <a:gradFill>
                    <a:gsLst>
                      <a:gs pos="1250">
                        <a:srgbClr val="EFEFEF"/>
                      </a:gs>
                      <a:gs pos="10417">
                        <a:srgbClr val="EFEFEF"/>
                      </a:gs>
                    </a:gsLst>
                    <a:lin ang="5400000" scaled="0"/>
                  </a:gradFill>
                </a:endParaRPr>
              </a:p>
            </p:txBody>
          </p:sp>
        </p:grpSp>
        <p:pic>
          <p:nvPicPr>
            <p:cNvPr id="46" name="Picture 45"/>
            <p:cNvPicPr>
              <a:picLocks noChangeAspect="1"/>
            </p:cNvPicPr>
            <p:nvPr/>
          </p:nvPicPr>
          <p:blipFill rotWithShape="1">
            <a:blip r:embed="rId11" cstate="print">
              <a:extLst>
                <a:ext uri="{28A0092B-C50C-407E-A947-70E740481C1C}">
                  <a14:useLocalDpi xmlns:a14="http://schemas.microsoft.com/office/drawing/2010/main" val="0"/>
                </a:ext>
              </a:extLst>
            </a:blip>
            <a:srcRect l="2128" r="75902"/>
            <a:stretch/>
          </p:blipFill>
          <p:spPr>
            <a:xfrm>
              <a:off x="311998" y="5081965"/>
              <a:ext cx="650568" cy="829157"/>
            </a:xfrm>
            <a:prstGeom prst="rect">
              <a:avLst/>
            </a:prstGeom>
          </p:spPr>
        </p:pic>
      </p:grpSp>
      <p:sp>
        <p:nvSpPr>
          <p:cNvPr id="60" name="Rectangle 59"/>
          <p:cNvSpPr/>
          <p:nvPr/>
        </p:nvSpPr>
        <p:spPr bwMode="auto">
          <a:xfrm>
            <a:off x="6098085" y="6122828"/>
            <a:ext cx="6095565" cy="73517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86207" tIns="143448" rIns="1075862" bIns="143448" numCol="1" spcCol="0" rtlCol="0" fromWordArt="0" anchor="ctr" anchorCtr="0" forceAA="0" compatLnSpc="1">
            <a:prstTxWarp prst="textNoShape">
              <a:avLst/>
            </a:prstTxWarp>
            <a:noAutofit/>
          </a:bodyPr>
          <a:lstStyle/>
          <a:p>
            <a:pPr defTabSz="914289" fontAlgn="base">
              <a:lnSpc>
                <a:spcPct val="90000"/>
              </a:lnSpc>
              <a:spcBef>
                <a:spcPct val="0"/>
              </a:spcBef>
              <a:spcAft>
                <a:spcPct val="0"/>
              </a:spcAft>
            </a:pPr>
            <a:r>
              <a:rPr lang="en-US" sz="3138" dirty="0">
                <a:gradFill>
                  <a:gsLst>
                    <a:gs pos="0">
                      <a:srgbClr val="FFFFFF"/>
                    </a:gs>
                    <a:gs pos="100000">
                      <a:srgbClr val="FFFFFF"/>
                    </a:gs>
                  </a:gsLst>
                  <a:lin ang="5400000" scaled="0"/>
                </a:gradFill>
                <a:latin typeface="Segoe UI Light"/>
                <a:ea typeface="Segoe UI" pitchFamily="34" charset="0"/>
                <a:cs typeface="Segoe UI" pitchFamily="34" charset="0"/>
              </a:rPr>
              <a:t>Visual Studio Online </a:t>
            </a:r>
          </a:p>
        </p:txBody>
      </p:sp>
      <p:grpSp>
        <p:nvGrpSpPr>
          <p:cNvPr id="85" name="Group 84"/>
          <p:cNvGrpSpPr/>
          <p:nvPr/>
        </p:nvGrpSpPr>
        <p:grpSpPr>
          <a:xfrm>
            <a:off x="10237203" y="4783378"/>
            <a:ext cx="1799795" cy="1799795"/>
            <a:chOff x="10168484" y="4537144"/>
            <a:chExt cx="1835624" cy="1835624"/>
          </a:xfrm>
        </p:grpSpPr>
        <p:sp>
          <p:nvSpPr>
            <p:cNvPr id="86" name="Oval 85"/>
            <p:cNvSpPr/>
            <p:nvPr/>
          </p:nvSpPr>
          <p:spPr bwMode="auto">
            <a:xfrm flipH="1" flipV="1">
              <a:off x="10168484" y="4537144"/>
              <a:ext cx="1835624" cy="1835624"/>
            </a:xfrm>
            <a:prstGeom prst="ellipse">
              <a:avLst/>
            </a:prstGeom>
            <a:solidFill>
              <a:schemeClr val="accent4"/>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914289"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128"/>
            <p:cNvSpPr>
              <a:spLocks noChangeAspect="1"/>
            </p:cNvSpPr>
            <p:nvPr/>
          </p:nvSpPr>
          <p:spPr bwMode="black">
            <a:xfrm>
              <a:off x="10371886" y="4977182"/>
              <a:ext cx="1401320" cy="77411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50800" cap="flat" cmpd="sng" algn="ctr">
              <a:noFill/>
              <a:prstDash val="solid"/>
              <a:headEnd type="none" w="med" len="med"/>
              <a:tailEnd type="none" w="med" len="med"/>
            </a:ln>
            <a:effectLst/>
            <a:extLst/>
          </p:spPr>
          <p:txBody>
            <a:bodyPr rot="0" spcFirstLastPara="0" vertOverflow="overflow" horzOverflow="overflow" vert="horz" wrap="square" lIns="179310" tIns="143448" rIns="179310" bIns="143448" numCol="1" spcCol="0" rtlCol="0" fromWordArt="0" anchor="t" anchorCtr="0" forceAA="0" compatLnSpc="1">
              <a:prstTxWarp prst="textNoShape">
                <a:avLst/>
              </a:prstTxWarp>
              <a:noAutofit/>
            </a:bodyPr>
            <a:lstStyle/>
            <a:p>
              <a:pPr algn="ctr" defTabSz="896274" fontAlgn="base">
                <a:lnSpc>
                  <a:spcPct val="90000"/>
                </a:lnSpc>
                <a:spcBef>
                  <a:spcPct val="0"/>
                </a:spcBef>
                <a:spcAft>
                  <a:spcPct val="0"/>
                </a:spcAft>
                <a:defRPr/>
              </a:pPr>
              <a:endParaRPr lang="en-US" sz="1961" kern="0" spc="-49">
                <a:gradFill>
                  <a:gsLst>
                    <a:gs pos="1250">
                      <a:srgbClr val="EFEFEF"/>
                    </a:gs>
                    <a:gs pos="10417">
                      <a:srgbClr val="EFEFEF"/>
                    </a:gs>
                  </a:gsLst>
                  <a:lin ang="5400000" scaled="0"/>
                </a:gradFill>
              </a:endParaRPr>
            </a:p>
          </p:txBody>
        </p:sp>
        <p:pic>
          <p:nvPicPr>
            <p:cNvPr id="88" name="Picture 87"/>
            <p:cNvPicPr>
              <a:picLocks noChangeAspect="1"/>
            </p:cNvPicPr>
            <p:nvPr/>
          </p:nvPicPr>
          <p:blipFill rotWithShape="1">
            <a:blip r:embed="rId12" cstate="print">
              <a:duotone>
                <a:schemeClr val="accent4">
                  <a:shade val="45000"/>
                  <a:satMod val="135000"/>
                </a:schemeClr>
                <a:prstClr val="white"/>
              </a:duotone>
              <a:extLst>
                <a:ext uri="{28A0092B-C50C-407E-A947-70E740481C1C}">
                  <a14:useLocalDpi xmlns:a14="http://schemas.microsoft.com/office/drawing/2010/main" val="0"/>
                </a:ext>
              </a:extLst>
            </a:blip>
            <a:srcRect r="17482"/>
            <a:stretch/>
          </p:blipFill>
          <p:spPr>
            <a:xfrm>
              <a:off x="10700847" y="5085271"/>
              <a:ext cx="640080" cy="689649"/>
            </a:xfrm>
            <a:prstGeom prst="rect">
              <a:avLst/>
            </a:prstGeom>
          </p:spPr>
        </p:pic>
      </p:grpSp>
      <p:sp>
        <p:nvSpPr>
          <p:cNvPr id="22" name="Rectangle 21"/>
          <p:cNvSpPr/>
          <p:nvPr/>
        </p:nvSpPr>
        <p:spPr>
          <a:xfrm>
            <a:off x="2944911" y="2991578"/>
            <a:ext cx="6299574" cy="5205497"/>
          </a:xfrm>
          <a:prstGeom prst="rect">
            <a:avLst/>
          </a:prstGeom>
          <a:noFill/>
        </p:spPr>
        <p:txBody>
          <a:bodyPr spcFirstLastPara="1" wrap="none" lIns="89655" tIns="44828" rIns="89655" bIns="44828" numCol="1">
            <a:prstTxWarp prst="textArchUp">
              <a:avLst>
                <a:gd name="adj" fmla="val 11256926"/>
              </a:avLst>
            </a:prstTxWarp>
            <a:spAutoFit/>
          </a:bodyPr>
          <a:lstStyle/>
          <a:p>
            <a:pPr algn="ctr" defTabSz="914285"/>
            <a:r>
              <a:rPr lang="en-US" sz="1765" dirty="0">
                <a:ln w="0"/>
                <a:gradFill>
                  <a:gsLst>
                    <a:gs pos="0">
                      <a:srgbClr val="FFFFFF"/>
                    </a:gs>
                    <a:gs pos="100000">
                      <a:srgbClr val="FFFFFF"/>
                    </a:gs>
                  </a:gsLst>
                  <a:lin ang="5400000" scaled="0"/>
                </a:gradFill>
              </a:rPr>
              <a:t>Lab Management | Load Testing | SharePoint | Project Server | System Center</a:t>
            </a:r>
          </a:p>
        </p:txBody>
      </p:sp>
      <p:sp>
        <p:nvSpPr>
          <p:cNvPr id="48" name="Rectangle 47"/>
          <p:cNvSpPr/>
          <p:nvPr/>
        </p:nvSpPr>
        <p:spPr>
          <a:xfrm>
            <a:off x="1923759" y="2031175"/>
            <a:ext cx="8310631" cy="8088947"/>
          </a:xfrm>
          <a:prstGeom prst="rect">
            <a:avLst/>
          </a:prstGeom>
          <a:noFill/>
        </p:spPr>
        <p:txBody>
          <a:bodyPr spcFirstLastPara="1" wrap="none" lIns="89655" tIns="44828" rIns="89655" bIns="44828" numCol="1">
            <a:prstTxWarp prst="textArchUp">
              <a:avLst>
                <a:gd name="adj" fmla="val 12000805"/>
              </a:avLst>
            </a:prstTxWarp>
            <a:spAutoFit/>
          </a:bodyPr>
          <a:lstStyle/>
          <a:p>
            <a:pPr algn="ctr" defTabSz="914285"/>
            <a:r>
              <a:rPr lang="en-US" sz="1765" dirty="0">
                <a:ln w="0"/>
                <a:gradFill>
                  <a:gsLst>
                    <a:gs pos="0">
                      <a:srgbClr val="FFFFFF"/>
                    </a:gs>
                    <a:gs pos="100000">
                      <a:srgbClr val="FFFFFF"/>
                    </a:gs>
                  </a:gsLst>
                  <a:lin ang="5400000" scaled="0"/>
                </a:gradFill>
              </a:rPr>
              <a:t>Build Service | Load Testing Service | Application Insights | Continuous Deployment to Azure | Code Editing</a:t>
            </a:r>
          </a:p>
        </p:txBody>
      </p:sp>
      <p:sp>
        <p:nvSpPr>
          <p:cNvPr id="8" name="Title 7"/>
          <p:cNvSpPr>
            <a:spLocks noGrp="1"/>
          </p:cNvSpPr>
          <p:nvPr>
            <p:ph type="title"/>
          </p:nvPr>
        </p:nvSpPr>
        <p:spPr/>
        <p:txBody>
          <a:bodyPr/>
          <a:lstStyle/>
          <a:p>
            <a:endParaRPr lang="en-US" dirty="0"/>
          </a:p>
        </p:txBody>
      </p:sp>
    </p:spTree>
    <p:extLst>
      <p:ext uri="{BB962C8B-B14F-4D97-AF65-F5344CB8AC3E}">
        <p14:creationId xmlns:p14="http://schemas.microsoft.com/office/powerpoint/2010/main" val="172883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2" name="Title 1"/>
          <p:cNvSpPr>
            <a:spLocks noGrp="1"/>
          </p:cNvSpPr>
          <p:nvPr>
            <p:ph type="title"/>
          </p:nvPr>
        </p:nvSpPr>
        <p:spPr/>
        <p:txBody>
          <a:bodyPr/>
          <a:lstStyle/>
          <a:p>
            <a:r>
              <a:rPr lang="en-US" dirty="0" smtClean="0"/>
              <a:t>A lap around Visual Studio Online</a:t>
            </a:r>
            <a:endParaRPr lang="en-US" dirty="0"/>
          </a:p>
        </p:txBody>
      </p:sp>
    </p:spTree>
    <p:extLst>
      <p:ext uri="{BB962C8B-B14F-4D97-AF65-F5344CB8AC3E}">
        <p14:creationId xmlns:p14="http://schemas.microsoft.com/office/powerpoint/2010/main" val="4065520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Call to Action</a:t>
            </a:r>
            <a:endParaRPr lang="en-US" dirty="0"/>
          </a:p>
        </p:txBody>
      </p:sp>
      <p:sp>
        <p:nvSpPr>
          <p:cNvPr id="2" name="Content Placeholder 1"/>
          <p:cNvSpPr>
            <a:spLocks noGrp="1"/>
          </p:cNvSpPr>
          <p:nvPr>
            <p:ph sz="quarter" idx="10"/>
          </p:nvPr>
        </p:nvSpPr>
        <p:spPr/>
        <p:txBody>
          <a:bodyPr/>
          <a:lstStyle/>
          <a:p>
            <a:r>
              <a:rPr lang="en-US" dirty="0" smtClean="0"/>
              <a:t>Sign up for a VSO account</a:t>
            </a:r>
            <a:endParaRPr lang="en-US" dirty="0"/>
          </a:p>
        </p:txBody>
      </p:sp>
    </p:spTree>
    <p:extLst>
      <p:ext uri="{BB962C8B-B14F-4D97-AF65-F5344CB8AC3E}">
        <p14:creationId xmlns:p14="http://schemas.microsoft.com/office/powerpoint/2010/main" val="357026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155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53581EA1847CCB40AAA5607113422F65" ma:contentTypeVersion="6" ma:contentTypeDescription="Új dokumentum létrehozása." ma:contentTypeScope="" ma:versionID="e707ad0bf912b0977086219d55fea53d">
  <xsd:schema xmlns:xsd="http://www.w3.org/2001/XMLSchema" xmlns:xs="http://www.w3.org/2001/XMLSchema" xmlns:p="http://schemas.microsoft.com/office/2006/metadata/properties" xmlns:ns2="24f5f1ea-89e2-489c-943a-db0b82179cc7" xmlns:ns3="d8d0fcf7-9369-4a12-b420-8b0bd58d8ea4" targetNamespace="http://schemas.microsoft.com/office/2006/metadata/properties" ma:root="true" ma:fieldsID="187cacf66d0734edcf7574fc61cf576c" ns2:_="" ns3:_="">
    <xsd:import namespace="24f5f1ea-89e2-489c-943a-db0b82179cc7"/>
    <xsd:import namespace="d8d0fcf7-9369-4a12-b420-8b0bd58d8ea4"/>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f5f1ea-89e2-489c-943a-db0b82179cc7" elementFormDefault="qualified">
    <xsd:import namespace="http://schemas.microsoft.com/office/2006/documentManagement/types"/>
    <xsd:import namespace="http://schemas.microsoft.com/office/infopath/2007/PartnerControls"/>
    <xsd:element name="SharedWithUsers" ma:index="8" nillable="true" ma:displayName="Résztvevők"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Megosztva részletekkel" ma:description="" ma:internalName="SharedWithDetails" ma:readOnly="true">
      <xsd:simpleType>
        <xsd:restriction base="dms:Note">
          <xsd:maxLength value="255"/>
        </xsd:restriction>
      </xsd:simpleType>
    </xsd:element>
    <xsd:element name="LastSharedByUser" ma:index="10" nillable="true" ma:displayName="Utoljára megosztva felhasználók szerint" ma:description="" ma:internalName="LastSharedByUser" ma:readOnly="true">
      <xsd:simpleType>
        <xsd:restriction base="dms:Note">
          <xsd:maxLength value="255"/>
        </xsd:restriction>
      </xsd:simpleType>
    </xsd:element>
    <xsd:element name="LastSharedByTime" ma:index="11" nillable="true" ma:displayName="Utoljára megosztva időpontok szerint"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8d0fcf7-9369-4a12-b420-8b0bd58d8ea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458A87-21F5-4139-A3A5-51ABD00CDF3D}"/>
</file>

<file path=customXml/itemProps2.xml><?xml version="1.0" encoding="utf-8"?>
<ds:datastoreItem xmlns:ds="http://schemas.openxmlformats.org/officeDocument/2006/customXml" ds:itemID="{63419791-B66E-4533-864C-E6BEF5B7D04B}"/>
</file>

<file path=customXml/itemProps3.xml><?xml version="1.0" encoding="utf-8"?>
<ds:datastoreItem xmlns:ds="http://schemas.openxmlformats.org/officeDocument/2006/customXml" ds:itemID="{BD05BB04-B834-4A1F-B492-BFEAE52D3E52}"/>
</file>

<file path=docProps/app.xml><?xml version="1.0" encoding="utf-8"?>
<Properties xmlns="http://schemas.openxmlformats.org/officeDocument/2006/extended-properties" xmlns:vt="http://schemas.openxmlformats.org/officeDocument/2006/docPropsVTypes">
  <Template>NWC 2013 Cheryl's</Template>
  <TotalTime>178</TotalTime>
  <Words>224</Words>
  <Application>Microsoft Office PowerPoint</Application>
  <PresentationFormat>Custom</PresentationFormat>
  <Paragraphs>29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MVA</vt:lpstr>
      <vt:lpstr>01 | A Lap Around Visual Studio Online</vt:lpstr>
      <vt:lpstr>Module Overview</vt:lpstr>
      <vt:lpstr>PowerPoint Presentation</vt:lpstr>
      <vt:lpstr>A lap around Visual Studio Online</vt:lpstr>
      <vt:lpstr>Call to Action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Source Code with Git</dc:title>
  <dc:creator>Cheryl Hammond</dc:creator>
  <cp:lastModifiedBy>Kristen Paulson</cp:lastModifiedBy>
  <cp:revision>34</cp:revision>
  <dcterms:created xsi:type="dcterms:W3CDTF">2014-09-11T20:06:39Z</dcterms:created>
  <dcterms:modified xsi:type="dcterms:W3CDTF">2014-10-14T23:35:03Z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0x01010053581EA1847CCB40AAA5607113422F65</vt:lpwstr>
  </property>
</Properties>
</file>