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ABEA-EDBE-498B-AFAF-11CF37C38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A4D98-41A0-4F26-BA39-A0573AD98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8B5B8-AA79-4E24-9893-07992FA66D4A}"/>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F364637E-8125-474E-9564-0000A922C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56071-ADD8-4ECE-9B40-F404AE6F779E}"/>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194941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5362-9DCA-4756-B9B9-548950BB9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9D151-3452-4959-AB7F-3B4D1A6F3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9CA12-1C53-4470-8F23-0D91F3E64473}"/>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0E79D40E-BAB3-447D-88A4-C7651234E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63580-634D-4E2E-9A09-F3389876E1BE}"/>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28666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6F34F-2FD5-40E8-9EB6-8B95451EBA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ABBB19-321D-4D9E-B806-750D6F95D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9F5E9-EE06-4752-96B0-EDF99AD0D5FB}"/>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8A497855-54DE-4A2E-A916-6ACCAEDED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A4419-5D25-4C5F-A8B8-8244F70DFF18}"/>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258356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8D5F-717C-4E85-BF7F-DEF18A7B2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4A33A-ACD2-405E-97F1-BBEA07FBD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4DC64-2E57-4A28-92FF-21E1B5CD7D2C}"/>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F3877198-1392-47CF-AFF9-552E2126D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C2352-1B28-42F1-A384-1F08D410A297}"/>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335280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AD93-2BEB-4D94-AC1E-7E07A32E59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A065D7-8665-4044-A7ED-82E31C1D4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BFF11E-1AFE-4DD8-ADA3-0279E6EC1C54}"/>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6D62BD0B-0BC5-4633-AF06-E0565AEC0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6A75C-E770-4146-BEDF-125B3E85DD19}"/>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106463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D8EB-5627-41D8-A4E0-70EBE62CD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DC79D-544A-4EDD-90AD-0A5979778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B3565-458D-4D10-B6FC-D0E517D20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610CAF-A3A0-4942-A6BE-9903C9C065CE}"/>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6" name="Footer Placeholder 5">
            <a:extLst>
              <a:ext uri="{FF2B5EF4-FFF2-40B4-BE49-F238E27FC236}">
                <a16:creationId xmlns:a16="http://schemas.microsoft.com/office/drawing/2014/main" id="{570A5CF7-B71E-46FD-9C3E-70CE4A84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298D8-D313-4ED2-A972-E603120909A7}"/>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31558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188D-EA13-49DC-B452-A16D9C78F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53636-EFBF-48F2-9ACB-E69C63F46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5C147-2259-4950-BCA0-C8E445016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20CFE-32D5-4EF0-927E-AA4134CBE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1E993-D965-4F72-B6C7-3A9F5DE0F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E6C1A-0F15-41B8-A4BF-89715AEED4A6}"/>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8" name="Footer Placeholder 7">
            <a:extLst>
              <a:ext uri="{FF2B5EF4-FFF2-40B4-BE49-F238E27FC236}">
                <a16:creationId xmlns:a16="http://schemas.microsoft.com/office/drawing/2014/main" id="{DA8B5333-C62B-4592-B23B-AC427E8C1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92860D-CB45-442E-BEA5-91CFD5C65F2A}"/>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40784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BC63-72D0-4FD0-A3D0-5E26E3CDE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B803F-1792-4CFD-9D30-327DBEA2AA19}"/>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4" name="Footer Placeholder 3">
            <a:extLst>
              <a:ext uri="{FF2B5EF4-FFF2-40B4-BE49-F238E27FC236}">
                <a16:creationId xmlns:a16="http://schemas.microsoft.com/office/drawing/2014/main" id="{69965D12-75B8-4BF3-9CF7-29396A6F1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F9070-894B-45EE-A6A9-51534D31E9AF}"/>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36990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F9756-FD02-4FEA-B21B-25B8A50B5BF5}"/>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3" name="Footer Placeholder 2">
            <a:extLst>
              <a:ext uri="{FF2B5EF4-FFF2-40B4-BE49-F238E27FC236}">
                <a16:creationId xmlns:a16="http://schemas.microsoft.com/office/drawing/2014/main" id="{57CC09DA-FF39-4B85-866F-3A39F340AE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5D360-EF92-4679-82CD-D9E4354A53D6}"/>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207845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EB5D-98A0-4C81-A137-F1AD366EF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61B8B9-7591-45AB-8188-F80C0DC3A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AEBE49-0ADA-4790-A70A-60B046A75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AD484-2774-4B11-99FC-F1E1DCDF004F}"/>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6" name="Footer Placeholder 5">
            <a:extLst>
              <a:ext uri="{FF2B5EF4-FFF2-40B4-BE49-F238E27FC236}">
                <a16:creationId xmlns:a16="http://schemas.microsoft.com/office/drawing/2014/main" id="{1A5FB4C9-4CA1-40E4-9266-5E3CD9034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DCFC2-4F83-4B9B-B016-F5A15508C7CF}"/>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166822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9016-26B2-4AAE-90CA-9D9DB80DA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7DC357-8AD1-42C1-9F62-D343DAB64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D749A-9AD1-42B4-8469-EB501C785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7A94C-E2E8-46E4-B704-ECF0F6F6C843}"/>
              </a:ext>
            </a:extLst>
          </p:cNvPr>
          <p:cNvSpPr>
            <a:spLocks noGrp="1"/>
          </p:cNvSpPr>
          <p:nvPr>
            <p:ph type="dt" sz="half" idx="10"/>
          </p:nvPr>
        </p:nvSpPr>
        <p:spPr/>
        <p:txBody>
          <a:bodyPr/>
          <a:lstStyle/>
          <a:p>
            <a:fld id="{C12D9D19-65C5-4716-969F-3D871DAE87FB}" type="datetimeFigureOut">
              <a:rPr lang="en-US" smtClean="0"/>
              <a:t>3/6/2020</a:t>
            </a:fld>
            <a:endParaRPr lang="en-US"/>
          </a:p>
        </p:txBody>
      </p:sp>
      <p:sp>
        <p:nvSpPr>
          <p:cNvPr id="6" name="Footer Placeholder 5">
            <a:extLst>
              <a:ext uri="{FF2B5EF4-FFF2-40B4-BE49-F238E27FC236}">
                <a16:creationId xmlns:a16="http://schemas.microsoft.com/office/drawing/2014/main" id="{CC5D865C-8838-4316-AFE6-3A745C423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AD784-3878-44B3-918F-395AC5D9F358}"/>
              </a:ext>
            </a:extLst>
          </p:cNvPr>
          <p:cNvSpPr>
            <a:spLocks noGrp="1"/>
          </p:cNvSpPr>
          <p:nvPr>
            <p:ph type="sldNum" sz="quarter" idx="12"/>
          </p:nvPr>
        </p:nvSpPr>
        <p:spPr/>
        <p:txBody>
          <a:bodyPr/>
          <a:lstStyle/>
          <a:p>
            <a:fld id="{FEE0BF01-D798-4508-84D3-6E8FBBD1DE30}" type="slidenum">
              <a:rPr lang="en-US" smtClean="0"/>
              <a:t>‹#›</a:t>
            </a:fld>
            <a:endParaRPr lang="en-US"/>
          </a:p>
        </p:txBody>
      </p:sp>
    </p:spTree>
    <p:extLst>
      <p:ext uri="{BB962C8B-B14F-4D97-AF65-F5344CB8AC3E}">
        <p14:creationId xmlns:p14="http://schemas.microsoft.com/office/powerpoint/2010/main" val="4984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C06D2-A2A9-4DCF-8FD9-7DDCA507E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4C03A-F39A-468C-B70C-F5ABF4124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36D47-739C-42EF-A0DD-DA36A0DB7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D9D19-65C5-4716-969F-3D871DAE87FB}" type="datetimeFigureOut">
              <a:rPr lang="en-US" smtClean="0"/>
              <a:t>3/6/2020</a:t>
            </a:fld>
            <a:endParaRPr lang="en-US"/>
          </a:p>
        </p:txBody>
      </p:sp>
      <p:sp>
        <p:nvSpPr>
          <p:cNvPr id="5" name="Footer Placeholder 4">
            <a:extLst>
              <a:ext uri="{FF2B5EF4-FFF2-40B4-BE49-F238E27FC236}">
                <a16:creationId xmlns:a16="http://schemas.microsoft.com/office/drawing/2014/main" id="{846AAEAD-20D4-42F9-8C38-392F567C3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E8C27-44BF-4BEF-9FEF-41C5B8A30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0BF01-D798-4508-84D3-6E8FBBD1DE30}" type="slidenum">
              <a:rPr lang="en-US" smtClean="0"/>
              <a:t>‹#›</a:t>
            </a:fld>
            <a:endParaRPr lang="en-US"/>
          </a:p>
        </p:txBody>
      </p:sp>
    </p:spTree>
    <p:extLst>
      <p:ext uri="{BB962C8B-B14F-4D97-AF65-F5344CB8AC3E}">
        <p14:creationId xmlns:p14="http://schemas.microsoft.com/office/powerpoint/2010/main" val="207615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amali18/Bank_Marketing" TargetMode="External"/><Relationship Id="rId2" Type="http://schemas.openxmlformats.org/officeDocument/2006/relationships/hyperlink" Target="https://github.com/mshukla20/Bank_Marketing" TargetMode="External"/><Relationship Id="rId1" Type="http://schemas.openxmlformats.org/officeDocument/2006/relationships/slideLayout" Target="../slideLayouts/slideLayout1.xml"/><Relationship Id="rId4" Type="http://schemas.openxmlformats.org/officeDocument/2006/relationships/hyperlink" Target="https://github.com/deepalrathod/Bank_Marketing-MV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8B69-EB70-486C-BA26-F7FA69892107}"/>
              </a:ext>
            </a:extLst>
          </p:cNvPr>
          <p:cNvSpPr>
            <a:spLocks noGrp="1"/>
          </p:cNvSpPr>
          <p:nvPr>
            <p:ph type="ctrTitle"/>
          </p:nvPr>
        </p:nvSpPr>
        <p:spPr/>
        <p:txBody>
          <a:bodyPr/>
          <a:lstStyle/>
          <a:p>
            <a:r>
              <a:rPr lang="en-US" dirty="0"/>
              <a:t>Marketing Analysis for Bank</a:t>
            </a:r>
          </a:p>
        </p:txBody>
      </p:sp>
      <p:sp>
        <p:nvSpPr>
          <p:cNvPr id="3" name="Subtitle 2">
            <a:extLst>
              <a:ext uri="{FF2B5EF4-FFF2-40B4-BE49-F238E27FC236}">
                <a16:creationId xmlns:a16="http://schemas.microsoft.com/office/drawing/2014/main" id="{561146F4-6358-434C-8089-65750A08EAC2}"/>
              </a:ext>
            </a:extLst>
          </p:cNvPr>
          <p:cNvSpPr>
            <a:spLocks noGrp="1"/>
          </p:cNvSpPr>
          <p:nvPr>
            <p:ph type="subTitle" idx="1"/>
          </p:nvPr>
        </p:nvSpPr>
        <p:spPr>
          <a:xfrm>
            <a:off x="3432313" y="3602038"/>
            <a:ext cx="7805530" cy="1655762"/>
          </a:xfrm>
        </p:spPr>
        <p:txBody>
          <a:bodyPr>
            <a:normAutofit fontScale="85000" lnSpcReduction="10000"/>
          </a:bodyPr>
          <a:lstStyle/>
          <a:p>
            <a:pPr algn="l"/>
            <a:r>
              <a:rPr lang="en-US" dirty="0"/>
              <a:t>Group 4:</a:t>
            </a:r>
          </a:p>
          <a:p>
            <a:pPr algn="l"/>
            <a:r>
              <a:rPr lang="en-US" dirty="0"/>
              <a:t>Mohit Shukla (</a:t>
            </a:r>
            <a:r>
              <a:rPr lang="en-US" u="sng" dirty="0">
                <a:hlinkClick r:id="rId2"/>
              </a:rPr>
              <a:t>https://github.com/mshukla20/Bank_Marketing</a:t>
            </a:r>
            <a:r>
              <a:rPr lang="en-US" dirty="0"/>
              <a:t>)</a:t>
            </a:r>
          </a:p>
          <a:p>
            <a:pPr algn="l"/>
            <a:r>
              <a:rPr lang="en-US" dirty="0" err="1"/>
              <a:t>Shamali</a:t>
            </a:r>
            <a:r>
              <a:rPr lang="en-US" dirty="0"/>
              <a:t> Shah  (</a:t>
            </a:r>
            <a:r>
              <a:rPr lang="en-US" u="sng" dirty="0">
                <a:hlinkClick r:id="rId3"/>
              </a:rPr>
              <a:t>https://github.com/shamali18/Bank_Marketing</a:t>
            </a:r>
            <a:r>
              <a:rPr lang="en-US" dirty="0"/>
              <a:t>)</a:t>
            </a:r>
          </a:p>
          <a:p>
            <a:pPr algn="l"/>
            <a:r>
              <a:rPr lang="en-US" dirty="0"/>
              <a:t>Deepal Rathod (</a:t>
            </a:r>
            <a:r>
              <a:rPr lang="en-US" u="sng" dirty="0">
                <a:hlinkClick r:id="rId4"/>
              </a:rPr>
              <a:t>https://github.com/deepalrathod/Bank_Marketing-MVA</a:t>
            </a:r>
            <a:r>
              <a:rPr lang="en-US" dirty="0"/>
              <a:t>)</a:t>
            </a:r>
          </a:p>
        </p:txBody>
      </p:sp>
    </p:spTree>
    <p:extLst>
      <p:ext uri="{BB962C8B-B14F-4D97-AF65-F5344CB8AC3E}">
        <p14:creationId xmlns:p14="http://schemas.microsoft.com/office/powerpoint/2010/main" val="15158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021C-9379-47F0-AEA6-A6FB20DEC934}"/>
              </a:ext>
            </a:extLst>
          </p:cNvPr>
          <p:cNvSpPr>
            <a:spLocks noGrp="1"/>
          </p:cNvSpPr>
          <p:nvPr>
            <p:ph type="title"/>
          </p:nvPr>
        </p:nvSpPr>
        <p:spPr/>
        <p:txBody>
          <a:bodyPr/>
          <a:lstStyle/>
          <a:p>
            <a:r>
              <a:rPr lang="en-US" dirty="0"/>
              <a:t>PCA</a:t>
            </a:r>
          </a:p>
        </p:txBody>
      </p:sp>
      <p:pic>
        <p:nvPicPr>
          <p:cNvPr id="4" name="Content Placeholder 3">
            <a:extLst>
              <a:ext uri="{FF2B5EF4-FFF2-40B4-BE49-F238E27FC236}">
                <a16:creationId xmlns:a16="http://schemas.microsoft.com/office/drawing/2014/main" id="{A16ADAB0-5C67-4006-8B48-32EE1CCF926E}"/>
              </a:ext>
            </a:extLst>
          </p:cNvPr>
          <p:cNvPicPr>
            <a:picLocks noGrp="1" noChangeAspect="1"/>
          </p:cNvPicPr>
          <p:nvPr>
            <p:ph idx="1"/>
          </p:nvPr>
        </p:nvPicPr>
        <p:blipFill>
          <a:blip r:embed="rId2"/>
          <a:stretch>
            <a:fillRect/>
          </a:stretch>
        </p:blipFill>
        <p:spPr>
          <a:xfrm>
            <a:off x="838199" y="2852616"/>
            <a:ext cx="7229475" cy="1743075"/>
          </a:xfrm>
          <a:prstGeom prst="rect">
            <a:avLst/>
          </a:prstGeom>
        </p:spPr>
      </p:pic>
      <p:pic>
        <p:nvPicPr>
          <p:cNvPr id="5" name="Picture 4">
            <a:extLst>
              <a:ext uri="{FF2B5EF4-FFF2-40B4-BE49-F238E27FC236}">
                <a16:creationId xmlns:a16="http://schemas.microsoft.com/office/drawing/2014/main" id="{94F1181E-A28C-4BA7-90CC-B2617F31316E}"/>
              </a:ext>
            </a:extLst>
          </p:cNvPr>
          <p:cNvPicPr>
            <a:picLocks noChangeAspect="1"/>
          </p:cNvPicPr>
          <p:nvPr/>
        </p:nvPicPr>
        <p:blipFill>
          <a:blip r:embed="rId3"/>
          <a:stretch>
            <a:fillRect/>
          </a:stretch>
        </p:blipFill>
        <p:spPr>
          <a:xfrm>
            <a:off x="838199" y="4750203"/>
            <a:ext cx="5686425" cy="989438"/>
          </a:xfrm>
          <a:prstGeom prst="rect">
            <a:avLst/>
          </a:prstGeom>
        </p:spPr>
      </p:pic>
      <p:sp>
        <p:nvSpPr>
          <p:cNvPr id="6" name="Rectangle 5">
            <a:extLst>
              <a:ext uri="{FF2B5EF4-FFF2-40B4-BE49-F238E27FC236}">
                <a16:creationId xmlns:a16="http://schemas.microsoft.com/office/drawing/2014/main" id="{460DAC2D-FCD7-41D9-BEAF-0AC83BF06A80}"/>
              </a:ext>
            </a:extLst>
          </p:cNvPr>
          <p:cNvSpPr/>
          <p:nvPr/>
        </p:nvSpPr>
        <p:spPr>
          <a:xfrm>
            <a:off x="838199" y="1819860"/>
            <a:ext cx="10770705" cy="646331"/>
          </a:xfrm>
          <a:prstGeom prst="rect">
            <a:avLst/>
          </a:prstGeom>
        </p:spPr>
        <p:txBody>
          <a:bodyPr wrap="square">
            <a:spAutoFit/>
          </a:bodyPr>
          <a:lstStyle/>
          <a:p>
            <a:r>
              <a:rPr lang="en-US" dirty="0"/>
              <a:t>Using </a:t>
            </a:r>
            <a:r>
              <a:rPr lang="en-US" dirty="0" err="1"/>
              <a:t>prcomp</a:t>
            </a:r>
            <a:r>
              <a:rPr lang="en-US" dirty="0"/>
              <a:t> to compute the principal components (eigenvalues and eigenvectors). </a:t>
            </a:r>
          </a:p>
          <a:p>
            <a:r>
              <a:rPr lang="en-US" dirty="0"/>
              <a:t>With scale=TRUE, variable means are set to zero, and variances set to one</a:t>
            </a:r>
          </a:p>
        </p:txBody>
      </p:sp>
    </p:spTree>
    <p:extLst>
      <p:ext uri="{BB962C8B-B14F-4D97-AF65-F5344CB8AC3E}">
        <p14:creationId xmlns:p14="http://schemas.microsoft.com/office/powerpoint/2010/main" val="379742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CEC6-DF36-48AE-8DAB-734BFC15FAD5}"/>
              </a:ext>
            </a:extLst>
          </p:cNvPr>
          <p:cNvSpPr>
            <a:spLocks noGrp="1"/>
          </p:cNvSpPr>
          <p:nvPr>
            <p:ph type="title"/>
          </p:nvPr>
        </p:nvSpPr>
        <p:spPr/>
        <p:txBody>
          <a:bodyPr/>
          <a:lstStyle/>
          <a:p>
            <a:r>
              <a:rPr lang="en-US" dirty="0"/>
              <a:t>Cluster Analysis</a:t>
            </a:r>
          </a:p>
        </p:txBody>
      </p:sp>
      <p:pic>
        <p:nvPicPr>
          <p:cNvPr id="4" name="Content Placeholder 3">
            <a:extLst>
              <a:ext uri="{FF2B5EF4-FFF2-40B4-BE49-F238E27FC236}">
                <a16:creationId xmlns:a16="http://schemas.microsoft.com/office/drawing/2014/main" id="{968D47DE-7C29-433A-9A8B-E4D486A78B8C}"/>
              </a:ext>
            </a:extLst>
          </p:cNvPr>
          <p:cNvPicPr>
            <a:picLocks noGrp="1" noChangeAspect="1"/>
          </p:cNvPicPr>
          <p:nvPr>
            <p:ph idx="1"/>
          </p:nvPr>
        </p:nvPicPr>
        <p:blipFill>
          <a:blip r:embed="rId2"/>
          <a:stretch>
            <a:fillRect/>
          </a:stretch>
        </p:blipFill>
        <p:spPr>
          <a:xfrm>
            <a:off x="281609" y="2638218"/>
            <a:ext cx="5321822" cy="4219782"/>
          </a:xfrm>
          <a:prstGeom prst="rect">
            <a:avLst/>
          </a:prstGeom>
        </p:spPr>
      </p:pic>
      <p:pic>
        <p:nvPicPr>
          <p:cNvPr id="5" name="Picture 4">
            <a:extLst>
              <a:ext uri="{FF2B5EF4-FFF2-40B4-BE49-F238E27FC236}">
                <a16:creationId xmlns:a16="http://schemas.microsoft.com/office/drawing/2014/main" id="{BE936376-0D3A-47B1-854F-47B7A09EE103}"/>
              </a:ext>
            </a:extLst>
          </p:cNvPr>
          <p:cNvPicPr>
            <a:picLocks noChangeAspect="1"/>
          </p:cNvPicPr>
          <p:nvPr/>
        </p:nvPicPr>
        <p:blipFill>
          <a:blip r:embed="rId3"/>
          <a:stretch>
            <a:fillRect/>
          </a:stretch>
        </p:blipFill>
        <p:spPr>
          <a:xfrm>
            <a:off x="6096000" y="2353468"/>
            <a:ext cx="5321823" cy="421978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D2D75E6-6C2B-4F71-A6A8-5BD92F847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7"/>
            <a:ext cx="6010275" cy="132556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2A3E49-EB45-4C5F-A9FA-55098F7D1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90687"/>
            <a:ext cx="6010273" cy="1325563"/>
          </a:xfrm>
          <a:prstGeom prst="rect">
            <a:avLst/>
          </a:prstGeom>
        </p:spPr>
      </p:pic>
    </p:spTree>
    <p:extLst>
      <p:ext uri="{BB962C8B-B14F-4D97-AF65-F5344CB8AC3E}">
        <p14:creationId xmlns:p14="http://schemas.microsoft.com/office/powerpoint/2010/main" val="253897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8D47DE-7C29-433A-9A8B-E4D486A78B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40" t="16724" r="8626" b="16380"/>
          <a:stretch/>
        </p:blipFill>
        <p:spPr>
          <a:xfrm>
            <a:off x="838200" y="2258462"/>
            <a:ext cx="10515600" cy="4168330"/>
          </a:xfrm>
          <a:prstGeom prst="rect">
            <a:avLst/>
          </a:prstGeom>
        </p:spPr>
      </p:pic>
      <p:sp>
        <p:nvSpPr>
          <p:cNvPr id="2" name="Title 1">
            <a:extLst>
              <a:ext uri="{FF2B5EF4-FFF2-40B4-BE49-F238E27FC236}">
                <a16:creationId xmlns:a16="http://schemas.microsoft.com/office/drawing/2014/main" id="{A5B5CEC6-DF36-48AE-8DAB-734BFC15FAD5}"/>
              </a:ext>
            </a:extLst>
          </p:cNvPr>
          <p:cNvSpPr>
            <a:spLocks noGrp="1"/>
          </p:cNvSpPr>
          <p:nvPr>
            <p:ph type="title"/>
          </p:nvPr>
        </p:nvSpPr>
        <p:spPr/>
        <p:txBody>
          <a:bodyPr/>
          <a:lstStyle/>
          <a:p>
            <a:r>
              <a:rPr lang="en-US" dirty="0"/>
              <a:t>Cluster Analysis</a:t>
            </a:r>
          </a:p>
        </p:txBody>
      </p:sp>
      <p:pic>
        <p:nvPicPr>
          <p:cNvPr id="7" name="Picture 6">
            <a:extLst>
              <a:ext uri="{FF2B5EF4-FFF2-40B4-BE49-F238E27FC236}">
                <a16:creationId xmlns:a16="http://schemas.microsoft.com/office/drawing/2014/main" id="{BD2D75E6-6C2B-4F71-A6A8-5BD92F8475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640962"/>
            <a:ext cx="3813313" cy="552096"/>
          </a:xfrm>
          <a:prstGeom prst="rect">
            <a:avLst/>
          </a:prstGeom>
        </p:spPr>
      </p:pic>
    </p:spTree>
    <p:extLst>
      <p:ext uri="{BB962C8B-B14F-4D97-AF65-F5344CB8AC3E}">
        <p14:creationId xmlns:p14="http://schemas.microsoft.com/office/powerpoint/2010/main" val="22764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CEC6-DF36-48AE-8DAB-734BFC15FAD5}"/>
              </a:ext>
            </a:extLst>
          </p:cNvPr>
          <p:cNvSpPr>
            <a:spLocks noGrp="1"/>
          </p:cNvSpPr>
          <p:nvPr>
            <p:ph type="title"/>
          </p:nvPr>
        </p:nvSpPr>
        <p:spPr/>
        <p:txBody>
          <a:bodyPr/>
          <a:lstStyle/>
          <a:p>
            <a:r>
              <a:rPr lang="en-US"/>
              <a:t>Cluster Analysis</a:t>
            </a:r>
            <a:endParaRPr lang="en-US" dirty="0"/>
          </a:p>
        </p:txBody>
      </p:sp>
      <p:sp>
        <p:nvSpPr>
          <p:cNvPr id="5" name="Content Placeholder 4">
            <a:extLst>
              <a:ext uri="{FF2B5EF4-FFF2-40B4-BE49-F238E27FC236}">
                <a16:creationId xmlns:a16="http://schemas.microsoft.com/office/drawing/2014/main" id="{84F00FE9-F2B7-4376-AD11-826928C916A3}"/>
              </a:ext>
            </a:extLst>
          </p:cNvPr>
          <p:cNvSpPr>
            <a:spLocks noGrp="1"/>
          </p:cNvSpPr>
          <p:nvPr>
            <p:ph idx="1"/>
          </p:nvPr>
        </p:nvSpPr>
        <p:spPr>
          <a:xfrm>
            <a:off x="838200" y="1690688"/>
            <a:ext cx="3561522" cy="4351338"/>
          </a:xfrm>
        </p:spPr>
        <p:txBody>
          <a:bodyPr>
            <a:normAutofit/>
          </a:bodyPr>
          <a:lstStyle/>
          <a:p>
            <a:pPr marL="0" indent="0">
              <a:buNone/>
            </a:pPr>
            <a:r>
              <a:rPr lang="en-US" sz="1800" dirty="0"/>
              <a:t>K‐Means Clustering:</a:t>
            </a:r>
          </a:p>
          <a:p>
            <a:pPr marL="0" indent="0">
              <a:spcBef>
                <a:spcPts val="600"/>
              </a:spcBef>
              <a:buNone/>
            </a:pPr>
            <a:r>
              <a:rPr lang="en-US" sz="1800" dirty="0"/>
              <a:t>The purpose of clustering analysis is to identify patterns in your data and create groups according to those patterns. Therefore, if two points have similar characteristics, that means they have the same pattern and consequently, they belong to the same group. By doing clustering analysis we should be able to check what features usually appear together and see what characterizes a group.</a:t>
            </a:r>
          </a:p>
        </p:txBody>
      </p:sp>
      <p:pic>
        <p:nvPicPr>
          <p:cNvPr id="6" name="Picture 5">
            <a:extLst>
              <a:ext uri="{FF2B5EF4-FFF2-40B4-BE49-F238E27FC236}">
                <a16:creationId xmlns:a16="http://schemas.microsoft.com/office/drawing/2014/main" id="{77E14016-689D-4685-8A27-84E3C6DD5032}"/>
              </a:ext>
            </a:extLst>
          </p:cNvPr>
          <p:cNvPicPr>
            <a:picLocks noChangeAspect="1"/>
          </p:cNvPicPr>
          <p:nvPr/>
        </p:nvPicPr>
        <p:blipFill>
          <a:blip r:embed="rId2"/>
          <a:stretch>
            <a:fillRect/>
          </a:stretch>
        </p:blipFill>
        <p:spPr>
          <a:xfrm>
            <a:off x="4644887" y="1690688"/>
            <a:ext cx="6463748" cy="4987630"/>
          </a:xfrm>
          <a:prstGeom prst="rect">
            <a:avLst/>
          </a:prstGeom>
        </p:spPr>
      </p:pic>
    </p:spTree>
    <p:extLst>
      <p:ext uri="{BB962C8B-B14F-4D97-AF65-F5344CB8AC3E}">
        <p14:creationId xmlns:p14="http://schemas.microsoft.com/office/powerpoint/2010/main" val="355444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7C92-FCFA-48A7-BC3C-2011CCE6F3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6E1303A-D368-4E2A-9BC2-6A39826C8B06}"/>
              </a:ext>
            </a:extLst>
          </p:cNvPr>
          <p:cNvSpPr>
            <a:spLocks noGrp="1"/>
          </p:cNvSpPr>
          <p:nvPr>
            <p:ph idx="1"/>
          </p:nvPr>
        </p:nvSpPr>
        <p:spPr/>
        <p:txBody>
          <a:bodyPr/>
          <a:lstStyle/>
          <a:p>
            <a:r>
              <a:rPr lang="en-US" dirty="0"/>
              <a:t>The data set contains information about a marketing campaign of a financial institution. Purpose of the repository is to analyze the Data set and find insights which will help improve the marketing strategies.</a:t>
            </a:r>
          </a:p>
          <a:p>
            <a:r>
              <a:rPr lang="en-US" dirty="0"/>
              <a:t>Find the best strategies to improve for the next marketing campaign. How can the financial institution have a greater effectiveness for future marketing campaigns? In order to answer this, we have to analyze the last marketing campaign the bank performed and identify the patterns that will help us find conclusions in order to develop future strategies.</a:t>
            </a:r>
          </a:p>
          <a:p>
            <a:endParaRPr lang="en-US" dirty="0"/>
          </a:p>
        </p:txBody>
      </p:sp>
    </p:spTree>
    <p:extLst>
      <p:ext uri="{BB962C8B-B14F-4D97-AF65-F5344CB8AC3E}">
        <p14:creationId xmlns:p14="http://schemas.microsoft.com/office/powerpoint/2010/main" val="183854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4900-B898-4631-9F3E-6C46153921B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9EDD829-B1E2-4192-9987-FEBF5ECFE143}"/>
              </a:ext>
            </a:extLst>
          </p:cNvPr>
          <p:cNvSpPr>
            <a:spLocks noGrp="1"/>
          </p:cNvSpPr>
          <p:nvPr>
            <p:ph idx="1"/>
          </p:nvPr>
        </p:nvSpPr>
        <p:spPr/>
        <p:txBody>
          <a:bodyPr>
            <a:normAutofit fontScale="85000" lnSpcReduction="10000"/>
          </a:bodyPr>
          <a:lstStyle/>
          <a:p>
            <a:r>
              <a:rPr lang="en-US" dirty="0"/>
              <a:t>1) We consider the situation of a financial institution where business is directly proportional to the amount of deposits (customers) who invest in it.</a:t>
            </a:r>
          </a:p>
          <a:p>
            <a:r>
              <a:rPr lang="en-US" dirty="0"/>
              <a:t>2) To get more clients to deposit and subscribe, they use the best techniques for marketing, a good approach towards a target audience would help this.</a:t>
            </a:r>
          </a:p>
          <a:p>
            <a:r>
              <a:rPr lang="en-US" dirty="0"/>
              <a:t>3) The Dataset, contains all the data of the previous subscribers. By using appropriate Data Analysis techniques, we can obtain and conclude and target specific group of customers who will subscribe, which will further help us find conclusions in order to develop further strategies.</a:t>
            </a:r>
          </a:p>
          <a:p>
            <a:r>
              <a:rPr lang="en-US" dirty="0"/>
              <a:t>4) To analyze which group of customers agreed to subscribe the most </a:t>
            </a:r>
          </a:p>
          <a:p>
            <a:r>
              <a:rPr lang="en-US" dirty="0"/>
              <a:t>5) To analyze which group of customers did not subscribe to deposit </a:t>
            </a:r>
          </a:p>
          <a:p>
            <a:r>
              <a:rPr lang="en-US" dirty="0"/>
              <a:t>6) To find out if low balance, or age or any other reason for the customer disagreement to not subscribe </a:t>
            </a:r>
          </a:p>
        </p:txBody>
      </p:sp>
    </p:spTree>
    <p:extLst>
      <p:ext uri="{BB962C8B-B14F-4D97-AF65-F5344CB8AC3E}">
        <p14:creationId xmlns:p14="http://schemas.microsoft.com/office/powerpoint/2010/main" val="192056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499E-D586-4B98-9F4C-6B2729668695}"/>
              </a:ext>
            </a:extLst>
          </p:cNvPr>
          <p:cNvSpPr>
            <a:spLocks noGrp="1"/>
          </p:cNvSpPr>
          <p:nvPr>
            <p:ph type="title"/>
          </p:nvPr>
        </p:nvSpPr>
        <p:spPr/>
        <p:txBody>
          <a:bodyPr/>
          <a:lstStyle/>
          <a:p>
            <a:r>
              <a:rPr lang="en-US" dirty="0"/>
              <a:t>Sample Dataset</a:t>
            </a:r>
          </a:p>
        </p:txBody>
      </p:sp>
      <p:graphicFrame>
        <p:nvGraphicFramePr>
          <p:cNvPr id="5" name="Content Placeholder 4">
            <a:extLst>
              <a:ext uri="{FF2B5EF4-FFF2-40B4-BE49-F238E27FC236}">
                <a16:creationId xmlns:a16="http://schemas.microsoft.com/office/drawing/2014/main" id="{81F60CE7-75DE-4FC8-85C5-9279D87549EC}"/>
              </a:ext>
            </a:extLst>
          </p:cNvPr>
          <p:cNvGraphicFramePr>
            <a:graphicFrameLocks noGrp="1"/>
          </p:cNvGraphicFramePr>
          <p:nvPr>
            <p:ph idx="1"/>
            <p:extLst>
              <p:ext uri="{D42A27DB-BD31-4B8C-83A1-F6EECF244321}">
                <p14:modId xmlns:p14="http://schemas.microsoft.com/office/powerpoint/2010/main" val="1029886530"/>
              </p:ext>
            </p:extLst>
          </p:nvPr>
        </p:nvGraphicFramePr>
        <p:xfrm>
          <a:off x="838200" y="2498376"/>
          <a:ext cx="10363200" cy="2788551"/>
        </p:xfrm>
        <a:graphic>
          <a:graphicData uri="http://schemas.openxmlformats.org/drawingml/2006/table">
            <a:tbl>
              <a:tblPr/>
              <a:tblGrid>
                <a:gridCol w="609600">
                  <a:extLst>
                    <a:ext uri="{9D8B030D-6E8A-4147-A177-3AD203B41FA5}">
                      <a16:colId xmlns:a16="http://schemas.microsoft.com/office/drawing/2014/main" val="1815885584"/>
                    </a:ext>
                  </a:extLst>
                </a:gridCol>
                <a:gridCol w="609600">
                  <a:extLst>
                    <a:ext uri="{9D8B030D-6E8A-4147-A177-3AD203B41FA5}">
                      <a16:colId xmlns:a16="http://schemas.microsoft.com/office/drawing/2014/main" val="2553319443"/>
                    </a:ext>
                  </a:extLst>
                </a:gridCol>
                <a:gridCol w="609600">
                  <a:extLst>
                    <a:ext uri="{9D8B030D-6E8A-4147-A177-3AD203B41FA5}">
                      <a16:colId xmlns:a16="http://schemas.microsoft.com/office/drawing/2014/main" val="117907305"/>
                    </a:ext>
                  </a:extLst>
                </a:gridCol>
                <a:gridCol w="609600">
                  <a:extLst>
                    <a:ext uri="{9D8B030D-6E8A-4147-A177-3AD203B41FA5}">
                      <a16:colId xmlns:a16="http://schemas.microsoft.com/office/drawing/2014/main" val="3096448655"/>
                    </a:ext>
                  </a:extLst>
                </a:gridCol>
                <a:gridCol w="609600">
                  <a:extLst>
                    <a:ext uri="{9D8B030D-6E8A-4147-A177-3AD203B41FA5}">
                      <a16:colId xmlns:a16="http://schemas.microsoft.com/office/drawing/2014/main" val="705159549"/>
                    </a:ext>
                  </a:extLst>
                </a:gridCol>
                <a:gridCol w="609600">
                  <a:extLst>
                    <a:ext uri="{9D8B030D-6E8A-4147-A177-3AD203B41FA5}">
                      <a16:colId xmlns:a16="http://schemas.microsoft.com/office/drawing/2014/main" val="2686728100"/>
                    </a:ext>
                  </a:extLst>
                </a:gridCol>
                <a:gridCol w="609600">
                  <a:extLst>
                    <a:ext uri="{9D8B030D-6E8A-4147-A177-3AD203B41FA5}">
                      <a16:colId xmlns:a16="http://schemas.microsoft.com/office/drawing/2014/main" val="1562736874"/>
                    </a:ext>
                  </a:extLst>
                </a:gridCol>
                <a:gridCol w="609600">
                  <a:extLst>
                    <a:ext uri="{9D8B030D-6E8A-4147-A177-3AD203B41FA5}">
                      <a16:colId xmlns:a16="http://schemas.microsoft.com/office/drawing/2014/main" val="3672103594"/>
                    </a:ext>
                  </a:extLst>
                </a:gridCol>
                <a:gridCol w="609600">
                  <a:extLst>
                    <a:ext uri="{9D8B030D-6E8A-4147-A177-3AD203B41FA5}">
                      <a16:colId xmlns:a16="http://schemas.microsoft.com/office/drawing/2014/main" val="2318947126"/>
                    </a:ext>
                  </a:extLst>
                </a:gridCol>
                <a:gridCol w="609600">
                  <a:extLst>
                    <a:ext uri="{9D8B030D-6E8A-4147-A177-3AD203B41FA5}">
                      <a16:colId xmlns:a16="http://schemas.microsoft.com/office/drawing/2014/main" val="1441283949"/>
                    </a:ext>
                  </a:extLst>
                </a:gridCol>
                <a:gridCol w="609600">
                  <a:extLst>
                    <a:ext uri="{9D8B030D-6E8A-4147-A177-3AD203B41FA5}">
                      <a16:colId xmlns:a16="http://schemas.microsoft.com/office/drawing/2014/main" val="52150997"/>
                    </a:ext>
                  </a:extLst>
                </a:gridCol>
                <a:gridCol w="609600">
                  <a:extLst>
                    <a:ext uri="{9D8B030D-6E8A-4147-A177-3AD203B41FA5}">
                      <a16:colId xmlns:a16="http://schemas.microsoft.com/office/drawing/2014/main" val="28454869"/>
                    </a:ext>
                  </a:extLst>
                </a:gridCol>
                <a:gridCol w="609600">
                  <a:extLst>
                    <a:ext uri="{9D8B030D-6E8A-4147-A177-3AD203B41FA5}">
                      <a16:colId xmlns:a16="http://schemas.microsoft.com/office/drawing/2014/main" val="480234171"/>
                    </a:ext>
                  </a:extLst>
                </a:gridCol>
                <a:gridCol w="609600">
                  <a:extLst>
                    <a:ext uri="{9D8B030D-6E8A-4147-A177-3AD203B41FA5}">
                      <a16:colId xmlns:a16="http://schemas.microsoft.com/office/drawing/2014/main" val="779572805"/>
                    </a:ext>
                  </a:extLst>
                </a:gridCol>
                <a:gridCol w="609600">
                  <a:extLst>
                    <a:ext uri="{9D8B030D-6E8A-4147-A177-3AD203B41FA5}">
                      <a16:colId xmlns:a16="http://schemas.microsoft.com/office/drawing/2014/main" val="3313283505"/>
                    </a:ext>
                  </a:extLst>
                </a:gridCol>
                <a:gridCol w="609600">
                  <a:extLst>
                    <a:ext uri="{9D8B030D-6E8A-4147-A177-3AD203B41FA5}">
                      <a16:colId xmlns:a16="http://schemas.microsoft.com/office/drawing/2014/main" val="1745242059"/>
                    </a:ext>
                  </a:extLst>
                </a:gridCol>
                <a:gridCol w="609600">
                  <a:extLst>
                    <a:ext uri="{9D8B030D-6E8A-4147-A177-3AD203B41FA5}">
                      <a16:colId xmlns:a16="http://schemas.microsoft.com/office/drawing/2014/main" val="990295589"/>
                    </a:ext>
                  </a:extLst>
                </a:gridCol>
              </a:tblGrid>
              <a:tr h="220963">
                <a:tc>
                  <a:txBody>
                    <a:bodyPr/>
                    <a:lstStyle/>
                    <a:p>
                      <a:pPr algn="l" fontAlgn="b"/>
                      <a:r>
                        <a:rPr lang="en-US" sz="1100" b="1" i="0" u="none" strike="noStrike">
                          <a:solidFill>
                            <a:srgbClr val="000000"/>
                          </a:solidFill>
                          <a:effectLst/>
                          <a:latin typeface="Calibri" panose="020F0502020204030204" pitchFamily="34" charset="0"/>
                        </a:rPr>
                        <a: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job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marital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education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balance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housing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loan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contact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dirty="0">
                          <a:solidFill>
                            <a:srgbClr val="000000"/>
                          </a:solidFill>
                          <a:effectLst/>
                          <a:latin typeface="Calibri" panose="020F0502020204030204" pitchFamily="34" charset="0"/>
                        </a:rPr>
                        <a:t>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campaign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pdays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previous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poutcome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a:solidFill>
                            <a:srgbClr val="000000"/>
                          </a:solidFill>
                          <a:effectLst/>
                          <a:latin typeface="Calibri" panose="020F0502020204030204" pitchFamily="34" charset="0"/>
                        </a:rPr>
                        <a:t>deposit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64630726"/>
                  </a:ext>
                </a:extLst>
              </a:tr>
              <a:tr h="220963">
                <a:tc>
                  <a:txBody>
                    <a:bodyPr/>
                    <a:lstStyle/>
                    <a:p>
                      <a:pPr algn="r" fontAlgn="b"/>
                      <a:r>
                        <a:rPr lang="en-US" sz="1100" b="0" i="0" u="none" strike="noStrike">
                          <a:solidFill>
                            <a:srgbClr val="000000"/>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662579"/>
                  </a:ext>
                </a:extLst>
              </a:tr>
              <a:tr h="220963">
                <a:tc>
                  <a:txBody>
                    <a:bodyPr/>
                    <a:lstStyle/>
                    <a:p>
                      <a:pPr algn="r" fontAlgn="b"/>
                      <a:r>
                        <a:rPr lang="en-US" sz="11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850327"/>
                  </a:ext>
                </a:extLst>
              </a:tr>
              <a:tr h="220963">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technician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444938"/>
                  </a:ext>
                </a:extLst>
              </a:tr>
              <a:tr h="220963">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213909"/>
                  </a:ext>
                </a:extLst>
              </a:tr>
              <a:tr h="220963">
                <a:tc>
                  <a:txBody>
                    <a:bodyPr/>
                    <a:lstStyle/>
                    <a:p>
                      <a:pPr algn="r" fontAlgn="b"/>
                      <a:r>
                        <a:rPr lang="en-US" sz="11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tertiary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62279"/>
                  </a:ext>
                </a:extLst>
              </a:tr>
              <a:tr h="399942">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single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tertiary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18827"/>
                  </a:ext>
                </a:extLst>
              </a:tr>
              <a:tr h="399942">
                <a:tc>
                  <a:txBody>
                    <a:bodyPr/>
                    <a:lstStyle/>
                    <a:p>
                      <a:pPr algn="r" fontAlgn="b"/>
                      <a:r>
                        <a:rPr lang="en-US" sz="1100" b="0" i="0" u="none" strike="noStrike">
                          <a:solidFill>
                            <a:srgbClr val="000000"/>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tertiary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714145"/>
                  </a:ext>
                </a:extLst>
              </a:tr>
              <a:tr h="220963">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retired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divorced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171896"/>
                  </a:ext>
                </a:extLst>
              </a:tr>
              <a:tr h="220963">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technician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189759"/>
                  </a:ext>
                </a:extLst>
              </a:tr>
              <a:tr h="220963">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single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secondary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899787"/>
                  </a:ext>
                </a:extLst>
              </a:tr>
            </a:tbl>
          </a:graphicData>
        </a:graphic>
      </p:graphicFrame>
      <p:sp>
        <p:nvSpPr>
          <p:cNvPr id="6" name="Rectangle 5">
            <a:extLst>
              <a:ext uri="{FF2B5EF4-FFF2-40B4-BE49-F238E27FC236}">
                <a16:creationId xmlns:a16="http://schemas.microsoft.com/office/drawing/2014/main" id="{32EB0D1F-E75A-42DA-826F-F3E41E575426}"/>
              </a:ext>
            </a:extLst>
          </p:cNvPr>
          <p:cNvSpPr/>
          <p:nvPr/>
        </p:nvSpPr>
        <p:spPr>
          <a:xfrm>
            <a:off x="838200" y="1690688"/>
            <a:ext cx="10515600"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marketing bank dataset gives information about a marketing campaign of a financial institution in which we will analyze ways to look for future strategies in order to improve future marketing campaigns for the bank.</a:t>
            </a:r>
          </a:p>
        </p:txBody>
      </p:sp>
    </p:spTree>
    <p:extLst>
      <p:ext uri="{BB962C8B-B14F-4D97-AF65-F5344CB8AC3E}">
        <p14:creationId xmlns:p14="http://schemas.microsoft.com/office/powerpoint/2010/main" val="174333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3041-6165-43CD-B2C6-76512B873B47}"/>
              </a:ext>
            </a:extLst>
          </p:cNvPr>
          <p:cNvSpPr>
            <a:spLocks noGrp="1"/>
          </p:cNvSpPr>
          <p:nvPr>
            <p:ph type="title"/>
          </p:nvPr>
        </p:nvSpPr>
        <p:spPr/>
        <p:txBody>
          <a:bodyPr/>
          <a:lstStyle/>
          <a:p>
            <a:r>
              <a:rPr lang="en-US" dirty="0"/>
              <a:t>Structured Pyramid Analysis Plan</a:t>
            </a:r>
          </a:p>
        </p:txBody>
      </p:sp>
      <p:pic>
        <p:nvPicPr>
          <p:cNvPr id="5" name="Content Placeholder 4" descr="A screenshot of a cell phone&#10;&#10;Description automatically generated">
            <a:extLst>
              <a:ext uri="{FF2B5EF4-FFF2-40B4-BE49-F238E27FC236}">
                <a16:creationId xmlns:a16="http://schemas.microsoft.com/office/drawing/2014/main" id="{07A2E7BD-6415-4946-8C40-BE7C18776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5909"/>
            <a:ext cx="5701064" cy="4826966"/>
          </a:xfrm>
        </p:spPr>
      </p:pic>
      <p:sp>
        <p:nvSpPr>
          <p:cNvPr id="6" name="Rectangle 5">
            <a:extLst>
              <a:ext uri="{FF2B5EF4-FFF2-40B4-BE49-F238E27FC236}">
                <a16:creationId xmlns:a16="http://schemas.microsoft.com/office/drawing/2014/main" id="{61F8186F-9C62-4104-A3C8-928B825AA5EA}"/>
              </a:ext>
            </a:extLst>
          </p:cNvPr>
          <p:cNvSpPr/>
          <p:nvPr/>
        </p:nvSpPr>
        <p:spPr>
          <a:xfrm>
            <a:off x="6539264" y="1665909"/>
            <a:ext cx="5493709" cy="4801314"/>
          </a:xfrm>
          <a:prstGeom prst="rect">
            <a:avLst/>
          </a:prstGeom>
        </p:spPr>
        <p:txBody>
          <a:bodyPr wrap="square">
            <a:spAutoFit/>
          </a:bodyPr>
          <a:lstStyle/>
          <a:p>
            <a:r>
              <a:rPr lang="en-US" b="1" dirty="0">
                <a:effectLst/>
              </a:rPr>
              <a:t>Hypothesis:</a:t>
            </a:r>
            <a:endParaRPr lang="en-US" dirty="0">
              <a:effectLst/>
            </a:endParaRPr>
          </a:p>
          <a:p>
            <a:r>
              <a:rPr lang="en-US" dirty="0">
                <a:effectLst/>
              </a:rPr>
              <a:t>We can use chi-square method to accept or reject the hypothesis. </a:t>
            </a:r>
          </a:p>
          <a:p>
            <a:pPr lvl="0"/>
            <a:r>
              <a:rPr lang="en-US" dirty="0">
                <a:effectLst/>
              </a:rPr>
              <a:t>1) Does the balance affect default occurrence of the particular client? </a:t>
            </a:r>
          </a:p>
          <a:p>
            <a:pPr lvl="1"/>
            <a:r>
              <a:rPr lang="en-US" dirty="0">
                <a:effectLst/>
              </a:rPr>
              <a:t>H0 : Balance doesn’t affect default occurrence of the particular client. </a:t>
            </a:r>
          </a:p>
          <a:p>
            <a:pPr lvl="1"/>
            <a:r>
              <a:rPr lang="en-US" dirty="0">
                <a:effectLst/>
              </a:rPr>
              <a:t>H1 : Balance affects default occurrence of the particular client.</a:t>
            </a:r>
          </a:p>
          <a:p>
            <a:pPr lvl="0"/>
            <a:r>
              <a:rPr lang="en-US" dirty="0">
                <a:effectLst/>
              </a:rPr>
              <a:t>2) Does the marital status have effect on term deposit? </a:t>
            </a:r>
          </a:p>
          <a:p>
            <a:pPr lvl="1"/>
            <a:r>
              <a:rPr lang="en-US" dirty="0">
                <a:effectLst/>
              </a:rPr>
              <a:t>H0: Marital status doesn’t have any effect on term deposit </a:t>
            </a:r>
          </a:p>
          <a:p>
            <a:pPr lvl="1"/>
            <a:r>
              <a:rPr lang="en-US" dirty="0">
                <a:effectLst/>
              </a:rPr>
              <a:t>H1 : Marital status has effect of term deposit. </a:t>
            </a:r>
          </a:p>
          <a:p>
            <a:pPr lvl="0"/>
            <a:r>
              <a:rPr lang="en-US" dirty="0">
                <a:effectLst/>
              </a:rPr>
              <a:t>3) Do the subscriptions increase due to duration of calls? </a:t>
            </a:r>
          </a:p>
          <a:p>
            <a:pPr lvl="1"/>
            <a:r>
              <a:rPr lang="en-US" dirty="0">
                <a:effectLst/>
              </a:rPr>
              <a:t>H0: Subscriptions doesn’t increase due to duration of calls </a:t>
            </a:r>
          </a:p>
          <a:p>
            <a:pPr lvl="1"/>
            <a:r>
              <a:rPr lang="en-US" dirty="0">
                <a:effectLst/>
              </a:rPr>
              <a:t>H1: Subscriptions increase due to duration of calls.</a:t>
            </a:r>
          </a:p>
        </p:txBody>
      </p:sp>
    </p:spTree>
    <p:extLst>
      <p:ext uri="{BB962C8B-B14F-4D97-AF65-F5344CB8AC3E}">
        <p14:creationId xmlns:p14="http://schemas.microsoft.com/office/powerpoint/2010/main" val="66229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8C5D-31D7-46E5-810A-A77365BD2B31}"/>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5AF90C6-23A5-4B61-A855-D0BCB59C96BD}"/>
              </a:ext>
            </a:extLst>
          </p:cNvPr>
          <p:cNvSpPr>
            <a:spLocks noGrp="1"/>
          </p:cNvSpPr>
          <p:nvPr>
            <p:ph idx="1"/>
          </p:nvPr>
        </p:nvSpPr>
        <p:spPr>
          <a:xfrm>
            <a:off x="838200" y="1825625"/>
            <a:ext cx="4422913" cy="4351338"/>
          </a:xfrm>
        </p:spPr>
        <p:txBody>
          <a:bodyPr>
            <a:normAutofit/>
          </a:bodyPr>
          <a:lstStyle/>
          <a:p>
            <a:pPr marL="0" indent="0">
              <a:buNone/>
            </a:pPr>
            <a:r>
              <a:rPr lang="en-US" sz="1800" dirty="0"/>
              <a:t>Library used:</a:t>
            </a:r>
          </a:p>
          <a:p>
            <a:r>
              <a:rPr lang="en-US" sz="1800" dirty="0"/>
              <a:t>library(</a:t>
            </a:r>
            <a:r>
              <a:rPr lang="en-US" sz="1800" dirty="0" err="1"/>
              <a:t>data.table</a:t>
            </a:r>
            <a:r>
              <a:rPr lang="en-US" sz="1800" dirty="0"/>
              <a:t>)</a:t>
            </a:r>
          </a:p>
          <a:p>
            <a:r>
              <a:rPr lang="en-US" sz="1800" dirty="0"/>
              <a:t>library(</a:t>
            </a:r>
            <a:r>
              <a:rPr lang="en-US" sz="1800" dirty="0" err="1"/>
              <a:t>tidyverse</a:t>
            </a:r>
            <a:r>
              <a:rPr lang="en-US" sz="1800" dirty="0"/>
              <a:t>)  # data manipulation</a:t>
            </a:r>
          </a:p>
          <a:p>
            <a:r>
              <a:rPr lang="en-US" sz="1800" dirty="0"/>
              <a:t>library(</a:t>
            </a:r>
            <a:r>
              <a:rPr lang="en-US" sz="1800" dirty="0" err="1"/>
              <a:t>data.table</a:t>
            </a:r>
            <a:r>
              <a:rPr lang="en-US" sz="1800" dirty="0"/>
              <a:t>) # fast file reading</a:t>
            </a:r>
          </a:p>
          <a:p>
            <a:r>
              <a:rPr lang="en-US" sz="1800" dirty="0"/>
              <a:t>library(</a:t>
            </a:r>
            <a:r>
              <a:rPr lang="en-US" sz="1800" dirty="0" err="1"/>
              <a:t>gridExtra</a:t>
            </a:r>
            <a:r>
              <a:rPr lang="en-US" sz="1800" dirty="0"/>
              <a:t>)  # arranging </a:t>
            </a:r>
            <a:r>
              <a:rPr lang="en-US" sz="1800" dirty="0" err="1"/>
              <a:t>ggplot</a:t>
            </a:r>
            <a:r>
              <a:rPr lang="en-US" sz="1800" dirty="0"/>
              <a:t> in grid</a:t>
            </a:r>
          </a:p>
          <a:p>
            <a:r>
              <a:rPr lang="en-US" sz="1800" dirty="0"/>
              <a:t>library(</a:t>
            </a:r>
            <a:r>
              <a:rPr lang="en-US" sz="1800" dirty="0" err="1"/>
              <a:t>rmarkdown</a:t>
            </a:r>
            <a:r>
              <a:rPr lang="en-US" sz="1800" dirty="0"/>
              <a:t>)</a:t>
            </a:r>
          </a:p>
          <a:p>
            <a:r>
              <a:rPr lang="en-US" sz="1800" dirty="0"/>
              <a:t>library(</a:t>
            </a:r>
            <a:r>
              <a:rPr lang="en-US" sz="1800" dirty="0" err="1"/>
              <a:t>tinytex</a:t>
            </a:r>
            <a:r>
              <a:rPr lang="en-US" sz="1800" dirty="0"/>
              <a:t>)</a:t>
            </a:r>
          </a:p>
          <a:p>
            <a:r>
              <a:rPr lang="en-US" sz="1800" dirty="0"/>
              <a:t>library(</a:t>
            </a:r>
            <a:r>
              <a:rPr lang="en-US" sz="1800" dirty="0" err="1"/>
              <a:t>latexpdf</a:t>
            </a:r>
            <a:r>
              <a:rPr lang="en-US" sz="1800" dirty="0"/>
              <a:t>)</a:t>
            </a:r>
          </a:p>
          <a:p>
            <a:r>
              <a:rPr lang="en-US" sz="1800" dirty="0"/>
              <a:t>library(latex2exp)</a:t>
            </a:r>
          </a:p>
        </p:txBody>
      </p:sp>
      <p:pic>
        <p:nvPicPr>
          <p:cNvPr id="5" name="Picture 4" descr="A screenshot of a cell phone&#10;&#10;Description automatically generated">
            <a:extLst>
              <a:ext uri="{FF2B5EF4-FFF2-40B4-BE49-F238E27FC236}">
                <a16:creationId xmlns:a16="http://schemas.microsoft.com/office/drawing/2014/main" id="{0A3C861A-7266-410F-BF55-F173E9D38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424" y="365125"/>
            <a:ext cx="4740759" cy="5972175"/>
          </a:xfrm>
          <a:prstGeom prst="rect">
            <a:avLst/>
          </a:prstGeom>
        </p:spPr>
      </p:pic>
    </p:spTree>
    <p:extLst>
      <p:ext uri="{BB962C8B-B14F-4D97-AF65-F5344CB8AC3E}">
        <p14:creationId xmlns:p14="http://schemas.microsoft.com/office/powerpoint/2010/main" val="134398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F2E1-6363-4D6F-B43B-D6D6221CF9F2}"/>
              </a:ext>
            </a:extLst>
          </p:cNvPr>
          <p:cNvSpPr>
            <a:spLocks noGrp="1"/>
          </p:cNvSpPr>
          <p:nvPr>
            <p:ph type="title"/>
          </p:nvPr>
        </p:nvSpPr>
        <p:spPr/>
        <p:txBody>
          <a:bodyPr/>
          <a:lstStyle/>
          <a:p>
            <a:r>
              <a:rPr lang="en-US" dirty="0"/>
              <a:t>Exploratory Data Analysis</a:t>
            </a:r>
          </a:p>
        </p:txBody>
      </p:sp>
      <p:pic>
        <p:nvPicPr>
          <p:cNvPr id="4" name="Content Placeholder 3">
            <a:extLst>
              <a:ext uri="{FF2B5EF4-FFF2-40B4-BE49-F238E27FC236}">
                <a16:creationId xmlns:a16="http://schemas.microsoft.com/office/drawing/2014/main" id="{7C2EC8CF-7E7E-4F1C-8248-186A5B22B293}"/>
              </a:ext>
            </a:extLst>
          </p:cNvPr>
          <p:cNvPicPr>
            <a:picLocks noGrp="1" noChangeAspect="1"/>
          </p:cNvPicPr>
          <p:nvPr>
            <p:ph idx="1"/>
          </p:nvPr>
        </p:nvPicPr>
        <p:blipFill>
          <a:blip r:embed="rId2"/>
          <a:stretch>
            <a:fillRect/>
          </a:stretch>
        </p:blipFill>
        <p:spPr>
          <a:xfrm>
            <a:off x="413993" y="1690687"/>
            <a:ext cx="4853855" cy="4802188"/>
          </a:xfrm>
          <a:prstGeom prst="rect">
            <a:avLst/>
          </a:prstGeom>
        </p:spPr>
      </p:pic>
      <p:pic>
        <p:nvPicPr>
          <p:cNvPr id="5" name="Picture 4">
            <a:extLst>
              <a:ext uri="{FF2B5EF4-FFF2-40B4-BE49-F238E27FC236}">
                <a16:creationId xmlns:a16="http://schemas.microsoft.com/office/drawing/2014/main" id="{48883BF5-8199-46F0-B622-DF10E1AE8AB8}"/>
              </a:ext>
            </a:extLst>
          </p:cNvPr>
          <p:cNvPicPr>
            <a:picLocks noChangeAspect="1"/>
          </p:cNvPicPr>
          <p:nvPr/>
        </p:nvPicPr>
        <p:blipFill>
          <a:blip r:embed="rId3"/>
          <a:stretch>
            <a:fillRect/>
          </a:stretch>
        </p:blipFill>
        <p:spPr>
          <a:xfrm>
            <a:off x="5475652" y="1690687"/>
            <a:ext cx="6085952" cy="2318440"/>
          </a:xfrm>
          <a:prstGeom prst="rect">
            <a:avLst/>
          </a:prstGeom>
        </p:spPr>
      </p:pic>
      <p:pic>
        <p:nvPicPr>
          <p:cNvPr id="6" name="Picture 5">
            <a:extLst>
              <a:ext uri="{FF2B5EF4-FFF2-40B4-BE49-F238E27FC236}">
                <a16:creationId xmlns:a16="http://schemas.microsoft.com/office/drawing/2014/main" id="{0F53E87D-3914-48E2-8249-C469C41C8E4F}"/>
              </a:ext>
            </a:extLst>
          </p:cNvPr>
          <p:cNvPicPr>
            <a:picLocks noChangeAspect="1"/>
          </p:cNvPicPr>
          <p:nvPr/>
        </p:nvPicPr>
        <p:blipFill>
          <a:blip r:embed="rId4"/>
          <a:stretch>
            <a:fillRect/>
          </a:stretch>
        </p:blipFill>
        <p:spPr>
          <a:xfrm>
            <a:off x="5464126" y="4009127"/>
            <a:ext cx="5889674" cy="2483748"/>
          </a:xfrm>
          <a:prstGeom prst="rect">
            <a:avLst/>
          </a:prstGeom>
        </p:spPr>
      </p:pic>
    </p:spTree>
    <p:extLst>
      <p:ext uri="{BB962C8B-B14F-4D97-AF65-F5344CB8AC3E}">
        <p14:creationId xmlns:p14="http://schemas.microsoft.com/office/powerpoint/2010/main" val="272271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F2E1-6363-4D6F-B43B-D6D6221CF9F2}"/>
              </a:ext>
            </a:extLst>
          </p:cNvPr>
          <p:cNvSpPr>
            <a:spLocks noGrp="1"/>
          </p:cNvSpPr>
          <p:nvPr>
            <p:ph type="title"/>
          </p:nvPr>
        </p:nvSpPr>
        <p:spPr/>
        <p:txBody>
          <a:bodyPr/>
          <a:lstStyle/>
          <a:p>
            <a:r>
              <a:rPr lang="en-US" dirty="0"/>
              <a:t>Exploratory Data Analysis</a:t>
            </a:r>
          </a:p>
        </p:txBody>
      </p:sp>
      <p:pic>
        <p:nvPicPr>
          <p:cNvPr id="9" name="Content Placeholder 8">
            <a:extLst>
              <a:ext uri="{FF2B5EF4-FFF2-40B4-BE49-F238E27FC236}">
                <a16:creationId xmlns:a16="http://schemas.microsoft.com/office/drawing/2014/main" id="{DC125B6B-090C-4C63-AED7-EC71EF12E44C}"/>
              </a:ext>
            </a:extLst>
          </p:cNvPr>
          <p:cNvPicPr>
            <a:picLocks noGrp="1" noChangeAspect="1"/>
          </p:cNvPicPr>
          <p:nvPr>
            <p:ph idx="1"/>
          </p:nvPr>
        </p:nvPicPr>
        <p:blipFill>
          <a:blip r:embed="rId2"/>
          <a:stretch>
            <a:fillRect/>
          </a:stretch>
        </p:blipFill>
        <p:spPr>
          <a:xfrm>
            <a:off x="6429197" y="1825624"/>
            <a:ext cx="5487734" cy="4351337"/>
          </a:xfrm>
          <a:prstGeom prst="rect">
            <a:avLst/>
          </a:prstGeom>
        </p:spPr>
      </p:pic>
      <p:pic>
        <p:nvPicPr>
          <p:cNvPr id="8" name="Picture 7">
            <a:extLst>
              <a:ext uri="{FF2B5EF4-FFF2-40B4-BE49-F238E27FC236}">
                <a16:creationId xmlns:a16="http://schemas.microsoft.com/office/drawing/2014/main" id="{D9B1620C-1E06-4A9C-AAC9-330102C2F242}"/>
              </a:ext>
            </a:extLst>
          </p:cNvPr>
          <p:cNvPicPr>
            <a:picLocks noChangeAspect="1"/>
          </p:cNvPicPr>
          <p:nvPr/>
        </p:nvPicPr>
        <p:blipFill>
          <a:blip r:embed="rId3"/>
          <a:stretch>
            <a:fillRect/>
          </a:stretch>
        </p:blipFill>
        <p:spPr>
          <a:xfrm>
            <a:off x="838200" y="1825625"/>
            <a:ext cx="5487736" cy="4351338"/>
          </a:xfrm>
          <a:prstGeom prst="rect">
            <a:avLst/>
          </a:prstGeom>
        </p:spPr>
      </p:pic>
    </p:spTree>
    <p:extLst>
      <p:ext uri="{BB962C8B-B14F-4D97-AF65-F5344CB8AC3E}">
        <p14:creationId xmlns:p14="http://schemas.microsoft.com/office/powerpoint/2010/main" val="347129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9078-50BB-4858-A741-B6F1317BEC32}"/>
              </a:ext>
            </a:extLst>
          </p:cNvPr>
          <p:cNvSpPr>
            <a:spLocks noGrp="1"/>
          </p:cNvSpPr>
          <p:nvPr>
            <p:ph type="title"/>
          </p:nvPr>
        </p:nvSpPr>
        <p:spPr/>
        <p:txBody>
          <a:bodyPr/>
          <a:lstStyle/>
          <a:p>
            <a:r>
              <a:rPr lang="en-US" dirty="0"/>
              <a:t>Test Performed – T test, Correlation</a:t>
            </a:r>
          </a:p>
        </p:txBody>
      </p:sp>
      <p:pic>
        <p:nvPicPr>
          <p:cNvPr id="5" name="Content Placeholder 4" descr="A screenshot of a cell phone&#10;&#10;Description automatically generated">
            <a:extLst>
              <a:ext uri="{FF2B5EF4-FFF2-40B4-BE49-F238E27FC236}">
                <a16:creationId xmlns:a16="http://schemas.microsoft.com/office/drawing/2014/main" id="{A8FD81C5-18FE-4E06-BEF6-E219EC19A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28" y="1787765"/>
            <a:ext cx="5977972" cy="2361857"/>
          </a:xfrm>
        </p:spPr>
      </p:pic>
      <p:pic>
        <p:nvPicPr>
          <p:cNvPr id="7" name="Picture 6" descr="A screenshot of a cell phone&#10;&#10;Description automatically generated">
            <a:extLst>
              <a:ext uri="{FF2B5EF4-FFF2-40B4-BE49-F238E27FC236}">
                <a16:creationId xmlns:a16="http://schemas.microsoft.com/office/drawing/2014/main" id="{8525CAF2-3E9E-4B5D-BD5E-FE4A4545A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605" y="1787764"/>
            <a:ext cx="5899367" cy="236185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2A91B92-C668-40E8-8285-CDF285F03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28" y="4416839"/>
            <a:ext cx="5977972" cy="1860969"/>
          </a:xfrm>
          <a:prstGeom prst="rect">
            <a:avLst/>
          </a:prstGeom>
        </p:spPr>
      </p:pic>
    </p:spTree>
    <p:extLst>
      <p:ext uri="{BB962C8B-B14F-4D97-AF65-F5344CB8AC3E}">
        <p14:creationId xmlns:p14="http://schemas.microsoft.com/office/powerpoint/2010/main" val="27676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838</Words>
  <Application>Microsoft Office PowerPoint</Application>
  <PresentationFormat>Widescreen</PresentationFormat>
  <Paragraphs>237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Marketing Analysis for Bank</vt:lpstr>
      <vt:lpstr>Overview</vt:lpstr>
      <vt:lpstr>Problem Statement</vt:lpstr>
      <vt:lpstr>Sample Dataset</vt:lpstr>
      <vt:lpstr>Structured Pyramid Analysis Plan</vt:lpstr>
      <vt:lpstr>Data Cleaning</vt:lpstr>
      <vt:lpstr>Exploratory Data Analysis</vt:lpstr>
      <vt:lpstr>Exploratory Data Analysis</vt:lpstr>
      <vt:lpstr>Test Performed – T test, Correlation</vt:lpstr>
      <vt:lpstr>PCA</vt:lpstr>
      <vt:lpstr>Cluster Analysis</vt:lpstr>
      <vt:lpstr>Cluster Analysis</vt:lpstr>
      <vt:lpstr>Cluster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Analysis for Bank</dc:title>
  <dc:creator>Deepal Bharatbhai Rathod</dc:creator>
  <cp:lastModifiedBy>Deepal Bharatbhai Rathod</cp:lastModifiedBy>
  <cp:revision>36</cp:revision>
  <dcterms:created xsi:type="dcterms:W3CDTF">2020-03-05T23:42:18Z</dcterms:created>
  <dcterms:modified xsi:type="dcterms:W3CDTF">2020-03-06T19:17:25Z</dcterms:modified>
</cp:coreProperties>
</file>