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508" r:id="rId4"/>
    <p:sldId id="353" r:id="rId5"/>
    <p:sldId id="492" r:id="rId6"/>
    <p:sldId id="493" r:id="rId7"/>
    <p:sldId id="488" r:id="rId8"/>
    <p:sldId id="489" r:id="rId9"/>
    <p:sldId id="494" r:id="rId10"/>
    <p:sldId id="496" r:id="rId11"/>
    <p:sldId id="533" r:id="rId12"/>
    <p:sldId id="469" r:id="rId13"/>
    <p:sldId id="471" r:id="rId14"/>
    <p:sldId id="472" r:id="rId15"/>
    <p:sldId id="473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5" r:id="rId24"/>
    <p:sldId id="504" r:id="rId25"/>
    <p:sldId id="506" r:id="rId26"/>
    <p:sldId id="507" r:id="rId27"/>
    <p:sldId id="476" r:id="rId28"/>
    <p:sldId id="477" r:id="rId29"/>
    <p:sldId id="481" r:id="rId30"/>
    <p:sldId id="478" r:id="rId31"/>
    <p:sldId id="349" r:id="rId32"/>
    <p:sldId id="528" r:id="rId33"/>
    <p:sldId id="577" r:id="rId34"/>
    <p:sldId id="576" r:id="rId35"/>
    <p:sldId id="405" r:id="rId36"/>
    <p:sldId id="40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HTTP Basics" id="{BC4A3995-4CED-4320-A673-95328C9C809D}">
          <p14:sldIdLst>
            <p14:sldId id="353"/>
            <p14:sldId id="492"/>
            <p14:sldId id="493"/>
            <p14:sldId id="488"/>
            <p14:sldId id="489"/>
          </p14:sldIdLst>
        </p14:section>
        <p14:section name="Dev Tools" id="{D67C70B2-1F8B-42A0-9EA9-CA27FCD0562D}">
          <p14:sldIdLst>
            <p14:sldId id="494"/>
            <p14:sldId id="496"/>
          </p14:sldIdLst>
        </p14:section>
        <p14:section name="HTML Forms" id="{01955B1F-8F8A-40FE-A616-663E820AC909}">
          <p14:sldIdLst>
            <p14:sldId id="533"/>
            <p14:sldId id="469"/>
            <p14:sldId id="471"/>
            <p14:sldId id="472"/>
            <p14:sldId id="473"/>
          </p14:sldIdLst>
        </p14:section>
        <p14:section name="HTTP Request" id="{30C83549-E243-4067-8631-CDD943AF80E5}">
          <p14:sldIdLst>
            <p14:sldId id="497"/>
            <p14:sldId id="498"/>
            <p14:sldId id="499"/>
            <p14:sldId id="500"/>
          </p14:sldIdLst>
        </p14:section>
        <p14:section name="HTTP Response" id="{7E07209F-A823-4CC9-8111-3767650D660E}">
          <p14:sldIdLst>
            <p14:sldId id="501"/>
            <p14:sldId id="502"/>
            <p14:sldId id="503"/>
            <p14:sldId id="505"/>
            <p14:sldId id="504"/>
          </p14:sldIdLst>
        </p14:section>
        <p14:section name="URL" id="{00162C92-F19C-4F3F-8B37-171CF926B6D9}">
          <p14:sldIdLst>
            <p14:sldId id="506"/>
            <p14:sldId id="507"/>
            <p14:sldId id="476"/>
            <p14:sldId id="477"/>
            <p14:sldId id="481"/>
            <p14:sldId id="478"/>
          </p14:sldIdLst>
        </p14:section>
        <p14:section name="Conclusion" id="{10E03AB1-9AA8-4E86-9A64-D741901E50A2}">
          <p14:sldIdLst>
            <p14:sldId id="349"/>
            <p14:sldId id="528"/>
            <p14:sldId id="577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3" autoAdjust="0"/>
    <p:restoredTop sz="94620" autoAdjust="0"/>
  </p:normalViewPr>
  <p:slideViewPr>
    <p:cSldViewPr snapToGrid="0" showGuides="1">
      <p:cViewPr varScale="1">
        <p:scale>
          <a:sx n="78" d="100"/>
          <a:sy n="78" d="100"/>
        </p:scale>
        <p:origin x="55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13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5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39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8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7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form_Resource_Identifier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7.png"/><Relationship Id="rId26" Type="http://schemas.openxmlformats.org/officeDocument/2006/relationships/image" Target="../media/image90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8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8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6.png"/><Relationship Id="rId22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1.jpeg"/><Relationship Id="rId7" Type="http://schemas.openxmlformats.org/officeDocument/2006/relationships/image" Target="../media/image9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4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 Request &amp; HTTP Response</a:t>
            </a:r>
          </a:p>
          <a:p>
            <a:endParaRPr lang="en-US" dirty="0"/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16F121-B3F0-4FD7-BD36-C04864EFE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135603"/>
            <a:ext cx="4781550" cy="3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F8D2D-0017-44F6-AA20-9A249B35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77183"/>
            <a:ext cx="9506047" cy="882654"/>
          </a:xfrm>
        </p:spPr>
        <p:txBody>
          <a:bodyPr/>
          <a:lstStyle/>
          <a:p>
            <a:r>
              <a:rPr lang="en-US" dirty="0"/>
              <a:t>HTTP Developer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20B32-32CB-438D-9D71-73F03ABA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60895"/>
            <a:ext cx="4800600" cy="4136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9FD69-B295-41F4-97CD-F576CFB3EF6C}"/>
              </a:ext>
            </a:extLst>
          </p:cNvPr>
          <p:cNvSpPr txBox="1"/>
          <p:nvPr/>
        </p:nvSpPr>
        <p:spPr>
          <a:xfrm>
            <a:off x="836612" y="573465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Developer Tools</a:t>
            </a:r>
            <a:endParaRPr lang="en-US" sz="3600" dirty="0"/>
          </a:p>
        </p:txBody>
      </p:sp>
      <p:pic>
        <p:nvPicPr>
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F4F2713B-77D2-489C-9A5C-ACD16E22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828799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E7064-93B0-4583-A59E-CAB8C3A5F49F}"/>
              </a:ext>
            </a:extLst>
          </p:cNvPr>
          <p:cNvSpPr txBox="1"/>
          <p:nvPr/>
        </p:nvSpPr>
        <p:spPr>
          <a:xfrm>
            <a:off x="8156347" y="573465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5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7" y="5059388"/>
            <a:ext cx="10961783" cy="768084"/>
          </a:xfrm>
        </p:spPr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ADDF-3CD8-497B-B760-A3BDD5691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907222"/>
            <a:ext cx="10961783" cy="499819"/>
          </a:xfrm>
        </p:spPr>
        <p:txBody>
          <a:bodyPr/>
          <a:lstStyle/>
          <a:p>
            <a:r>
              <a:rPr lang="en-US" dirty="0"/>
              <a:t>Form Method and Action</a:t>
            </a:r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-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action="home.html"&gt;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682" y="1220952"/>
            <a:ext cx="3525984" cy="1127739"/>
          </a:xfrm>
          <a:prstGeom prst="wedgeRoundRectCallout">
            <a:avLst>
              <a:gd name="adj1" fmla="val -57714"/>
              <a:gd name="adj2" fmla="val 3839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754260"/>
            <a:ext cx="3200400" cy="1349479"/>
          </a:xfrm>
          <a:prstGeom prst="wedgeRoundRectCallout">
            <a:avLst>
              <a:gd name="adj1" fmla="val 15058"/>
              <a:gd name="adj2" fmla="val 1030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3425" y="4039894"/>
            <a:ext cx="2667000" cy="936924"/>
          </a:xfrm>
          <a:prstGeom prst="wedgeRoundRectCallout">
            <a:avLst>
              <a:gd name="adj1" fmla="val 58631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73311" y="5583542"/>
            <a:ext cx="5313669" cy="941461"/>
          </a:xfrm>
          <a:prstGeom prst="wedgeRoundRectCallout">
            <a:avLst>
              <a:gd name="adj1" fmla="val -55797"/>
              <a:gd name="adj2" fmla="val -15846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371627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254437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907893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29452" y="5215761"/>
            <a:ext cx="2667000" cy="953453"/>
          </a:xfrm>
          <a:prstGeom prst="wedgeRoundRectCallout">
            <a:avLst>
              <a:gd name="adj1" fmla="val -60513"/>
              <a:gd name="adj2" fmla="val -480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254442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B276D-6E63-44F0-835A-202B4189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07DF8-DE76-44A6-921C-F8D2D0AD4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F345A-37C1-4C35-A6E5-F3A50E327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167A78-6660-4813-86CF-DA856F080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17" y="1285239"/>
            <a:ext cx="2744203" cy="27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E9681-7006-48B5-99D1-85C6A0361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 to indicate the desired action to be </a:t>
            </a:r>
            <a:br>
              <a:rPr lang="en-GB" dirty="0"/>
            </a:br>
            <a:r>
              <a:rPr lang="en-GB" dirty="0"/>
              <a:t>performed on the identified resource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E6ABE-7B01-4777-B38F-5D8CA666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928F-CF18-4024-A983-CBBF8758CE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3045BF18-F965-424E-8E04-AF273DE51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551911"/>
              </p:ext>
            </p:extLst>
          </p:nvPr>
        </p:nvGraphicFramePr>
        <p:xfrm>
          <a:off x="2365950" y="2774912"/>
          <a:ext cx="7542469" cy="3627120"/>
        </p:xfrm>
        <a:graphic>
          <a:graphicData uri="http://schemas.openxmlformats.org/drawingml/2006/table">
            <a:tbl>
              <a:tblPr/>
              <a:tblGrid>
                <a:gridCol w="195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5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248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Retrieve / load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(remove)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PATCH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resource partially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Retrieve the resource's</a:t>
                      </a:r>
                      <a:r>
                        <a:rPr lang="en-GB" sz="2800" baseline="0" dirty="0"/>
                        <a:t> headers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849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178D4E4-2984-4BB8-BC82-C0F48EAB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34" y="4391516"/>
            <a:ext cx="414564" cy="41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AA12B-54BC-480D-83EC-68697638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95" y="3342219"/>
            <a:ext cx="402371" cy="414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0543D-625D-4E8C-97E8-87D49A46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72" y="5984610"/>
            <a:ext cx="414564" cy="323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09050-55EF-446A-A9AC-660E6FDED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82" y="3848156"/>
            <a:ext cx="408467" cy="408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13449D-B4DC-4E3B-A869-69731C655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134" y="4910812"/>
            <a:ext cx="377985" cy="377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74C94-88F5-40EE-8CD8-A225CDD15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668" y="5425425"/>
            <a:ext cx="40237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8A0AFE-E929-4956-8826-218BD54FB257}"/>
              </a:ext>
            </a:extLst>
          </p:cNvPr>
          <p:cNvCxnSpPr/>
          <p:nvPr/>
        </p:nvCxnSpPr>
        <p:spPr>
          <a:xfrm>
            <a:off x="641984" y="6093578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64B1E-4916-44E0-83F8-D70945B37A2E}"/>
              </a:ext>
            </a:extLst>
          </p:cNvPr>
          <p:cNvCxnSpPr/>
          <p:nvPr/>
        </p:nvCxnSpPr>
        <p:spPr>
          <a:xfrm>
            <a:off x="641984" y="1797067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BE9764C-0E70-4DA3-A052-8823B0D5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A5359-AFC1-4320-A5FF-FD1FB9730E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74DC4B-1032-4492-8FC9-15A03371C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60" y="1227618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/users/SoftUni-Tech-Module/repos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8D32F36-2115-41A3-8505-5234C4FB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5429656"/>
            <a:ext cx="2632507" cy="1017693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 request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is empty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23E67529-640B-4CAB-983F-07153E20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740" y="1835622"/>
            <a:ext cx="3041441" cy="645265"/>
          </a:xfrm>
          <a:prstGeom prst="wedgeRoundRectCallout">
            <a:avLst>
              <a:gd name="adj1" fmla="val -63577"/>
              <a:gd name="adj2" fmla="val -550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C8EA3D1F-E566-42A6-9792-EB1CBC6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34" y="2219125"/>
            <a:ext cx="2507386" cy="645265"/>
          </a:xfrm>
          <a:prstGeom prst="wedgeRoundRectCallout">
            <a:avLst>
              <a:gd name="adj1" fmla="val -70523"/>
              <a:gd name="adj2" fmla="val 401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456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DBC67E-F62D-415A-8B32-26D6637591CC}"/>
              </a:ext>
            </a:extLst>
          </p:cNvPr>
          <p:cNvCxnSpPr/>
          <p:nvPr/>
        </p:nvCxnSpPr>
        <p:spPr>
          <a:xfrm>
            <a:off x="753604" y="4805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967CFA2-DFFE-4758-9C91-6885B5CC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984E-7002-4E58-AB7B-148654E62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52FAD8-8E1F-4BD7-AD0D-BE86A1A0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17" y="1287635"/>
            <a:ext cx="10947176" cy="5418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/repos/Tech-Module-Jan-2018/test-repo/issues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DF2203F-5496-422F-9E9B-A1492AEC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762" y="1868911"/>
            <a:ext cx="3098861" cy="641387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DC97E71-5942-44BC-B89D-C8AB0F5A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993" y="2019455"/>
            <a:ext cx="2507386" cy="647986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07F6D48-782E-4C3F-9759-F9E54547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384" y="4115241"/>
            <a:ext cx="3914625" cy="994713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request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holds  the submitted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B70F6-B672-42F1-974D-E4586C805415}"/>
              </a:ext>
            </a:extLst>
          </p:cNvPr>
          <p:cNvCxnSpPr/>
          <p:nvPr/>
        </p:nvCxnSpPr>
        <p:spPr>
          <a:xfrm>
            <a:off x="753604" y="1757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9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0CCFC-212C-482C-952A-A4D0BE2C7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3" y="3351703"/>
            <a:ext cx="3619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CB56E-4F3D-427B-BA6E-F70B1BC0E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02803D-7EF4-4F82-9F96-4CEA4547E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A2CA-1321-4441-8BD9-C9242A44AE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2" descr="&amp;Rcy;&amp;iecy;&amp;zcy;&amp;ucy;&amp;lcy;&amp;tcy;&amp;acy;&amp;tcy; &amp;scy; &amp;icy;&amp;zcy;&amp;ocy;&amp;bcy;&amp;rcy;&amp;acy;&amp;zhcy;&amp;iecy;&amp;ncy;&amp;icy;&amp;iecy; &amp;zcy;&amp;acy; response png">
            <a:extLst>
              <a:ext uri="{FF2B5EF4-FFF2-40B4-BE49-F238E27FC236}">
                <a16:creationId xmlns:a16="http://schemas.microsoft.com/office/drawing/2014/main" id="{5A274C1B-9644-4B85-91BE-0F7F95E3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84" y="1504648"/>
            <a:ext cx="2483032" cy="24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990B4A-636B-468F-A923-9DDABE52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D0C6-68B1-4DCB-AABF-7F0B8AFA59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014DC9-85E4-46F5-9B52-E6AA72A6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CFD0532-9ABF-4CCD-AF4C-68B7C1CF7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613" y="1163821"/>
            <a:ext cx="4228119" cy="6340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5B4A84B-D644-4B55-8692-BE9FA0BB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26" y="3072744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BE6F9B1-3062-42FB-B44F-21D53CC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4963508"/>
            <a:ext cx="2667000" cy="1036836"/>
          </a:xfrm>
          <a:prstGeom prst="wedgeRoundRectCallout">
            <a:avLst>
              <a:gd name="adj1" fmla="val -69913"/>
              <a:gd name="adj2" fmla="val 285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92382-EE06-42F4-BC6D-4AFB4136EC64}"/>
              </a:ext>
            </a:extLst>
          </p:cNvPr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82B85A-B4F1-41EB-B1F5-C3CF434FBE96}"/>
              </a:ext>
            </a:extLst>
          </p:cNvPr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43D30-5D68-4ED2-BE81-864F2D45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DFC1A-73DC-47EF-BB13-26904BAE35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4B6BE77F-D263-452C-86B9-F9A9D9630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385463"/>
              </p:ext>
            </p:extLst>
          </p:nvPr>
        </p:nvGraphicFramePr>
        <p:xfrm>
          <a:off x="714509" y="1112009"/>
          <a:ext cx="10740997" cy="5638800"/>
        </p:xfrm>
        <a:graphic>
          <a:graphicData uri="http://schemas.openxmlformats.org/drawingml/2006/table">
            <a:tbl>
              <a:tblPr/>
              <a:tblGrid>
                <a:gridCol w="2149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6840">
                  <a:extLst>
                    <a:ext uri="{9D8B030D-6E8A-4147-A177-3AD203B41FA5}">
                      <a16:colId xmlns:a16="http://schemas.microsoft.com/office/drawing/2014/main" val="3077706015"/>
                    </a:ext>
                  </a:extLst>
                </a:gridCol>
              </a:tblGrid>
              <a:tr h="456227"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Status Code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Action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Description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OK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Successfully</a:t>
                      </a:r>
                      <a:r>
                        <a:rPr lang="en-GB" sz="2800" baseline="0" dirty="0"/>
                        <a:t> retrieved resource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 new resource was 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Request</a:t>
                      </a:r>
                      <a:r>
                        <a:rPr lang="en-GB" sz="2800" baseline="0" dirty="0"/>
                        <a:t> has nothing to return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301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302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Moved to another location (redirect)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Invalid request / syntax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403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</a:t>
                      </a:r>
                      <a:r>
                        <a:rPr lang="en-GB" sz="2800" baseline="0" dirty="0"/>
                        <a:t>uthentication failed / Access denied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8496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Invalid resource 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0464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409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Conflict was detected, e.g. duplicated email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9383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500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503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Internal server</a:t>
                      </a:r>
                      <a:r>
                        <a:rPr lang="en-GB" sz="2800" baseline="0" dirty="0"/>
                        <a:t> error / Service unavailable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7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9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1C3E26-DF55-4AC7-8A25-7DDEBAF88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Content-Disposition</a:t>
            </a:r>
            <a:r>
              <a:rPr lang="en-US" sz="3600" dirty="0"/>
              <a:t> headers </a:t>
            </a:r>
            <a:br>
              <a:rPr lang="en-US" sz="3600" dirty="0"/>
            </a:br>
            <a:r>
              <a:rPr lang="en-US" sz="3600" dirty="0"/>
              <a:t>specify how the HTTP request / response body should be </a:t>
            </a:r>
            <a:br>
              <a:rPr lang="en-US" sz="3600" dirty="0"/>
            </a:br>
            <a:r>
              <a:rPr lang="en-US" sz="3600" dirty="0"/>
              <a:t>processed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4FE94-9BD7-40A4-8118-5B95FBEC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F03B9-5678-43B4-93AD-91B3BA9A79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FC9D22-D041-43E4-86A5-21BAD742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3556000"/>
            <a:ext cx="6074889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1E44B8-4064-4C95-BA46-149AF07E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970445"/>
            <a:ext cx="10773992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Content-Disposition: attachment; filename="Financial-Report-April-2016.pdf"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EA6F4B0-C51A-41D9-98DE-3FE2EB0E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52" y="3103070"/>
            <a:ext cx="4648200" cy="1029473"/>
          </a:xfrm>
          <a:prstGeom prst="wedgeRoundRectCallout">
            <a:avLst>
              <a:gd name="adj1" fmla="val -53509"/>
              <a:gd name="adj2" fmla="val 514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6CEEB55-7D10-4A8C-9FD5-7203AC24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652" y="5833144"/>
            <a:ext cx="6008140" cy="953453"/>
          </a:xfrm>
          <a:prstGeom prst="wedgeRoundRectCallout">
            <a:avLst>
              <a:gd name="adj1" fmla="val -57262"/>
              <a:gd name="adj2" fmla="val -384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bg2"/>
                </a:solidFill>
                <a:cs typeface="Consolas" pitchFamily="49" charset="0"/>
              </a:rPr>
              <a:t>This will download a PDF file named</a:t>
            </a:r>
            <a:r>
              <a:rPr lang="en-US" sz="26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Financial-Report-April-2016.pdf</a:t>
            </a:r>
            <a:endParaRPr lang="en-US" sz="26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219F14-A830-48E3-BD85-DD9FE922A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251195"/>
            <a:ext cx="7733523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EC36D60-C839-4BE5-B006-77910C31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753" y="2799755"/>
            <a:ext cx="3276600" cy="570044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JSON-encoded data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72383B8E-A00D-46AE-B092-AE3BCFC5BF07}"/>
              </a:ext>
            </a:extLst>
          </p:cNvPr>
          <p:cNvSpPr txBox="1">
            <a:spLocks/>
          </p:cNvSpPr>
          <p:nvPr/>
        </p:nvSpPr>
        <p:spPr>
          <a:xfrm>
            <a:off x="183502" y="2876443"/>
            <a:ext cx="2646058" cy="67955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34586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74F114-DB66-48EA-B89F-8BE3304CE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request: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response: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6FB64-89F3-4DB8-AD00-794C996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1C9B4-C827-418C-8FD6-6F8C61CCB8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C11804B-AF4B-4B28-8B47-73C32116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492" y="3515256"/>
            <a:ext cx="7696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Tue, 16 Jan 2018 15:13:41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Tue, 16 Jan 2018 15:13:42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18586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Курсовете от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&lt;/title&gt;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DD7A788-19FB-4993-BC3B-58260ABD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584" y="5068445"/>
            <a:ext cx="3880531" cy="998230"/>
          </a:xfrm>
          <a:prstGeom prst="wedgeRoundRectCallout">
            <a:avLst>
              <a:gd name="adj1" fmla="val -95835"/>
              <a:gd name="adj2" fmla="val -166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A9663B6-2406-4563-8096-6589C070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92" y="14936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23B940-2A7D-4D14-9D24-9C8B6EEAB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16" y="2685685"/>
            <a:ext cx="3901736" cy="990847"/>
          </a:xfrm>
          <a:prstGeom prst="wedgeRoundRectCallout">
            <a:avLst>
              <a:gd name="adj1" fmla="val -81078"/>
              <a:gd name="adj2" fmla="val -417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8891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FE02C-7145-48E3-82CD-3E451F44C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5E255C-5EFA-4BED-A86F-B41852175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32E32-866A-4426-B40E-72AFD684B6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38972-9155-4002-9AA5-17A114BA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1938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5C1B1-5456-49F4-985F-E41ED8F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Uniform Resource Locator (URL)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66CD-9ADE-44C5-848F-6B8114F864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87558E-D12C-4A6B-B2AF-4D0AF649BDD3}"/>
              </a:ext>
            </a:extLst>
          </p:cNvPr>
          <p:cNvSpPr/>
          <p:nvPr/>
        </p:nvSpPr>
        <p:spPr>
          <a:xfrm>
            <a:off x="976309" y="1205161"/>
            <a:ext cx="799896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87C57C-4BBC-40C2-8F38-463CB00C7663}"/>
              </a:ext>
            </a:extLst>
          </p:cNvPr>
          <p:cNvSpPr/>
          <p:nvPr/>
        </p:nvSpPr>
        <p:spPr>
          <a:xfrm>
            <a:off x="2231747" y="1213444"/>
            <a:ext cx="1719537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E4BC22-AD8C-4F96-8710-BBCC7C4112D0}"/>
              </a:ext>
            </a:extLst>
          </p:cNvPr>
          <p:cNvSpPr/>
          <p:nvPr/>
        </p:nvSpPr>
        <p:spPr>
          <a:xfrm>
            <a:off x="4101582" y="1213444"/>
            <a:ext cx="667008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DEE924-0413-4562-B875-1B319B1390F0}"/>
              </a:ext>
            </a:extLst>
          </p:cNvPr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97F44A-1DA5-4FD2-98A0-4CD0195DCAFC}"/>
              </a:ext>
            </a:extLst>
          </p:cNvPr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F9C384-A9ED-4429-A027-A147E47AA1C1}"/>
              </a:ext>
            </a:extLst>
          </p:cNvPr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62E7E6C-C966-4BAD-B43F-E0A60076BA8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2F090A0-720E-4A9D-9CCE-82718E4BDE4B}"/>
              </a:ext>
            </a:extLst>
          </p:cNvPr>
          <p:cNvSpPr txBox="1">
            <a:spLocks noChangeArrowheads="1"/>
          </p:cNvSpPr>
          <p:nvPr/>
        </p:nvSpPr>
        <p:spPr>
          <a:xfrm>
            <a:off x="-135298" y="2999509"/>
            <a:ext cx="12017418" cy="353565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sz="2800" dirty="0"/>
              <a:t>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800" dirty="0"/>
              <a:t>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Port</a:t>
            </a:r>
            <a:r>
              <a:rPr lang="en-US" sz="2800" dirty="0"/>
              <a:t>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 string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1C129FA-8E37-4512-9F20-9169D341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9" y="1241948"/>
            <a:ext cx="1028864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http://mysite.com:8080/demo/index.php?id=27&amp;lang=en#lectures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FB3399E-961F-4FBC-91A9-9A32EF640870}"/>
              </a:ext>
            </a:extLst>
          </p:cNvPr>
          <p:cNvSpPr/>
          <p:nvPr/>
        </p:nvSpPr>
        <p:spPr>
          <a:xfrm rot="5400000">
            <a:off x="1295456" y="1400557"/>
            <a:ext cx="212402" cy="7205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C4E09-7363-481F-8198-E0CD8AEA1175}"/>
              </a:ext>
            </a:extLst>
          </p:cNvPr>
          <p:cNvSpPr txBox="1"/>
          <p:nvPr/>
        </p:nvSpPr>
        <p:spPr>
          <a:xfrm>
            <a:off x="780125" y="1935320"/>
            <a:ext cx="1480472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Protocol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72E3AED-5E34-42B9-A4D1-0F6CD198C4CD}"/>
              </a:ext>
            </a:extLst>
          </p:cNvPr>
          <p:cNvSpPr/>
          <p:nvPr/>
        </p:nvSpPr>
        <p:spPr>
          <a:xfrm rot="5400000">
            <a:off x="2992596" y="922617"/>
            <a:ext cx="212402" cy="1676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91204-E928-403A-B4D6-7088EF8AE596}"/>
              </a:ext>
            </a:extLst>
          </p:cNvPr>
          <p:cNvSpPr txBox="1"/>
          <p:nvPr/>
        </p:nvSpPr>
        <p:spPr>
          <a:xfrm>
            <a:off x="2664295" y="1930514"/>
            <a:ext cx="1057630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Host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8EA6187-B7A6-492F-AC9E-B8DD9B909173}"/>
              </a:ext>
            </a:extLst>
          </p:cNvPr>
          <p:cNvSpPr/>
          <p:nvPr/>
        </p:nvSpPr>
        <p:spPr>
          <a:xfrm rot="5400000">
            <a:off x="4322793" y="1435509"/>
            <a:ext cx="212402" cy="6506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3A0C11-FA16-4F4E-A8D8-8AC803CFEA67}"/>
              </a:ext>
            </a:extLst>
          </p:cNvPr>
          <p:cNvSpPr txBox="1"/>
          <p:nvPr/>
        </p:nvSpPr>
        <p:spPr>
          <a:xfrm>
            <a:off x="4065573" y="1930513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Port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A72A8BD-9439-4B8F-97E5-8E1C82C9C6D9}"/>
              </a:ext>
            </a:extLst>
          </p:cNvPr>
          <p:cNvSpPr/>
          <p:nvPr/>
        </p:nvSpPr>
        <p:spPr>
          <a:xfrm rot="5400000">
            <a:off x="5995350" y="572574"/>
            <a:ext cx="212403" cy="237648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B27D19-0F09-4549-B9D3-3B5A13031175}"/>
              </a:ext>
            </a:extLst>
          </p:cNvPr>
          <p:cNvSpPr txBox="1"/>
          <p:nvPr/>
        </p:nvSpPr>
        <p:spPr>
          <a:xfrm>
            <a:off x="5741713" y="1930512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Path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7FF2039-B80F-4351-9615-318A74A16943}"/>
              </a:ext>
            </a:extLst>
          </p:cNvPr>
          <p:cNvSpPr/>
          <p:nvPr/>
        </p:nvSpPr>
        <p:spPr>
          <a:xfrm rot="5400000">
            <a:off x="8440893" y="655919"/>
            <a:ext cx="212405" cy="2209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1D0A8-33BA-42B1-9732-AB5323B4CC13}"/>
              </a:ext>
            </a:extLst>
          </p:cNvPr>
          <p:cNvSpPr txBox="1"/>
          <p:nvPr/>
        </p:nvSpPr>
        <p:spPr>
          <a:xfrm>
            <a:off x="7751265" y="1943512"/>
            <a:ext cx="1885262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Query String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CF6FDC9-3302-45D5-A39A-942370B7AFBD}"/>
              </a:ext>
            </a:extLst>
          </p:cNvPr>
          <p:cNvSpPr/>
          <p:nvPr/>
        </p:nvSpPr>
        <p:spPr>
          <a:xfrm rot="5400000">
            <a:off x="10383994" y="1075016"/>
            <a:ext cx="212403" cy="13716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E8807-A1DD-4598-A332-8A0261D56E4D}"/>
              </a:ext>
            </a:extLst>
          </p:cNvPr>
          <p:cNvSpPr txBox="1"/>
          <p:nvPr/>
        </p:nvSpPr>
        <p:spPr>
          <a:xfrm>
            <a:off x="9643185" y="1924959"/>
            <a:ext cx="2003825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Fragment</a:t>
            </a:r>
          </a:p>
        </p:txBody>
      </p:sp>
    </p:spTree>
    <p:extLst>
      <p:ext uri="{BB962C8B-B14F-4D97-AF65-F5344CB8AC3E}">
        <p14:creationId xmlns:p14="http://schemas.microsoft.com/office/powerpoint/2010/main" val="19736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is not part 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searches and dynamic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part of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/>
              <a:t> following a question mark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</a:p>
        </p:txBody>
      </p:sp>
    </p:spTree>
    <p:extLst>
      <p:ext uri="{BB962C8B-B14F-4D97-AF65-F5344CB8AC3E}">
        <p14:creationId xmlns:p14="http://schemas.microsoft.com/office/powerpoint/2010/main" val="29245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encoded</a:t>
            </a:r>
            <a:r>
              <a:rPr lang="en-US" sz="3000" dirty="0"/>
              <a:t> according </a:t>
            </a:r>
            <a:r>
              <a:rPr lang="en-US" sz="3000" b="1" dirty="0">
                <a:hlinkClick r:id="rId2"/>
              </a:rPr>
              <a:t>RFC </a:t>
            </a:r>
            <a:r>
              <a:rPr lang="en-US" sz="3000" b="1" dirty="0">
                <a:cs typeface="Consolas" pitchFamily="49" charset="0"/>
                <a:hlinkClick r:id="rId2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special meaning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percent 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</p:spTree>
    <p:extLst>
      <p:ext uri="{BB962C8B-B14F-4D97-AF65-F5344CB8AC3E}">
        <p14:creationId xmlns:p14="http://schemas.microsoft.com/office/powerpoint/2010/main" val="20167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 -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625459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18317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/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97" y="3708438"/>
            <a:ext cx="3497344" cy="1788221"/>
          </a:xfrm>
          <a:prstGeom prst="wedgeRoundRectCallout">
            <a:avLst>
              <a:gd name="adj1" fmla="val -34432"/>
              <a:gd name="adj2" fmla="val 5792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/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invalid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598048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8" y="3792921"/>
            <a:ext cx="3478935" cy="934654"/>
          </a:xfrm>
          <a:prstGeom prst="wedgeRoundRectCallout">
            <a:avLst>
              <a:gd name="adj1" fmla="val -56138"/>
              <a:gd name="adj2" fmla="val 469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9" y="5454153"/>
            <a:ext cx="3478935" cy="934654"/>
          </a:xfrm>
          <a:prstGeom prst="wedgeRoundRectCallout">
            <a:avLst>
              <a:gd name="adj1" fmla="val -58786"/>
              <a:gd name="adj2" fmla="val -668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</p:spTree>
    <p:extLst>
      <p:ext uri="{BB962C8B-B14F-4D97-AF65-F5344CB8AC3E}">
        <p14:creationId xmlns:p14="http://schemas.microsoft.com/office/powerpoint/2010/main" val="331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910FB6-8672-47E0-9139-E44BE9A48E1B}"/>
              </a:ext>
            </a:extLst>
          </p:cNvPr>
          <p:cNvSpPr/>
          <p:nvPr/>
        </p:nvSpPr>
        <p:spPr>
          <a:xfrm>
            <a:off x="813186" y="1541713"/>
            <a:ext cx="78872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HTTP works with message pairs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</a:p>
          <a:p>
            <a:endParaRPr lang="en-GB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protocol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host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port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path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query string</a:t>
            </a:r>
            <a:r>
              <a:rPr lang="en-US" sz="3000" dirty="0">
                <a:solidFill>
                  <a:schemeClr val="bg2"/>
                </a:solidFill>
              </a:rPr>
              <a:t>, and </a:t>
            </a:r>
            <a:r>
              <a:rPr lang="en-US" sz="3000" b="1" dirty="0">
                <a:solidFill>
                  <a:schemeClr val="bg1"/>
                </a:solidFill>
              </a:rPr>
              <a:t>fragment</a:t>
            </a:r>
            <a:endParaRPr lang="bg-BG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65D37E1-0E6E-40CA-95AE-D5E91A5D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79" y="2754904"/>
            <a:ext cx="503078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A94DEE2F-8C47-44EE-AF2C-6DB28C8DF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802" y="2754904"/>
            <a:ext cx="255692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B792B2E-75A6-41F5-A885-CBF57CE013E8}"/>
              </a:ext>
            </a:extLst>
          </p:cNvPr>
          <p:cNvSpPr/>
          <p:nvPr/>
        </p:nvSpPr>
        <p:spPr bwMode="auto">
          <a:xfrm>
            <a:off x="5337609" y="4252726"/>
            <a:ext cx="1359469" cy="731226"/>
          </a:xfrm>
          <a:prstGeom prst="curvedUp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461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F9A18-AC2C-40E1-85AD-CAA51F6DFE10}"/>
              </a:ext>
            </a:extLst>
          </p:cNvPr>
          <p:cNvSpPr txBox="1"/>
          <p:nvPr/>
        </p:nvSpPr>
        <p:spPr>
          <a:xfrm>
            <a:off x="4434840" y="1795695"/>
            <a:ext cx="3703320" cy="16333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C31D9-F3FB-4D99-A60B-3C59DDA29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(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E456-1D8F-4FF1-A274-AF45ABB1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Basics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81E988A0-CA38-45DA-B5B7-1DFD6748EC9C}"/>
              </a:ext>
            </a:extLst>
          </p:cNvPr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001C14A4-2596-4B9D-BD61-5022F985459F}"/>
              </a:ext>
            </a:extLst>
          </p:cNvPr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46810B75-B123-4216-A9D4-75BB004B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281" y="4133404"/>
            <a:ext cx="21782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614FEA3-E78E-42C4-AFBC-24669539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367" y="5540720"/>
            <a:ext cx="239232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0B933-535C-44BE-B9EA-953954370EA5}"/>
              </a:ext>
            </a:extLst>
          </p:cNvPr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64819-8BC1-4B19-AFDA-3BDBE0121D55}"/>
                </a:ext>
              </a:extLst>
            </p:cNvPr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2" name="Picture 2" descr="http://www.imid.adalet.gov.tr/baskanligimiz/subeler/subeler/kurum_arsivi.png">
              <a:extLst>
                <a:ext uri="{FF2B5EF4-FFF2-40B4-BE49-F238E27FC236}">
                  <a16:creationId xmlns:a16="http://schemas.microsoft.com/office/drawing/2014/main" id="{66E9C636-E57A-45E7-969A-B305845F1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A0598-5AC4-4C45-9A8F-DC9A48DF7703}"/>
              </a:ext>
            </a:extLst>
          </p:cNvPr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14" name="Picture 6" descr="http://www.freevectors.net/files/large/LaptopIcon.jpg">
              <a:extLst>
                <a:ext uri="{FF2B5EF4-FFF2-40B4-BE49-F238E27FC236}">
                  <a16:creationId xmlns:a16="http://schemas.microsoft.com/office/drawing/2014/main" id="{51AE0600-C3EA-49A8-8B9E-E53E85F53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508205-FE42-4897-B841-3D583EACFB04}"/>
                </a:ext>
              </a:extLst>
            </p:cNvPr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6" name="Picture 2" descr="Резултат с изображение за browser icon">
              <a:extLst>
                <a:ext uri="{FF2B5EF4-FFF2-40B4-BE49-F238E27FC236}">
                  <a16:creationId xmlns:a16="http://schemas.microsoft.com/office/drawing/2014/main" id="{36ADD9A7-509E-42DC-BD07-CCD86E640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35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A8660-AF90-4A66-A262-3B5C76C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CFC50-931A-4285-A814-0F01EC25CD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7A71A5-2C09-4E96-8E2E-CDD8F512FF3F}"/>
              </a:ext>
            </a:extLst>
          </p:cNvPr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156020-AE93-4E97-AFE7-B025154D8A90}"/>
              </a:ext>
            </a:extLst>
          </p:cNvPr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61659-DBC4-4560-887C-2BEE748C5A60}"/>
              </a:ext>
            </a:extLst>
          </p:cNvPr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58C66-9793-4B10-9E05-C9D1BE6FD257}"/>
              </a:ext>
            </a:extLst>
          </p:cNvPr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7B52DD6-69D3-4B53-A4DF-56611C091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EFF5-67D4-4FD7-92DF-F9445445F2E3}"/>
              </a:ext>
            </a:extLst>
          </p:cNvPr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F50934-EBF1-4330-AFC1-A64C7E89B36C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871782-6504-4325-A45A-5D0D52D6B9F8}"/>
                </a:ext>
              </a:extLst>
            </p:cNvPr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06D661-6515-449B-9C19-E8E5433A3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AC8FEE-BA46-4A29-B526-C05AA7C477D0}"/>
                </a:ext>
              </a:extLst>
            </p:cNvPr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AD1122-BB54-40B7-A534-BC24BA415955}"/>
              </a:ext>
            </a:extLst>
          </p:cNvPr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DFC965-F6AD-4AD4-99AC-3095499C1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57C30C-B089-43E5-B0B6-499769ED56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192624-D244-4829-AC4E-2BEBE28F84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E14B7-18A2-4064-B01F-3F3E962776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D5E240-4720-4418-AE89-F5CE5C1260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696292-7CA3-4E11-8DED-4EA83A1F1173}"/>
              </a:ext>
            </a:extLst>
          </p:cNvPr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7D789-2F9C-42F6-939C-1828BEC729B4}"/>
              </a:ext>
            </a:extLst>
          </p:cNvPr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B70390-8BA8-4B5B-B107-CAFB9487EC2E}"/>
              </a:ext>
            </a:extLst>
          </p:cNvPr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DB6D0E-4318-484D-8F6F-EB4E1B2A83C4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42E49F7-0034-4786-AAC2-FE90BBEC2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498B68-1674-4DD1-8C5E-4496FE90C456}"/>
                </a:ext>
              </a:extLst>
            </p:cNvPr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9EBC18-C235-4B36-BA29-44978AE405D8}"/>
              </a:ext>
            </a:extLst>
          </p:cNvPr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86D3066-3DD6-49C2-B76A-33AD517950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68" y="1326516"/>
            <a:ext cx="2530291" cy="2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0" grpId="1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GB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/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81EA8-A121-4D9E-9E2C-CE837FCF9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B5A160-7C63-4C8A-85F5-7D7C9BE04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Tools for Developers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C648C-8EA5-45E9-96C1-1DE3692C9B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 descr="Tools PNG Image">
            <a:extLst>
              <a:ext uri="{FF2B5EF4-FFF2-40B4-BE49-F238E27FC236}">
                <a16:creationId xmlns:a16="http://schemas.microsoft.com/office/drawing/2014/main" id="{17F46D18-B39B-4A03-8856-8C1CDBFA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93" y="1199187"/>
            <a:ext cx="2898213" cy="2898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08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6162</TotalTime>
  <Words>1891</Words>
  <Application>Microsoft Office PowerPoint</Application>
  <PresentationFormat>Widescreen</PresentationFormat>
  <Paragraphs>409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1_SoftUni3_1</vt:lpstr>
      <vt:lpstr>HTTP Basics</vt:lpstr>
      <vt:lpstr>Table of Contents</vt:lpstr>
      <vt:lpstr>Have a Question?</vt:lpstr>
      <vt:lpstr>PowerPoint Presentation</vt:lpstr>
      <vt:lpstr>HTTP Basics</vt:lpstr>
      <vt:lpstr>Web Server Work Model</vt:lpstr>
      <vt:lpstr>Hyper Text Transfer Protocol</vt:lpstr>
      <vt:lpstr>HTTP Request Methods</vt:lpstr>
      <vt:lpstr>PowerPoint Presentation</vt:lpstr>
      <vt:lpstr>HTTP Developer Tools</vt:lpstr>
      <vt:lpstr>PowerPoint Presentation</vt:lpstr>
      <vt:lpstr>HTML Forms - Action Attribute</vt:lpstr>
      <vt:lpstr>HTML Forms – Method Attribute </vt:lpstr>
      <vt:lpstr>HTML Forms – Method Attribute (2)</vt:lpstr>
      <vt:lpstr>URL Encoded Form Data – Example</vt:lpstr>
      <vt:lpstr>PowerPoint Presentation</vt:lpstr>
      <vt:lpstr>HTTP Request Methods</vt:lpstr>
      <vt:lpstr>HTTP GET Request – Example</vt:lpstr>
      <vt:lpstr>HTTP POST Request – Example</vt:lpstr>
      <vt:lpstr>PowerPoint Presentation</vt:lpstr>
      <vt:lpstr>HTTP Response – Example</vt:lpstr>
      <vt:lpstr>HTTP Response Status Codes</vt:lpstr>
      <vt:lpstr>Content-Type and Disposition</vt:lpstr>
      <vt:lpstr>HTTP Conversation: Example</vt:lpstr>
      <vt:lpstr>PowerPoint Presentation</vt:lpstr>
      <vt:lpstr>Uniform Resource Locator (URL)</vt:lpstr>
      <vt:lpstr>Query String</vt:lpstr>
      <vt:lpstr>URL Encoding</vt:lpstr>
      <vt:lpstr>URL Encoding - Examples</vt:lpstr>
      <vt:lpstr>Valid and Invalid URLs – Examples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Basics</dc:title>
  <dc:subject>Technology Fundamentals – Practical Training Course @ SoftUni</dc:subject>
  <dc:creator>Software University Foundation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Anna S</cp:lastModifiedBy>
  <cp:revision>109</cp:revision>
  <dcterms:created xsi:type="dcterms:W3CDTF">2018-05-23T13:08:44Z</dcterms:created>
  <dcterms:modified xsi:type="dcterms:W3CDTF">2019-06-08T20:10:47Z</dcterms:modified>
  <cp:category>programming;computer programming;software development;web development</cp:category>
</cp:coreProperties>
</file>