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642" r:id="rId3"/>
    <p:sldId id="466" r:id="rId4"/>
    <p:sldId id="500" r:id="rId5"/>
    <p:sldId id="612" r:id="rId6"/>
    <p:sldId id="519" r:id="rId7"/>
    <p:sldId id="522" r:id="rId8"/>
    <p:sldId id="619" r:id="rId9"/>
    <p:sldId id="626" r:id="rId10"/>
    <p:sldId id="646" r:id="rId11"/>
    <p:sldId id="647" r:id="rId12"/>
    <p:sldId id="648" r:id="rId13"/>
    <p:sldId id="649" r:id="rId14"/>
    <p:sldId id="650" r:id="rId15"/>
    <p:sldId id="651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24" r:id="rId26"/>
    <p:sldId id="643" r:id="rId27"/>
    <p:sldId id="644" r:id="rId28"/>
    <p:sldId id="645" r:id="rId29"/>
    <p:sldId id="617" r:id="rId30"/>
    <p:sldId id="618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642"/>
            <p14:sldId id="466"/>
            <p14:sldId id="500"/>
          </p14:sldIdLst>
        </p14:section>
        <p14:section name="jQuery Overview" id="{13C67FD4-2B9F-49BD-9771-70FAC46174E5}">
          <p14:sldIdLst>
            <p14:sldId id="612"/>
            <p14:sldId id="519"/>
          </p14:sldIdLst>
        </p14:section>
        <p14:section name="jQuery Selectors" id="{A3BEAEA2-F36C-4F25-8356-15B9EBC8904C}">
          <p14:sldIdLst>
            <p14:sldId id="522"/>
            <p14:sldId id="619"/>
            <p14:sldId id="626"/>
            <p14:sldId id="646"/>
            <p14:sldId id="647"/>
            <p14:sldId id="648"/>
            <p14:sldId id="649"/>
            <p14:sldId id="650"/>
            <p14:sldId id="651"/>
          </p14:sldIdLst>
        </p14:section>
        <p14:section name="Alter DOM with jQuery" id="{10CB48F5-90D1-4A5F-960F-C137B1AEEF84}">
          <p14:sldIdLst>
            <p14:sldId id="633"/>
            <p14:sldId id="634"/>
            <p14:sldId id="635"/>
          </p14:sldIdLst>
        </p14:section>
        <p14:section name="Handling Events with jQuery" id="{2FD8E996-B9EA-41E2-A6C9-E61E204A5805}">
          <p14:sldIdLst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Conclusion" id="{CAD93B16-9430-4CD6-BD17-69844E1E5D8E}">
          <p14:sldIdLst>
            <p14:sldId id="624"/>
            <p14:sldId id="643"/>
            <p14:sldId id="644"/>
            <p14:sldId id="645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595" autoAdjust="0"/>
  </p:normalViewPr>
  <p:slideViewPr>
    <p:cSldViewPr>
      <p:cViewPr>
        <p:scale>
          <a:sx n="100" d="100"/>
          <a:sy n="100" d="100"/>
        </p:scale>
        <p:origin x="-29" y="-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3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811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21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95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109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09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jquer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71825" y="266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Introduction to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523999"/>
            <a:ext cx="8430912" cy="117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jQuery Library, Selectors, DOM Manipulation, Events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286" y="3295030"/>
            <a:ext cx="2627300" cy="2843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14787" y="3064132"/>
            <a:ext cx="322986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jQuery</a:t>
            </a:r>
            <a:endParaRPr lang="en-US" sz="28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jstricks.com/wp-content/uploads/2014/07/jquery-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89" y="3696114"/>
            <a:ext cx="4135233" cy="24046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0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</a:t>
            </a:r>
            <a:r>
              <a:rPr lang="en-US"/>
              <a:t>from List – </a:t>
            </a:r>
            <a:r>
              <a:rPr lang="en-US" dirty="0"/>
              <a:t>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0958" y="1338930"/>
            <a:ext cx="5486398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481" b="2402"/>
          <a:stretch/>
        </p:blipFill>
        <p:spPr>
          <a:xfrm>
            <a:off x="7313612" y="1338930"/>
            <a:ext cx="3870717" cy="46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from List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65277"/>
            <a:ext cx="10667998" cy="4354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extractText()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items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ul#items 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(", 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#result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(items);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</a:t>
            </a:r>
            <a:r>
              <a:rPr lang="bg-BG" dirty="0" smtClean="0">
                <a:hlinkClick r:id="rId2"/>
              </a:rPr>
              <a:t>1098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2599"/>
          <a:stretch/>
        </p:blipFill>
        <p:spPr>
          <a:xfrm>
            <a:off x="7923212" y="1527218"/>
            <a:ext cx="3295724" cy="40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HTML page holds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of towns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search box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[Search]</a:t>
            </a:r>
            <a:r>
              <a:rPr lang="en-US" sz="3200" dirty="0"/>
              <a:t> button</a:t>
            </a:r>
          </a:p>
          <a:p>
            <a:r>
              <a:rPr lang="en-US" sz="3200" dirty="0"/>
              <a:t>Write a JS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highlight all towns </a:t>
            </a:r>
            <a:r>
              <a:rPr lang="en-US" sz="3200" dirty="0"/>
              <a:t>holding the search text</a:t>
            </a:r>
          </a:p>
          <a:p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766"/>
          <a:stretch/>
        </p:blipFill>
        <p:spPr>
          <a:xfrm>
            <a:off x="1598612" y="2524898"/>
            <a:ext cx="2810102" cy="3923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6561"/>
          <a:stretch/>
        </p:blipFill>
        <p:spPr>
          <a:xfrm>
            <a:off x="7002499" y="2524898"/>
            <a:ext cx="2791878" cy="3923764"/>
          </a:xfrm>
          <a:prstGeom prst="rect">
            <a:avLst/>
          </a:prstGeom>
        </p:spPr>
      </p:pic>
      <p:sp>
        <p:nvSpPr>
          <p:cNvPr id="10" name="Arrow: Right 14"/>
          <p:cNvSpPr/>
          <p:nvPr/>
        </p:nvSpPr>
        <p:spPr>
          <a:xfrm>
            <a:off x="5265463" y="4191718"/>
            <a:ext cx="880287" cy="590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1578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 – HTML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125734"/>
            <a:ext cx="73152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&gt;Sofia&lt;/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&gt;Pleven&lt;/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&gt;Varna&lt;/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&gt;Plovdiv&lt;/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type="text"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searchText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561"/>
          <a:stretch/>
        </p:blipFill>
        <p:spPr>
          <a:xfrm>
            <a:off x="8078709" y="1371600"/>
            <a:ext cx="3375405" cy="48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 in List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005" y="1086896"/>
            <a:ext cx="10826816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searchText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('#searchText').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matches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("#towns li").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((index, item)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(item.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.includes(searchText))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$(item)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.css("font-weight", "bold");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matches++;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$(item)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.css("font-weight", "");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('#result').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(matches + " matches found.");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1306" y="5991692"/>
            <a:ext cx="8216515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b="0" dirty="0">
                <a:latin typeface="+mn-lt"/>
              </a:rPr>
              <a:t>Check your solution here: </a:t>
            </a:r>
            <a:r>
              <a:rPr lang="en-US" sz="2200" b="0" dirty="0">
                <a:latin typeface="+mn-lt"/>
                <a:hlinkClick r:id="rId2"/>
              </a:rPr>
              <a:t>https://</a:t>
            </a:r>
            <a:r>
              <a:rPr lang="en-US" sz="2200" b="0" dirty="0" smtClean="0">
                <a:latin typeface="+mn-lt"/>
                <a:hlinkClick r:id="rId2"/>
              </a:rPr>
              <a:t>judge.softuni.bg/Contests/</a:t>
            </a:r>
            <a:r>
              <a:rPr lang="bg-BG" sz="2200" b="0" dirty="0" smtClean="0">
                <a:latin typeface="+mn-lt"/>
                <a:hlinkClick r:id="rId2"/>
              </a:rPr>
              <a:t>1098</a:t>
            </a:r>
            <a:endParaRPr lang="en-US" sz="2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58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Altering the DOM with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Adding and Removing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57012" y="655320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16733" y="3915500"/>
            <a:ext cx="9654328" cy="820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5412" y="2100823"/>
            <a:ext cx="6528370" cy="22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2260" y="5218164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('#wrapper div').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2700" noProof="1">
                <a:solidFill>
                  <a:srgbClr val="FBEEDC"/>
                </a:solidFill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2260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rgbClr val="FBEEDC"/>
                </a:solidFill>
              </a:rPr>
              <a:t>&lt;div id="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sz="2700" noProof="1">
                <a:solidFill>
                  <a:srgbClr val="FBEEDC"/>
                </a:solidFill>
              </a:rPr>
              <a:t>"&gt;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&lt;div&gt;Hello,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&lt;div&gt;Goodbye,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2260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('&lt;h1&gt;Greetings&lt;/h1&gt;').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prependTo</a:t>
            </a:r>
            <a:r>
              <a:rPr lang="en-US" sz="27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447800"/>
            <a:ext cx="4114800" cy="3340341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1877" y="1255455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div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('&lt;div&gt;');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sz="3200" noProof="1">
                <a:solidFill>
                  <a:srgbClr val="FBEEDC"/>
                </a:solidFill>
              </a:rPr>
              <a:t>('I am a new div.');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('background', 'blue');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('color', 'white');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(document.body).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1877" y="4180582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paragraph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('&lt;p&gt;Some text&lt;/p&gt;');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paragraph</a:t>
            </a:r>
            <a:r>
              <a:rPr lang="bg-BG" sz="3200" noProof="1">
                <a:solidFill>
                  <a:srgbClr val="FBEEDC"/>
                </a:solidFill>
              </a:rPr>
              <a:t>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1877" y="5628382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jQuery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Events with 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80812" y="655320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1524000"/>
            <a:ext cx="5161724" cy="3053050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Attaching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"this"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5648" y="582871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off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Removing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371599"/>
            <a:ext cx="11804822" cy="534987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Handling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9168" y="1567032"/>
            <a:ext cx="1527311" cy="15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613" y="3505840"/>
            <a:ext cx="2393073" cy="2393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32" y="2330688"/>
            <a:ext cx="3447560" cy="3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5612" y="1447800"/>
            <a:ext cx="111108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 smtClean="0">
                <a:solidFill>
                  <a:srgbClr val="FBEEDC"/>
                </a:solidFill>
              </a:rPr>
              <a:t>&lt;</a:t>
            </a:r>
            <a:r>
              <a:rPr lang="en-US" sz="3000" noProof="1">
                <a:solidFill>
                  <a:srgbClr val="FBEEDC"/>
                </a:solidFill>
              </a:rPr>
              <a:t>head&gt;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&lt;link rel="stylesheet" href="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link-buttons.css</a:t>
            </a:r>
            <a:r>
              <a:rPr lang="en-US" sz="3000" noProof="1" smtClean="0">
                <a:solidFill>
                  <a:srgbClr val="FBEEDC"/>
                </a:solidFill>
              </a:rPr>
              <a:t>"/&gt;</a:t>
            </a:r>
            <a:endParaRPr lang="en-US" sz="3000" noProof="1">
              <a:solidFill>
                <a:srgbClr val="FBEEDC"/>
              </a:solidFill>
            </a:endParaRP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&lt;script src="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jquery-3.1.1.min.js</a:t>
            </a:r>
            <a:r>
              <a:rPr lang="en-US" sz="30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&lt;script src="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link-buttons.js</a:t>
            </a:r>
            <a:r>
              <a:rPr lang="en-US" sz="30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&lt;/head&gt;</a:t>
            </a:r>
          </a:p>
          <a:p>
            <a:pPr eaLnBrk="1" hangingPunct="1">
              <a:spcBef>
                <a:spcPts val="1200"/>
              </a:spcBef>
            </a:pPr>
            <a:r>
              <a:rPr lang="en-US" sz="3000" noProof="1">
                <a:solidFill>
                  <a:srgbClr val="FBEEDC"/>
                </a:solidFill>
              </a:rPr>
              <a:t>&lt;body onload="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attachEvents()</a:t>
            </a:r>
            <a:r>
              <a:rPr lang="en-US" sz="3000" noProof="1">
                <a:solidFill>
                  <a:srgbClr val="FBEEDC"/>
                </a:solidFill>
              </a:rPr>
              <a:t>"&gt;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&lt;a class="button"&gt;Sofia&lt;/a&gt;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&lt;a class="button"&gt;Plovdiv&lt;/a&gt;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&lt;a class="button"&gt;Varna&lt;/a&gt;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&lt;/body</a:t>
            </a:r>
            <a:r>
              <a:rPr lang="en-US" sz="3000" noProof="1" smtClean="0">
                <a:solidFill>
                  <a:srgbClr val="FBEEDC"/>
                </a:solidFill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389812" y="4419600"/>
            <a:ext cx="4026030" cy="17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847195"/>
            <a:ext cx="519788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#CCC;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#EEE;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padding: 5px 10px;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border-radius: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#333;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text-decoration: none;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display: inline-block;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margin: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6412" y="1847195"/>
            <a:ext cx="5472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#111;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font-weight: bold;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#AAA;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#BBB;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a.button.selected::before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content: "\2713\20\20";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hover</a:t>
            </a:r>
            <a:r>
              <a:rPr lang="en-US" sz="2800" dirty="0">
                <a:solidFill>
                  <a:srgbClr val="FBEEDC"/>
                </a:solidFill>
              </a:rPr>
              <a:t> {cursor: pointer;}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240124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3000" noProof="1">
                <a:solidFill>
                  <a:srgbClr val="FBEEDC"/>
                </a:solidFill>
              </a:rPr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41449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238656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845727"/>
            <a:ext cx="1066988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attachEvents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  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);</a:t>
            </a:r>
          </a:p>
          <a:p>
            <a:pPr eaLnBrk="1" hangingPunct="1">
              <a:spcBef>
                <a:spcPts val="1800"/>
              </a:spcBef>
            </a:pPr>
            <a:r>
              <a:rPr lang="en-US" sz="3000" noProof="1">
                <a:solidFill>
                  <a:srgbClr val="FBEEDC"/>
                </a:solidFill>
              </a:rPr>
              <a:t>  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7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Add a handler on the parent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For more events info visit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  <a:hlinkClick r:id="rId2"/>
              </a:rPr>
              <a:t>MDN Events</a:t>
            </a:r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6" y="2743200"/>
            <a:ext cx="10366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/>
              <a:t>function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() {</a:t>
            </a:r>
          </a:p>
          <a:p>
            <a:r>
              <a:rPr lang="en-US" sz="3200" noProof="1"/>
              <a:t>  $('.selected').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200" noProof="1"/>
              <a:t>('selected');</a:t>
            </a:r>
          </a:p>
          <a:p>
            <a:r>
              <a:rPr lang="en-US" sz="3200" noProof="1"/>
              <a:t>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200" noProof="1"/>
              <a:t>('selected</a:t>
            </a:r>
            <a:r>
              <a:rPr lang="en-US" sz="3200" noProof="1" smtClean="0"/>
              <a:t>');}</a:t>
            </a:r>
            <a:endParaRPr lang="en-US" sz="3200" noProof="1"/>
          </a:p>
          <a:p>
            <a:endParaRPr lang="en-US" sz="3200" noProof="1"/>
          </a:p>
          <a:p>
            <a:r>
              <a:rPr lang="en-US" sz="3200" noProof="1"/>
              <a:t>$('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3200" noProof="1"/>
              <a:t>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/>
              <a:t>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200" noProof="1"/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3200" noProof="1"/>
              <a:t>',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9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44918" y="2158000"/>
            <a:ext cx="2108323" cy="2281736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 is very powerful on DOM manipulation</a:t>
            </a:r>
          </a:p>
          <a:p>
            <a:pPr lvl="1"/>
            <a:r>
              <a:rPr lang="en-US" sz="3000" dirty="0"/>
              <a:t>Very popular library, run on 60 000 000 sites</a:t>
            </a:r>
          </a:p>
          <a:p>
            <a:r>
              <a:rPr lang="en-US" sz="3200" dirty="0"/>
              <a:t>Select + edit DOM elements:</a:t>
            </a:r>
          </a:p>
          <a:p>
            <a:endParaRPr lang="en-US" sz="3200" dirty="0"/>
          </a:p>
          <a:p>
            <a:r>
              <a:rPr lang="en-US" sz="3200" dirty="0"/>
              <a:t>Create elements:</a:t>
            </a:r>
          </a:p>
          <a:p>
            <a:endParaRPr lang="en-US" sz="3200" dirty="0"/>
          </a:p>
          <a:p>
            <a:r>
              <a:rPr lang="en-US" sz="3200" dirty="0"/>
              <a:t>Handle events: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9" y="4354335"/>
            <a:ext cx="2009177" cy="200917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2213" y="3118851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'blue');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213" y="5797203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92260" y="4476344"/>
            <a:ext cx="751195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800" noProof="1">
                <a:solidFill>
                  <a:srgbClr val="FBEEDC"/>
                </a:solidFill>
              </a:rPr>
              <a:t>('&lt;h1&gt;Hello&lt;/h1&gt;').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28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0399">
            <a:off x="8502669" y="1258573"/>
            <a:ext cx="1817923" cy="11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endParaRPr lang="bg-BG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 </a:t>
            </a:r>
            <a:r>
              <a:rPr lang="en-US" dirty="0"/>
              <a:t>for Front-end </a:t>
            </a:r>
            <a:r>
              <a:rPr lang="en-US" dirty="0" smtClean="0"/>
              <a:t>– Introduction to jQuery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05" y="445475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98" y="196422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211349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361613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17" y="353694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9" y="275271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50" y="114117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44835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4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683178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1996307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spc="0" dirty="0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600" spc="0" dirty="0" smtClean="0"/>
              <a:t> </a:t>
            </a:r>
            <a:r>
              <a:rPr lang="en-US" sz="3600" spc="0" dirty="0" smtClean="0">
                <a:solidFill>
                  <a:schemeClr val="tx1"/>
                </a:solidFill>
              </a:rPr>
              <a:t>is a cross-browser JavaScript library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Dramatically simplifies DOM manipulation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Free, open-source software: </a:t>
            </a:r>
            <a:r>
              <a:rPr lang="en-US" sz="3200" dirty="0" smtClean="0">
                <a:hlinkClick r:id="rId2"/>
              </a:rPr>
              <a:t>https://jquery.com</a:t>
            </a:r>
            <a:endParaRPr lang="en-US" sz="320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jQuery?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4962" y="3353253"/>
            <a:ext cx="10515598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962" y="5256809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('li')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'#DDD');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3212" y="4161506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jQuery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from its official CDN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51212" y="5933896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tags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012" y="1033835"/>
            <a:ext cx="11804822" cy="5570355"/>
          </a:xfrm>
        </p:spPr>
        <p:txBody>
          <a:bodyPr/>
          <a:lstStyle/>
          <a:p>
            <a:r>
              <a:rPr lang="en-US" dirty="0"/>
              <a:t>Very popular</a:t>
            </a:r>
          </a:p>
          <a:p>
            <a:pPr lvl="1"/>
            <a:r>
              <a:rPr lang="en-US" dirty="0"/>
              <a:t>60 000 000 sites use jQuery (75.8%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Why jQuery?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413" y="3657600"/>
            <a:ext cx="4038600" cy="2236906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814" y="2590800"/>
            <a:ext cx="1112519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document.getElementsByClassName('.menu-item');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document.getElementById('navigation');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document.querySelectorAll('ul.menu li');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1814" y="5924144"/>
            <a:ext cx="1112519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'blue');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Multi-selector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1900" y="215302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899" y="300908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class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1900" y="3882292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1899" y="4785024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('#id')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21899" y="5687756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('selector1,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selector2')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Combined selector</a:t>
            </a:r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413" y="5015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('li:eq(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third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14" y="1209472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Even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6812" y="1210769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Odd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4" y="1975937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First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6813" y="1971716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Last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5777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(:checked)')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Elements not matching the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4" y="3491251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('li:has(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3" y="4248542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('li:contains("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given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2737937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first child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2539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page holds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of text items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[Extract Text]</a:t>
            </a:r>
            <a:r>
              <a:rPr lang="en-US" dirty="0"/>
              <a:t> button</a:t>
            </a:r>
          </a:p>
          <a:p>
            <a:r>
              <a:rPr lang="en-US" dirty="0"/>
              <a:t>Write a JS function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display all list items</a:t>
            </a:r>
            <a:r>
              <a:rPr lang="en-US" dirty="0"/>
              <a:t>, separated by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from List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5749276" y="438492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481" b="2402"/>
          <a:stretch/>
        </p:blipFill>
        <p:spPr>
          <a:xfrm>
            <a:off x="1873977" y="2895600"/>
            <a:ext cx="3001235" cy="3629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599"/>
          <a:stretch/>
        </p:blipFill>
        <p:spPr>
          <a:xfrm>
            <a:off x="7080540" y="2895600"/>
            <a:ext cx="3010443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763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6816</TotalTime>
  <Words>1423</Words>
  <Application>Microsoft Office PowerPoint</Application>
  <PresentationFormat>Custom</PresentationFormat>
  <Paragraphs>271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 16x9</vt:lpstr>
      <vt:lpstr>Introduction to jQuery</vt:lpstr>
      <vt:lpstr>Table of Contents</vt:lpstr>
      <vt:lpstr>Have a Question?</vt:lpstr>
      <vt:lpstr>What is jQuery?</vt:lpstr>
      <vt:lpstr>Why jQuery?</vt:lpstr>
      <vt:lpstr>Selection with jQuery</vt:lpstr>
      <vt:lpstr>jQuery Selectors</vt:lpstr>
      <vt:lpstr>Filter Selectors in jQuery</vt:lpstr>
      <vt:lpstr>Problem: Text from List</vt:lpstr>
      <vt:lpstr>Problem: Text from List – HTML</vt:lpstr>
      <vt:lpstr>Solution: Text from List</vt:lpstr>
      <vt:lpstr>Problem: Search in List</vt:lpstr>
      <vt:lpstr>Problem: Search in List – HTML</vt:lpstr>
      <vt:lpstr>Solution: Search in List</vt:lpstr>
      <vt:lpstr>Altering the DOM with jQuery</vt:lpstr>
      <vt:lpstr>Adding Elements with jQuery</vt:lpstr>
      <vt:lpstr>Creating / Removing Elements</vt:lpstr>
      <vt:lpstr>jQuery Events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Summary</vt:lpstr>
      <vt:lpstr>JS for Front-end – Introduction to jQuery</vt:lpstr>
      <vt:lpstr>SoftUni Diamond Partners</vt:lpstr>
      <vt:lpstr>SoftUni Diamond Partners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Antoniya Atanasova</cp:lastModifiedBy>
  <cp:revision>322</cp:revision>
  <dcterms:created xsi:type="dcterms:W3CDTF">2014-01-02T17:00:34Z</dcterms:created>
  <dcterms:modified xsi:type="dcterms:W3CDTF">2018-07-10T10:42:24Z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