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402" r:id="rId3"/>
    <p:sldId id="465" r:id="rId4"/>
    <p:sldId id="466" r:id="rId5"/>
    <p:sldId id="467" r:id="rId6"/>
    <p:sldId id="468" r:id="rId7"/>
    <p:sldId id="471" r:id="rId8"/>
    <p:sldId id="472" r:id="rId9"/>
    <p:sldId id="473" r:id="rId10"/>
    <p:sldId id="475" r:id="rId11"/>
    <p:sldId id="476" r:id="rId12"/>
    <p:sldId id="477" r:id="rId13"/>
    <p:sldId id="489" r:id="rId14"/>
    <p:sldId id="490" r:id="rId15"/>
    <p:sldId id="491" r:id="rId16"/>
    <p:sldId id="492" r:id="rId17"/>
    <p:sldId id="480" r:id="rId18"/>
    <p:sldId id="481" r:id="rId19"/>
    <p:sldId id="482" r:id="rId20"/>
    <p:sldId id="464" r:id="rId21"/>
    <p:sldId id="493" r:id="rId22"/>
    <p:sldId id="494" r:id="rId23"/>
    <p:sldId id="495" r:id="rId24"/>
    <p:sldId id="496" r:id="rId25"/>
    <p:sldId id="497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JAX Concepts" id="{8A63B03A-A79A-49E0-A7D1-879E8FBDDFB7}">
          <p14:sldIdLst>
            <p14:sldId id="467"/>
            <p14:sldId id="468"/>
          </p14:sldIdLst>
        </p14:section>
        <p14:section name="jQuery AJAX" id="{5AFF0998-53F1-4CA1-9D6E-2D1BD93C283E}">
          <p14:sldIdLst>
            <p14:sldId id="471"/>
            <p14:sldId id="472"/>
            <p14:sldId id="473"/>
            <p14:sldId id="475"/>
            <p14:sldId id="476"/>
            <p14:sldId id="477"/>
          </p14:sldIdLst>
        </p14:section>
        <p14:section name="Firebase" id="{7264B60D-7D08-44F5-B2DB-8C0F3224B4F3}">
          <p14:sldIdLst>
            <p14:sldId id="489"/>
            <p14:sldId id="490"/>
            <p14:sldId id="491"/>
            <p14:sldId id="492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464"/>
            <p14:sldId id="493"/>
            <p14:sldId id="494"/>
            <p14:sldId id="495"/>
            <p14:sldId id="49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533" autoAdjust="0"/>
  </p:normalViewPr>
  <p:slideViewPr>
    <p:cSldViewPr>
      <p:cViewPr varScale="1">
        <p:scale>
          <a:sx n="95" d="100"/>
          <a:sy n="95" d="100"/>
        </p:scale>
        <p:origin x="67" y="1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699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18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0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7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11200" y="0"/>
            <a:ext cx="7382341" cy="1857352"/>
          </a:xfrm>
        </p:spPr>
        <p:txBody>
          <a:bodyPr>
            <a:normAutofit/>
          </a:bodyPr>
          <a:lstStyle/>
          <a:p>
            <a:r>
              <a:rPr lang="en-US" dirty="0"/>
              <a:t>AJAX and jQuery AJAX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7932" y="1386152"/>
            <a:ext cx="6106669" cy="1288215"/>
          </a:xfrm>
        </p:spPr>
        <p:txBody>
          <a:bodyPr>
            <a:normAutofit/>
          </a:bodyPr>
          <a:lstStyle/>
          <a:p>
            <a:pPr algn="l"/>
            <a:r>
              <a:rPr lang="en-US" spc="0" dirty="0"/>
              <a:t>AJAX </a:t>
            </a:r>
            <a:r>
              <a:rPr lang="en-US" spc="0" dirty="0" smtClean="0"/>
              <a:t>Concepts,</a:t>
            </a:r>
            <a:r>
              <a:rPr lang="en-US" spc="0" dirty="0"/>
              <a:t> </a:t>
            </a:r>
            <a:r>
              <a:rPr lang="en-US" spc="0" dirty="0" smtClean="0"/>
              <a:t>jQuery AJAX: $.ajax(), $.get(), $.post()</a:t>
            </a:r>
            <a:endParaRPr lang="en-US" spc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195672"/>
            <a:ext cx="3187613" cy="39586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3617" y="5617096"/>
            <a:ext cx="3187613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2859" y="373165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91222" y="3274794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Front-End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5C0249-7131-4591-83D2-B1DE9F5B7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7277" y="4443644"/>
            <a:ext cx="5657324" cy="1542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1313ED02-75C3-4646-BCAA-50AE2E343BB2}"/>
              </a:ext>
            </a:extLst>
          </p:cNvPr>
          <p:cNvSpPr/>
          <p:nvPr/>
        </p:nvSpPr>
        <p:spPr>
          <a:xfrm>
            <a:off x="8380412" y="3859996"/>
            <a:ext cx="3126460" cy="489265"/>
          </a:xfrm>
          <a:custGeom>
            <a:avLst/>
            <a:gdLst>
              <a:gd name="connsiteX0" fmla="*/ 0 w 3226156"/>
              <a:gd name="connsiteY0" fmla="*/ 0 h 418363"/>
              <a:gd name="connsiteX1" fmla="*/ 3226156 w 3226156"/>
              <a:gd name="connsiteY1" fmla="*/ 0 h 418363"/>
              <a:gd name="connsiteX2" fmla="*/ 3226156 w 3226156"/>
              <a:gd name="connsiteY2" fmla="*/ 418363 h 418363"/>
              <a:gd name="connsiteX3" fmla="*/ 0 w 3226156"/>
              <a:gd name="connsiteY3" fmla="*/ 418363 h 418363"/>
              <a:gd name="connsiteX4" fmla="*/ 0 w 3226156"/>
              <a:gd name="connsiteY4" fmla="*/ 0 h 418363"/>
              <a:gd name="connsiteX0" fmla="*/ 79663 w 3226156"/>
              <a:gd name="connsiteY0" fmla="*/ 0 h 452850"/>
              <a:gd name="connsiteX1" fmla="*/ 3226156 w 3226156"/>
              <a:gd name="connsiteY1" fmla="*/ 34487 h 452850"/>
              <a:gd name="connsiteX2" fmla="*/ 3226156 w 3226156"/>
              <a:gd name="connsiteY2" fmla="*/ 452850 h 452850"/>
              <a:gd name="connsiteX3" fmla="*/ 0 w 3226156"/>
              <a:gd name="connsiteY3" fmla="*/ 452850 h 452850"/>
              <a:gd name="connsiteX4" fmla="*/ 79663 w 3226156"/>
              <a:gd name="connsiteY4" fmla="*/ 0 h 452850"/>
              <a:gd name="connsiteX0" fmla="*/ 79663 w 3226156"/>
              <a:gd name="connsiteY0" fmla="*/ 31670 h 484520"/>
              <a:gd name="connsiteX1" fmla="*/ 3226156 w 3226156"/>
              <a:gd name="connsiteY1" fmla="*/ 66157 h 484520"/>
              <a:gd name="connsiteX2" fmla="*/ 3226156 w 3226156"/>
              <a:gd name="connsiteY2" fmla="*/ 484520 h 484520"/>
              <a:gd name="connsiteX3" fmla="*/ 0 w 3226156"/>
              <a:gd name="connsiteY3" fmla="*/ 484520 h 484520"/>
              <a:gd name="connsiteX4" fmla="*/ 79663 w 3226156"/>
              <a:gd name="connsiteY4" fmla="*/ 31670 h 484520"/>
              <a:gd name="connsiteX0" fmla="*/ 79663 w 3226156"/>
              <a:gd name="connsiteY0" fmla="*/ 35177 h 488027"/>
              <a:gd name="connsiteX1" fmla="*/ 3226156 w 3226156"/>
              <a:gd name="connsiteY1" fmla="*/ 69664 h 488027"/>
              <a:gd name="connsiteX2" fmla="*/ 3226156 w 3226156"/>
              <a:gd name="connsiteY2" fmla="*/ 488027 h 488027"/>
              <a:gd name="connsiteX3" fmla="*/ 0 w 3226156"/>
              <a:gd name="connsiteY3" fmla="*/ 488027 h 488027"/>
              <a:gd name="connsiteX4" fmla="*/ 79663 w 3226156"/>
              <a:gd name="connsiteY4" fmla="*/ 35177 h 488027"/>
              <a:gd name="connsiteX0" fmla="*/ 79663 w 3226156"/>
              <a:gd name="connsiteY0" fmla="*/ 22470 h 475320"/>
              <a:gd name="connsiteX1" fmla="*/ 3226156 w 3226156"/>
              <a:gd name="connsiteY1" fmla="*/ 56957 h 475320"/>
              <a:gd name="connsiteX2" fmla="*/ 3226156 w 3226156"/>
              <a:gd name="connsiteY2" fmla="*/ 475320 h 475320"/>
              <a:gd name="connsiteX3" fmla="*/ 0 w 3226156"/>
              <a:gd name="connsiteY3" fmla="*/ 475320 h 475320"/>
              <a:gd name="connsiteX4" fmla="*/ 79663 w 3226156"/>
              <a:gd name="connsiteY4" fmla="*/ 22470 h 475320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0 w 3226156"/>
              <a:gd name="connsiteY3" fmla="*/ 496046 h 496046"/>
              <a:gd name="connsiteX4" fmla="*/ 79663 w 3226156"/>
              <a:gd name="connsiteY4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8649 h 501499"/>
              <a:gd name="connsiteX1" fmla="*/ 1538800 w 3226156"/>
              <a:gd name="connsiteY1" fmla="*/ 14131 h 501499"/>
              <a:gd name="connsiteX2" fmla="*/ 3226156 w 3226156"/>
              <a:gd name="connsiteY2" fmla="*/ 83136 h 501499"/>
              <a:gd name="connsiteX3" fmla="*/ 3226156 w 3226156"/>
              <a:gd name="connsiteY3" fmla="*/ 501499 h 501499"/>
              <a:gd name="connsiteX4" fmla="*/ 1446392 w 3226156"/>
              <a:gd name="connsiteY4" fmla="*/ 405295 h 501499"/>
              <a:gd name="connsiteX5" fmla="*/ 0 w 3226156"/>
              <a:gd name="connsiteY5" fmla="*/ 501499 h 501499"/>
              <a:gd name="connsiteX6" fmla="*/ 79663 w 3226156"/>
              <a:gd name="connsiteY6" fmla="*/ 48649 h 501499"/>
              <a:gd name="connsiteX0" fmla="*/ 79663 w 3226156"/>
              <a:gd name="connsiteY0" fmla="*/ 60679 h 513529"/>
              <a:gd name="connsiteX1" fmla="*/ 1538800 w 3226156"/>
              <a:gd name="connsiteY1" fmla="*/ 26161 h 513529"/>
              <a:gd name="connsiteX2" fmla="*/ 3226156 w 3226156"/>
              <a:gd name="connsiteY2" fmla="*/ 95166 h 513529"/>
              <a:gd name="connsiteX3" fmla="*/ 3226156 w 3226156"/>
              <a:gd name="connsiteY3" fmla="*/ 513529 h 513529"/>
              <a:gd name="connsiteX4" fmla="*/ 1446392 w 3226156"/>
              <a:gd name="connsiteY4" fmla="*/ 417325 h 513529"/>
              <a:gd name="connsiteX5" fmla="*/ 0 w 3226156"/>
              <a:gd name="connsiteY5" fmla="*/ 513529 h 513529"/>
              <a:gd name="connsiteX6" fmla="*/ 79663 w 3226156"/>
              <a:gd name="connsiteY6" fmla="*/ 60679 h 513529"/>
              <a:gd name="connsiteX0" fmla="*/ 79663 w 3226156"/>
              <a:gd name="connsiteY0" fmla="*/ 60679 h 513529"/>
              <a:gd name="connsiteX1" fmla="*/ 1538800 w 3226156"/>
              <a:gd name="connsiteY1" fmla="*/ 26161 h 513529"/>
              <a:gd name="connsiteX2" fmla="*/ 3226156 w 3226156"/>
              <a:gd name="connsiteY2" fmla="*/ 95166 h 513529"/>
              <a:gd name="connsiteX3" fmla="*/ 3226156 w 3226156"/>
              <a:gd name="connsiteY3" fmla="*/ 513529 h 513529"/>
              <a:gd name="connsiteX4" fmla="*/ 1446392 w 3226156"/>
              <a:gd name="connsiteY4" fmla="*/ 417325 h 513529"/>
              <a:gd name="connsiteX5" fmla="*/ 0 w 3226156"/>
              <a:gd name="connsiteY5" fmla="*/ 513529 h 513529"/>
              <a:gd name="connsiteX6" fmla="*/ 79663 w 3226156"/>
              <a:gd name="connsiteY6" fmla="*/ 60679 h 513529"/>
              <a:gd name="connsiteX0" fmla="*/ 79663 w 3226156"/>
              <a:gd name="connsiteY0" fmla="*/ 76388 h 529238"/>
              <a:gd name="connsiteX1" fmla="*/ 1538800 w 3226156"/>
              <a:gd name="connsiteY1" fmla="*/ 41870 h 529238"/>
              <a:gd name="connsiteX2" fmla="*/ 3226156 w 3226156"/>
              <a:gd name="connsiteY2" fmla="*/ 110875 h 529238"/>
              <a:gd name="connsiteX3" fmla="*/ 3226156 w 3226156"/>
              <a:gd name="connsiteY3" fmla="*/ 529238 h 529238"/>
              <a:gd name="connsiteX4" fmla="*/ 1446392 w 3226156"/>
              <a:gd name="connsiteY4" fmla="*/ 433034 h 529238"/>
              <a:gd name="connsiteX5" fmla="*/ 0 w 3226156"/>
              <a:gd name="connsiteY5" fmla="*/ 529238 h 529238"/>
              <a:gd name="connsiteX6" fmla="*/ 79663 w 3226156"/>
              <a:gd name="connsiteY6" fmla="*/ 76388 h 529238"/>
              <a:gd name="connsiteX0" fmla="*/ 79663 w 3226156"/>
              <a:gd name="connsiteY0" fmla="*/ 62460 h 515310"/>
              <a:gd name="connsiteX1" fmla="*/ 1538800 w 3226156"/>
              <a:gd name="connsiteY1" fmla="*/ 27942 h 515310"/>
              <a:gd name="connsiteX2" fmla="*/ 3226156 w 3226156"/>
              <a:gd name="connsiteY2" fmla="*/ 96947 h 515310"/>
              <a:gd name="connsiteX3" fmla="*/ 3226156 w 3226156"/>
              <a:gd name="connsiteY3" fmla="*/ 515310 h 515310"/>
              <a:gd name="connsiteX4" fmla="*/ 1446392 w 3226156"/>
              <a:gd name="connsiteY4" fmla="*/ 419106 h 515310"/>
              <a:gd name="connsiteX5" fmla="*/ 0 w 3226156"/>
              <a:gd name="connsiteY5" fmla="*/ 515310 h 515310"/>
              <a:gd name="connsiteX6" fmla="*/ 79663 w 3226156"/>
              <a:gd name="connsiteY6" fmla="*/ 62460 h 515310"/>
              <a:gd name="connsiteX0" fmla="*/ 79663 w 3226156"/>
              <a:gd name="connsiteY0" fmla="*/ 60680 h 513530"/>
              <a:gd name="connsiteX1" fmla="*/ 1538800 w 3226156"/>
              <a:gd name="connsiteY1" fmla="*/ 26162 h 513530"/>
              <a:gd name="connsiteX2" fmla="*/ 3226156 w 3226156"/>
              <a:gd name="connsiteY2" fmla="*/ 95167 h 513530"/>
              <a:gd name="connsiteX3" fmla="*/ 3226156 w 3226156"/>
              <a:gd name="connsiteY3" fmla="*/ 513530 h 513530"/>
              <a:gd name="connsiteX4" fmla="*/ 1446392 w 3226156"/>
              <a:gd name="connsiteY4" fmla="*/ 417326 h 513530"/>
              <a:gd name="connsiteX5" fmla="*/ 0 w 3226156"/>
              <a:gd name="connsiteY5" fmla="*/ 513530 h 513530"/>
              <a:gd name="connsiteX6" fmla="*/ 79663 w 3226156"/>
              <a:gd name="connsiteY6" fmla="*/ 60680 h 513530"/>
              <a:gd name="connsiteX0" fmla="*/ 79663 w 3226156"/>
              <a:gd name="connsiteY0" fmla="*/ 60680 h 548018"/>
              <a:gd name="connsiteX1" fmla="*/ 1538800 w 3226156"/>
              <a:gd name="connsiteY1" fmla="*/ 26162 h 548018"/>
              <a:gd name="connsiteX2" fmla="*/ 3226156 w 3226156"/>
              <a:gd name="connsiteY2" fmla="*/ 95167 h 548018"/>
              <a:gd name="connsiteX3" fmla="*/ 3146494 w 3226156"/>
              <a:gd name="connsiteY3" fmla="*/ 548018 h 548018"/>
              <a:gd name="connsiteX4" fmla="*/ 1446392 w 3226156"/>
              <a:gd name="connsiteY4" fmla="*/ 417326 h 548018"/>
              <a:gd name="connsiteX5" fmla="*/ 0 w 3226156"/>
              <a:gd name="connsiteY5" fmla="*/ 513530 h 548018"/>
              <a:gd name="connsiteX6" fmla="*/ 79663 w 3226156"/>
              <a:gd name="connsiteY6" fmla="*/ 60680 h 548018"/>
              <a:gd name="connsiteX0" fmla="*/ 79663 w 3226156"/>
              <a:gd name="connsiteY0" fmla="*/ 60680 h 536354"/>
              <a:gd name="connsiteX1" fmla="*/ 1538800 w 3226156"/>
              <a:gd name="connsiteY1" fmla="*/ 26162 h 536354"/>
              <a:gd name="connsiteX2" fmla="*/ 3226156 w 3226156"/>
              <a:gd name="connsiteY2" fmla="*/ 95167 h 536354"/>
              <a:gd name="connsiteX3" fmla="*/ 3176430 w 3226156"/>
              <a:gd name="connsiteY3" fmla="*/ 536354 h 536354"/>
              <a:gd name="connsiteX4" fmla="*/ 1446392 w 3226156"/>
              <a:gd name="connsiteY4" fmla="*/ 417326 h 536354"/>
              <a:gd name="connsiteX5" fmla="*/ 0 w 3226156"/>
              <a:gd name="connsiteY5" fmla="*/ 513530 h 536354"/>
              <a:gd name="connsiteX6" fmla="*/ 79663 w 3226156"/>
              <a:gd name="connsiteY6" fmla="*/ 60680 h 536354"/>
              <a:gd name="connsiteX0" fmla="*/ 79663 w 3215503"/>
              <a:gd name="connsiteY0" fmla="*/ 60680 h 536354"/>
              <a:gd name="connsiteX1" fmla="*/ 1538800 w 3215503"/>
              <a:gd name="connsiteY1" fmla="*/ 26162 h 536354"/>
              <a:gd name="connsiteX2" fmla="*/ 3215503 w 3215503"/>
              <a:gd name="connsiteY2" fmla="*/ 85525 h 536354"/>
              <a:gd name="connsiteX3" fmla="*/ 3176430 w 3215503"/>
              <a:gd name="connsiteY3" fmla="*/ 536354 h 536354"/>
              <a:gd name="connsiteX4" fmla="*/ 1446392 w 3215503"/>
              <a:gd name="connsiteY4" fmla="*/ 417326 h 536354"/>
              <a:gd name="connsiteX5" fmla="*/ 0 w 3215503"/>
              <a:gd name="connsiteY5" fmla="*/ 513530 h 536354"/>
              <a:gd name="connsiteX6" fmla="*/ 79663 w 3215503"/>
              <a:gd name="connsiteY6" fmla="*/ 60680 h 536354"/>
              <a:gd name="connsiteX0" fmla="*/ 79663 w 3255081"/>
              <a:gd name="connsiteY0" fmla="*/ 66642 h 542316"/>
              <a:gd name="connsiteX1" fmla="*/ 1538800 w 3255081"/>
              <a:gd name="connsiteY1" fmla="*/ 32124 h 542316"/>
              <a:gd name="connsiteX2" fmla="*/ 3255081 w 3255081"/>
              <a:gd name="connsiteY2" fmla="*/ 69170 h 542316"/>
              <a:gd name="connsiteX3" fmla="*/ 3176430 w 3255081"/>
              <a:gd name="connsiteY3" fmla="*/ 542316 h 542316"/>
              <a:gd name="connsiteX4" fmla="*/ 1446392 w 3255081"/>
              <a:gd name="connsiteY4" fmla="*/ 423288 h 542316"/>
              <a:gd name="connsiteX5" fmla="*/ 0 w 3255081"/>
              <a:gd name="connsiteY5" fmla="*/ 519492 h 542316"/>
              <a:gd name="connsiteX6" fmla="*/ 79663 w 3255081"/>
              <a:gd name="connsiteY6" fmla="*/ 66642 h 54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5081" h="542316">
                <a:moveTo>
                  <a:pt x="79663" y="66642"/>
                </a:moveTo>
                <a:cubicBezTo>
                  <a:pt x="337989" y="-11288"/>
                  <a:pt x="1012868" y="-4067"/>
                  <a:pt x="1538800" y="32124"/>
                </a:cubicBezTo>
                <a:cubicBezTo>
                  <a:pt x="2212898" y="-20451"/>
                  <a:pt x="2975715" y="-8760"/>
                  <a:pt x="3255081" y="69170"/>
                </a:cubicBezTo>
                <a:lnTo>
                  <a:pt x="3176430" y="542316"/>
                </a:lnTo>
                <a:cubicBezTo>
                  <a:pt x="2584524" y="537308"/>
                  <a:pt x="2355396" y="463358"/>
                  <a:pt x="1446392" y="423288"/>
                </a:cubicBezTo>
                <a:cubicBezTo>
                  <a:pt x="708553" y="427407"/>
                  <a:pt x="482131" y="487424"/>
                  <a:pt x="0" y="519492"/>
                </a:cubicBezTo>
                <a:lnTo>
                  <a:pt x="79663" y="66642"/>
                </a:lnTo>
                <a:close/>
              </a:path>
            </a:pathLst>
          </a:custGeom>
        </p:spPr>
        <p:txBody>
          <a:bodyPr wrap="none">
            <a:prstTxWarp prst="textCanUp">
              <a:avLst/>
            </a:prstTxWarp>
            <a:spAutoFit/>
          </a:bodyPr>
          <a:lstStyle/>
          <a:p>
            <a:r>
              <a:rPr lang="en-US" sz="3200" b="1" noProof="1">
                <a:ln w="12700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XMLHttpRequest</a:t>
            </a:r>
            <a:endParaRPr lang="en-US" sz="3200" b="1" dirty="0"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63320"/>
            <a:ext cx="10670224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("#repos").empty();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 url = "https://api.github.com/users/"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("#username").val() + "/repos";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9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51475"/>
            <a:ext cx="10670224" cy="468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repo of 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link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').text(repo.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link.attr('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repo.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html_url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').append(link));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3664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544"/>
            <a:ext cx="8938472" cy="82060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Back-End as a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DD737-F437-41AC-97F0-C77975B7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219200"/>
            <a:ext cx="2845821" cy="28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9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A30338-CA54-4686-AAB2-C31EE2AE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1363479"/>
          </a:xfrm>
        </p:spPr>
        <p:txBody>
          <a:bodyPr>
            <a:normAutofit/>
          </a:bodyPr>
          <a:lstStyle/>
          <a:p>
            <a:r>
              <a:rPr lang="en-US" sz="2800" dirty="0"/>
              <a:t>A web application always has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Front-End part </a:t>
            </a:r>
            <a:r>
              <a:rPr lang="en-US" sz="2800" dirty="0"/>
              <a:t>and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Back-End part.</a:t>
            </a:r>
            <a:endParaRPr lang="en-US" sz="2800" dirty="0"/>
          </a:p>
          <a:p>
            <a:pPr lvl="1"/>
            <a:r>
              <a:rPr lang="en-US" sz="2800" dirty="0"/>
              <a:t>Each side may be simulated depending on the application.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E72D2-B393-450D-99DE-3670C86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Firebase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2BB6C13-2F68-4DD0-B409-05635088A453}"/>
              </a:ext>
            </a:extLst>
          </p:cNvPr>
          <p:cNvSpPr txBox="1">
            <a:spLocks/>
          </p:cNvSpPr>
          <p:nvPr/>
        </p:nvSpPr>
        <p:spPr>
          <a:xfrm>
            <a:off x="202143" y="2667000"/>
            <a:ext cx="6501870" cy="3954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MBaaS</a:t>
            </a:r>
            <a:r>
              <a:rPr lang="en-US" sz="2800" noProof="1"/>
              <a:t> </a:t>
            </a:r>
            <a:r>
              <a:rPr lang="en-US" sz="2800" dirty="0"/>
              <a:t>helps simulate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Back-End</a:t>
            </a:r>
            <a:r>
              <a:rPr lang="en-US" sz="2800" dirty="0"/>
              <a:t> part of an application.</a:t>
            </a:r>
          </a:p>
          <a:p>
            <a:pPr lvl="1"/>
            <a:r>
              <a:rPr lang="en-US" sz="2800" dirty="0"/>
              <a:t>Offers a back-end platform which you can consume.</a:t>
            </a:r>
          </a:p>
          <a:p>
            <a:pPr lvl="1"/>
            <a:r>
              <a:rPr lang="en-US" sz="2800" dirty="0"/>
              <a:t>Offers a data storage service.</a:t>
            </a:r>
          </a:p>
          <a:p>
            <a:pPr lvl="1"/>
            <a:r>
              <a:rPr lang="en-US" sz="2800" dirty="0"/>
              <a:t>Offers implemented functionality and security.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09F98-1CA6-472E-973A-0082CAA9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87" y="4342939"/>
            <a:ext cx="4885762" cy="2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DA09F-3BB3-4DD7-8250-596A87916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12" y="1332345"/>
            <a:ext cx="1176337" cy="1176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2F66D-0711-44AF-81CA-FB638DC7A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12" y="2515061"/>
            <a:ext cx="1447800" cy="1419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AA5F45-E1F9-40BA-BCE6-2455C61C6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308" y="2515061"/>
            <a:ext cx="1445908" cy="14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14F4C-D86E-43A5-8DA2-AE93FF0F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E894-D714-4F36-BCEA-1236058C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151121"/>
            <a:ext cx="11804822" cy="5373881"/>
          </a:xfrm>
        </p:spPr>
        <p:txBody>
          <a:bodyPr/>
          <a:lstStyle/>
          <a:p>
            <a:r>
              <a:rPr lang="en-US" dirty="0"/>
              <a:t>Firebase is a mobile and web application development platform.</a:t>
            </a:r>
          </a:p>
          <a:p>
            <a:r>
              <a:rPr lang="en-US" dirty="0"/>
              <a:t>Offers many services that make application development smooth and easy: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Cloud Messaging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Database &amp; Storage</a:t>
            </a:r>
          </a:p>
          <a:p>
            <a:pPr lvl="1"/>
            <a:r>
              <a:rPr lang="en-US" dirty="0"/>
              <a:t>Hosting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5E97F-CEF4-4F5C-9EE4-068C2BE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Firebase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A293-46B9-46B5-A79E-73A8D7E1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975725"/>
            <a:ext cx="665169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736E7-AE1E-42BB-B9ED-DFB5C93B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80" y="2971800"/>
            <a:ext cx="1888609" cy="17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Demo. Firebase Playground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762000"/>
            <a:ext cx="3524026" cy="3637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5075E-BD6F-4C72-8769-2B24B330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3011">
            <a:off x="1894798" y="1437927"/>
            <a:ext cx="2285714" cy="2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33B6A-0517-4EB5-B8C0-672AFD7F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7267">
            <a:off x="7988549" y="1566747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https://console.firebase.google.com/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Create a new project</a:t>
            </a:r>
          </a:p>
          <a:p>
            <a:pPr>
              <a:spcBef>
                <a:spcPts val="1800"/>
              </a:spcBef>
            </a:pPr>
            <a:r>
              <a:rPr lang="en-US" dirty="0"/>
              <a:t>Enable public</a:t>
            </a:r>
            <a:br>
              <a:rPr lang="en-US" dirty="0"/>
            </a:br>
            <a:r>
              <a:rPr lang="en-US" dirty="0"/>
              <a:t>read / write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Setup a Firebase 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2057400"/>
            <a:ext cx="3934669" cy="4258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2" y="2743199"/>
            <a:ext cx="3311565" cy="3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Sample Data in Firebase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30" y="1121937"/>
            <a:ext cx="7824964" cy="52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Your REST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14" y="1146012"/>
            <a:ext cx="7343998" cy="52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en-US" sz="3000" dirty="0"/>
              <a:t>AJAX sends asynchronous HTTP requests from JS</a:t>
            </a:r>
          </a:p>
          <a:p>
            <a:r>
              <a:rPr lang="en-US" sz="3000" dirty="0"/>
              <a:t>jQuery simplifies how developers use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782" y="4495800"/>
            <a:ext cx="1647811" cy="16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007" y="3806945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6AF1495-0FB8-4383-B373-12F115B3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8" y="2623652"/>
            <a:ext cx="739362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method: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success: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error: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20" y="870338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69BBA6B-AD64-4257-A636-3A2BDD2B3E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744488"/>
                  </p:ext>
                </p:extLst>
              </p:nvPr>
            </p:nvGraphicFramePr>
            <p:xfrm>
              <a:off x="760810" y="1371599"/>
              <a:ext cx="3962003" cy="2229207"/>
            </p:xfrm>
            <a:graphic>
              <a:graphicData uri="http://schemas.microsoft.com/office/powerpoint/2016/slidezoom">
                <pslz:sldZm>
                  <pslz:sldZmObj sldId="469" cId="3892571748">
                    <pslz:zmPr id="{C7433F01-13C4-40C3-9F16-75E4D80140B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9BBA6B-AD64-4257-A636-3A2BDD2B3E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810" y="1371599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D41E71C-F576-4041-A4ED-91D9EBC636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782965"/>
                  </p:ext>
                </p:extLst>
              </p:nvPr>
            </p:nvGraphicFramePr>
            <p:xfrm>
              <a:off x="7466012" y="1371600"/>
              <a:ext cx="3962003" cy="2229207"/>
            </p:xfrm>
            <a:graphic>
              <a:graphicData uri="http://schemas.microsoft.com/office/powerpoint/2016/slidezoom">
                <pslz:sldZm>
                  <pslz:sldZmObj sldId="471" cId="8897495">
                    <pslz:zmPr id="{53108B6A-5C3A-4767-9474-7697C562308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D41E71C-F576-4041-A4ED-91D9EBC636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6012" y="1371600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ECD5705-64AF-4D56-AC50-139154DB14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5233576"/>
                  </p:ext>
                </p:extLst>
              </p:nvPr>
            </p:nvGraphicFramePr>
            <p:xfrm>
              <a:off x="760810" y="3762552"/>
              <a:ext cx="3962003" cy="2229207"/>
            </p:xfrm>
            <a:graphic>
              <a:graphicData uri="http://schemas.microsoft.com/office/powerpoint/2016/slidezoom">
                <pslz:sldZm>
                  <pslz:sldZmObj sldId="489" cId="519190524">
                    <pslz:zmPr id="{05D79C22-A0ED-442D-8329-C33BEEFE85A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ECD5705-64AF-4D56-AC50-139154DB14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0810" y="3762552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A3A218A-ECA0-468F-A809-F0A5C98ECD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9695507"/>
                  </p:ext>
                </p:extLst>
              </p:nvPr>
            </p:nvGraphicFramePr>
            <p:xfrm>
              <a:off x="7466012" y="3762552"/>
              <a:ext cx="3962003" cy="2229207"/>
            </p:xfrm>
            <a:graphic>
              <a:graphicData uri="http://schemas.microsoft.com/office/powerpoint/2016/slidezoom">
                <pslz:sldZm>
                  <pslz:sldZmObj sldId="478" cId="2441839128">
                    <pslz:zmPr id="{1FB525B3-25F8-4000-98F2-9D9012983BE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A3A218A-ECA0-468F-A809-F0A5C98ECD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6012" y="3762552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JS </a:t>
            </a:r>
            <a:r>
              <a:rPr lang="en-US" noProof="1"/>
              <a:t>for Front-End – </a:t>
            </a:r>
            <a:r>
              <a:rPr lang="en-US" noProof="1" smtClean="0"/>
              <a:t>Introduction to AJAX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12" y="4598346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05" y="2107811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83" y="2257080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83" y="3759727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224" y="3680535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26" y="2896302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57" y="1284761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09252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871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2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AJAX ==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synchronous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J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avaScript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nd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X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ML</a:t>
            </a:r>
          </a:p>
          <a:p>
            <a:pPr lvl="1"/>
            <a:r>
              <a:rPr lang="en-US" dirty="0"/>
              <a:t>Technique for background loading of dynamic content / data</a:t>
            </a:r>
            <a:endParaRPr lang="bg-BG" dirty="0"/>
          </a:p>
          <a:p>
            <a:pPr lvl="1"/>
            <a:r>
              <a:rPr lang="en-US" dirty="0"/>
              <a:t>Web pages / apps load data from the Web server and render it</a:t>
            </a:r>
          </a:p>
          <a:p>
            <a:pPr>
              <a:spcBef>
                <a:spcPts val="1200"/>
              </a:spcBef>
            </a:pPr>
            <a:r>
              <a:rPr lang="en-US" dirty="0"/>
              <a:t>Two types of AJAX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/>
              <a:t>Load HTML fragment + show it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 service</a:t>
            </a:r>
          </a:p>
          <a:p>
            <a:pPr lvl="2"/>
            <a:r>
              <a:rPr lang="en-US" dirty="0"/>
              <a:t>Load JSON object and display it with JavaScript /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pic>
        <p:nvPicPr>
          <p:cNvPr id="1026" name="Picture 2" descr="Ð ÐµÐ·ÑÐ»ÑÐ°Ñ Ñ Ð¸Ð·Ð¾Ð±ÑÐ°Ð¶ÐµÐ½Ð¸Ðµ Ð·Ð° ajax jqu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37611" y="3581400"/>
            <a:ext cx="2514601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433873" y="1128111"/>
            <a:ext cx="5763208" cy="649656"/>
            <a:chOff x="3433873" y="1128111"/>
            <a:chExt cx="5763208" cy="649656"/>
          </a:xfrm>
        </p:grpSpPr>
        <p:sp>
          <p:nvSpPr>
            <p:cNvPr id="9" name="Right Arrow 8"/>
            <p:cNvSpPr/>
            <p:nvPr/>
          </p:nvSpPr>
          <p:spPr>
            <a:xfrm>
              <a:off x="3433873" y="1472967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5287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8292" y="1151121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8492" y="1151120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764" y="2604913"/>
            <a:ext cx="5996317" cy="769042"/>
            <a:chOff x="3200764" y="2604913"/>
            <a:chExt cx="5996317" cy="769042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3200764" y="281778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 Interaction</a:t>
              </a:r>
              <a:endParaRPr lang="en-GB" sz="2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5138" y="4349683"/>
            <a:ext cx="1964008" cy="1817437"/>
            <a:chOff x="3195138" y="4390323"/>
            <a:chExt cx="1964008" cy="1817437"/>
          </a:xfrm>
        </p:grpSpPr>
        <p:sp>
          <p:nvSpPr>
            <p:cNvPr id="29" name="Right Arrow 28"/>
            <p:cNvSpPr/>
            <p:nvPr/>
          </p:nvSpPr>
          <p:spPr>
            <a:xfrm rot="5400000">
              <a:off x="3776260" y="4631000"/>
              <a:ext cx="777880" cy="296525"/>
            </a:xfrm>
            <a:prstGeom prst="rightArrow">
              <a:avLst>
                <a:gd name="adj1" fmla="val 35365"/>
                <a:gd name="adj2" fmla="val 766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3195138" y="5279963"/>
              <a:ext cx="1964008" cy="92779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Modify the page DOM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5138" y="3422060"/>
            <a:ext cx="6001943" cy="1034950"/>
            <a:chOff x="3195138" y="3422060"/>
            <a:chExt cx="6001943" cy="1034950"/>
          </a:xfrm>
        </p:grpSpPr>
        <p:sp>
          <p:nvSpPr>
            <p:cNvPr id="21" name="Flowchart: Alternate Process 20"/>
            <p:cNvSpPr/>
            <p:nvPr/>
          </p:nvSpPr>
          <p:spPr>
            <a:xfrm>
              <a:off x="3195138" y="363482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AJAX handler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8012" y="2273341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8564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7084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857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3300" y="4836160"/>
            <a:ext cx="9832319" cy="820600"/>
          </a:xfrm>
        </p:spPr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3300" y="5754968"/>
            <a:ext cx="9832319" cy="688256"/>
          </a:xfrm>
        </p:spPr>
        <p:txBody>
          <a:bodyPr/>
          <a:lstStyle/>
          <a:p>
            <a:r>
              <a:rPr lang="en-US" dirty="0"/>
              <a:t>Simplified AJAX Calls with jQuery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057400"/>
            <a:ext cx="8316739" cy="2268203"/>
          </a:xfrm>
          <a:prstGeom prst="roundRect">
            <a:avLst>
              <a:gd name="adj" fmla="val 230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 dramatically simplifies how developer make AJAX calls</a:t>
            </a:r>
          </a:p>
          <a:p>
            <a:r>
              <a:rPr lang="en-US" dirty="0"/>
              <a:t>Problem: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</a:t>
            </a:r>
            <a:r>
              <a:rPr lang="en-US" dirty="0"/>
              <a:t>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</a:p>
          <a:p>
            <a:pPr lvl="1"/>
            <a:r>
              <a:rPr lang="en-US" dirty="0"/>
              <a:t>Clicking the button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load a html fragment </a:t>
            </a:r>
            <a:r>
              <a:rPr lang="en-US" dirty="0"/>
              <a:t>and display it inside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3733800"/>
            <a:ext cx="5278565" cy="2477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3733800"/>
            <a:ext cx="4690777" cy="2466404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>
          <a:xfrm>
            <a:off x="2303868" y="5764257"/>
            <a:ext cx="4191000" cy="228600"/>
          </a:xfrm>
          <a:prstGeom prst="rightArrow">
            <a:avLst>
              <a:gd name="adj1" fmla="val 28667"/>
              <a:gd name="adj2" fmla="val 10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5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640" y="1643096"/>
            <a:ext cx="1079532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&lt;h1&gt;AJAX jQuery.load()&lt;/h1&gt;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loadTitle()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"&gt;Load Title&lt;/button&gt;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jQuery.load()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94688" y="4297252"/>
            <a:ext cx="631412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085012" y="4297252"/>
            <a:ext cx="440594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&lt;h1&gt;Voilla!&lt;/h1&gt;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text loaded with AJAX request&lt;/p&gt;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5164" y="1066800"/>
            <a:ext cx="1079532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ajax-load.html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95164" y="3720956"/>
            <a:ext cx="631364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ajax-load.js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85012" y="3720956"/>
            <a:ext cx="440547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text.html</a:t>
            </a:r>
          </a:p>
        </p:txBody>
      </p:sp>
    </p:spTree>
    <p:extLst>
      <p:ext uri="{BB962C8B-B14F-4D97-AF65-F5344CB8AC3E}">
        <p14:creationId xmlns:p14="http://schemas.microsoft.com/office/powerpoint/2010/main" val="22133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Repos with AJAX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438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value="testnakov"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id="repos"&gt;&lt;/ul&gt;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AJAX call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60" y="3124200"/>
            <a:ext cx="5995852" cy="3078694"/>
          </a:xfrm>
          <a:prstGeom prst="roundRect">
            <a:avLst>
              <a:gd name="adj" fmla="val 696"/>
            </a:avLst>
          </a:prstGeom>
        </p:spPr>
      </p:pic>
    </p:spTree>
    <p:extLst>
      <p:ext uri="{BB962C8B-B14F-4D97-AF65-F5344CB8AC3E}">
        <p14:creationId xmlns:p14="http://schemas.microsoft.com/office/powerpoint/2010/main" val="42066943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554</TotalTime>
  <Words>794</Words>
  <Application>Microsoft Office PowerPoint</Application>
  <PresentationFormat>Custom</PresentationFormat>
  <Paragraphs>161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AJAX and jQuery AJAX</vt:lpstr>
      <vt:lpstr>Table of Contents</vt:lpstr>
      <vt:lpstr>Have a Question?</vt:lpstr>
      <vt:lpstr>What is AJAX?</vt:lpstr>
      <vt:lpstr>AJAX: Workflow</vt:lpstr>
      <vt:lpstr>jQuery AJAX</vt:lpstr>
      <vt:lpstr>jQuery AJAX</vt:lpstr>
      <vt:lpstr>Solution: jQuery.load()</vt:lpstr>
      <vt:lpstr>Problem: Load GitHub Repos with AJAX</vt:lpstr>
      <vt:lpstr>Solution: Load GitHub Repos with AJAX</vt:lpstr>
      <vt:lpstr>Solution: Load GitHub Repos with AJAX (2)</vt:lpstr>
      <vt:lpstr>Firebase</vt:lpstr>
      <vt:lpstr>Introduction to Firebase</vt:lpstr>
      <vt:lpstr>Introduction to Firebase</vt:lpstr>
      <vt:lpstr>Firebase</vt:lpstr>
      <vt:lpstr>Solution: Setup a Firebase DB</vt:lpstr>
      <vt:lpstr>Solution: Add Sample Data in Firebase</vt:lpstr>
      <vt:lpstr>Solution: Test Your REST Service</vt:lpstr>
      <vt:lpstr>Summary</vt:lpstr>
      <vt:lpstr>JS for Front-End – Introduction to AJAX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171</cp:revision>
  <dcterms:created xsi:type="dcterms:W3CDTF">2014-01-02T17:00:34Z</dcterms:created>
  <dcterms:modified xsi:type="dcterms:W3CDTF">2018-07-19T00:00:34Z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