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7" r:id="rId2"/>
  </p:sldMasterIdLst>
  <p:notesMasterIdLst>
    <p:notesMasterId r:id="rId39"/>
  </p:notesMasterIdLst>
  <p:handoutMasterIdLst>
    <p:handoutMasterId r:id="rId40"/>
  </p:handoutMasterIdLst>
  <p:sldIdLst>
    <p:sldId id="274" r:id="rId3"/>
    <p:sldId id="460" r:id="rId4"/>
    <p:sldId id="276" r:id="rId5"/>
    <p:sldId id="450" r:id="rId6"/>
    <p:sldId id="419" r:id="rId7"/>
    <p:sldId id="420" r:id="rId8"/>
    <p:sldId id="462" r:id="rId9"/>
    <p:sldId id="463" r:id="rId10"/>
    <p:sldId id="445" r:id="rId11"/>
    <p:sldId id="395" r:id="rId12"/>
    <p:sldId id="464" r:id="rId13"/>
    <p:sldId id="415" r:id="rId14"/>
    <p:sldId id="459" r:id="rId15"/>
    <p:sldId id="456" r:id="rId16"/>
    <p:sldId id="428" r:id="rId17"/>
    <p:sldId id="425" r:id="rId18"/>
    <p:sldId id="467" r:id="rId19"/>
    <p:sldId id="440" r:id="rId20"/>
    <p:sldId id="439" r:id="rId21"/>
    <p:sldId id="457" r:id="rId22"/>
    <p:sldId id="452" r:id="rId23"/>
    <p:sldId id="493" r:id="rId24"/>
    <p:sldId id="494" r:id="rId25"/>
    <p:sldId id="423" r:id="rId26"/>
    <p:sldId id="447" r:id="rId27"/>
    <p:sldId id="441" r:id="rId28"/>
    <p:sldId id="465" r:id="rId29"/>
    <p:sldId id="453" r:id="rId30"/>
    <p:sldId id="466" r:id="rId31"/>
    <p:sldId id="454" r:id="rId32"/>
    <p:sldId id="469" r:id="rId33"/>
    <p:sldId id="468" r:id="rId34"/>
    <p:sldId id="490" r:id="rId35"/>
    <p:sldId id="491" r:id="rId36"/>
    <p:sldId id="413" r:id="rId37"/>
    <p:sldId id="492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9BB5A1-7F6B-4125-BAAE-E7A992F571E3}">
          <p14:sldIdLst>
            <p14:sldId id="274"/>
            <p14:sldId id="460"/>
            <p14:sldId id="276"/>
          </p14:sldIdLst>
        </p14:section>
        <p14:section name="Променливи и типове данни" id="{C82553FC-A8B2-42BC-924A-8C8EE8B012AE}">
          <p14:sldIdLst>
            <p14:sldId id="450"/>
            <p14:sldId id="419"/>
            <p14:sldId id="420"/>
            <p14:sldId id="462"/>
            <p14:sldId id="463"/>
            <p14:sldId id="445"/>
            <p14:sldId id="395"/>
          </p14:sldIdLst>
        </p14:section>
        <p14:section name="Прости операции" id="{41D983E8-7C30-425B-A96D-BCCDE9AE2152}">
          <p14:sldIdLst>
            <p14:sldId id="464"/>
            <p14:sldId id="415"/>
            <p14:sldId id="459"/>
            <p14:sldId id="456"/>
            <p14:sldId id="428"/>
            <p14:sldId id="425"/>
            <p14:sldId id="467"/>
            <p14:sldId id="440"/>
            <p14:sldId id="439"/>
            <p14:sldId id="457"/>
          </p14:sldIdLst>
        </p14:section>
        <p14:section name="Печатане на екрана" id="{B12FAB8B-0675-4DD5-82BB-5C7B28CB2C42}">
          <p14:sldIdLst>
            <p14:sldId id="452"/>
            <p14:sldId id="493"/>
            <p14:sldId id="494"/>
            <p14:sldId id="423"/>
            <p14:sldId id="447"/>
            <p14:sldId id="441"/>
            <p14:sldId id="465"/>
            <p14:sldId id="453"/>
            <p14:sldId id="466"/>
            <p14:sldId id="454"/>
            <p14:sldId id="469"/>
            <p14:sldId id="468"/>
            <p14:sldId id="490"/>
            <p14:sldId id="491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A0FF"/>
    <a:srgbClr val="FFFFFF"/>
    <a:srgbClr val="F3CD60"/>
    <a:srgbClr val="0097CC"/>
    <a:srgbClr val="E85C0E"/>
    <a:srgbClr val="FBEEDC"/>
    <a:srgbClr val="FFF0D9"/>
    <a:srgbClr val="FFA72A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1" autoAdjust="0"/>
    <p:restoredTop sz="94533" autoAdjust="0"/>
  </p:normalViewPr>
  <p:slideViewPr>
    <p:cSldViewPr>
      <p:cViewPr varScale="1">
        <p:scale>
          <a:sx n="87" d="100"/>
          <a:sy n="87" d="100"/>
        </p:scale>
        <p:origin x="23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4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3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44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74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2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2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0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15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57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36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94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5158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3116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1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6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87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3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2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2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200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9649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28477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7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3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722" r:id="rId14"/>
    <p:sldLayoutId id="214748372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1#2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1#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www.softuni.bg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8639-91A9-4662-B13E-600FCB2862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69322" y="6298912"/>
            <a:ext cx="2950749" cy="351754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30325-9E59-4005-ABC7-6B4E4CFF2C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413945-955C-4FA8-B70A-0381270CC7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bg-BG" dirty="0" err="1"/>
              <a:t>Трейнърски</a:t>
            </a:r>
            <a:r>
              <a:rPr lang="bg-BG" dirty="0"/>
              <a:t> екип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38" y="2744993"/>
            <a:ext cx="2212117" cy="55174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66685" y="2259786"/>
            <a:ext cx="3259632" cy="2401116"/>
            <a:chOff x="7096580" y="3375454"/>
            <a:chExt cx="4593342" cy="325394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7212" y="3375454"/>
              <a:ext cx="2242710" cy="303453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580" y="4173466"/>
              <a:ext cx="2884032" cy="2455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1634" y="1036843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59309" y="3925431"/>
            <a:ext cx="612590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squareArea([input])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59309" y="1752600"/>
            <a:ext cx="574490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readNumber([input])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num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(input);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4409" y="63040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solidFill>
                  <a:srgbClr val="FFA000"/>
                </a:solidFill>
                <a:hlinkClick r:id="rId3"/>
              </a:rPr>
              <a:t>https://judge.softuni.bg/Contests/Practice/Index/1011#0</a:t>
            </a:r>
            <a:r>
              <a:rPr lang="en-US" sz="2400" dirty="0">
                <a:solidFill>
                  <a:srgbClr val="FFA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/>
              <a:t>въведеното 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32179" y="4906985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8"/>
            <a:ext cx="5029953" cy="579391"/>
            <a:chOff x="736384" y="4800599"/>
            <a:chExt cx="4326768" cy="5401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118041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6241289" cy="320354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function greetingByName([input])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 = input;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>
                <a:solidFill>
                  <a:schemeClr val="bg1"/>
                </a:solidFill>
              </a:rPr>
              <a:t>greeting</a:t>
            </a:r>
            <a:r>
              <a:rPr lang="en-US" sz="2400" dirty="0">
                <a:solidFill>
                  <a:schemeClr val="tx1"/>
                </a:solidFill>
              </a:rPr>
              <a:t> = "Hello, " +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console.log(</a:t>
            </a:r>
            <a:r>
              <a:rPr lang="en-US" sz="2400" dirty="0">
                <a:solidFill>
                  <a:schemeClr val="bg1"/>
                </a:solidFill>
              </a:rPr>
              <a:t>greeting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bg-BG" sz="2400" dirty="0">
                <a:solidFill>
                  <a:schemeClr val="tx1"/>
                </a:solidFill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greetingByName</a:t>
            </a:r>
            <a:r>
              <a:rPr lang="en-GB" sz="2400" dirty="0">
                <a:solidFill>
                  <a:schemeClr val="tx1"/>
                </a:solidFill>
              </a:rPr>
              <a:t>(["Svetlin Nakov"]);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6353" y="61613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https://judge.softuni.bg/Contests/Practice/Index/1011#2</a:t>
            </a:r>
            <a:r>
              <a:rPr lang="en-US" sz="2400" dirty="0"/>
              <a:t> 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270353" y="3333942"/>
            <a:ext cx="4057243" cy="1295400"/>
          </a:xfrm>
          <a:prstGeom prst="wedgeRoundRectCallout">
            <a:avLst>
              <a:gd name="adj1" fmla="val -63083"/>
              <a:gd name="adj2" fmla="val -42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Операцията "+" долепя текстовата стойност и променливата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93D53-B1EE-4EB7-B8E7-478525F36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412" y="1830474"/>
            <a:ext cx="3752850" cy="12668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" name="Right Arrow 14">
            <a:extLst>
              <a:ext uri="{FF2B5EF4-FFF2-40B4-BE49-F238E27FC236}">
                <a16:creationId xmlns:a16="http://schemas.microsoft.com/office/drawing/2014/main" id="{35AD97ED-BCB0-4B90-8C76-3888A47F441B}"/>
              </a:ext>
            </a:extLst>
          </p:cNvPr>
          <p:cNvSpPr/>
          <p:nvPr/>
        </p:nvSpPr>
        <p:spPr>
          <a:xfrm>
            <a:off x="7111304" y="2343208"/>
            <a:ext cx="304800" cy="24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6012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console.log(str);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939958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console.log(sum);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28541" y="3384088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i="1" noProof="1">
                <a:solidFill>
                  <a:schemeClr val="accent4"/>
                </a:solidFill>
                <a:latin typeface="Consolas" pitchFamily="49" charset="0"/>
              </a:rPr>
              <a:t>Ivanova</a:t>
            </a:r>
            <a:r>
              <a:rPr lang="en-US" sz="24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28540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The sum is 1.52.5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25267" y="3829084"/>
            <a:ext cx="3342728" cy="1234090"/>
          </a:xfrm>
          <a:prstGeom prst="wedgeRoundRectCallout">
            <a:avLst>
              <a:gd name="adj1" fmla="val 55827"/>
              <a:gd name="adj2" fmla="val -51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18033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76842"/>
            <a:ext cx="457591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57609" y="4458200"/>
            <a:ext cx="55466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function subtract([arg1, arg2]) 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a = Number(arg1);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b = Number(arg2);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result = a - b;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console.log(result);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15510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bg-BG" dirty="0"/>
              <a:t>// 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2" y="1855560"/>
            <a:ext cx="533400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37800" y="4398315"/>
            <a:ext cx="1001952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400" b="1" i="1" noProof="1">
                <a:latin typeface="Consolas" pitchFamily="49" charset="0"/>
                <a:cs typeface="Consolas" pitchFamily="49" charset="0"/>
              </a:rPr>
              <a:t>	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parseInt(a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infinity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sqrt = Math.sqrt(-1)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647560" y="257763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bg-BG" dirty="0"/>
              <a:t>// 35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65393" y="5144858"/>
            <a:ext cx="5485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bg-BG" noProof="1">
                <a:sym typeface="Wingdings" pitchFamily="2" charset="2"/>
              </a:rPr>
              <a:t>// 6 (</a:t>
            </a:r>
            <a:r>
              <a:rPr lang="bg-BG" noProof="1"/>
              <a:t>дробната част се отрязва</a:t>
            </a:r>
            <a:r>
              <a:rPr lang="bg-BG" noProof="1">
                <a:sym typeface="Wingdings" pitchFamily="2" charset="2"/>
              </a:rPr>
              <a:t>)</a:t>
            </a:r>
            <a:endParaRPr lang="nn-NO" noProof="1"/>
          </a:p>
          <a:p>
            <a:endParaRPr lang="bg-BG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1950" y="5506023"/>
            <a:ext cx="443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bg-BG" noProof="1">
                <a:sym typeface="Wingdings" pitchFamily="2" charset="2"/>
              </a:rPr>
              <a:t>// </a:t>
            </a:r>
            <a:r>
              <a:rPr lang="en-US" noProof="1"/>
              <a:t>Infinity (</a:t>
            </a:r>
            <a:r>
              <a:rPr lang="bg-BG" noProof="1"/>
              <a:t>безкрайност</a:t>
            </a:r>
            <a:r>
              <a:rPr lang="en-US" noProof="1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12380" y="4783406"/>
            <a:ext cx="536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bg-BG" noProof="1">
                <a:sym typeface="Wingdings" pitchFamily="2" charset="2"/>
              </a:rPr>
              <a:t>// 6.25 (</a:t>
            </a:r>
            <a:r>
              <a:rPr lang="bg-BG" noProof="1"/>
              <a:t>дробно делене</a:t>
            </a:r>
            <a:r>
              <a:rPr lang="bg-BG" noProof="1">
                <a:sym typeface="Wingdings" pitchFamily="2" charset="2"/>
              </a:rPr>
              <a:t>)</a:t>
            </a:r>
            <a:endParaRPr lang="nn-NO" noProof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3268" y="1887680"/>
            <a:ext cx="1657930" cy="16579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00DAC5-0593-4570-9E5A-92934316AA40}"/>
              </a:ext>
            </a:extLst>
          </p:cNvPr>
          <p:cNvSpPr txBox="1"/>
          <p:nvPr/>
        </p:nvSpPr>
        <p:spPr>
          <a:xfrm>
            <a:off x="6001950" y="5899643"/>
            <a:ext cx="512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bg-BG" noProof="1">
                <a:sym typeface="Wingdings" pitchFamily="2" charset="2"/>
              </a:rPr>
              <a:t>// </a:t>
            </a:r>
            <a:r>
              <a:rPr lang="bg-BG" noProof="1"/>
              <a:t>получава се </a:t>
            </a:r>
            <a:r>
              <a:rPr lang="en-US" noProof="1"/>
              <a:t>NaN</a:t>
            </a:r>
            <a:r>
              <a:rPr lang="bg-BG" noProof="1"/>
              <a:t> </a:t>
            </a:r>
            <a:r>
              <a:rPr lang="en-US" noProof="1"/>
              <a:t>(</a:t>
            </a:r>
            <a:r>
              <a:rPr lang="bg-BG" noProof="1"/>
              <a:t>не число</a:t>
            </a:r>
            <a:r>
              <a:rPr lang="en-US" noProof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</a:t>
            </a:r>
            <a:r>
              <a:rPr lang="en-GB" noProof="1"/>
              <a:t>1</a:t>
            </a:r>
            <a:endParaRPr lang="nn-NO" noProof="1"/>
          </a:p>
        </p:txBody>
      </p:sp>
      <p:sp>
        <p:nvSpPr>
          <p:cNvPr id="8" name="TextBox 7"/>
          <p:cNvSpPr txBox="1"/>
          <p:nvPr/>
        </p:nvSpPr>
        <p:spPr>
          <a:xfrm>
            <a:off x="4954771" y="4870234"/>
            <a:ext cx="5508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1 </a:t>
            </a:r>
            <a:r>
              <a:rPr lang="bg-BG" noProof="1"/>
              <a:t>–</a:t>
            </a:r>
            <a:r>
              <a:rPr lang="en-US" noProof="1"/>
              <a:t> </a:t>
            </a:r>
            <a:r>
              <a:rPr lang="bg-BG" noProof="1"/>
              <a:t>числото</a:t>
            </a:r>
            <a:r>
              <a:rPr lang="en-US" noProof="1"/>
              <a:t> 3</a:t>
            </a:r>
            <a:r>
              <a:rPr lang="bg-BG" noProof="1"/>
              <a:t> е нечетно</a:t>
            </a:r>
            <a:r>
              <a:rPr lang="en-US" noProof="1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491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</a:t>
            </a:r>
            <a:r>
              <a:rPr lang="bg-BG" noProof="1"/>
              <a:t>0 – числото</a:t>
            </a:r>
            <a:r>
              <a:rPr lang="en-US" noProof="1"/>
              <a:t> 4</a:t>
            </a:r>
            <a:r>
              <a:rPr lang="bg-BG" noProof="1"/>
              <a:t> е четно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</a:t>
            </a:r>
            <a:r>
              <a:rPr lang="bg-BG" noProof="1"/>
              <a:t>Грешка: деление на 0</a:t>
            </a:r>
            <a:endParaRPr lang="nn-NO" noProof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 /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3766" y="2380653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</a:t>
            </a:r>
            <a:r>
              <a:rPr lang="bg-BG" noProof="1"/>
              <a:t>Целочислен резултат:6</a:t>
            </a:r>
          </a:p>
          <a:p>
            <a:r>
              <a:rPr lang="en-US" noProof="1"/>
              <a:t>// </a:t>
            </a:r>
            <a:r>
              <a:rPr lang="bg-BG" noProof="1"/>
              <a:t>Резултат: </a:t>
            </a:r>
            <a:r>
              <a:rPr lang="en-US" noProof="1"/>
              <a:t>Infinity</a:t>
            </a:r>
            <a:endParaRPr lang="bg-BG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092824" y="4776445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</a:t>
            </a:r>
            <a:r>
              <a:rPr lang="bg-BG" noProof="1"/>
              <a:t>Дробен резултат: 7.5</a:t>
            </a:r>
            <a:endParaRPr lang="en-US" noProof="1"/>
          </a:p>
          <a:p>
            <a:r>
              <a:rPr lang="en-US" noProof="1"/>
              <a:t>// </a:t>
            </a:r>
            <a:r>
              <a:rPr lang="bg-BG" noProof="1"/>
              <a:t>Резултат: </a:t>
            </a:r>
            <a:r>
              <a:rPr lang="en-US" noProof="1"/>
              <a:t>Infinity</a:t>
            </a:r>
            <a:endParaRPr lang="bg-BG" noProof="1"/>
          </a:p>
          <a:p>
            <a:r>
              <a:rPr lang="en-US" noProof="1"/>
              <a:t>// </a:t>
            </a:r>
            <a:r>
              <a:rPr lang="bg-BG" noProof="1"/>
              <a:t>Резултат: </a:t>
            </a:r>
            <a:r>
              <a:rPr lang="en-US" noProof="1"/>
              <a:t>NaN</a:t>
            </a:r>
            <a:endParaRPr lang="bg-BG" noProof="1"/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C90B9-8BA4-4E82-ACCE-F500DFC7B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В програмирането можем да пресмятаме числени изрази</a:t>
            </a:r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5943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expr = (3 + 5) * (4 – 2);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285318"/>
            <a:ext cx="7696201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trapezoidArea(arguments)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b1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arguments[0]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b2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arguments[1]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arguments[2]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b1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b2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 *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/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console.log("Trapezoid area = " +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C4B94-AF54-406F-82F2-C2B954A779C7}"/>
              </a:ext>
            </a:extLst>
          </p:cNvPr>
          <p:cNvSpPr/>
          <p:nvPr/>
        </p:nvSpPr>
        <p:spPr>
          <a:xfrm>
            <a:off x="760412" y="630549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https://judge.softuni.bg/Contests/Practice/Index/1011#4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60463-8AAB-49F2-8F93-5913EF6EC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/>
              <a:t>Sli.do</a:t>
            </a:r>
            <a:endParaRPr lang="bg-BG" sz="6600" b="1" dirty="0"/>
          </a:p>
          <a:p>
            <a:pPr marL="0" indent="0" algn="ctr">
              <a:buNone/>
            </a:pP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  <a:t>#pb</a:t>
            </a:r>
            <a:r>
              <a:rPr lang="bg-BG" sz="9600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  <a:t>june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екрана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A0674-F752-490A-9F9E-AB5528356E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44D-67F7-4BF3-82BD-C430F1591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 на текст, числа и други данни, можем да ги съединим, използвайки интерполация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{arg1}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${arg2}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${arg3}</a:t>
            </a:r>
            <a:r>
              <a:rPr lang="bg-BG" sz="3200" dirty="0"/>
              <a:t> :</a:t>
            </a:r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Пример: поздрав по име:</a:t>
            </a:r>
            <a:endParaRPr lang="en-US" sz="3200" dirty="0"/>
          </a:p>
          <a:p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21005" y="3587746"/>
            <a:ext cx="67833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greet(name)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console.log(`Hello, ${name}!`);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https://judge.softuni.bg/Contests/Practice/Index/1011#2</a:t>
            </a:r>
            <a:endParaRPr lang="en-US" sz="24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13412" y="4599826"/>
            <a:ext cx="5334000" cy="1019374"/>
          </a:xfrm>
          <a:prstGeom prst="wedgeRoundRectCallout">
            <a:avLst>
              <a:gd name="adj1" fmla="val -52853"/>
              <a:gd name="adj2" fmla="val -500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Изразът </a:t>
            </a:r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$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замества с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аргумента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name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37412" y="3048000"/>
            <a:ext cx="4419600" cy="1079492"/>
          </a:xfrm>
          <a:prstGeom prst="wedgeRoundRectCallout">
            <a:avLst>
              <a:gd name="adj1" fmla="val -53374"/>
              <a:gd name="adj2" fmla="val 47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Интерполация на стринг се извършва с</a:t>
            </a:r>
            <a:r>
              <a:rPr lang="en-US" sz="2800" b="1" dirty="0">
                <a:solidFill>
                  <a:schemeClr val="bg2"/>
                </a:solidFill>
              </a:rPr>
              <a:t> back-tick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</a:rPr>
              <a:t>`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3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C99F-B2A6-4C04-A99D-875D96F67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ru-RU" sz="3200" dirty="0"/>
              <a:t>Да се напише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ru-RU" sz="3200" dirty="0"/>
              <a:t>, която:</a:t>
            </a:r>
          </a:p>
          <a:p>
            <a:pPr lvl="1"/>
            <a:r>
              <a:rPr lang="ru-RU" sz="3000" dirty="0"/>
              <a:t>Чете от конзолата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име, фамилия, възраст</a:t>
            </a:r>
            <a:r>
              <a:rPr lang="bg-BG" sz="3000" dirty="0"/>
              <a:t> </a:t>
            </a:r>
            <a:r>
              <a:rPr lang="ru-RU" sz="3000" dirty="0"/>
              <a:t>на човек и град,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въведени</a:t>
            </a:r>
            <a:r>
              <a:rPr lang="ru-RU" sz="3000" dirty="0"/>
              <a:t>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от потребителя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О</a:t>
            </a:r>
            <a:r>
              <a:rPr lang="ru-RU" sz="3000" dirty="0"/>
              <a:t>тпечатва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You are &lt;firstName&gt; &lt;lastName&gt;, 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 &lt;age&gt;-years old person from &lt;town&gt;.</a:t>
            </a:r>
            <a:r>
              <a:rPr lang="en-US" sz="2800" dirty="0"/>
              <a:t>" </a:t>
            </a:r>
            <a:endParaRPr lang="bg-BG" sz="2800" dirty="0"/>
          </a:p>
          <a:p>
            <a:pPr lvl="1"/>
            <a:r>
              <a:rPr lang="ru-RU" sz="32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11491" y="4691491"/>
            <a:ext cx="6019799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Petar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GB" sz="2800" b="1" noProof="1">
                <a:latin typeface="Consolas" pitchFamily="49" charset="0"/>
              </a:rPr>
              <a:t> Petrov, 24, Sofia 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814664" y="5398784"/>
            <a:ext cx="8751748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You are Petar Petrov, a 24-years old person from Sofia.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05408" y="4615978"/>
            <a:ext cx="1123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3200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93812" y="5393399"/>
            <a:ext cx="1335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5386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82CE6-3DF2-4ACF-81D3-BE25A8781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При печат на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sz="3600" dirty="0"/>
              <a:t>,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r>
              <a:rPr lang="bg-BG" sz="3600" dirty="0"/>
              <a:t> 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други данни</a:t>
            </a:r>
            <a:r>
              <a:rPr lang="bg-BG" sz="3600" dirty="0"/>
              <a:t>, можем да ги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съединим</a:t>
            </a:r>
            <a:r>
              <a:rPr lang="bg-BG" sz="3600" dirty="0"/>
              <a:t>, използвайки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интерполация</a:t>
            </a:r>
            <a:r>
              <a:rPr lang="en-US" sz="3600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50912" y="2507666"/>
            <a:ext cx="10286999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function </a:t>
            </a:r>
            <a:r>
              <a:rPr lang="en-US" sz="2800" b="1" dirty="0" err="1">
                <a:latin typeface="Consolas" pitchFamily="49" charset="0"/>
              </a:rPr>
              <a:t>personalInfo</a:t>
            </a:r>
            <a:r>
              <a:rPr lang="en-US" sz="2800" b="1" dirty="0">
                <a:latin typeface="Consolas" pitchFamily="49" charset="0"/>
              </a:rPr>
              <a:t>(arguments) {</a:t>
            </a:r>
          </a:p>
          <a:p>
            <a:r>
              <a:rPr lang="en-US" sz="2800" b="1" dirty="0">
                <a:latin typeface="Consolas" pitchFamily="49" charset="0"/>
              </a:rPr>
              <a:t>  let </a:t>
            </a:r>
            <a:r>
              <a:rPr lang="en-US" sz="2800" b="1" dirty="0" err="1">
                <a:latin typeface="Consolas" pitchFamily="49" charset="0"/>
              </a:rPr>
              <a:t>firstName</a:t>
            </a:r>
            <a:r>
              <a:rPr lang="en-US" sz="2800" b="1" dirty="0">
                <a:latin typeface="Consolas" pitchFamily="49" charset="0"/>
              </a:rPr>
              <a:t> = arguments[0];</a:t>
            </a:r>
          </a:p>
          <a:p>
            <a:r>
              <a:rPr lang="en-US" sz="2800" b="1" dirty="0">
                <a:latin typeface="Consolas" pitchFamily="49" charset="0"/>
              </a:rPr>
              <a:t>  let </a:t>
            </a:r>
            <a:r>
              <a:rPr lang="en-US" sz="2800" b="1" dirty="0" err="1">
                <a:latin typeface="Consolas" pitchFamily="49" charset="0"/>
              </a:rPr>
              <a:t>lastName</a:t>
            </a:r>
            <a:r>
              <a:rPr lang="en-US" sz="2800" b="1" dirty="0">
                <a:latin typeface="Consolas" pitchFamily="49" charset="0"/>
              </a:rPr>
              <a:t> = arguments[1];</a:t>
            </a:r>
          </a:p>
          <a:p>
            <a:r>
              <a:rPr lang="en-US" sz="2800" b="1" dirty="0">
                <a:latin typeface="Consolas" pitchFamily="49" charset="0"/>
              </a:rPr>
              <a:t>  let age = Number(arguments[2]);</a:t>
            </a:r>
          </a:p>
          <a:p>
            <a:r>
              <a:rPr lang="en-US" sz="2800" b="1" dirty="0">
                <a:latin typeface="Consolas" pitchFamily="49" charset="0"/>
              </a:rPr>
              <a:t>  let town = arguments[3];    </a:t>
            </a:r>
          </a:p>
          <a:p>
            <a:r>
              <a:rPr lang="en-US" sz="2800" b="1" dirty="0">
                <a:latin typeface="Consolas" pitchFamily="49" charset="0"/>
              </a:rPr>
              <a:t>  console.log(`You are ${</a:t>
            </a:r>
            <a:r>
              <a:rPr lang="en-US" sz="2800" b="1" dirty="0" err="1">
                <a:latin typeface="Consolas" pitchFamily="49" charset="0"/>
              </a:rPr>
              <a:t>firstName</a:t>
            </a:r>
            <a:r>
              <a:rPr lang="en-US" sz="2800" b="1" dirty="0">
                <a:latin typeface="Consolas" pitchFamily="49" charset="0"/>
              </a:rPr>
              <a:t>} ${</a:t>
            </a:r>
            <a:r>
              <a:rPr lang="en-US" sz="2800" b="1" dirty="0" err="1">
                <a:latin typeface="Consolas" pitchFamily="49" charset="0"/>
              </a:rPr>
              <a:t>lastName</a:t>
            </a:r>
            <a:r>
              <a:rPr lang="en-US" sz="2800" b="1" dirty="0">
                <a:latin typeface="Consolas" pitchFamily="49" charset="0"/>
              </a:rPr>
              <a:t>}, a ${age}-years old person from ${town}.`); </a:t>
            </a:r>
          </a:p>
          <a:p>
            <a:r>
              <a:rPr lang="en-US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https://judge.softuni.bg/Contests/Practice/Index/1011#3</a:t>
            </a:r>
            <a:endParaRPr lang="en-US" sz="24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72667" y="3417277"/>
            <a:ext cx="4686447" cy="1219199"/>
          </a:xfrm>
          <a:custGeom>
            <a:avLst/>
            <a:gdLst>
              <a:gd name="connsiteX0" fmla="*/ 0 w 4343400"/>
              <a:gd name="connsiteY0" fmla="*/ 156218 h 937287"/>
              <a:gd name="connsiteX1" fmla="*/ 156218 w 4343400"/>
              <a:gd name="connsiteY1" fmla="*/ 0 h 937287"/>
              <a:gd name="connsiteX2" fmla="*/ 723900 w 4343400"/>
              <a:gd name="connsiteY2" fmla="*/ 0 h 937287"/>
              <a:gd name="connsiteX3" fmla="*/ 723900 w 4343400"/>
              <a:gd name="connsiteY3" fmla="*/ 0 h 937287"/>
              <a:gd name="connsiteX4" fmla="*/ 1809750 w 4343400"/>
              <a:gd name="connsiteY4" fmla="*/ 0 h 937287"/>
              <a:gd name="connsiteX5" fmla="*/ 4187182 w 4343400"/>
              <a:gd name="connsiteY5" fmla="*/ 0 h 937287"/>
              <a:gd name="connsiteX6" fmla="*/ 4343400 w 4343400"/>
              <a:gd name="connsiteY6" fmla="*/ 156218 h 937287"/>
              <a:gd name="connsiteX7" fmla="*/ 4343400 w 4343400"/>
              <a:gd name="connsiteY7" fmla="*/ 546751 h 937287"/>
              <a:gd name="connsiteX8" fmla="*/ 4343400 w 4343400"/>
              <a:gd name="connsiteY8" fmla="*/ 546751 h 937287"/>
              <a:gd name="connsiteX9" fmla="*/ 4343400 w 4343400"/>
              <a:gd name="connsiteY9" fmla="*/ 781073 h 937287"/>
              <a:gd name="connsiteX10" fmla="*/ 4343400 w 4343400"/>
              <a:gd name="connsiteY10" fmla="*/ 781069 h 937287"/>
              <a:gd name="connsiteX11" fmla="*/ 4187182 w 4343400"/>
              <a:gd name="connsiteY11" fmla="*/ 937287 h 937287"/>
              <a:gd name="connsiteX12" fmla="*/ 1809750 w 4343400"/>
              <a:gd name="connsiteY12" fmla="*/ 937287 h 937287"/>
              <a:gd name="connsiteX13" fmla="*/ 1230181 w 4343400"/>
              <a:gd name="connsiteY13" fmla="*/ 1184478 h 937287"/>
              <a:gd name="connsiteX14" fmla="*/ 723900 w 4343400"/>
              <a:gd name="connsiteY14" fmla="*/ 937287 h 937287"/>
              <a:gd name="connsiteX15" fmla="*/ 156218 w 4343400"/>
              <a:gd name="connsiteY15" fmla="*/ 937287 h 937287"/>
              <a:gd name="connsiteX16" fmla="*/ 0 w 4343400"/>
              <a:gd name="connsiteY16" fmla="*/ 781069 h 937287"/>
              <a:gd name="connsiteX17" fmla="*/ 0 w 4343400"/>
              <a:gd name="connsiteY17" fmla="*/ 781073 h 937287"/>
              <a:gd name="connsiteX18" fmla="*/ 0 w 4343400"/>
              <a:gd name="connsiteY18" fmla="*/ 546751 h 937287"/>
              <a:gd name="connsiteX19" fmla="*/ 0 w 4343400"/>
              <a:gd name="connsiteY19" fmla="*/ 546751 h 937287"/>
              <a:gd name="connsiteX20" fmla="*/ 0 w 4343400"/>
              <a:gd name="connsiteY20" fmla="*/ 156218 h 937287"/>
              <a:gd name="connsiteX0" fmla="*/ 0 w 4343400"/>
              <a:gd name="connsiteY0" fmla="*/ 156218 h 1184478"/>
              <a:gd name="connsiteX1" fmla="*/ 156218 w 4343400"/>
              <a:gd name="connsiteY1" fmla="*/ 0 h 1184478"/>
              <a:gd name="connsiteX2" fmla="*/ 723900 w 4343400"/>
              <a:gd name="connsiteY2" fmla="*/ 0 h 1184478"/>
              <a:gd name="connsiteX3" fmla="*/ 723900 w 4343400"/>
              <a:gd name="connsiteY3" fmla="*/ 0 h 1184478"/>
              <a:gd name="connsiteX4" fmla="*/ 1809750 w 4343400"/>
              <a:gd name="connsiteY4" fmla="*/ 0 h 1184478"/>
              <a:gd name="connsiteX5" fmla="*/ 4187182 w 4343400"/>
              <a:gd name="connsiteY5" fmla="*/ 0 h 1184478"/>
              <a:gd name="connsiteX6" fmla="*/ 4343400 w 4343400"/>
              <a:gd name="connsiteY6" fmla="*/ 156218 h 1184478"/>
              <a:gd name="connsiteX7" fmla="*/ 4343400 w 4343400"/>
              <a:gd name="connsiteY7" fmla="*/ 546751 h 1184478"/>
              <a:gd name="connsiteX8" fmla="*/ 4343400 w 4343400"/>
              <a:gd name="connsiteY8" fmla="*/ 546751 h 1184478"/>
              <a:gd name="connsiteX9" fmla="*/ 4343400 w 4343400"/>
              <a:gd name="connsiteY9" fmla="*/ 781073 h 1184478"/>
              <a:gd name="connsiteX10" fmla="*/ 4343400 w 4343400"/>
              <a:gd name="connsiteY10" fmla="*/ 781069 h 1184478"/>
              <a:gd name="connsiteX11" fmla="*/ 4187182 w 4343400"/>
              <a:gd name="connsiteY11" fmla="*/ 937287 h 1184478"/>
              <a:gd name="connsiteX12" fmla="*/ 1089313 w 4343400"/>
              <a:gd name="connsiteY12" fmla="*/ 955760 h 1184478"/>
              <a:gd name="connsiteX13" fmla="*/ 1230181 w 4343400"/>
              <a:gd name="connsiteY13" fmla="*/ 1184478 h 1184478"/>
              <a:gd name="connsiteX14" fmla="*/ 723900 w 4343400"/>
              <a:gd name="connsiteY14" fmla="*/ 937287 h 1184478"/>
              <a:gd name="connsiteX15" fmla="*/ 156218 w 4343400"/>
              <a:gd name="connsiteY15" fmla="*/ 937287 h 1184478"/>
              <a:gd name="connsiteX16" fmla="*/ 0 w 4343400"/>
              <a:gd name="connsiteY16" fmla="*/ 781069 h 1184478"/>
              <a:gd name="connsiteX17" fmla="*/ 0 w 4343400"/>
              <a:gd name="connsiteY17" fmla="*/ 781073 h 1184478"/>
              <a:gd name="connsiteX18" fmla="*/ 0 w 4343400"/>
              <a:gd name="connsiteY18" fmla="*/ 546751 h 1184478"/>
              <a:gd name="connsiteX19" fmla="*/ 0 w 4343400"/>
              <a:gd name="connsiteY19" fmla="*/ 546751 h 1184478"/>
              <a:gd name="connsiteX20" fmla="*/ 0 w 4343400"/>
              <a:gd name="connsiteY20" fmla="*/ 156218 h 1184478"/>
              <a:gd name="connsiteX0" fmla="*/ 0 w 4343400"/>
              <a:gd name="connsiteY0" fmla="*/ 156218 h 1184478"/>
              <a:gd name="connsiteX1" fmla="*/ 156218 w 4343400"/>
              <a:gd name="connsiteY1" fmla="*/ 0 h 1184478"/>
              <a:gd name="connsiteX2" fmla="*/ 723900 w 4343400"/>
              <a:gd name="connsiteY2" fmla="*/ 0 h 1184478"/>
              <a:gd name="connsiteX3" fmla="*/ 723900 w 4343400"/>
              <a:gd name="connsiteY3" fmla="*/ 0 h 1184478"/>
              <a:gd name="connsiteX4" fmla="*/ 1809750 w 4343400"/>
              <a:gd name="connsiteY4" fmla="*/ 0 h 1184478"/>
              <a:gd name="connsiteX5" fmla="*/ 4187182 w 4343400"/>
              <a:gd name="connsiteY5" fmla="*/ 0 h 1184478"/>
              <a:gd name="connsiteX6" fmla="*/ 4343400 w 4343400"/>
              <a:gd name="connsiteY6" fmla="*/ 156218 h 1184478"/>
              <a:gd name="connsiteX7" fmla="*/ 4343400 w 4343400"/>
              <a:gd name="connsiteY7" fmla="*/ 546751 h 1184478"/>
              <a:gd name="connsiteX8" fmla="*/ 4343400 w 4343400"/>
              <a:gd name="connsiteY8" fmla="*/ 546751 h 1184478"/>
              <a:gd name="connsiteX9" fmla="*/ 4343400 w 4343400"/>
              <a:gd name="connsiteY9" fmla="*/ 781073 h 1184478"/>
              <a:gd name="connsiteX10" fmla="*/ 4343400 w 4343400"/>
              <a:gd name="connsiteY10" fmla="*/ 781069 h 1184478"/>
              <a:gd name="connsiteX11" fmla="*/ 4187182 w 4343400"/>
              <a:gd name="connsiteY11" fmla="*/ 937287 h 1184478"/>
              <a:gd name="connsiteX12" fmla="*/ 1089313 w 4343400"/>
              <a:gd name="connsiteY12" fmla="*/ 955760 h 1184478"/>
              <a:gd name="connsiteX13" fmla="*/ 731417 w 4343400"/>
              <a:gd name="connsiteY13" fmla="*/ 1184478 h 1184478"/>
              <a:gd name="connsiteX14" fmla="*/ 723900 w 4343400"/>
              <a:gd name="connsiteY14" fmla="*/ 937287 h 1184478"/>
              <a:gd name="connsiteX15" fmla="*/ 156218 w 4343400"/>
              <a:gd name="connsiteY15" fmla="*/ 937287 h 1184478"/>
              <a:gd name="connsiteX16" fmla="*/ 0 w 4343400"/>
              <a:gd name="connsiteY16" fmla="*/ 781069 h 1184478"/>
              <a:gd name="connsiteX17" fmla="*/ 0 w 4343400"/>
              <a:gd name="connsiteY17" fmla="*/ 781073 h 1184478"/>
              <a:gd name="connsiteX18" fmla="*/ 0 w 4343400"/>
              <a:gd name="connsiteY18" fmla="*/ 546751 h 1184478"/>
              <a:gd name="connsiteX19" fmla="*/ 0 w 4343400"/>
              <a:gd name="connsiteY19" fmla="*/ 546751 h 1184478"/>
              <a:gd name="connsiteX20" fmla="*/ 0 w 4343400"/>
              <a:gd name="connsiteY20" fmla="*/ 156218 h 118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43400" h="1184478">
                <a:moveTo>
                  <a:pt x="0" y="156218"/>
                </a:moveTo>
                <a:cubicBezTo>
                  <a:pt x="0" y="69941"/>
                  <a:pt x="69941" y="0"/>
                  <a:pt x="156218" y="0"/>
                </a:cubicBezTo>
                <a:lnTo>
                  <a:pt x="723900" y="0"/>
                </a:lnTo>
                <a:lnTo>
                  <a:pt x="723900" y="0"/>
                </a:lnTo>
                <a:lnTo>
                  <a:pt x="1809750" y="0"/>
                </a:lnTo>
                <a:lnTo>
                  <a:pt x="4187182" y="0"/>
                </a:lnTo>
                <a:cubicBezTo>
                  <a:pt x="4273459" y="0"/>
                  <a:pt x="4343400" y="69941"/>
                  <a:pt x="4343400" y="156218"/>
                </a:cubicBezTo>
                <a:lnTo>
                  <a:pt x="4343400" y="546751"/>
                </a:lnTo>
                <a:lnTo>
                  <a:pt x="4343400" y="546751"/>
                </a:lnTo>
                <a:lnTo>
                  <a:pt x="4343400" y="781073"/>
                </a:lnTo>
                <a:lnTo>
                  <a:pt x="4343400" y="781069"/>
                </a:lnTo>
                <a:cubicBezTo>
                  <a:pt x="4343400" y="867346"/>
                  <a:pt x="4273459" y="937287"/>
                  <a:pt x="4187182" y="937287"/>
                </a:cubicBezTo>
                <a:lnTo>
                  <a:pt x="1089313" y="955760"/>
                </a:lnTo>
                <a:lnTo>
                  <a:pt x="731417" y="1184478"/>
                </a:lnTo>
                <a:lnTo>
                  <a:pt x="723900" y="937287"/>
                </a:lnTo>
                <a:lnTo>
                  <a:pt x="156218" y="937287"/>
                </a:lnTo>
                <a:cubicBezTo>
                  <a:pt x="69941" y="937287"/>
                  <a:pt x="0" y="867346"/>
                  <a:pt x="0" y="781069"/>
                </a:cubicBezTo>
                <a:lnTo>
                  <a:pt x="0" y="781073"/>
                </a:lnTo>
                <a:lnTo>
                  <a:pt x="0" y="546751"/>
                </a:lnTo>
                <a:lnTo>
                  <a:pt x="0" y="546751"/>
                </a:lnTo>
                <a:lnTo>
                  <a:pt x="0" y="156218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Изразите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заместват със стойността на променливите</a:t>
            </a:r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 програмирането 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закръгляме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дробни числа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Закръгляне до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следващо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(по-голямо) </a:t>
            </a:r>
            <a:r>
              <a:rPr lang="bg-BG" sz="2800" dirty="0"/>
              <a:t>цяло число:</a:t>
            </a:r>
          </a:p>
          <a:p>
            <a:pPr lvl="1"/>
            <a:endParaRPr lang="bg-BG" dirty="0"/>
          </a:p>
          <a:p>
            <a:pPr lvl="1"/>
            <a:r>
              <a:rPr lang="bg-BG" sz="2800" dirty="0"/>
              <a:t>Закръгляне до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предишно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(по-малко) </a:t>
            </a:r>
            <a:r>
              <a:rPr lang="bg-BG" sz="2800" dirty="0"/>
              <a:t>цяло число:</a:t>
            </a:r>
            <a:endParaRPr lang="en-US" sz="2800" dirty="0"/>
          </a:p>
          <a:p>
            <a:pPr lvl="1"/>
            <a:endParaRPr lang="en-US" dirty="0"/>
          </a:p>
          <a:p>
            <a:pPr lvl="1"/>
            <a:r>
              <a:rPr lang="bg-BG" sz="2800" dirty="0"/>
              <a:t>Отрязване на знаците след десетичната запетая:</a:t>
            </a:r>
            <a:endParaRPr lang="en-US" sz="2800" dirty="0"/>
          </a:p>
          <a:p>
            <a:pPr lvl="1"/>
            <a:endParaRPr lang="en-US" dirty="0"/>
          </a:p>
          <a:p>
            <a:pPr lvl="1"/>
            <a:r>
              <a:rPr lang="bg-BG" sz="2800" dirty="0"/>
              <a:t>Закръгляне до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най-близко</a:t>
            </a:r>
            <a:r>
              <a:rPr lang="bg-BG" sz="2800" dirty="0"/>
              <a:t> число: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7378" y="2390941"/>
            <a:ext cx="88469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up = Math.ceil(23.45);     </a:t>
            </a:r>
            <a:r>
              <a:rPr lang="en-US" sz="28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3" y="3674688"/>
            <a:ext cx="88407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down = Math.floor(45.67);  </a:t>
            </a:r>
            <a:r>
              <a:rPr lang="en-US" sz="28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down = 45</a:t>
            </a:r>
            <a:endParaRPr lang="nn-NO" sz="2800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110" y="6095222"/>
            <a:ext cx="88285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(123.456).toFixed(2);	       </a:t>
            </a:r>
            <a:r>
              <a:rPr lang="en-US" sz="28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123.46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3" y="4984442"/>
            <a:ext cx="88407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trunc = Math.trunc(45.67); </a:t>
            </a:r>
            <a:r>
              <a:rPr lang="en-US" sz="28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trunc = 45</a:t>
            </a:r>
            <a:endParaRPr lang="nn-NO" sz="2800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8" grpId="0" animBg="1"/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br>
              <a:rPr lang="en-US" dirty="0"/>
            </a:br>
            <a:r>
              <a:rPr lang="bg-BG" dirty="0"/>
              <a:t>изчислява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35916" y="3936515"/>
            <a:ext cx="7502089" cy="971035"/>
            <a:chOff x="982303" y="4800599"/>
            <a:chExt cx="7502089" cy="97103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12.5663706143592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12.5663706143592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35916" y="5235091"/>
            <a:ext cx="7502089" cy="954107"/>
            <a:chOff x="982303" y="4800599"/>
            <a:chExt cx="7502089" cy="95410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82303" y="5089563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12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452.38934211693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75.398223686155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E5EFC7A7-0540-444C-8BD2-0127C17982F4}"/>
              </a:ext>
            </a:extLst>
          </p:cNvPr>
          <p:cNvSpPr/>
          <p:nvPr/>
        </p:nvSpPr>
        <p:spPr>
          <a:xfrm>
            <a:off x="9224797" y="3980085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39208" y="5056566"/>
            <a:ext cx="788008" cy="7705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0D839D82-4BA2-455B-8B5A-03E2E302F584}"/>
              </a:ext>
            </a:extLst>
          </p:cNvPr>
          <p:cNvCxnSpPr>
            <a:stCxn id="15" idx="2"/>
            <a:endCxn id="15" idx="6"/>
          </p:cNvCxnSpPr>
          <p:nvPr/>
        </p:nvCxnSpPr>
        <p:spPr>
          <a:xfrm>
            <a:off x="9224797" y="5062027"/>
            <a:ext cx="222882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8C555B23-8978-4B33-ACE2-03FF6180275C}"/>
              </a:ext>
            </a:extLst>
          </p:cNvPr>
          <p:cNvSpPr txBox="1"/>
          <p:nvPr/>
        </p:nvSpPr>
        <p:spPr>
          <a:xfrm>
            <a:off x="11193754" y="398008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A9D24B9-5EB7-4DD6-9640-4E9F8E29DE80}"/>
              </a:ext>
            </a:extLst>
          </p:cNvPr>
          <p:cNvSpPr txBox="1"/>
          <p:nvPr/>
        </p:nvSpPr>
        <p:spPr>
          <a:xfrm>
            <a:off x="10130614" y="4675533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3F76447B-5070-4EAD-AEA3-A8EB8EA70079}"/>
              </a:ext>
            </a:extLst>
          </p:cNvPr>
          <p:cNvSpPr txBox="1"/>
          <p:nvPr/>
        </p:nvSpPr>
        <p:spPr>
          <a:xfrm>
            <a:off x="10339208" y="536262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55B208F-AF43-41DA-864F-D7EF10F9D1AD}"/>
              </a:ext>
            </a:extLst>
          </p:cNvPr>
          <p:cNvSpPr txBox="1"/>
          <p:nvPr/>
        </p:nvSpPr>
        <p:spPr>
          <a:xfrm>
            <a:off x="9224797" y="503350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  <p:sp>
        <p:nvSpPr>
          <p:cNvPr id="25" name="Right Arrow 8">
            <a:extLst>
              <a:ext uri="{FF2B5EF4-FFF2-40B4-BE49-F238E27FC236}">
                <a16:creationId xmlns:a16="http://schemas.microsoft.com/office/drawing/2014/main" id="{E324DE24-A255-402D-94DC-4AA4D99D4A82}"/>
              </a:ext>
            </a:extLst>
          </p:cNvPr>
          <p:cNvSpPr/>
          <p:nvPr/>
        </p:nvSpPr>
        <p:spPr>
          <a:xfrm>
            <a:off x="2172865" y="5672850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  <p:bldP spid="22" grpId="0"/>
      <p:bldP spid="23" grpId="0"/>
      <p:bldP spid="24" grpId="0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286000"/>
            <a:ext cx="76200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function circleAreaPerimeter([arg1])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let r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Number(arg1);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console.log(Math.PI * r * 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console.log(2 * Math.PI * 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circleAreaPerimeter([3]);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https://judge.softuni.bg/Contests/Practice/Index/1011#5</a:t>
            </a:r>
            <a:r>
              <a:rPr lang="en-US" sz="2400" dirty="0"/>
              <a:t> </a:t>
            </a:r>
          </a:p>
        </p:txBody>
      </p:sp>
      <p:sp>
        <p:nvSpPr>
          <p:cNvPr id="6" name="Овал 14">
            <a:extLst>
              <a:ext uri="{FF2B5EF4-FFF2-40B4-BE49-F238E27FC236}">
                <a16:creationId xmlns:a16="http://schemas.microsoft.com/office/drawing/2014/main" id="{98B1B09B-48FE-45DC-8C7E-6DDDC9A516A8}"/>
              </a:ext>
            </a:extLst>
          </p:cNvPr>
          <p:cNvSpPr/>
          <p:nvPr/>
        </p:nvSpPr>
        <p:spPr>
          <a:xfrm>
            <a:off x="9432624" y="2667000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8" name="Право съединение 16">
            <a:extLst>
              <a:ext uri="{FF2B5EF4-FFF2-40B4-BE49-F238E27FC236}">
                <a16:creationId xmlns:a16="http://schemas.microsoft.com/office/drawing/2014/main" id="{2AD3D825-6247-4945-92DE-0A33858107DE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10547035" y="3743481"/>
            <a:ext cx="788008" cy="7705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аво съединение 19">
            <a:extLst>
              <a:ext uri="{FF2B5EF4-FFF2-40B4-BE49-F238E27FC236}">
                <a16:creationId xmlns:a16="http://schemas.microsoft.com/office/drawing/2014/main" id="{B9309DC1-E7F3-4318-9926-8B2FD5E7363C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9432624" y="3748942"/>
            <a:ext cx="222882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ово поле 20">
            <a:extLst>
              <a:ext uri="{FF2B5EF4-FFF2-40B4-BE49-F238E27FC236}">
                <a16:creationId xmlns:a16="http://schemas.microsoft.com/office/drawing/2014/main" id="{6F412CE7-6995-40F9-8520-0568585A05EF}"/>
              </a:ext>
            </a:extLst>
          </p:cNvPr>
          <p:cNvSpPr txBox="1"/>
          <p:nvPr/>
        </p:nvSpPr>
        <p:spPr>
          <a:xfrm>
            <a:off x="11401581" y="266699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11" name="Текстово поле 21">
            <a:extLst>
              <a:ext uri="{FF2B5EF4-FFF2-40B4-BE49-F238E27FC236}">
                <a16:creationId xmlns:a16="http://schemas.microsoft.com/office/drawing/2014/main" id="{DB58F967-E2E6-4D49-9E99-8C47FAE04C27}"/>
              </a:ext>
            </a:extLst>
          </p:cNvPr>
          <p:cNvSpPr txBox="1"/>
          <p:nvPr/>
        </p:nvSpPr>
        <p:spPr>
          <a:xfrm>
            <a:off x="10338441" y="3362448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12" name="Текстово поле 22">
            <a:extLst>
              <a:ext uri="{FF2B5EF4-FFF2-40B4-BE49-F238E27FC236}">
                <a16:creationId xmlns:a16="http://schemas.microsoft.com/office/drawing/2014/main" id="{A71E41F7-9397-48A6-8A1F-DD1C85417D6E}"/>
              </a:ext>
            </a:extLst>
          </p:cNvPr>
          <p:cNvSpPr txBox="1"/>
          <p:nvPr/>
        </p:nvSpPr>
        <p:spPr>
          <a:xfrm>
            <a:off x="10547035" y="4049535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3" name="Текстово поле 23">
            <a:extLst>
              <a:ext uri="{FF2B5EF4-FFF2-40B4-BE49-F238E27FC236}">
                <a16:creationId xmlns:a16="http://schemas.microsoft.com/office/drawing/2014/main" id="{6C8B54FE-A482-4B80-BFF2-0EAA08EF5BBE}"/>
              </a:ext>
            </a:extLst>
          </p:cNvPr>
          <p:cNvSpPr txBox="1"/>
          <p:nvPr/>
        </p:nvSpPr>
        <p:spPr>
          <a:xfrm>
            <a:off x="9432624" y="3720416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</p:spTree>
    <p:extLst>
      <p:ext uri="{BB962C8B-B14F-4D97-AF65-F5344CB8AC3E}">
        <p14:creationId xmlns:p14="http://schemas.microsoft.com/office/powerpoint/2010/main" val="204439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C8D0-1FD9-4F73-9908-ED7FA519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602420"/>
            <a:ext cx="2957400" cy="2581459"/>
          </a:xfrm>
          <a:prstGeom prst="roundRect">
            <a:avLst>
              <a:gd name="adj" fmla="val 1388"/>
            </a:avLst>
          </a:prstGeom>
          <a:ln>
            <a:solidFill>
              <a:schemeClr val="tx1"/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1446212" y="4202373"/>
            <a:ext cx="4001480" cy="1815882"/>
            <a:chOff x="753023" y="4886777"/>
            <a:chExt cx="6194743" cy="181588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53023" y="4886777"/>
              <a:ext cx="1243228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4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522516" y="5274575"/>
              <a:ext cx="442525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6232" y="4202375"/>
            <a:ext cx="4266678" cy="1815882"/>
            <a:chOff x="753023" y="4886777"/>
            <a:chExt cx="6605300" cy="181588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53023" y="4886777"/>
              <a:ext cx="1243228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-20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-40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32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160090" y="5680417"/>
              <a:ext cx="28041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522515" y="5274575"/>
              <a:ext cx="4835808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240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64</a:t>
              </a:r>
            </a:p>
          </p:txBody>
        </p:sp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7668199F-7A05-49CE-83F2-DD32DAA4771D}"/>
              </a:ext>
            </a:extLst>
          </p:cNvPr>
          <p:cNvSpPr/>
          <p:nvPr/>
        </p:nvSpPr>
        <p:spPr>
          <a:xfrm>
            <a:off x="2339666" y="4996015"/>
            <a:ext cx="1811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65EA4-1373-450E-BAAD-EB8C8FDACD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/>
            <a:r>
              <a:rPr lang="bg-BG" dirty="0"/>
              <a:t>Четене на потребителски вход</a:t>
            </a:r>
            <a:endParaRPr lang="en-US" dirty="0"/>
          </a:p>
          <a:p>
            <a:pPr marL="514350" indent="-514350"/>
            <a:r>
              <a:rPr lang="bg-BG" dirty="0"/>
              <a:t>Прости операции</a:t>
            </a:r>
          </a:p>
          <a:p>
            <a:pPr marL="819096" lvl="1" indent="-514350"/>
            <a:r>
              <a:rPr lang="bg-BG" dirty="0"/>
              <a:t>Работа с текст</a:t>
            </a:r>
          </a:p>
          <a:p>
            <a:pPr marL="819096" lvl="1" indent="-514350"/>
            <a:r>
              <a:rPr lang="bg-BG" dirty="0"/>
              <a:t>Работа с числа</a:t>
            </a:r>
            <a:endParaRPr lang="en-US" dirty="0"/>
          </a:p>
          <a:p>
            <a:pPr marL="514350" lvl="0" indent="-514350"/>
            <a:r>
              <a:rPr lang="bg-BG" dirty="0"/>
              <a:t>Печатане на екрана</a:t>
            </a:r>
            <a:endParaRPr lang="en-US" dirty="0"/>
          </a:p>
          <a:p>
            <a:pPr lvl="1"/>
            <a:r>
              <a:rPr lang="bg-BG" dirty="0"/>
              <a:t>Форматиране на изход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700" dirty="0"/>
              <a:t>Лице на правоъгълник в равнината – решение</a:t>
            </a: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81912" y="1267268"/>
            <a:ext cx="104250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rectAreaPerimeter([arg1, arg2, arg3, arg4])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x1 = Number(arg1);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y1 = Number(arg2);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x2 = Number(arg3);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y2 = Number(arg4);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width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Math.max(x1, x2) - Math.min(x1, x2)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height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Math.max(y1, y2) - Math.min(y1, y2)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console.log(`Area = ${width * height}`);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console.log(`Perimeter = ${2 * (width + height)}`);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756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https://judge.softuni.bg/Contests/Practice/Index/1011#6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7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1EF91B-B932-4E1C-90C8-A84671DDA8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600" dirty="0"/>
              <a:t>Въвеждане на текст</a:t>
            </a:r>
            <a:endParaRPr lang="en-US" sz="3600" dirty="0"/>
          </a:p>
          <a:p>
            <a:endParaRPr lang="bg-BG" sz="3600" dirty="0"/>
          </a:p>
          <a:p>
            <a:r>
              <a:rPr lang="bg-BG" sz="3600" dirty="0"/>
              <a:t>Въвеждане на число</a:t>
            </a:r>
          </a:p>
          <a:p>
            <a:endParaRPr lang="en-US" sz="3600" dirty="0"/>
          </a:p>
          <a:p>
            <a:r>
              <a:rPr lang="bg-BG" sz="3600" dirty="0"/>
              <a:t>Пресмятания с числа: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600" dirty="0"/>
          </a:p>
          <a:p>
            <a:r>
              <a:rPr lang="bg-BG" sz="3600" dirty="0"/>
              <a:t>Извеждане на текст по шаблон</a:t>
            </a:r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932621"/>
            <a:ext cx="3124200" cy="529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arg1;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446503"/>
            <a:ext cx="48783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Number</a:t>
            </a:r>
            <a:r>
              <a:rPr lang="nn-NO" sz="2800" b="1" noProof="1">
                <a:latin typeface="Consolas" pitchFamily="49" charset="0"/>
              </a:rPr>
              <a:t>(arg1);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491" y="4914538"/>
            <a:ext cx="3350721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</a:rPr>
              <a:t>sum </a:t>
            </a:r>
            <a:r>
              <a:rPr lang="nn-NO" sz="2800" b="1" noProof="1">
                <a:latin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</a:rPr>
              <a:t> 5 + 3</a:t>
            </a:r>
            <a:r>
              <a:rPr lang="nn-NO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6163255"/>
            <a:ext cx="9983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console.log(`${arg1} + ${arg2} = ${arg1 + arg2}`);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8012" y="2620407"/>
            <a:ext cx="3332516" cy="28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6563" y="6478950"/>
            <a:ext cx="10482262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6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</a:t>
            </a:r>
            <a:r>
              <a:rPr lang="bg-BG" dirty="0"/>
              <a:t> </a:t>
            </a:r>
            <a:r>
              <a:rPr lang="en-US" dirty="0"/>
              <a:t>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A264D-9C86-44FA-BAAE-E64B62BCC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променливи</a:t>
            </a:r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503612" y="4419600"/>
            <a:ext cx="3155441" cy="5932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608012" y="4276168"/>
            <a:ext cx="2756523" cy="578882"/>
          </a:xfrm>
          <a:prstGeom prst="wedgeRoundRectCallout">
            <a:avLst>
              <a:gd name="adj1" fmla="val 60038"/>
              <a:gd name="adj2" fmla="val 266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418012" y="3809959"/>
            <a:ext cx="3721979" cy="578882"/>
          </a:xfrm>
          <a:prstGeom prst="wedgeRoundRectCallout">
            <a:avLst>
              <a:gd name="adj1" fmla="val -36289"/>
              <a:gd name="adj2" fmla="val 72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98892" y="4729291"/>
            <a:ext cx="4114800" cy="578882"/>
          </a:xfrm>
          <a:prstGeom prst="wedgeRoundRectCallout">
            <a:avLst>
              <a:gd name="adj1" fmla="val -56797"/>
              <a:gd name="adj2" fmla="val -282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буква, текст (низ), дата, цвят, </a:t>
            </a:r>
            <a:br>
              <a:rPr lang="en-US" dirty="0"/>
            </a:br>
            <a:r>
              <a:rPr lang="bg-BG" dirty="0"/>
              <a:t>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число</a:t>
            </a:r>
            <a:r>
              <a:rPr lang="en-US" dirty="0"/>
              <a:t>: 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3.14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-1.5</a:t>
            </a:r>
            <a:r>
              <a:rPr lang="en-US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– </a:t>
            </a:r>
            <a:r>
              <a:rPr lang="bg-BG" dirty="0"/>
              <a:t>текст</a:t>
            </a:r>
            <a:r>
              <a:rPr lang="en-US" dirty="0"/>
              <a:t>: 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"Hello"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Здрасти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"p@r0La"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 –</a:t>
            </a:r>
            <a:r>
              <a:rPr lang="bg-BG" dirty="0"/>
              <a:t> булева</a:t>
            </a:r>
            <a:r>
              <a:rPr lang="en-US" dirty="0"/>
              <a:t>: </a:t>
            </a:r>
            <a:r>
              <a:rPr lang="bg-BG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дата: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Tue Jul 04 2017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r>
              <a:rPr lang="bg-BG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GB" sz="3200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undefined</a:t>
            </a:r>
            <a:r>
              <a:rPr lang="en-GB" sz="3200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липса на стойност</a:t>
            </a:r>
            <a:endParaRPr lang="en-GB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5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accent1">
                    <a:lumMod val="75000"/>
                  </a:schemeClr>
                </a:solidFill>
              </a:rPr>
              <a:t>получаваме</a:t>
            </a:r>
            <a:r>
              <a:rPr lang="bg-BG" sz="3200" dirty="0"/>
              <a:t> като вход,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accent1">
                    <a:lumMod val="75000"/>
                  </a:schemeClr>
                </a:solidFill>
              </a:rPr>
              <a:t>текст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accent1">
                    <a:lumMod val="75000"/>
                  </a:schemeClr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dirty="0">
                <a:solidFill>
                  <a:schemeClr val="accent1">
                    <a:lumMod val="75000"/>
                  </a:schemeClr>
                </a:solidFill>
              </a:rPr>
              <a:t>преобразува в текст</a:t>
            </a:r>
          </a:p>
          <a:p>
            <a:r>
              <a:rPr lang="bg-BG" sz="3600" dirty="0"/>
              <a:t>Четене на текст</a:t>
            </a:r>
            <a:r>
              <a:rPr lang="en-GB" sz="3600" dirty="0"/>
              <a:t>:</a:t>
            </a:r>
            <a:endParaRPr lang="bg-BG" sz="36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22612" y="4267200"/>
            <a:ext cx="5105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function readText([input]) 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str = input;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7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2866AD2-6561-4EAD-A648-6DAF75BD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4" y="1828800"/>
            <a:ext cx="579278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function readName([input]) {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let name = input;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GB" sz="2600" b="1" dirty="0">
                <a:latin typeface="Consolas" pitchFamily="49" charset="0"/>
                <a:cs typeface="Consolas" pitchFamily="49" charset="0"/>
              </a:rPr>
              <a:t>readName(['</a:t>
            </a:r>
            <a:r>
              <a:rPr lang="en-GB" sz="2600" b="1" dirty="0" err="1">
                <a:latin typeface="Consolas" pitchFamily="49" charset="0"/>
                <a:cs typeface="Consolas" pitchFamily="49" charset="0"/>
              </a:rPr>
              <a:t>SoftUni</a:t>
            </a:r>
            <a:r>
              <a:rPr lang="en-GB" sz="2600" b="1" dirty="0">
                <a:latin typeface="Consolas" pitchFamily="49" charset="0"/>
                <a:cs typeface="Consolas" pitchFamily="49" charset="0"/>
              </a:rPr>
              <a:t>']);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BD733B-407E-40FF-B45D-48157C5A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4825747"/>
            <a:ext cx="3800475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B2C082D7-0522-4349-8ADB-B1A3CA10D667}"/>
              </a:ext>
            </a:extLst>
          </p:cNvPr>
          <p:cNvSpPr/>
          <p:nvPr/>
        </p:nvSpPr>
        <p:spPr bwMode="auto">
          <a:xfrm rot="5400000">
            <a:off x="5591799" y="4734298"/>
            <a:ext cx="762000" cy="7000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7312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2309</Words>
  <Application>Microsoft Office PowerPoint</Application>
  <PresentationFormat>Custom</PresentationFormat>
  <Paragraphs>413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2_SoftUni3_1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PowerPoint Presentation</vt:lpstr>
      <vt:lpstr>Четене на текст</vt:lpstr>
      <vt:lpstr>Четене на текст (2) </vt:lpstr>
      <vt:lpstr>Четене на числа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Особености при деление на числа</vt:lpstr>
      <vt:lpstr>Числени изрази</vt:lpstr>
      <vt:lpstr>PowerPoint Presentation</vt:lpstr>
      <vt:lpstr>PowerPoint Presentation</vt:lpstr>
      <vt:lpstr>Съединяване на текст</vt:lpstr>
      <vt:lpstr>Съединяване на текст и числа – пример</vt:lpstr>
      <vt:lpstr>Съединяване на текст и числа</vt:lpstr>
      <vt:lpstr>Закръгляне на числа</vt:lpstr>
      <vt:lpstr>PowerPoint Presentation</vt:lpstr>
      <vt:lpstr>Периметър и лице на кръг – пример</vt:lpstr>
      <vt:lpstr>Периметър и лице на кръг – решение</vt:lpstr>
      <vt:lpstr>Лице на правоъгълник в равнината – пример</vt:lpstr>
      <vt:lpstr>Лице на правоъгълник в равнината – решение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2018-06-20T13:20:57Z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