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3"/>
  </p:sldMasterIdLst>
  <p:notesMasterIdLst>
    <p:notesMasterId r:id="rId44"/>
  </p:notesMasterIdLst>
  <p:handoutMasterIdLst>
    <p:handoutMasterId r:id="rId45"/>
  </p:handoutMasterIdLst>
  <p:sldIdLst>
    <p:sldId id="492" r:id="rId4"/>
    <p:sldId id="493" r:id="rId5"/>
    <p:sldId id="494" r:id="rId6"/>
    <p:sldId id="495" r:id="rId7"/>
    <p:sldId id="491" r:id="rId8"/>
    <p:sldId id="496" r:id="rId9"/>
    <p:sldId id="497" r:id="rId10"/>
    <p:sldId id="503" r:id="rId11"/>
    <p:sldId id="504" r:id="rId12"/>
    <p:sldId id="505" r:id="rId13"/>
    <p:sldId id="506" r:id="rId14"/>
    <p:sldId id="478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498" r:id="rId39"/>
    <p:sldId id="499" r:id="rId40"/>
    <p:sldId id="500" r:id="rId41"/>
    <p:sldId id="501" r:id="rId42"/>
    <p:sldId id="502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458" autoAdjust="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7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8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80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545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4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32300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-3175" y="-1287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1777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0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7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8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1012#0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1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2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4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5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6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Логически изрази и проверки и конструкция </a:t>
            </a:r>
            <a:r>
              <a:rPr lang="en-US" b="1" dirty="0">
                <a:latin typeface="Consolas" panose="020B0609020204030204" pitchFamily="49" charset="0"/>
              </a:rPr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bg-BG"/>
              <a:t>Трейнърски екип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" y="2190927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20DAB3E-AB2A-48DA-92F5-2BA4086EF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7612" y="1828800"/>
            <a:ext cx="9503571" cy="3874495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function isExcellent([arg1])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2400" dirty="0"/>
              <a:t>let grade = </a:t>
            </a:r>
            <a:r>
              <a:rPr lang="en-US" sz="2400" dirty="0"/>
              <a:t>Number</a:t>
            </a:r>
            <a:r>
              <a:rPr lang="it-IT" sz="2400" dirty="0"/>
              <a:t>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2400" dirty="0">
                <a:solidFill>
                  <a:schemeClr val="bg1"/>
                </a:solidFill>
              </a:rPr>
              <a:t>if (grade &gt;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it-IT" sz="2400" dirty="0">
                <a:solidFill>
                  <a:schemeClr val="bg1"/>
                </a:solidFill>
              </a:rPr>
              <a:t> 5.50) </a:t>
            </a:r>
            <a:r>
              <a:rPr lang="it-IT" sz="2400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it-IT" sz="2400" dirty="0"/>
              <a:t>console.log("Excellent!");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2400" dirty="0"/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isExcellent</a:t>
            </a:r>
            <a:r>
              <a:rPr lang="en-GB" sz="2400" dirty="0"/>
              <a:t>([6]);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xmlns="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43073" y="3180948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6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невярност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изпълним други действия – чрез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2971800"/>
            <a:ext cx="4876800" cy="23067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xmlns="" id="{288724C5-32B4-4332-BDDB-CA74DBA06F37}"/>
              </a:ext>
            </a:extLst>
          </p:cNvPr>
          <p:cNvSpPr/>
          <p:nvPr/>
        </p:nvSpPr>
        <p:spPr bwMode="auto">
          <a:xfrm>
            <a:off x="6485654" y="4802763"/>
            <a:ext cx="3342558" cy="1340862"/>
          </a:xfrm>
          <a:prstGeom prst="wedgeRoundRectCallout">
            <a:avLst>
              <a:gd name="adj1" fmla="val -57946"/>
              <a:gd name="adj2" fmla="val -51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293070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само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 dirty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971800"/>
            <a:ext cx="5105401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"yellow")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9035" y="2971800"/>
            <a:ext cx="540178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"yellow")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xmlns="" id="{288724C5-32B4-4332-BDDB-CA74DBA06F37}"/>
              </a:ext>
            </a:extLst>
          </p:cNvPr>
          <p:cNvSpPr/>
          <p:nvPr/>
        </p:nvSpPr>
        <p:spPr bwMode="auto">
          <a:xfrm>
            <a:off x="760412" y="5613835"/>
            <a:ext cx="4648200" cy="939365"/>
          </a:xfrm>
          <a:prstGeom prst="wedgeRoundRectCallout">
            <a:avLst>
              <a:gd name="adj1" fmla="val -7776"/>
              <a:gd name="adj2" fmla="val -74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</a:t>
            </a:r>
            <a:r>
              <a:rPr lang="bg-BG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винаги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не е част от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if/else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738550"/>
            <a:ext cx="9906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xmlns="" id="{61F52137-D1D7-44CB-B92D-240C63EEC1D1}"/>
              </a:ext>
            </a:extLst>
          </p:cNvPr>
          <p:cNvSpPr/>
          <p:nvPr/>
        </p:nvSpPr>
        <p:spPr>
          <a:xfrm>
            <a:off x="2368358" y="482081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116" y="4751569"/>
            <a:ext cx="112750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5638800"/>
            <a:ext cx="9906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xmlns="" id="{BB8F9627-9039-4AE4-B3AC-7D471BA5F5F8}"/>
              </a:ext>
            </a:extLst>
          </p:cNvPr>
          <p:cNvSpPr/>
          <p:nvPr/>
        </p:nvSpPr>
        <p:spPr>
          <a:xfrm>
            <a:off x="2368358" y="5715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116" y="5638800"/>
            <a:ext cx="112750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83152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1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4" y="1830474"/>
            <a:ext cx="8381998" cy="4249982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function isEven([arg1])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  let num = parseInt(arg1);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  if (</a:t>
            </a:r>
            <a:r>
              <a:rPr lang="it-IT" sz="2400" dirty="0">
                <a:solidFill>
                  <a:schemeClr val="bg1"/>
                </a:solidFill>
              </a:rPr>
              <a:t>num </a:t>
            </a:r>
            <a:r>
              <a:rPr lang="en-US" sz="2400" dirty="0">
                <a:solidFill>
                  <a:schemeClr val="bg1"/>
                </a:solidFill>
              </a:rPr>
              <a:t>% 2 ==</a:t>
            </a:r>
            <a:r>
              <a:rPr lang="it-IT" sz="2400" dirty="0">
                <a:solidFill>
                  <a:schemeClr val="bg1"/>
                </a:solidFill>
              </a:rPr>
              <a:t> 0</a:t>
            </a:r>
            <a:r>
              <a:rPr lang="it-IT" sz="24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  }</a:t>
            </a:r>
            <a:r>
              <a:rPr lang="en-US" sz="2400" dirty="0"/>
              <a:t>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}</a:t>
            </a: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https://judge.softuni.bg/Contests/Practice/Index/1012#1</a:t>
            </a:r>
            <a:r>
              <a:rPr lang="bg-BG" sz="2400" dirty="0">
                <a:hlinkClick r:id="rId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6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Долепя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676994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xmlns="" id="{91BA3807-E394-4F37-B52A-BB877C5ED1E1}"/>
              </a:ext>
            </a:extLst>
          </p:cNvPr>
          <p:cNvSpPr/>
          <p:nvPr/>
        </p:nvSpPr>
        <p:spPr>
          <a:xfrm>
            <a:off x="1842692" y="5032174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362" y="4882635"/>
            <a:ext cx="44460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860" y="4676994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xmlns="" id="{27F55289-FEFF-4505-A449-8AABEE27C818}"/>
              </a:ext>
            </a:extLst>
          </p:cNvPr>
          <p:cNvSpPr/>
          <p:nvPr/>
        </p:nvSpPr>
        <p:spPr>
          <a:xfrm>
            <a:off x="4975835" y="5032175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810" y="4933784"/>
            <a:ext cx="44460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15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xmlns="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xmlns="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02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B2B9FE-19FE-4F77-B959-A8C9BE383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4036" y="1524001"/>
            <a:ext cx="8537576" cy="4267199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function greaterNumber([arg1, arg2]) {</a:t>
            </a:r>
            <a:br>
              <a:rPr lang="it-IT" sz="2400" dirty="0"/>
            </a:br>
            <a:r>
              <a:rPr lang="it-IT" sz="2400" dirty="0"/>
              <a:t>  let </a:t>
            </a:r>
            <a:r>
              <a:rPr lang="en-US" sz="2400" dirty="0"/>
              <a:t>num1</a:t>
            </a:r>
            <a:r>
              <a:rPr lang="it-IT" sz="2400" dirty="0"/>
              <a:t> = Number(arg1);</a:t>
            </a:r>
            <a:br>
              <a:rPr lang="it-IT" sz="2400" dirty="0"/>
            </a:br>
            <a:r>
              <a:rPr lang="it-IT" sz="2400" dirty="0"/>
              <a:t>  let </a:t>
            </a:r>
            <a:r>
              <a:rPr lang="en-US" sz="2400" dirty="0"/>
              <a:t>num2</a:t>
            </a:r>
            <a:r>
              <a:rPr lang="it-IT" sz="2400" dirty="0"/>
              <a:t> = Number(arg2);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  if (</a:t>
            </a:r>
            <a:r>
              <a:rPr lang="it-IT" sz="2400" dirty="0">
                <a:solidFill>
                  <a:schemeClr val="bg1"/>
                </a:solidFill>
              </a:rPr>
              <a:t>num1 &gt; num2</a:t>
            </a:r>
            <a:r>
              <a:rPr lang="it-IT" sz="2400" dirty="0"/>
              <a:t>) 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it-IT" sz="2400" dirty="0"/>
              <a:t>console.log("Greater number: " + num1);</a:t>
            </a:r>
            <a:br>
              <a:rPr lang="it-IT" sz="2400" dirty="0"/>
            </a:br>
            <a:r>
              <a:rPr lang="it-IT" sz="2400" dirty="0"/>
              <a:t>  else  </a:t>
            </a:r>
            <a:br>
              <a:rPr lang="it-IT" sz="2400" dirty="0"/>
            </a:br>
            <a:r>
              <a:rPr lang="it-IT" sz="2400" dirty="0"/>
              <a:t>    console.log("Greater number: " + num2); </a:t>
            </a:r>
            <a:br>
              <a:rPr lang="it-IT" sz="2400" dirty="0"/>
            </a:br>
            <a:r>
              <a:rPr lang="it-IT" sz="2400" dirty="0"/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/>
              <a:t>greaterNumber([200, 201]);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https://judge.softuni.bg/Contests/Practice/Index/1012#2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84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189413" y="1600200"/>
            <a:ext cx="3766124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</a:p>
        </p:txBody>
      </p:sp>
    </p:spTree>
    <p:extLst>
      <p:ext uri="{BB962C8B-B14F-4D97-AF65-F5344CB8AC3E}">
        <p14:creationId xmlns:p14="http://schemas.microsoft.com/office/powerpoint/2010/main" val="38922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не се продължава към </a:t>
            </a:r>
            <a:r>
              <a:rPr lang="en-US" sz="3000" dirty="0"/>
              <a:t> </a:t>
            </a: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133600"/>
            <a:ext cx="4724400" cy="3028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else if (...)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//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код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за изпъленение</a:t>
            </a:r>
            <a:endParaRPr lang="en-US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if (...)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код</a:t>
            </a:r>
            <a:endParaRPr lang="en-US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2" y="1638337"/>
            <a:ext cx="6629400" cy="39624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a = 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a &gt; 4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console.log("Bigger than 4");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else if 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a &gt; 5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console.log("Bigger than 5");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console.log("Equal to 7");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2" y="5067337"/>
            <a:ext cx="3429000" cy="1181063"/>
          </a:xfrm>
          <a:prstGeom prst="wedgeRoundRectCallout">
            <a:avLst>
              <a:gd name="adj1" fmla="val -58655"/>
              <a:gd name="adj2" fmla="val -402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Bigger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than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26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/>
              <a:t>Sli.do</a:t>
            </a:r>
            <a:endParaRPr lang="bg-BG" sz="7200" b="1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#</a:t>
            </a:r>
            <a:r>
              <a:rPr lang="en-US" sz="11500" b="1" noProof="1">
                <a:solidFill>
                  <a:schemeClr val="bg1"/>
                </a:solidFill>
              </a:rPr>
              <a:t>pb</a:t>
            </a:r>
            <a:r>
              <a:rPr lang="en-US" sz="11500" b="1" dirty="0">
                <a:solidFill>
                  <a:schemeClr val="bg1"/>
                </a:solidFill>
              </a:rPr>
              <a:t>-</a:t>
            </a:r>
            <a:r>
              <a:rPr lang="en-US" sz="11500" b="1" dirty="0" err="1">
                <a:solidFill>
                  <a:schemeClr val="bg1"/>
                </a:solidFill>
              </a:rPr>
              <a:t>june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1,9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 текст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10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988" y="5086753"/>
            <a:ext cx="685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7</a:t>
            </a:r>
            <a:endParaRPr lang="it-IT" sz="30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74" y="5074634"/>
            <a:ext cx="141595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seven</a:t>
            </a:r>
            <a:endParaRPr lang="it-IT" sz="30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xmlns="" id="{A76C13AD-4C64-4614-8B2E-DE0A09A46015}"/>
              </a:ext>
            </a:extLst>
          </p:cNvPr>
          <p:cNvSpPr/>
          <p:nvPr/>
        </p:nvSpPr>
        <p:spPr>
          <a:xfrm>
            <a:off x="2647083" y="523733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5111601"/>
            <a:ext cx="685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xmlns="" id="{0154AE9B-1BF2-4F30-8B21-0CF213627A85}"/>
              </a:ext>
            </a:extLst>
          </p:cNvPr>
          <p:cNvSpPr/>
          <p:nvPr/>
        </p:nvSpPr>
        <p:spPr>
          <a:xfrm>
            <a:off x="7200265" y="524945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56" y="5111601"/>
            <a:ext cx="348915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latin typeface="Consolas" panose="020B0609020204030204" pitchFamily="49" charset="0"/>
              </a:rPr>
              <a:t>number too big</a:t>
            </a:r>
          </a:p>
        </p:txBody>
      </p:sp>
    </p:spTree>
    <p:extLst>
      <p:ext uri="{BB962C8B-B14F-4D97-AF65-F5344CB8AC3E}">
        <p14:creationId xmlns:p14="http://schemas.microsoft.com/office/powerpoint/2010/main" val="26992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9540" y="1303669"/>
            <a:ext cx="6234543" cy="5067823"/>
          </a:xfrm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</a:t>
            </a:r>
            <a:r>
              <a:rPr lang="it-IT" sz="2300" dirty="0">
                <a:solidFill>
                  <a:schemeClr val="bg1"/>
                </a:solidFill>
              </a:rPr>
              <a:t>if (num </a:t>
            </a:r>
            <a:r>
              <a:rPr lang="en-US" sz="2300" dirty="0">
                <a:solidFill>
                  <a:schemeClr val="bg1"/>
                </a:solidFill>
              </a:rPr>
              <a:t>==</a:t>
            </a:r>
            <a:r>
              <a:rPr lang="it-IT" sz="2300" dirty="0">
                <a:solidFill>
                  <a:schemeClr val="bg1"/>
                </a:solidFill>
              </a:rPr>
              <a:t> 1)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</a:t>
            </a:r>
            <a:r>
              <a:rPr lang="it-IT" sz="2300" dirty="0">
                <a:solidFill>
                  <a:schemeClr val="bg1"/>
                </a:solidFill>
              </a:rPr>
              <a:t>if (num</a:t>
            </a:r>
            <a:r>
              <a:rPr lang="en-US" sz="2300" dirty="0">
                <a:solidFill>
                  <a:schemeClr val="bg1"/>
                </a:solidFill>
              </a:rPr>
              <a:t> ==</a:t>
            </a:r>
            <a:r>
              <a:rPr lang="it-IT" sz="2300" dirty="0">
                <a:solidFill>
                  <a:schemeClr val="bg1"/>
                </a:solidFill>
              </a:rPr>
              <a:t> 2) </a:t>
            </a:r>
            <a:endParaRPr lang="en-US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300" dirty="0">
                <a:solidFill>
                  <a:schemeClr val="bg1"/>
                </a:solidFill>
              </a:rPr>
              <a:t>// </a:t>
            </a:r>
            <a:r>
              <a:rPr lang="en-US" sz="2300" dirty="0">
                <a:solidFill>
                  <a:schemeClr val="bg1"/>
                </a:solidFill>
              </a:rPr>
              <a:t>TODO: add more checks</a:t>
            </a:r>
            <a:endParaRPr lang="it-IT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едно до 10 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94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3756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само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0212" y="3276600"/>
            <a:ext cx="6012689" cy="2680322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</a:t>
            </a:r>
            <a:r>
              <a:rPr lang="bg-BG" sz="2400" dirty="0"/>
              <a:t> </a:t>
            </a:r>
            <a:r>
              <a:rPr lang="en-US" sz="2400" dirty="0"/>
              <a:t>currentDay</a:t>
            </a:r>
            <a:r>
              <a:rPr lang="bg-BG" sz="2400" dirty="0"/>
              <a:t> = </a:t>
            </a:r>
            <a:r>
              <a:rPr lang="en-US" sz="24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if (</a:t>
            </a:r>
            <a:r>
              <a:rPr lang="bg-BG" sz="2400" dirty="0"/>
              <a:t>currentDay</a:t>
            </a:r>
            <a:r>
              <a:rPr lang="en-US" sz="2400" dirty="0"/>
              <a:t> === "Monday")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let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 =</a:t>
            </a:r>
            <a:r>
              <a:rPr lang="bg-BG" sz="2400" dirty="0"/>
              <a:t> </a:t>
            </a:r>
            <a:r>
              <a:rPr lang="en-US" sz="2400" dirty="0"/>
              <a:t>100;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xmlns="" id="{849E6DFA-6E18-4414-9EDD-4C12F42A396D}"/>
              </a:ext>
            </a:extLst>
          </p:cNvPr>
          <p:cNvSpPr txBox="1"/>
          <p:nvPr/>
        </p:nvSpPr>
        <p:spPr>
          <a:xfrm>
            <a:off x="6551612" y="536179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A7BBE04-9901-4C0B-8E5E-96682488F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Напишете програма, която:</a:t>
            </a:r>
          </a:p>
          <a:p>
            <a:pPr lvl="1"/>
            <a:r>
              <a:rPr lang="bg-BG" sz="2800" dirty="0"/>
              <a:t>Чете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sz="2800" dirty="0"/>
              <a:t>– брой точки</a:t>
            </a:r>
          </a:p>
          <a:p>
            <a:pPr lvl="1"/>
            <a:r>
              <a:rPr lang="bg-BG" sz="2800" dirty="0"/>
              <a:t>Изчислява </a:t>
            </a:r>
            <a:r>
              <a:rPr lang="bg-BG" sz="2800" dirty="0">
                <a:solidFill>
                  <a:schemeClr val="bg1"/>
                </a:solidFill>
              </a:rPr>
              <a:t>бонус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точки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и </a:t>
            </a:r>
            <a:r>
              <a:rPr lang="bg-BG" sz="2800" dirty="0">
                <a:solidFill>
                  <a:schemeClr val="bg1"/>
                </a:solidFill>
              </a:rPr>
              <a:t>общия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брой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точки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след прилагане на бонусите</a:t>
            </a:r>
          </a:p>
          <a:p>
            <a:pPr lvl="1"/>
            <a:r>
              <a:rPr lang="bg-BG" sz="2800" dirty="0"/>
              <a:t>Принтира </a:t>
            </a:r>
            <a:r>
              <a:rPr lang="bg-BG" sz="2800" dirty="0">
                <a:solidFill>
                  <a:schemeClr val="bg1"/>
                </a:solidFill>
              </a:rPr>
              <a:t>сумата</a:t>
            </a:r>
          </a:p>
          <a:p>
            <a:r>
              <a:rPr lang="bg-BG" sz="2800" dirty="0"/>
              <a:t>Ако числото е: </a:t>
            </a:r>
          </a:p>
          <a:p>
            <a:pPr lvl="1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sz="2800" dirty="0">
                <a:solidFill>
                  <a:schemeClr val="bg1"/>
                </a:solidFill>
              </a:rPr>
              <a:t>включително</a:t>
            </a:r>
            <a:r>
              <a:rPr lang="bg-BG" sz="2800" dirty="0"/>
              <a:t>, бонус точките са </a:t>
            </a:r>
            <a:r>
              <a:rPr lang="bg-BG" sz="2800" dirty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По-голямо от </a:t>
            </a:r>
            <a:r>
              <a:rPr lang="bg-BG" sz="2800" dirty="0">
                <a:solidFill>
                  <a:schemeClr val="bg1"/>
                </a:solidFill>
              </a:rPr>
              <a:t>100</a:t>
            </a:r>
            <a:r>
              <a:rPr lang="bg-BG" sz="2800" dirty="0"/>
              <a:t>, бонус точките са </a:t>
            </a:r>
            <a:r>
              <a:rPr lang="bg-BG" sz="2800" dirty="0">
                <a:solidFill>
                  <a:schemeClr val="bg1"/>
                </a:solidFill>
              </a:rPr>
              <a:t>20%</a:t>
            </a:r>
          </a:p>
          <a:p>
            <a:pPr lvl="1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По-голямо от </a:t>
            </a:r>
            <a:r>
              <a:rPr lang="bg-BG" sz="2800" dirty="0">
                <a:solidFill>
                  <a:schemeClr val="bg1"/>
                </a:solidFill>
              </a:rPr>
              <a:t>1000</a:t>
            </a:r>
            <a:r>
              <a:rPr lang="bg-BG" sz="2800" dirty="0"/>
              <a:t>, бонус точките са </a:t>
            </a:r>
            <a:r>
              <a:rPr lang="bg-BG" sz="2800" dirty="0">
                <a:solidFill>
                  <a:schemeClr val="bg1"/>
                </a:solidFill>
              </a:rPr>
              <a:t>10%</a:t>
            </a:r>
          </a:p>
          <a:p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A7BBE04-9901-4C0B-8E5E-96682488F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Допълнителни бонус точки:</a:t>
            </a:r>
          </a:p>
          <a:p>
            <a:pPr lvl="1"/>
            <a:r>
              <a:rPr lang="bg-BG" sz="3200" dirty="0"/>
              <a:t>За </a:t>
            </a:r>
            <a:r>
              <a:rPr lang="bg-BG" sz="3200" dirty="0">
                <a:solidFill>
                  <a:schemeClr val="bg1"/>
                </a:solidFill>
              </a:rPr>
              <a:t>четно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число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bg1"/>
                </a:solidFill>
              </a:rPr>
              <a:t>1 т.</a:t>
            </a:r>
          </a:p>
          <a:p>
            <a:pPr lvl="1"/>
            <a:r>
              <a:rPr lang="bg-BG" sz="3200" dirty="0"/>
              <a:t>За число, което </a:t>
            </a:r>
            <a:r>
              <a:rPr lang="bg-BG" sz="3200" dirty="0">
                <a:solidFill>
                  <a:schemeClr val="bg1"/>
                </a:solidFill>
              </a:rPr>
              <a:t>завършва на 5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bg1"/>
                </a:solidFill>
              </a:rPr>
              <a:t>2 т.</a:t>
            </a: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A8165B0-F6DE-4D28-B14C-D8F92E20EEC5}"/>
              </a:ext>
            </a:extLst>
          </p:cNvPr>
          <p:cNvGrpSpPr/>
          <p:nvPr/>
        </p:nvGrpSpPr>
        <p:grpSpPr>
          <a:xfrm>
            <a:off x="912812" y="4191000"/>
            <a:ext cx="2578270" cy="954107"/>
            <a:chOff x="8532812" y="3218922"/>
            <a:chExt cx="2578270" cy="9541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E87C9A5-0632-486F-BD3A-9A2C1495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8682" y="3218922"/>
              <a:ext cx="105240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26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BAA6D660-BE8E-467C-915D-EF5B48804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812" y="3434951"/>
              <a:ext cx="87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11">
              <a:extLst>
                <a:ext uri="{FF2B5EF4-FFF2-40B4-BE49-F238E27FC236}">
                  <a16:creationId xmlns:a16="http://schemas.microsoft.com/office/drawing/2014/main" xmlns="" id="{0AD2FB8A-85A8-4EC1-B77E-F3610CDB32CE}"/>
                </a:ext>
              </a:extLst>
            </p:cNvPr>
            <p:cNvSpPr/>
            <p:nvPr/>
          </p:nvSpPr>
          <p:spPr>
            <a:xfrm>
              <a:off x="9545199" y="3581676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B123712-57BB-4404-94D5-EE0808603BA3}"/>
              </a:ext>
            </a:extLst>
          </p:cNvPr>
          <p:cNvGrpSpPr/>
          <p:nvPr/>
        </p:nvGrpSpPr>
        <p:grpSpPr>
          <a:xfrm>
            <a:off x="4744597" y="4187547"/>
            <a:ext cx="2600549" cy="954107"/>
            <a:chOff x="8532812" y="4313167"/>
            <a:chExt cx="2600549" cy="9541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265E2FD-2835-43E6-B771-C9C1122EC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961" y="4313167"/>
              <a:ext cx="105240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212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2D63E9E-05AF-4505-8AC8-D8097149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812" y="4460900"/>
              <a:ext cx="87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175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14">
              <a:extLst>
                <a:ext uri="{FF2B5EF4-FFF2-40B4-BE49-F238E27FC236}">
                  <a16:creationId xmlns:a16="http://schemas.microsoft.com/office/drawing/2014/main" xmlns="" id="{37D1DFD5-6FB7-44D3-AB97-95AC23BD681E}"/>
                </a:ext>
              </a:extLst>
            </p:cNvPr>
            <p:cNvSpPr/>
            <p:nvPr/>
          </p:nvSpPr>
          <p:spPr>
            <a:xfrm>
              <a:off x="9556338" y="460821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780E87D-8CD0-4C14-995E-832D7E844B9F}"/>
              </a:ext>
            </a:extLst>
          </p:cNvPr>
          <p:cNvGrpSpPr/>
          <p:nvPr/>
        </p:nvGrpSpPr>
        <p:grpSpPr>
          <a:xfrm>
            <a:off x="8426165" y="4230830"/>
            <a:ext cx="3028083" cy="954107"/>
            <a:chOff x="8400329" y="5331214"/>
            <a:chExt cx="3028083" cy="9541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954C644-15FE-4909-87F2-DF30895D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8682" y="5331214"/>
              <a:ext cx="136973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270.3 2973.3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7369FE2-1D4B-4D04-B0B5-7408C539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0329" y="5457981"/>
              <a:ext cx="101238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2703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7">
              <a:extLst>
                <a:ext uri="{FF2B5EF4-FFF2-40B4-BE49-F238E27FC236}">
                  <a16:creationId xmlns:a16="http://schemas.microsoft.com/office/drawing/2014/main" xmlns="" id="{65F8F26E-F8A2-485B-83E6-DC6A4E3FA83B}"/>
                </a:ext>
              </a:extLst>
            </p:cNvPr>
            <p:cNvSpPr/>
            <p:nvPr/>
          </p:nvSpPr>
          <p:spPr>
            <a:xfrm>
              <a:off x="9545199" y="5605291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959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4064" y="1236960"/>
            <a:ext cx="10524348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scoreCalculator([arg1])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num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bonusScore = 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else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else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console.log("Bonus score: " +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console.log("Total score: " + (num + bonusScore));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2238" y="629151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https://judge.softuni.bg/Contests/Practice/Index/1012#4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865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5CA6B19-C9CE-4CDF-BD98-70BF04AA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605" y="4046334"/>
            <a:ext cx="4563551" cy="246431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C356371-3CDE-47AC-ACD4-92D135F0E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sz="3000" dirty="0"/>
              <a:t>Трима спортни състезатели финишират за някакъв брой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</a:p>
          <a:p>
            <a:r>
              <a:rPr lang="bg-BG" sz="3000" dirty="0"/>
              <a:t>Напишете програма, която: </a:t>
            </a:r>
          </a:p>
          <a:p>
            <a:pPr lvl="1"/>
            <a:r>
              <a:rPr lang="bg-BG" sz="2800" dirty="0"/>
              <a:t>Пресмята </a:t>
            </a:r>
            <a:r>
              <a:rPr lang="bg-BG" sz="2800" dirty="0">
                <a:solidFill>
                  <a:schemeClr val="bg1"/>
                </a:solidFill>
              </a:rPr>
              <a:t>сумарното</a:t>
            </a:r>
            <a:r>
              <a:rPr lang="bg-BG" sz="2800" dirty="0"/>
              <a:t> им време </a:t>
            </a:r>
          </a:p>
          <a:p>
            <a:pPr lvl="1"/>
            <a:r>
              <a:rPr lang="bg-BG" sz="2800" dirty="0"/>
              <a:t>Принтира резултата във формат</a:t>
            </a:r>
            <a:r>
              <a:rPr lang="en-US" sz="2800" dirty="0"/>
              <a:t> "</a:t>
            </a:r>
            <a:r>
              <a:rPr lang="bg-BG" sz="2800" noProof="1">
                <a:solidFill>
                  <a:schemeClr val="bg1"/>
                </a:solidFill>
              </a:rPr>
              <a:t>минути:секунди</a:t>
            </a:r>
            <a:r>
              <a:rPr lang="en-US" sz="2800" dirty="0"/>
              <a:t>"</a:t>
            </a:r>
          </a:p>
          <a:p>
            <a:r>
              <a:rPr lang="bg-BG" sz="3000" dirty="0"/>
              <a:t>Примери:</a:t>
            </a:r>
            <a:endParaRPr lang="en-US" sz="3000" dirty="0"/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Сумиране на секунди</a:t>
            </a:r>
            <a:r>
              <a:rPr lang="en-US" dirty="0">
                <a:solidFill>
                  <a:schemeClr val="bg2"/>
                </a:solidFill>
              </a:rPr>
              <a:t> – </a:t>
            </a:r>
            <a:r>
              <a:rPr lang="bg-BG" dirty="0">
                <a:solidFill>
                  <a:schemeClr val="bg2"/>
                </a:solidFill>
              </a:rPr>
              <a:t>условие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0584" y="4623063"/>
            <a:ext cx="6722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</a:t>
            </a: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1415" y="5068245"/>
            <a:ext cx="990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2:0</a:t>
            </a: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219615" y="517554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0875" y="4623063"/>
            <a:ext cx="6722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50</a:t>
            </a:r>
            <a:endParaRPr lang="it-IT" sz="28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50</a:t>
            </a:r>
            <a:endParaRPr lang="it-IT" sz="28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49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20664" y="5068245"/>
            <a:ext cx="10463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</a:t>
            </a:r>
            <a:r>
              <a:rPr lang="bg-BG" sz="2800" b="1" noProof="1">
                <a:latin typeface="Consolas" panose="020B0609020204030204" pitchFamily="49" charset="0"/>
              </a:rPr>
              <a:t>29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026770" y="517554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71803" y="4637358"/>
            <a:ext cx="6722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293102" y="5068245"/>
            <a:ext cx="990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0</a:t>
            </a:r>
            <a:r>
              <a:rPr lang="it-IT" sz="2800" b="1" noProof="1">
                <a:latin typeface="Consolas" panose="020B0609020204030204" pitchFamily="49" charset="0"/>
              </a:rPr>
              <a:t>:</a:t>
            </a:r>
            <a:r>
              <a:rPr lang="bg-BG" sz="2800" b="1" noProof="1">
                <a:latin typeface="Consolas" panose="020B0609020204030204" pitchFamily="49" charset="0"/>
              </a:rPr>
              <a:t>36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882421" y="519676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980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290069"/>
            <a:ext cx="10363202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sumSeconds([arg1, arg2, arg3]) {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sec1 = Number(arg1);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  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if (secs &gt; 59)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{ mins++; secs = secs - 60;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console.log(mins + ":" + "0" + secs);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console.log(mins + ":" + secs);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600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>
                <a:solidFill>
                  <a:schemeClr val="tx1">
                    <a:lumMod val="75000"/>
                  </a:schemeClr>
                </a:solidFill>
              </a:rPr>
              <a:t>Тестване на решението: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https://judge.softuni.bg/Contests/Practice/Index/1012#5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0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81326EA-FFCE-4C27-9C1B-53F23B5B8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</a:t>
            </a:r>
            <a:r>
              <a:rPr lang="en-US" dirty="0"/>
              <a:t>      </a:t>
            </a:r>
            <a:r>
              <a:rPr lang="bg-BG" dirty="0"/>
              <a:t>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число,</a:t>
            </a:r>
            <a:br>
              <a:rPr lang="bg-BG" dirty="0"/>
            </a:br>
            <a:r>
              <a:rPr lang="bg-BG" dirty="0"/>
              <a:t>входна мерна единица,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083" y="4876800"/>
            <a:ext cx="838200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12</a:t>
            </a:r>
            <a:endParaRPr lang="en-US" sz="28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km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ft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8638" y="5307687"/>
            <a:ext cx="2895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39370.0788</a:t>
            </a:r>
            <a:r>
              <a:rPr lang="en-US" sz="2800" b="1" noProof="1">
                <a:latin typeface="Consolas" panose="020B0609020204030204" pitchFamily="49" charset="0"/>
              </a:rPr>
              <a:t> ft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xmlns="" id="{49FF6F9A-80A3-4D10-9093-82E09CACE0A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37212" y="2528628"/>
          <a:ext cx="6228000" cy="3995997"/>
        </p:xfrm>
        <a:graphic>
          <a:graphicData uri="http://schemas.openxmlformats.org/drawingml/2006/table">
            <a:tbl>
              <a:tblPr/>
              <a:tblGrid>
                <a:gridCol w="2675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52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43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748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en-US" dirty="0"/>
                        <a:t> millimeters (mm)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383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383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6383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6383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6383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Right Arrow 14">
            <a:extLst>
              <a:ext uri="{FF2B5EF4-FFF2-40B4-BE49-F238E27FC236}">
                <a16:creationId xmlns:a16="http://schemas.microsoft.com/office/drawing/2014/main" xmlns="" id="{C1DAFC33-43F9-46FA-A360-9CD4337A311B}"/>
              </a:ext>
            </a:extLst>
          </p:cNvPr>
          <p:cNvSpPr/>
          <p:nvPr/>
        </p:nvSpPr>
        <p:spPr>
          <a:xfrm>
            <a:off x="1744256" y="546896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653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280" y="1452465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1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371600"/>
            <a:ext cx="10363200" cy="4724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metricConverter([arg1, arg2, arg3])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size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sourceMetric = arg2.toLowerCase();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destMetric = arg.toLowerCase();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3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TODO: mm, cm, ft, </a:t>
            </a:r>
            <a:r>
              <a:rPr lang="en-US" sz="23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3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3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TODO: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console.log(size + " " + destMetric);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84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https://judge.softuni.bg/Contests/Practice/Index/1012#6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89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19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375045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4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 smtClean="0">
                <a:solidFill>
                  <a:schemeClr val="bg1"/>
                </a:solidFill>
              </a:rPr>
              <a:t>[</a:t>
            </a:r>
            <a:r>
              <a:rPr lang="en-US" sz="3000" dirty="0" smtClean="0">
                <a:solidFill>
                  <a:schemeClr val="bg1"/>
                </a:solidFill>
              </a:rPr>
              <a:t>F5</a:t>
            </a:r>
            <a:r>
              <a:rPr lang="en-US" sz="3000" dirty="0" smtClean="0">
                <a:solidFill>
                  <a:schemeClr val="bg1"/>
                </a:solidFill>
              </a:rPr>
              <a:t>]</a:t>
            </a:r>
            <a:r>
              <a:rPr lang="bg-BG" sz="3000" dirty="0" smtClean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bg-BG" sz="3000" dirty="0" smtClean="0"/>
              <a:t>режим</a:t>
            </a:r>
            <a:endParaRPr lang="bg-BG" sz="3000" dirty="0"/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 smtClean="0">
                <a:solidFill>
                  <a:schemeClr val="bg1"/>
                </a:solidFill>
              </a:rPr>
              <a:t>F</a:t>
            </a:r>
            <a:r>
              <a:rPr lang="en-US" sz="3000" dirty="0" smtClean="0">
                <a:solidFill>
                  <a:schemeClr val="bg1"/>
                </a:solidFill>
              </a:rPr>
              <a:t>10</a:t>
            </a:r>
            <a:r>
              <a:rPr lang="en-US" sz="3000" dirty="0" smtClean="0">
                <a:solidFill>
                  <a:schemeClr val="bg1"/>
                </a:solidFill>
              </a:rPr>
              <a:t>]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[F9]</a:t>
            </a:r>
            <a:r>
              <a:rPr lang="bg-BG" sz="3000" dirty="0" smtClean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chemeClr val="bg1"/>
                </a:solidFill>
              </a:rPr>
              <a:t>[</a:t>
            </a:r>
            <a:r>
              <a:rPr lang="en-US" sz="3000" dirty="0" smtClean="0">
                <a:solidFill>
                  <a:schemeClr val="bg1"/>
                </a:solidFill>
              </a:rPr>
              <a:t>Shift + F11</a:t>
            </a:r>
            <a:r>
              <a:rPr lang="en-US" sz="3000" dirty="0" smtClean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условия –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4208"/>
            <a:ext cx="403860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група команди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else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bg1"/>
                </a:solidFill>
                <a:latin typeface="Consolas" pitchFamily="49" charset="0"/>
              </a:rPr>
              <a:t>група команди</a:t>
            </a:r>
            <a:r>
              <a:rPr lang="bg-BG" sz="2500" b="1" i="1" noProof="1">
                <a:latin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bg1"/>
                </a:solidFill>
                <a:latin typeface="Consolas" pitchFamily="49" charset="0"/>
              </a:rPr>
              <a:t>група команди</a:t>
            </a:r>
            <a:r>
              <a:rPr lang="bg-BG" sz="2500" b="1" i="1" noProof="1">
                <a:latin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52609" y="1774208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единична_команда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единична_команда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единична_команда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единична_команда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единична_команда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единична_команда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2" y="37973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xmlns="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xmlns="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xmlns="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xmlns="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886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0545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Обучения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363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31423476"/>
              </p:ext>
            </p:extLst>
          </p:nvPr>
        </p:nvGraphicFramePr>
        <p:xfrm>
          <a:off x="2284412" y="1143002"/>
          <a:ext cx="8991600" cy="5093206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25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346" y="2512183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307" y="3346306"/>
            <a:ext cx="1766890" cy="54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b="1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6816" y="380350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true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46816" y="426070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false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46815" y="471790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false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6812" y="516492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true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6812" y="562212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true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B1DD92-5BCB-49BC-9010-E2FD9E3C235C}"/>
              </a:ext>
            </a:extLst>
          </p:cNvPr>
          <p:cNvSpPr txBox="1"/>
          <p:nvPr/>
        </p:nvSpPr>
        <p:spPr>
          <a:xfrm>
            <a:off x="6246812" y="608950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false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xmlns="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00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97412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22015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327" y="4627692"/>
            <a:ext cx="4267200" cy="997220"/>
          </a:xfrm>
          <a:prstGeom prst="wedgeRoundRectCallout">
            <a:avLst>
              <a:gd name="adj1" fmla="val -55099"/>
              <a:gd name="adj2" fmla="val -44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7681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Чете оценка </a:t>
            </a:r>
            <a:r>
              <a:rPr lang="en-US" sz="3000" dirty="0"/>
              <a:t>(</a:t>
            </a:r>
            <a:r>
              <a:rPr lang="bg-BG" sz="3000" dirty="0"/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равна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581681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959" y="5816818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xmlns="" id="{B661C1BC-41F9-46B6-AE3E-93D8DFE1AEC8}"/>
              </a:ext>
            </a:extLst>
          </p:cNvPr>
          <p:cNvSpPr/>
          <p:nvPr/>
        </p:nvSpPr>
        <p:spPr>
          <a:xfrm>
            <a:off x="2366067" y="588983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1" y="495300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xmlns="" id="{3FF08FF1-073F-41D8-9BB9-ADFA49C3CDB0}"/>
              </a:ext>
            </a:extLst>
          </p:cNvPr>
          <p:cNvSpPr/>
          <p:nvPr/>
        </p:nvSpPr>
        <p:spPr>
          <a:xfrm>
            <a:off x="2366067" y="510031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958" y="495300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i="1" noProof="1">
                <a:latin typeface="Consolas" panose="020B0609020204030204" pitchFamily="49" charset="0"/>
              </a:rPr>
              <a:t>няма изход</a:t>
            </a:r>
            <a:endParaRPr lang="it-IT" sz="2800" b="1" i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xmlns="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xmlns="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xmlns="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36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1769</Words>
  <Application>Microsoft Office PowerPoint</Application>
  <PresentationFormat>По избор</PresentationFormat>
  <Paragraphs>420</Paragraphs>
  <Slides>40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1" baseType="lpstr">
      <vt:lpstr>SoftUni3_1</vt:lpstr>
      <vt:lpstr>Условни конструкции</vt:lpstr>
      <vt:lpstr>Имате въпроси?</vt:lpstr>
      <vt:lpstr>Съдържание</vt:lpstr>
      <vt:lpstr>Презентация на PowerPoint</vt:lpstr>
      <vt:lpstr>Оператори за сравнение</vt:lpstr>
      <vt:lpstr>Сравняване на стойности</vt:lpstr>
      <vt:lpstr>Презентация на PowerPoint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Презентация на PowerPoint</vt:lpstr>
      <vt:lpstr>Серии от проверки</vt:lpstr>
      <vt:lpstr>Серия от проверки – пример</vt:lpstr>
      <vt:lpstr>Число от 1 до 10 с текст - условие</vt:lpstr>
      <vt:lpstr>Число от едно до 10  с текст - решение</vt:lpstr>
      <vt:lpstr>Презентация на PowerPoint</vt:lpstr>
      <vt:lpstr>Живот на променлива</vt:lpstr>
      <vt:lpstr>Бонус точки – условие</vt:lpstr>
      <vt:lpstr>Бонус точки – условие</vt:lpstr>
      <vt:lpstr>Бонус точки – решение</vt:lpstr>
      <vt:lpstr>Сумиране на секунди – условие</vt:lpstr>
      <vt:lpstr>Сумиране на секунди – решение</vt:lpstr>
      <vt:lpstr>Конвертор за мерни единици – условие</vt:lpstr>
      <vt:lpstr>Конвертор за мерни единици – решение</vt:lpstr>
      <vt:lpstr>Презентация на PowerPoint</vt:lpstr>
      <vt:lpstr>Дебъгване</vt:lpstr>
      <vt:lpstr>Дебъгване във Visual Studio Code</vt:lpstr>
      <vt:lpstr>Презентация на PowerPoint</vt:lpstr>
      <vt:lpstr>Какво научихме днес?</vt:lpstr>
      <vt:lpstr>Презентация на PowerPoint</vt:lpstr>
      <vt:lpstr>СофтУни диамантени партньори</vt:lpstr>
      <vt:lpstr>СофтУни диамантени партньори</vt:lpstr>
      <vt:lpstr>Лиценз</vt:lpstr>
      <vt:lpstr>Обучения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Основи на програмирането с PHP Практически курс в СофтУни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2018-06-14T17:04:00Z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