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6" r:id="rId12"/>
    <p:sldId id="268" r:id="rId13"/>
    <p:sldId id="269" r:id="rId14"/>
    <p:sldId id="270" r:id="rId15"/>
    <p:sldId id="271" r:id="rId16"/>
    <p:sldId id="29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FA1D-098B-4F3E-9DC6-B9A0ECDC3C93}" type="datetimeFigureOut">
              <a:rPr lang="bg-BG" smtClean="0"/>
              <a:t>29.6.2018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39B23-27BD-49FA-A64D-8AE0718854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65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3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97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6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15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82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06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2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04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97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8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244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117363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33" y="152400"/>
            <a:ext cx="228691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34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31" y="973900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9240" y="3306088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3936" y="2513233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9147" y="2083657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2766" y="1556593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7942" y="2358552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7129" y="1968054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9818" y="4242981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7665" y="5030876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21205" y="5267108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7316" y="4778904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2366" y="5614702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6292" y="3905106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8403" y="531580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4307" y="551891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9564" y="484363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9249" y="524990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90729" y="248116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8377" y="149108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7049" y="261656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5318" y="1263054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9272" y="49230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8083" y="1174443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681" y="581978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31" y="973900"/>
            <a:ext cx="3789585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9240" y="3306088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3936" y="2513233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9147" y="2083657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2766" y="1556593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7942" y="2358552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7129" y="1968054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9818" y="4242981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7665" y="5030876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21205" y="5267108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7316" y="4778904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2366" y="5614702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6292" y="3905106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8403" y="531580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4307" y="551891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9564" y="484363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9249" y="524990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90729" y="248116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8377" y="149108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7049" y="261656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5318" y="1263054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9272" y="49230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8083" y="1174443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681" y="581978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482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56" y="309941"/>
            <a:ext cx="228691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31391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31" y="973900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9240" y="3306088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3936" y="2513233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9147" y="2083657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2766" y="1556593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7942" y="2358552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7129" y="1968054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9818" y="4242981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7665" y="5030876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21205" y="5267108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7316" y="4778904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2366" y="5614702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6292" y="3905106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8403" y="531580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4307" y="551891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9564" y="484363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9249" y="524990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90729" y="248116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8377" y="1491081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7049" y="261656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5318" y="1263054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9272" y="49230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8083" y="1174443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681" y="581978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42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6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udge.softuni.bg/Contests/Practice/Index/1014#1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Practice/Index/1014#3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udge.softuni.bg/Contests/Practice/Index/1014#5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4#7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78#1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78#10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4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5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22" y="4221026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76879"/>
            <a:ext cx="1842040" cy="363552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=""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=""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10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Pesho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4.5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5.55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74412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88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Ani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5.32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4.55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5.56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6126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748415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9516" y="1221992"/>
            <a:ext cx="982816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unction solve(args) 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name = args[0];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counter = 1;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sum = 0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i = 1;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(counter &lt;= 12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grade =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Number(args[i]);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(grade &gt;= 4.00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sum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+= grade;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++;  </a:t>
            </a:r>
            <a:endParaRPr lang="bg-BG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i++;   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average = sum / 12;</a:t>
            </a:r>
            <a:endParaRPr lang="bg-BG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console.log(`${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name} graduated. Average grade:</a:t>
            </a:r>
            <a:r>
              <a:rPr lang="bg-BG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${average.toFixed(2)}`);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1895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234465"/>
                </a:solidFill>
                <a:latin typeface="Calibri"/>
                <a:hlinkClick r:id="rId2"/>
              </a:rPr>
              <a:t>https://judge.softuni.bg/Contests/Practice/Index/1014#1</a:t>
            </a:r>
            <a:endParaRPr lang="en-US" sz="2400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82370" y="96640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13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3800" y="3957273"/>
            <a:ext cx="79279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91200" y="3031884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=""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1600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7623" y="2906704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условие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9204" y="3573729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1600" y="433035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6507" y="4503733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команди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=""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2816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9373" y="3764874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bg-BG" sz="2400" b="1" dirty="0">
                <a:solidFill>
                  <a:srgbClr val="234465"/>
                </a:solidFill>
                <a:latin typeface="Calibri"/>
              </a:rPr>
              <a:t>вярно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2053101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14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7400" y="2057400"/>
            <a:ext cx="78486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if (…)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3762482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167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цели числа, докато не получи</a:t>
            </a:r>
          </a:p>
          <a:p>
            <a:pPr marL="377887" lvl="1" indent="0">
              <a:buNone/>
            </a:pPr>
            <a:r>
              <a:rPr lang="bg-BG" sz="3000" dirty="0"/>
              <a:t> команда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Flowchart: Decision 61">
            <a:extLst>
              <a:ext uri="{FF2B5EF4-FFF2-40B4-BE49-F238E27FC236}">
                <a16:creationId xmlns="" xmlns:a16="http://schemas.microsoft.com/office/drawing/2014/main" id="{4504A8A4-923C-4107-B07C-1DA2CE5E2D4A}"/>
              </a:ext>
            </a:extLst>
          </p:cNvPr>
          <p:cNvSpPr/>
          <p:nvPr/>
        </p:nvSpPr>
        <p:spPr>
          <a:xfrm>
            <a:off x="9905052" y="2360953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="" xmlns:a16="http://schemas.microsoft.com/office/drawing/2014/main" id="{A36D8250-8AEC-4496-88E4-5F52E47C67B4}"/>
              </a:ext>
            </a:extLst>
          </p:cNvPr>
          <p:cNvSpPr/>
          <p:nvPr/>
        </p:nvSpPr>
        <p:spPr>
          <a:xfrm>
            <a:off x="8289398" y="2872607"/>
            <a:ext cx="1610980" cy="1208697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7" name="Elbow Connector 19">
            <a:extLst>
              <a:ext uri="{FF2B5EF4-FFF2-40B4-BE49-F238E27FC236}">
                <a16:creationId xmlns="" xmlns:a16="http://schemas.microsoft.com/office/drawing/2014/main" id="{02221F1F-833D-4568-9D1F-1651EF7B0AE2}"/>
              </a:ext>
            </a:extLst>
          </p:cNvPr>
          <p:cNvCxnSpPr/>
          <p:nvPr/>
        </p:nvCxnSpPr>
        <p:spPr>
          <a:xfrm rot="16200000" flipH="1">
            <a:off x="9154108" y="2755143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="" xmlns:a16="http://schemas.microsoft.com/office/drawing/2014/main" id="{7B290AE0-72F1-4F28-914D-6E3961F1C5F2}"/>
              </a:ext>
            </a:extLst>
          </p:cNvPr>
          <p:cNvCxnSpPr>
            <a:cxnSpLocks/>
          </p:cNvCxnSpPr>
          <p:nvPr/>
        </p:nvCxnSpPr>
        <p:spPr>
          <a:xfrm rot="5400000" flipH="1">
            <a:off x="7693708" y="2539309"/>
            <a:ext cx="1975172" cy="837604"/>
          </a:xfrm>
          <a:prstGeom prst="bentConnector4">
            <a:avLst>
              <a:gd name="adj1" fmla="val -26059"/>
              <a:gd name="adj2" fmla="val 1790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A5A5D55-02D8-4B3E-B37F-7D13F9BA97A1}"/>
              </a:ext>
            </a:extLst>
          </p:cNvPr>
          <p:cNvSpPr/>
          <p:nvPr/>
        </p:nvSpPr>
        <p:spPr>
          <a:xfrm>
            <a:off x="8257284" y="1497649"/>
            <a:ext cx="1750828" cy="88668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594A55A-157F-464F-A58E-253D55FFAE47}"/>
              </a:ext>
            </a:extLst>
          </p:cNvPr>
          <p:cNvSpPr txBox="1"/>
          <p:nvPr/>
        </p:nvSpPr>
        <p:spPr>
          <a:xfrm>
            <a:off x="8483150" y="3235562"/>
            <a:ext cx="128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нечетно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008EAA7A-C0B9-4C0E-A531-1A559F1CC3ED}"/>
              </a:ext>
            </a:extLst>
          </p:cNvPr>
          <p:cNvCxnSpPr>
            <a:cxnSpLocks/>
          </p:cNvCxnSpPr>
          <p:nvPr/>
        </p:nvCxnSpPr>
        <p:spPr>
          <a:xfrm>
            <a:off x="9100096" y="2342382"/>
            <a:ext cx="0" cy="530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21AF4626-1027-41C1-9372-A3D4C097E3A8}"/>
              </a:ext>
            </a:extLst>
          </p:cNvPr>
          <p:cNvGrpSpPr/>
          <p:nvPr/>
        </p:nvGrpSpPr>
        <p:grpSpPr>
          <a:xfrm>
            <a:off x="9701054" y="4321111"/>
            <a:ext cx="2104762" cy="845976"/>
            <a:chOff x="8342315" y="3780528"/>
            <a:chExt cx="1424097" cy="627393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5C621ED5-882B-4BEC-89F5-AC1DF809BC0C}"/>
                </a:ext>
              </a:extLst>
            </p:cNvPr>
            <p:cNvSpPr/>
            <p:nvPr/>
          </p:nvSpPr>
          <p:spPr>
            <a:xfrm>
              <a:off x="8342315" y="3780528"/>
              <a:ext cx="1424097" cy="627393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8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A8ABEA0-57A6-47B9-BAFA-DCE24F41459C}"/>
                </a:ext>
              </a:extLst>
            </p:cNvPr>
            <p:cNvSpPr txBox="1"/>
            <p:nvPr/>
          </p:nvSpPr>
          <p:spPr>
            <a:xfrm>
              <a:off x="8421954" y="3780528"/>
              <a:ext cx="1264818" cy="60932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bg2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1218987"/>
              <a:r>
                <a:rPr lang="bg-BG" sz="2400" dirty="0">
                  <a:solidFill>
                    <a:srgbClr val="FFFFFF"/>
                  </a:solidFill>
                  <a:latin typeface="Calibri"/>
                </a:rPr>
                <a:t>Принтиране на числото</a:t>
              </a:r>
              <a:endParaRPr lang="en-US"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5EFC50B-8110-4826-9C47-DCD3BCF8E29A}"/>
              </a:ext>
            </a:extLst>
          </p:cNvPr>
          <p:cNvSpPr txBox="1"/>
          <p:nvPr/>
        </p:nvSpPr>
        <p:spPr>
          <a:xfrm>
            <a:off x="10281574" y="2713328"/>
            <a:ext cx="94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четно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536B04-3E20-4702-B709-8C673CFAE4EF}"/>
              </a:ext>
            </a:extLst>
          </p:cNvPr>
          <p:cNvSpPr txBox="1"/>
          <p:nvPr/>
        </p:nvSpPr>
        <p:spPr>
          <a:xfrm>
            <a:off x="8311816" y="1497650"/>
            <a:ext cx="16962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Прочитане </a:t>
            </a:r>
            <a:br>
              <a:rPr lang="bg-BG" sz="2400" b="1" dirty="0">
                <a:solidFill>
                  <a:srgbClr val="FFFFFF"/>
                </a:solidFill>
                <a:latin typeface="Calibri"/>
              </a:rPr>
            </a:br>
            <a:r>
              <a:rPr lang="bg-BG" sz="2400" b="1" dirty="0">
                <a:solidFill>
                  <a:srgbClr val="FFFFFF"/>
                </a:solidFill>
                <a:latin typeface="Calibri"/>
              </a:rPr>
              <a:t>на число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371601" y="4321112"/>
            <a:ext cx="914399" cy="2233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/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304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GB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/>
          <p:cNvSpPr/>
          <p:nvPr/>
        </p:nvSpPr>
        <p:spPr>
          <a:xfrm>
            <a:off x="2633779" y="528533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352800" y="5002495"/>
            <a:ext cx="2895600" cy="870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Max number: 304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Min number: 0</a:t>
            </a:r>
            <a:endParaRPr lang="bg-BG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29" grpId="0" animBg="1"/>
      <p:bldP spid="31" grpId="0"/>
      <p:bldP spid="19" grpId="0"/>
      <p:bldP spid="12" grpId="0"/>
      <p:bldP spid="18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Редица </a:t>
            </a:r>
            <a:r>
              <a:rPr lang="bg-BG" dirty="0" smtClean="0"/>
              <a:t>цели числа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00959"/>
            <a:ext cx="10972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9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solve(args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bg-BG" sz="2000" b="1" dirty="0" err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Number.MAX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SAFE_INTEGER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bg-BG" sz="2000" b="1" dirty="0" err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Number.MIN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SAFE_INTEGER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 = 0;</a:t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bg-BG" sz="2000" b="1" dirty="0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bg-BG" altLang="bg-BG" sz="20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[i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];</a:t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=== 'END')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break;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 =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(num &lt;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num;</a:t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(num &gt;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num;</a:t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i++;</a:t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bg-BG" sz="20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console.log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(`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Max number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: ${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}`);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console.log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(`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: ${</a:t>
            </a:r>
            <a:r>
              <a:rPr lang="en-US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bg-BG" altLang="bg-BG" sz="20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}`);</a:t>
            </a: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altLang="bg-BG" sz="20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52400" y="617220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234465"/>
                </a:solidFill>
                <a:latin typeface="Calibri"/>
                <a:hlinkClick r:id="rId2"/>
              </a:rPr>
              <a:t>https://</a:t>
            </a:r>
            <a:r>
              <a:rPr lang="en-US" sz="2400" dirty="0">
                <a:solidFill>
                  <a:srgbClr val="FFA000"/>
                </a:solidFill>
                <a:latin typeface="Calibri"/>
                <a:hlinkClick r:id="rId2"/>
              </a:rPr>
              <a:t>judge.softuni.bg/Contests/Practice/Index/1014#3</a:t>
            </a:r>
            <a:endParaRPr lang="en-US" sz="2400" dirty="0">
              <a:solidFill>
                <a:srgbClr val="FFA000"/>
              </a:solidFill>
              <a:latin typeface="Calibri"/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2162" y="1464309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9968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 : </a:t>
            </a:r>
          </a:p>
          <a:p>
            <a:pPr marL="377887" lvl="1" indent="0">
              <a:buNone/>
            </a:pP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Your account balance was increased by: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 balance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18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4343400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19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53792" y="1992457"/>
            <a:ext cx="1118873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1981200" y="2608651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90800" y="1992457"/>
            <a:ext cx="8839200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Your account balance was increased by: 5.51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Your account balance was increased by: 69.42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Your account balance was increased by: 100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Total balance: 174.93</a:t>
            </a:r>
            <a:endParaRPr lang="bg-BG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792" y="4384255"/>
            <a:ext cx="1118873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1981200" y="5002595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90800" y="4384255"/>
            <a:ext cx="8769086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Your account balance was increased by: 120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Your account balance was increased by: 45.55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Total balance: 165.55</a:t>
            </a:r>
            <a:endParaRPr lang="bg-BG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</a:t>
            </a:r>
            <a:r>
              <a:rPr lang="en-US" sz="11500" b="1" dirty="0"/>
              <a:t>-june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5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20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3830" y="1559098"/>
            <a:ext cx="10962582" cy="4386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unction solve(args) {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counter =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Number(args[0]);</a:t>
            </a:r>
          </a:p>
          <a:p>
            <a:pPr defTabSz="1218987"/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i = 1;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sum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0;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n-US" sz="2000" b="1" noProof="1" smtClean="0">
                <a:solidFill>
                  <a:srgbClr val="F7C8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(counter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&gt; 0) </a:t>
            </a:r>
            <a:r>
              <a:rPr lang="en-US" sz="2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let sumToAdd = args[i] </a:t>
            </a:r>
          </a:p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(sumToAdd &lt; 0) </a:t>
            </a:r>
            <a:r>
              <a:rPr lang="en-US" sz="20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TODO</a:t>
            </a:r>
            <a:r>
              <a:rPr lang="en-US" sz="2000" b="1" i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 Print output and exit the loop</a:t>
            </a:r>
          </a:p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Number(sumToAdd);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console.log(`Your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account balance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was increased by: 	${Number(sumToAdd).toFixed(2)}`);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counter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defTabSz="1218987"/>
            <a:r>
              <a:rPr lang="en-US" sz="2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/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console.log(`Total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balance: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${sum.toFixed(2)}`);</a:t>
            </a:r>
          </a:p>
          <a:p>
            <a:pPr defTabSz="1218987"/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128274" y="609600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A000"/>
                </a:solidFill>
                <a:latin typeface="Calibri"/>
                <a:hlinkClick r:id="rId2"/>
              </a:rPr>
              <a:t>https://judge.softuni.bg/Contests/Practice/Index/1014#5</a:t>
            </a:r>
            <a:endParaRPr lang="en-US" sz="2400" dirty="0">
              <a:solidFill>
                <a:srgbClr val="FFA000"/>
              </a:solidFill>
              <a:latin typeface="Calibri"/>
            </a:endParaRPr>
          </a:p>
        </p:txBody>
      </p:sp>
      <p:pic>
        <p:nvPicPr>
          <p:cNvPr id="5122" name="Picture 2" descr="C:\Users\HP\Desktop\money-flat-money-png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975" y="1750097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 smtClean="0"/>
              <a:t>,…</a:t>
            </a:r>
            <a:endParaRPr lang="en-US" sz="3000" dirty="0"/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87910" y="4191000"/>
            <a:ext cx="9143999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bg-BG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solidFill>
                  <a:srgbClr val="234465"/>
                </a:solidFill>
                <a:latin typeface="Calibri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6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1417" y="1447800"/>
            <a:ext cx="880436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solve(num) 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num;</a:t>
            </a:r>
            <a:endParaRPr lang="pt-BR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k = 1;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n-US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0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console.log(k);</a:t>
            </a:r>
            <a:endParaRPr lang="pt-BR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k 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bg-BG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1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234465"/>
                </a:solidFill>
                <a:latin typeface="Calibri"/>
                <a:hlinkClick r:id="rId2"/>
              </a:rPr>
              <a:t>https://judge.softuni.bg/Contests/Practice/Index/1014#7</a:t>
            </a:r>
            <a:endParaRPr lang="en-US" sz="2400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2443239"/>
            <a:ext cx="4191000" cy="970208"/>
          </a:xfrm>
          <a:prstGeom prst="wedgeRoundRectCallout">
            <a:avLst>
              <a:gd name="adj1" fmla="val -59734"/>
              <a:gd name="adj2" fmla="val -39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bg-BG" sz="2800" b="1" dirty="0">
                <a:solidFill>
                  <a:srgbClr val="FFFFFF"/>
                </a:solidFill>
                <a:latin typeface="Calibri"/>
              </a:rPr>
              <a:t>докато е в сила условието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sz="2800" dirty="0">
                <a:solidFill>
                  <a:srgbClr val="FFA000"/>
                </a:solidFill>
                <a:latin typeface="Calibri"/>
              </a:rPr>
              <a:t>≤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която:</a:t>
            </a:r>
          </a:p>
          <a:p>
            <a:pPr lvl="1"/>
            <a:r>
              <a:rPr lang="bg-BG" dirty="0" smtClean="0"/>
              <a:t>Прочита 3 цели числа – широчина, дължина, височина</a:t>
            </a:r>
            <a:endParaRPr lang="en-US" dirty="0" smtClean="0"/>
          </a:p>
          <a:p>
            <a:pPr lvl="1"/>
            <a:r>
              <a:rPr lang="bg-BG" dirty="0" smtClean="0"/>
              <a:t>Прочита брой кашони до получаване на команда </a:t>
            </a:r>
            <a:r>
              <a:rPr lang="en-US" dirty="0" smtClean="0"/>
              <a:t>"Done"</a:t>
            </a:r>
          </a:p>
          <a:p>
            <a:pPr lvl="1"/>
            <a:r>
              <a:rPr lang="bg-BG" dirty="0" smtClean="0"/>
              <a:t>Изчислява дали кашоните могат да се преместят в помещение с прочетените размери</a:t>
            </a:r>
          </a:p>
          <a:p>
            <a:pPr lvl="2"/>
            <a:r>
              <a:rPr lang="bg-BG" dirty="0" smtClean="0"/>
              <a:t>1 кашон е с размери 1м </a:t>
            </a:r>
            <a:r>
              <a:rPr lang="en-US" dirty="0" smtClean="0"/>
              <a:t>x 1</a:t>
            </a:r>
            <a:r>
              <a:rPr lang="bg-BG" dirty="0" smtClean="0"/>
              <a:t>м </a:t>
            </a:r>
            <a:r>
              <a:rPr lang="en-US" dirty="0" smtClean="0"/>
              <a:t>x 1</a:t>
            </a:r>
            <a:r>
              <a:rPr lang="bg-BG" dirty="0" smtClean="0"/>
              <a:t>м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Преместване - условие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14" y="4651565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9189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bg-BG" sz="2800" dirty="0">
              <a:solidFill>
                <a:srgbClr val="FFA000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89" y="3977712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34" y="5501960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90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Ако помещението не може да събере кашоните, трябва да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bg-BG" dirty="0" smtClean="0"/>
              <a:t>се принтира:</a:t>
            </a:r>
          </a:p>
          <a:p>
            <a:pPr lvl="1"/>
            <a:r>
              <a:rPr lang="en-GB" sz="2900" dirty="0" smtClean="0">
                <a:latin typeface="Consolas" panose="020B0609020204030204" pitchFamily="49" charset="0"/>
              </a:rPr>
              <a:t>"No more free space! You need</a:t>
            </a:r>
            <a:r>
              <a:rPr lang="bg-BG" sz="2900" dirty="0" smtClean="0">
                <a:latin typeface="Consolas" panose="020B0609020204030204" pitchFamily="49" charset="0"/>
              </a:rPr>
              <a:t> {брой недостигащи куб. метри} </a:t>
            </a:r>
            <a:r>
              <a:rPr lang="en-US" sz="2900" dirty="0" smtClean="0">
                <a:latin typeface="Consolas" panose="020B0609020204030204" pitchFamily="49" charset="0"/>
              </a:rPr>
              <a:t/>
            </a:r>
            <a:br>
              <a:rPr lang="en-US" sz="2900" dirty="0" smtClean="0">
                <a:latin typeface="Consolas" panose="020B0609020204030204" pitchFamily="49" charset="0"/>
              </a:rPr>
            </a:br>
            <a:r>
              <a:rPr lang="en-US" sz="2900" dirty="0" smtClean="0">
                <a:latin typeface="Consolas" panose="020B0609020204030204" pitchFamily="49" charset="0"/>
              </a:rPr>
              <a:t>Cubic meters </a:t>
            </a:r>
            <a:r>
              <a:rPr lang="en-GB" sz="2900" dirty="0" smtClean="0">
                <a:latin typeface="Consolas" panose="020B0609020204030204" pitchFamily="49" charset="0"/>
              </a:rPr>
              <a:t>more</a:t>
            </a:r>
            <a:r>
              <a:rPr lang="bg-BG" sz="2900" dirty="0" smtClean="0">
                <a:latin typeface="Consolas" panose="020B0609020204030204" pitchFamily="49" charset="0"/>
              </a:rPr>
              <a:t>."</a:t>
            </a:r>
            <a:endParaRPr lang="en-US" sz="2900" dirty="0" smtClean="0">
              <a:latin typeface="Consolas" panose="020B0609020204030204" pitchFamily="49" charset="0"/>
            </a:endParaRPr>
          </a:p>
          <a:p>
            <a:r>
              <a:rPr lang="bg-BG" dirty="0" smtClean="0"/>
              <a:t>При получаване на команда </a:t>
            </a:r>
            <a:r>
              <a:rPr lang="en-US" dirty="0" smtClean="0"/>
              <a:t>"</a:t>
            </a:r>
            <a:r>
              <a:rPr lang="en-US" sz="3400" b="1" dirty="0">
                <a:solidFill>
                  <a:srgbClr val="234465"/>
                </a:solidFill>
                <a:latin typeface="Consolas" panose="020B0609020204030204" pitchFamily="49" charset="0"/>
              </a:rPr>
              <a:t>Done</a:t>
            </a:r>
            <a:r>
              <a:rPr lang="en-US" dirty="0" smtClean="0"/>
              <a:t>" </a:t>
            </a:r>
            <a:r>
              <a:rPr lang="bg-BG" dirty="0" smtClean="0"/>
              <a:t>и налично свободно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bg-BG" dirty="0" smtClean="0"/>
              <a:t>място</a:t>
            </a:r>
            <a:r>
              <a:rPr lang="en-US" dirty="0" smtClean="0"/>
              <a:t>:</a:t>
            </a:r>
          </a:p>
          <a:p>
            <a:pPr lvl="1"/>
            <a:r>
              <a:rPr lang="bg-BG" sz="2900" dirty="0" smtClean="0">
                <a:latin typeface="Consolas" panose="020B0609020204030204" pitchFamily="49" charset="0"/>
              </a:rPr>
              <a:t>"{брой свободни куб. метри}</a:t>
            </a:r>
            <a:r>
              <a:rPr lang="en-US" sz="2900" dirty="0" smtClean="0">
                <a:latin typeface="Consolas" panose="020B0609020204030204" pitchFamily="49" charset="0"/>
              </a:rPr>
              <a:t> Cubic meters </a:t>
            </a:r>
            <a:r>
              <a:rPr lang="en-GB" sz="2900" dirty="0" smtClean="0">
                <a:latin typeface="Consolas" panose="020B0609020204030204" pitchFamily="49" charset="0"/>
              </a:rPr>
              <a:t>left</a:t>
            </a:r>
            <a:r>
              <a:rPr lang="bg-BG" sz="2900" dirty="0" smtClean="0">
                <a:latin typeface="Consolas" panose="020B0609020204030204" pitchFamily="49" charset="0"/>
              </a:rPr>
              <a:t>."</a:t>
            </a:r>
            <a:endParaRPr lang="bg-BG" sz="2900" dirty="0">
              <a:latin typeface="Consolas" panose="020B0609020204030204" pitchFamily="49" charset="0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Преместване </a:t>
            </a:r>
            <a:r>
              <a:rPr lang="en-US" dirty="0" smtClean="0"/>
              <a:t>-</a:t>
            </a:r>
            <a:r>
              <a:rPr lang="bg-BG" dirty="0" smtClean="0"/>
              <a:t> условие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7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58452FF4-89E3-4D1B-9927-2DBDC00E58D7}" type="slidenum">
              <a:rPr lang="en-US">
                <a:solidFill>
                  <a:srgbClr val="234465"/>
                </a:solidFill>
                <a:latin typeface="Calibri"/>
              </a:rPr>
              <a:pPr defTabSz="1218987">
                <a:defRPr/>
              </a:pPr>
              <a:t>25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95843" y="5428927"/>
            <a:ext cx="226511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5473" y="4684113"/>
            <a:ext cx="10089805" cy="1661993"/>
            <a:chOff x="725473" y="4684113"/>
            <a:chExt cx="10089805" cy="1661993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02E56D95-AC3D-4EF0-A3D9-028C415C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553" y="5247660"/>
              <a:ext cx="8471725" cy="5348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defTabSz="1218987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No more free space! You need 1 Cubic meters more.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9162215-D464-44AC-9013-B90EC82E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73" y="4684113"/>
              <a:ext cx="955885" cy="16619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defTabSz="1218987"/>
              <a:r>
                <a:rPr lang="en-US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ctr" defTabSz="1218987"/>
              <a:r>
                <a:rPr lang="en-US" sz="2600" b="1" noProof="1">
                  <a:solidFill>
                    <a:srgbClr val="234465"/>
                  </a:solidFill>
                  <a:latin typeface="Consolas" panose="020B0609020204030204" pitchFamily="49" charset="0"/>
                  <a:cs typeface="Consolas" pitchFamily="49" charset="0"/>
                </a:rPr>
                <a:t>2</a:t>
              </a:r>
            </a:p>
            <a:p>
              <a:pPr algn="ctr" defTabSz="1218987"/>
              <a:r>
                <a:rPr lang="en-US" sz="2600" b="1" noProof="1">
                  <a:solidFill>
                    <a:srgbClr val="234465"/>
                  </a:solidFill>
                  <a:latin typeface="Consolas" panose="020B0609020204030204" pitchFamily="49" charset="0"/>
                  <a:cs typeface="Consolas" pitchFamily="49" charset="0"/>
                </a:rPr>
                <a:t>2</a:t>
              </a:r>
            </a:p>
            <a:p>
              <a:pPr algn="ctr" defTabSz="1218987"/>
              <a:r>
                <a:rPr lang="en-US" sz="2600" b="1" noProof="1">
                  <a:solidFill>
                    <a:srgbClr val="234465"/>
                  </a:solidFill>
                  <a:latin typeface="Consolas" panose="020B0609020204030204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2F734332-6396-4DBD-BF98-8F586C589B0F}"/>
              </a:ext>
            </a:extLst>
          </p:cNvPr>
          <p:cNvSpPr/>
          <p:nvPr/>
        </p:nvSpPr>
        <p:spPr>
          <a:xfrm>
            <a:off x="1895844" y="3055621"/>
            <a:ext cx="226511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>
              <a:solidFill>
                <a:srgbClr val="FFA000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5473" y="2040952"/>
            <a:ext cx="5407181" cy="2308324"/>
            <a:chOff x="725473" y="2040952"/>
            <a:chExt cx="5407181" cy="2308324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7BBAFD7-C028-4F08-8054-574B35A01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552" y="2887233"/>
              <a:ext cx="3789102" cy="5348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defTabSz="1218987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10 Cubic meters left.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3F0F4AA-F03F-444A-962D-3CFAC195D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73" y="2040952"/>
              <a:ext cx="955885" cy="23083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defTabSz="1218987"/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10</a:t>
              </a:r>
              <a:endParaRPr lang="bg-BG" sz="2400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  <a:p>
              <a:pPr algn="ctr" defTabSz="1218987"/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1</a:t>
              </a:r>
              <a:endParaRPr lang="bg-BG" sz="2400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  <a:p>
              <a:pPr algn="ctr" defTabSz="1218987"/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2</a:t>
              </a:r>
              <a:endParaRPr lang="bg-BG" sz="2400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  <a:p>
              <a:pPr algn="ctr" defTabSz="1218987"/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4</a:t>
              </a:r>
              <a:endParaRPr lang="bg-BG" sz="2400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  <a:p>
              <a:pPr algn="ctr" defTabSz="1218987"/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6</a:t>
              </a:r>
              <a:endParaRPr lang="bg-BG" sz="2400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  <a:p>
              <a:pPr algn="ctr" defTabSz="1218987"/>
              <a:r>
                <a:rPr lang="en-GB" sz="24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Done</a:t>
              </a:r>
              <a:endParaRPr lang="en-US" sz="26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8" y="2050241"/>
            <a:ext cx="2782047" cy="27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5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7160" y="1430672"/>
            <a:ext cx="9761479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unction solve(args) {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width = Number(args[0]) 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// TODO</a:t>
            </a:r>
            <a:r>
              <a:rPr lang="en-US" sz="2400" b="1" i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 Read the length and </a:t>
            </a:r>
            <a:r>
              <a:rPr lang="en-US" sz="24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height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volume = width * length * height;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cubicMeters =0 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i = 3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(true) </a:t>
            </a:r>
            <a:r>
              <a:rPr lang="en-US" sz="24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if (args[i] === </a:t>
            </a:r>
            <a:r>
              <a:rPr lang="bg-BG" sz="24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bg-BG" sz="24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6284601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234465"/>
                </a:solidFill>
                <a:latin typeface="Calibri"/>
                <a:hlinkClick r:id="rId2"/>
              </a:rPr>
              <a:t>https://judge.softuni.bg/Contests/Practice/Index/978#10</a:t>
            </a:r>
            <a:endParaRPr lang="en-US" sz="2400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1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704" y="1390954"/>
            <a:ext cx="1111649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volume -= Number(args[i]);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(volume &lt; 0) {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break;   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i++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}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if (volume &gt;= cubicMeters)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4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 the output</a:t>
            </a:r>
            <a:endParaRPr lang="en-US" sz="2400" b="1" noProof="1" smtClean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400" b="1" i="1" noProof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 the output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993" y="2369423"/>
            <a:ext cx="3409575" cy="601980"/>
          </a:xfrm>
          <a:prstGeom prst="wedgeRoundRectCallout">
            <a:avLst>
              <a:gd name="adj1" fmla="val -58598"/>
              <a:gd name="adj2" fmla="val -400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Цикълът прекъсва</a:t>
            </a:r>
          </a:p>
        </p:txBody>
      </p:sp>
      <p:sp>
        <p:nvSpPr>
          <p:cNvPr id="8" name="Rectangle 5"/>
          <p:cNvSpPr/>
          <p:nvPr/>
        </p:nvSpPr>
        <p:spPr>
          <a:xfrm>
            <a:off x="685800" y="6284601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234465"/>
                </a:solidFill>
                <a:latin typeface="Calibri"/>
                <a:hlinkClick r:id="rId2"/>
              </a:rPr>
              <a:t>https://judge.softuni.bg/Contests/Practice/Index/978#10</a:t>
            </a:r>
            <a:endParaRPr lang="en-US" sz="2400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Най-голям общ делител (НОД)</a:t>
            </a:r>
          </a:p>
        </p:txBody>
      </p:sp>
      <p:sp>
        <p:nvSpPr>
          <p:cNvPr id="5" name="AutoShape 5" descr="C:\Users\HP\Desktop\maths_icon_varwhq.webp"/>
          <p:cNvSpPr>
            <a:spLocks noChangeAspect="1" noChangeArrowheads="1"/>
          </p:cNvSpPr>
          <p:nvPr/>
        </p:nvSpPr>
        <p:spPr bwMode="auto">
          <a:xfrm>
            <a:off x="157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bg-BG" sz="240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AutoShape 7" descr="C:\Users\HP\Desktop\maths_icon_varwhq.webp"/>
          <p:cNvSpPr>
            <a:spLocks noChangeAspect="1" noChangeArrowheads="1"/>
          </p:cNvSpPr>
          <p:nvPr/>
        </p:nvSpPr>
        <p:spPr bwMode="auto">
          <a:xfrm>
            <a:off x="309563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bg-BG" sz="240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AutoShape 9" descr="C:\Users\HP\Desktop\maths_icon_varwhq.webp"/>
          <p:cNvSpPr>
            <a:spLocks noChangeAspect="1" noChangeArrowheads="1"/>
          </p:cNvSpPr>
          <p:nvPr/>
        </p:nvSpPr>
        <p:spPr bwMode="auto">
          <a:xfrm>
            <a:off x="461963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bg-BG" sz="240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AutoShape 11" descr="C:\Users\HP\Desktop\maths_icon_varwhq.webp"/>
          <p:cNvSpPr>
            <a:spLocks noChangeAspect="1" noChangeArrowheads="1"/>
          </p:cNvSpPr>
          <p:nvPr/>
        </p:nvSpPr>
        <p:spPr bwMode="auto">
          <a:xfrm>
            <a:off x="614363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bg-BG" sz="240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084" name="Picture 12" descr="C:\Users\HP\Desktop\divide-51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72" y="1155514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29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55012C2-FBEC-499D-A9A9-C7CA27B59FD5}"/>
              </a:ext>
            </a:extLst>
          </p:cNvPr>
          <p:cNvGrpSpPr/>
          <p:nvPr/>
        </p:nvGrpSpPr>
        <p:grpSpPr>
          <a:xfrm>
            <a:off x="5867401" y="3389063"/>
            <a:ext cx="3733799" cy="2221610"/>
            <a:chOff x="1522413" y="1828800"/>
            <a:chExt cx="3733799" cy="2221610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5F13CC87-EECE-4ADC-B774-C6797AC0515F}"/>
                </a:ext>
              </a:extLst>
            </p:cNvPr>
            <p:cNvSpPr/>
            <p:nvPr/>
          </p:nvSpPr>
          <p:spPr>
            <a:xfrm>
              <a:off x="1522413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800" b="1" dirty="0">
                  <a:solidFill>
                    <a:srgbClr val="234465"/>
                  </a:solidFill>
                  <a:latin typeface="Calibri"/>
                </a:rPr>
                <a:t>2</a:t>
              </a:r>
              <a:r>
                <a:rPr lang="en-US" sz="2800" b="1" dirty="0">
                  <a:solidFill>
                    <a:srgbClr val="FFA000"/>
                  </a:solidFill>
                  <a:latin typeface="Calibri"/>
                </a:rPr>
                <a:t/>
              </a:r>
              <a:br>
                <a:rPr lang="en-US" sz="2800" b="1" dirty="0">
                  <a:solidFill>
                    <a:srgbClr val="FFA000"/>
                  </a:solidFill>
                  <a:latin typeface="Calibri"/>
                </a:rPr>
              </a:br>
              <a:r>
                <a:rPr lang="en-US" sz="2800" b="1" dirty="0">
                  <a:solidFill>
                    <a:srgbClr val="234465"/>
                  </a:solidFill>
                  <a:latin typeface="Calibri"/>
                </a:rPr>
                <a:t>2</a:t>
              </a:r>
              <a:endParaRPr lang="bg-BG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00564E22-57C9-4D21-AAA7-D816AF3DE553}"/>
                </a:ext>
              </a:extLst>
            </p:cNvPr>
            <p:cNvSpPr/>
            <p:nvPr/>
          </p:nvSpPr>
          <p:spPr>
            <a:xfrm>
              <a:off x="3034602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800" b="1" dirty="0">
                  <a:solidFill>
                    <a:srgbClr val="234465"/>
                  </a:solidFill>
                  <a:latin typeface="Calibri"/>
                </a:rPr>
                <a:t>3</a:t>
              </a:r>
              <a:br>
                <a:rPr lang="en-US" sz="2800" b="1" dirty="0">
                  <a:solidFill>
                    <a:srgbClr val="234465"/>
                  </a:solidFill>
                  <a:latin typeface="Calibri"/>
                </a:rPr>
              </a:br>
              <a:r>
                <a:rPr lang="en-US" sz="2800" b="1" dirty="0">
                  <a:solidFill>
                    <a:srgbClr val="234465"/>
                  </a:solidFill>
                  <a:latin typeface="Calibri"/>
                </a:rPr>
                <a:t>5</a:t>
              </a:r>
              <a:endParaRPr lang="bg-BG" sz="28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FA62F02-5711-4A55-8287-8CEDC6390D0D}"/>
                </a:ext>
              </a:extLst>
            </p:cNvPr>
            <p:cNvSpPr txBox="1"/>
            <p:nvPr/>
          </p:nvSpPr>
          <p:spPr>
            <a:xfrm>
              <a:off x="3198812" y="2154775"/>
              <a:ext cx="3994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/>
              <a:r>
                <a:rPr lang="en-US" sz="3200" b="1" spc="50" dirty="0">
                  <a:ln w="9525" cmpd="sng">
                    <a:solidFill>
                      <a:srgbClr val="F7C86D"/>
                    </a:solidFill>
                    <a:prstDash val="solid"/>
                  </a:ln>
                  <a:solidFill>
                    <a:srgbClr val="234465"/>
                  </a:solidFill>
                  <a:effectLst>
                    <a:glow rad="38100">
                      <a:srgbClr val="F7C86D">
                        <a:alpha val="40000"/>
                      </a:srgbClr>
                    </a:glow>
                  </a:effectLst>
                  <a:latin typeface="Calibri"/>
                </a:rPr>
                <a:t>2</a:t>
              </a:r>
              <a:br>
                <a:rPr lang="en-US" sz="3200" b="1" spc="50" dirty="0">
                  <a:ln w="9525" cmpd="sng">
                    <a:solidFill>
                      <a:srgbClr val="F7C86D"/>
                    </a:solidFill>
                    <a:prstDash val="solid"/>
                  </a:ln>
                  <a:solidFill>
                    <a:srgbClr val="234465"/>
                  </a:solidFill>
                  <a:effectLst>
                    <a:glow rad="38100">
                      <a:srgbClr val="F7C86D">
                        <a:alpha val="40000"/>
                      </a:srgbClr>
                    </a:glow>
                  </a:effectLst>
                  <a:latin typeface="Calibri"/>
                </a:rPr>
              </a:br>
              <a:r>
                <a:rPr lang="en-US" sz="3200" b="1" spc="50" dirty="0">
                  <a:ln w="9525" cmpd="sng">
                    <a:solidFill>
                      <a:srgbClr val="F7C86D"/>
                    </a:solidFill>
                    <a:prstDash val="solid"/>
                  </a:ln>
                  <a:solidFill>
                    <a:srgbClr val="234465"/>
                  </a:solidFill>
                  <a:effectLst>
                    <a:glow rad="38100">
                      <a:srgbClr val="F7C86D">
                        <a:alpha val="40000"/>
                      </a:srgbClr>
                    </a:glow>
                  </a:effectLst>
                  <a:latin typeface="Calibri"/>
                </a:rPr>
                <a:t>2</a:t>
              </a:r>
              <a:r>
                <a:rPr lang="en-US" sz="2800" dirty="0">
                  <a:solidFill>
                    <a:srgbClr val="234465"/>
                  </a:solidFill>
                  <a:latin typeface="Calibri"/>
                </a:rPr>
                <a:t/>
              </a:r>
              <a:br>
                <a:rPr lang="en-US" sz="2800" dirty="0">
                  <a:solidFill>
                    <a:srgbClr val="234465"/>
                  </a:solidFill>
                  <a:latin typeface="Calibri"/>
                </a:rPr>
              </a:br>
              <a:r>
                <a:rPr lang="en-US" sz="3200" b="1" spc="50" dirty="0">
                  <a:ln w="9525" cmpd="sng">
                    <a:solidFill>
                      <a:srgbClr val="F7C86D"/>
                    </a:solidFill>
                    <a:prstDash val="solid"/>
                  </a:ln>
                  <a:solidFill>
                    <a:srgbClr val="234465"/>
                  </a:solidFill>
                  <a:effectLst>
                    <a:glow rad="38100">
                      <a:srgbClr val="F7C86D">
                        <a:alpha val="40000"/>
                      </a:srgbClr>
                    </a:glow>
                  </a:effectLst>
                  <a:latin typeface="Calibri"/>
                </a:rPr>
                <a:t>3</a:t>
              </a:r>
              <a:endParaRPr lang="bg-BG" sz="3200" b="1" spc="50" dirty="0">
                <a:ln w="9525" cmpd="sng">
                  <a:solidFill>
                    <a:srgbClr val="F7C86D"/>
                  </a:solidFill>
                  <a:prstDash val="solid"/>
                </a:ln>
                <a:solidFill>
                  <a:srgbClr val="234465"/>
                </a:solidFill>
                <a:effectLst>
                  <a:glow rad="38100">
                    <a:srgbClr val="F7C86D">
                      <a:alpha val="40000"/>
                    </a:srgbClr>
                  </a:glow>
                </a:effectLst>
                <a:latin typeface="Calibri"/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66800" y="4724401"/>
            <a:ext cx="37681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24, 16 -&gt;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24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* 3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16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33121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/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3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3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856D8C2-A1F7-4EC0-A450-AFA065161F75}"/>
              </a:ext>
            </a:extLst>
          </p:cNvPr>
          <p:cNvSpPr txBox="1">
            <a:spLocks/>
          </p:cNvSpPr>
          <p:nvPr/>
        </p:nvSpPr>
        <p:spPr>
          <a:xfrm>
            <a:off x="360392" y="118707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bg-BG" dirty="0">
                <a:solidFill>
                  <a:srgbClr val="234465"/>
                </a:solidFill>
                <a:latin typeface="Calibri"/>
              </a:rPr>
              <a:t>Напишете програма, която:</a:t>
            </a:r>
          </a:p>
          <a:p>
            <a:pPr lvl="1">
              <a:buClr>
                <a:srgbClr val="234465"/>
              </a:buClr>
            </a:pPr>
            <a:r>
              <a:rPr lang="bg-BG" dirty="0">
                <a:solidFill>
                  <a:srgbClr val="234465"/>
                </a:solidFill>
                <a:latin typeface="Calibri"/>
              </a:rPr>
              <a:t>Прочита 2 цели числа </a:t>
            </a:r>
            <a:r>
              <a:rPr lang="en-US" b="1" dirty="0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dirty="0">
                <a:solidFill>
                  <a:srgbClr val="234465"/>
                </a:solidFill>
                <a:latin typeface="Calibri"/>
              </a:rPr>
              <a:t>и </a:t>
            </a:r>
            <a:r>
              <a:rPr lang="en-US" b="1" dirty="0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bg-BG" dirty="0">
                <a:solidFill>
                  <a:srgbClr val="234465"/>
                </a:solidFill>
                <a:latin typeface="Calibri"/>
              </a:rPr>
              <a:t> </a:t>
            </a:r>
          </a:p>
          <a:p>
            <a:pPr lvl="1">
              <a:buClr>
                <a:srgbClr val="234465"/>
              </a:buClr>
            </a:pPr>
            <a:r>
              <a:rPr lang="bg-BG" dirty="0">
                <a:solidFill>
                  <a:srgbClr val="234465"/>
                </a:solidFill>
                <a:latin typeface="Calibri"/>
              </a:rPr>
              <a:t>Намира най-големия им общ делител - </a:t>
            </a:r>
            <a:r>
              <a:rPr lang="bg-BG" b="1" dirty="0">
                <a:solidFill>
                  <a:srgbClr val="234465">
                    <a:lumMod val="75000"/>
                  </a:srgbClr>
                </a:solidFill>
                <a:latin typeface="Calibri"/>
              </a:rPr>
              <a:t>НОД</a:t>
            </a:r>
            <a:r>
              <a:rPr lang="en-US" dirty="0">
                <a:solidFill>
                  <a:srgbClr val="234465"/>
                </a:solidFill>
                <a:latin typeface="Calibri"/>
              </a:rPr>
              <a:t>(</a:t>
            </a:r>
            <a:r>
              <a:rPr lang="en-US" b="1" dirty="0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b="1" dirty="0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bg-BG" dirty="0">
                <a:solidFill>
                  <a:srgbClr val="234465"/>
                </a:solidFill>
                <a:latin typeface="Calibri"/>
              </a:rPr>
              <a:t>)</a:t>
            </a:r>
          </a:p>
          <a:p>
            <a:pPr>
              <a:buClr>
                <a:srgbClr val="234465"/>
              </a:buClr>
            </a:pPr>
            <a:r>
              <a:rPr lang="bg-BG" dirty="0">
                <a:solidFill>
                  <a:srgbClr val="234465"/>
                </a:solidFill>
                <a:latin typeface="Calibri"/>
              </a:rPr>
              <a:t>Насоки:</a:t>
            </a:r>
          </a:p>
          <a:p>
            <a:pPr lvl="1">
              <a:buClr>
                <a:srgbClr val="234465"/>
              </a:buClr>
            </a:pPr>
            <a:r>
              <a:rPr lang="bg-BG" dirty="0">
                <a:solidFill>
                  <a:srgbClr val="234465"/>
                </a:solidFill>
                <a:latin typeface="Calibri"/>
              </a:rPr>
              <a:t>Докато не се достигне остатък </a:t>
            </a:r>
            <a:r>
              <a:rPr lang="bg-BG" dirty="0">
                <a:solidFill>
                  <a:srgbClr val="234465">
                    <a:lumMod val="75000"/>
                  </a:srgbClr>
                </a:solidFill>
                <a:latin typeface="Calibri"/>
              </a:rPr>
              <a:t>0</a:t>
            </a:r>
            <a:r>
              <a:rPr lang="bg-BG" dirty="0">
                <a:solidFill>
                  <a:srgbClr val="234465"/>
                </a:solidFill>
                <a:latin typeface="Calibri"/>
              </a:rPr>
              <a:t>:</a:t>
            </a:r>
          </a:p>
          <a:p>
            <a:pPr lvl="2">
              <a:buClr>
                <a:srgbClr val="234465"/>
              </a:buClr>
            </a:pPr>
            <a:r>
              <a:rPr lang="bg-BG" sz="3200" dirty="0">
                <a:solidFill>
                  <a:srgbClr val="234465"/>
                </a:solidFill>
                <a:latin typeface="Calibri"/>
              </a:rPr>
              <a:t>Дели се по-голямото число на по-малкото</a:t>
            </a:r>
          </a:p>
          <a:p>
            <a:pPr lvl="2">
              <a:buClr>
                <a:srgbClr val="234465"/>
              </a:buClr>
            </a:pPr>
            <a:r>
              <a:rPr lang="bg-BG" sz="3200" dirty="0">
                <a:solidFill>
                  <a:srgbClr val="234465"/>
                </a:solidFill>
                <a:latin typeface="Calibri"/>
              </a:rPr>
              <a:t>Взима се остатъка от делението</a:t>
            </a:r>
          </a:p>
          <a:p>
            <a:pPr lvl="1">
              <a:buClr>
                <a:srgbClr val="234465"/>
              </a:buClr>
            </a:pPr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30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3000" y="4114801"/>
            <a:ext cx="32044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letOldB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b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b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a = oldB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а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31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2471" y="1489656"/>
            <a:ext cx="10366376" cy="45366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unction solve(args) {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let a = Number(args[0]);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let b </a:t>
            </a:r>
            <a:r>
              <a:rPr lang="pt-BR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Number(args[1]);</a:t>
            </a:r>
            <a:endParaRPr lang="pt-BR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(a % b !== </a:t>
            </a:r>
            <a:r>
              <a:rPr lang="pt-BR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0)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8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temp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 % b;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a =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b;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b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temp;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8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pt-BR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spcBef>
                <a:spcPts val="12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console.log(b);</a:t>
            </a:r>
          </a:p>
          <a:p>
            <a:pPr defTabSz="1218987" eaLnBrk="0" hangingPunct="0">
              <a:spcBef>
                <a:spcPts val="12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1232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234465"/>
                </a:solidFill>
                <a:latin typeface="Calibri"/>
                <a:hlinkClick r:id="rId2"/>
              </a:rPr>
              <a:t>https://judge.softuni.bg/Contests/Practice/Index/156#6</a:t>
            </a:r>
            <a:endParaRPr lang="en-US" sz="2400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1FE3D0CB-E2D7-4D28-8076-43C743AE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411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 = 600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b =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136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600 / 136 = 4 (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ост. 56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136 / 56 = 2  (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ост. 24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56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 24 = 2   (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ост. 8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24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 8 = 3    (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ост.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0)</a:t>
            </a:r>
          </a:p>
          <a:p>
            <a:pPr defTabSz="1218987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НОД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9842D9-2E9D-4D18-A315-F5D0A816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64" y="1184467"/>
            <a:ext cx="1539969" cy="15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+mj-lt"/>
              </a:rPr>
              <a:t>Използваме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dirty="0" smtClean="0">
                <a:latin typeface="+mj-lt"/>
              </a:rPr>
              <a:t>-</a:t>
            </a:r>
            <a:r>
              <a:rPr lang="bg-BG" sz="3200" dirty="0" smtClean="0"/>
              <a:t>цикли</a:t>
            </a:r>
            <a:r>
              <a:rPr lang="bg-BG" sz="3200" dirty="0"/>
              <a:t>, за да повтаряме действие</a:t>
            </a:r>
            <a:r>
              <a:rPr lang="en-US" sz="3200" dirty="0"/>
              <a:t>,</a:t>
            </a:r>
            <a:r>
              <a:rPr lang="bg-BG" sz="3200" dirty="0"/>
              <a:t>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32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10600" y="1934587"/>
            <a:ext cx="2078938" cy="1539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772999"/>
            <a:ext cx="3323650" cy="2846057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86CD463B-03E9-4036-8731-65454195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2704562"/>
            <a:ext cx="688961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 = 5;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while(a &lt;= 10)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 ("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 = " + a);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a++;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прекъсваме циклите с оператора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33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9D4BC9C7-6FDE-4970-8586-1964DE2D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26" y="2448430"/>
            <a:ext cx="7767574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while(true)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	break;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="" xmlns:a16="http://schemas.microsoft.com/office/drawing/2014/main" id="{FE4EBBCD-B883-45F0-80AD-DBE534EB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494" y="4046780"/>
            <a:ext cx="4294496" cy="990600"/>
          </a:xfrm>
          <a:prstGeom prst="wedgeRoundRectCallout">
            <a:avLst>
              <a:gd name="adj1" fmla="val -61331"/>
              <a:gd name="adj2" fmla="val -369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Условие за прекъсване на цикъла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316ED3E4-9C2E-4800-879E-D65470B6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4609" y="2095155"/>
            <a:ext cx="1926608" cy="1427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1A8A4D1-7E23-45CC-8785-F87AB301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72" y="3810001"/>
            <a:ext cx="3323650" cy="2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4000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320" y="1200745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7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7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2654" y="2602493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9" y="5230429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12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=""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64" y="3048102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=""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45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=""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2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663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=""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=""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9" y="3323302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233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03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37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0612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958" y="1186307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09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0"/>
            <a:ext cx="2615167" cy="133533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6600" b="1" dirty="0">
                <a:solidFill>
                  <a:srgbClr val="FFFFFF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3633087"/>
            <a:ext cx="3211077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=""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847" y="304828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=""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236" y="4621388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(</a:t>
            </a:r>
            <a:r>
              <a:rPr lang="bg-BG" sz="2800" b="1" dirty="0">
                <a:solidFill>
                  <a:srgbClr val="FFFFFF"/>
                </a:solidFill>
                <a:latin typeface="Calibri"/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)</a:t>
            </a:r>
            <a:endParaRPr lang="bg-BG" sz="28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2795762" y="2873215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=""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1958158" y="3358196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2165517" y="3791764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условие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795762" y="4686997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1958158" y="5222726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2103065" y="5357316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/>
            <a:r>
              <a:rPr lang="bg-BG" sz="2400" b="1" dirty="0">
                <a:solidFill>
                  <a:srgbClr val="FFFFFF"/>
                </a:solidFill>
                <a:latin typeface="Calibri"/>
              </a:rPr>
              <a:t>команди</a:t>
            </a:r>
            <a:endParaRPr lang="en-US" sz="2400" b="1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=""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1389374" y="4591380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=""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2725503" y="4853108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2885931" y="4657242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bg-BG" sz="2400" b="1" dirty="0">
                <a:solidFill>
                  <a:srgbClr val="234465"/>
                </a:solidFill>
                <a:latin typeface="Calibri"/>
              </a:rPr>
              <a:t>вярно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3566377" y="3574877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bg-BG" sz="2400" b="1" dirty="0">
                <a:solidFill>
                  <a:srgbClr val="234465"/>
                </a:solidFill>
                <a:latin typeface="Calibri"/>
              </a:rPr>
              <a:t>невярно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6781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 = 5;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bg-BG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 = " + a);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a++;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b="1" dirty="0">
                <a:solidFill>
                  <a:srgbClr val="FFFFFF"/>
                </a:solidFill>
                <a:latin typeface="Calibri"/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720111" y="5025036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bg-BG" sz="2800" dirty="0">
              <a:solidFill>
                <a:srgbClr val="FFA000"/>
              </a:solidFill>
              <a:latin typeface="Calibri"/>
            </a:endParaRPr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1238518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28" y="4217016"/>
            <a:ext cx="1800745" cy="245424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=""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3127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8987"/>
            <a:endParaRPr lang="en-US" sz="2800" b="1" dirty="0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Flowchart: Decision 24">
            <a:extLst>
              <a:ext uri="{FF2B5EF4-FFF2-40B4-BE49-F238E27FC236}">
                <a16:creationId xmlns=""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2361" y="3207714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b="1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=""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9823" y="1757269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218987"/>
              <a:r>
                <a:rPr lang="bg-BG" sz="2400" b="1" dirty="0">
                  <a:solidFill>
                    <a:srgbClr val="FFFFFF"/>
                  </a:solidFill>
                  <a:latin typeface="Calibri"/>
                </a:rPr>
                <a:t>Прочитане </a:t>
              </a:r>
              <a:br>
                <a:rPr lang="bg-BG" sz="2400" b="1" dirty="0">
                  <a:solidFill>
                    <a:srgbClr val="FFFFFF"/>
                  </a:solidFill>
                  <a:latin typeface="Calibri"/>
                </a:rPr>
              </a:br>
              <a:r>
                <a:rPr lang="bg-BG" sz="2400" b="1" dirty="0">
                  <a:solidFill>
                    <a:srgbClr val="FFFFFF"/>
                  </a:solidFill>
                  <a:latin typeface="Calibri"/>
                </a:rPr>
                <a:t>на число </a:t>
              </a:r>
              <a:r>
                <a:rPr lang="en-US" sz="2400" b="1" dirty="0">
                  <a:solidFill>
                    <a:srgbClr val="FFFFFF"/>
                  </a:solidFill>
                  <a:latin typeface="Calibri"/>
                </a:rPr>
                <a:t>(</a:t>
              </a:r>
              <a:r>
                <a:rPr lang="en-US" sz="2400" b="1" dirty="0">
                  <a:solidFill>
                    <a:srgbClr val="FFFFFF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2400" b="1" dirty="0">
                  <a:solidFill>
                    <a:srgbClr val="FFFFFF"/>
                  </a:solidFill>
                  <a:latin typeface="Calibri"/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=""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30945" y="3176798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4766" y="4685203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987"/>
              <a:r>
                <a:rPr lang="bg-BG" sz="2200" b="1" dirty="0">
                  <a:solidFill>
                    <a:srgbClr val="FFFFFF"/>
                  </a:solidFill>
                  <a:latin typeface="Calibri"/>
                </a:rPr>
                <a:t>Принтиране</a:t>
              </a:r>
              <a:endParaRPr lang="en-US" sz="2200" b="1" dirty="0">
                <a:solidFill>
                  <a:srgbClr val="FFFFFF"/>
                </a:solidFill>
                <a:latin typeface="Calibri"/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=""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5353" y="2976095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10645" y="3411932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FF"/>
                </a:solidFill>
                <a:latin typeface="Calibri"/>
              </a:rPr>
              <a:t> &lt; 1 </a:t>
            </a:r>
            <a:br>
              <a:rPr lang="en-US" sz="2000" b="1" dirty="0">
                <a:solidFill>
                  <a:srgbClr val="FFFFFF"/>
                </a:solidFill>
                <a:latin typeface="Calibri"/>
              </a:rPr>
            </a:br>
            <a:r>
              <a:rPr lang="en-US" sz="2000" b="1" dirty="0">
                <a:solidFill>
                  <a:srgbClr val="FFFFFF"/>
                </a:solidFill>
                <a:latin typeface="Calibri"/>
              </a:rPr>
              <a:t>||</a:t>
            </a:r>
            <a:r>
              <a:rPr lang="bg-BG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alibri"/>
              </a:rPr>
              <a:t/>
            </a:r>
            <a:br>
              <a:rPr lang="en-US" sz="2000" b="1" dirty="0">
                <a:solidFill>
                  <a:srgbClr val="FFFFFF"/>
                </a:solidFill>
                <a:latin typeface="Calibri"/>
              </a:rPr>
            </a:b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FFFFFF"/>
                </a:solidFill>
                <a:latin typeface="Calibri"/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9759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alibri"/>
              </a:rPr>
              <a:t>1 &lt;= n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rgbClr val="FFFFFF"/>
                </a:solidFill>
                <a:latin typeface="Calibri"/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7340" y="2714550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8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53166"/>
            <a:ext cx="10366376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numberInRange(args</a:t>
            </a: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0;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dirty="0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Number(args[i]);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pt-BR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pt-BR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num &gt; 100) {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i++;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console.log("Invalid number!");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num = Number(args[i]);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console.log(`The number is: ${num}`);</a:t>
            </a: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dirty="0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numberInRange([-22, 401, 93]);</a:t>
            </a:r>
            <a:endParaRPr lang="pt-BR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09600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/>
            <a:r>
              <a:rPr lang="bg-BG" sz="2400" dirty="0">
                <a:solidFill>
                  <a:srgbClr val="234465"/>
                </a:solidFill>
                <a:latin typeface="Calibri"/>
              </a:rPr>
              <a:t>Тестване на решението: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A000"/>
                </a:solidFill>
                <a:latin typeface="Calibri"/>
                <a:hlinkClick r:id="rId2"/>
              </a:rPr>
              <a:t>https://judge.softuni.bg/Contests/Practice/Index/1014#0</a:t>
            </a:r>
            <a:endParaRPr lang="en-US" sz="2400" dirty="0">
              <a:solidFill>
                <a:srgbClr val="FFA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1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bg-BG" dirty="0"/>
              <a:t>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1218987"/>
              <a:t>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8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1673</Words>
  <Application>Microsoft Office PowerPoint</Application>
  <PresentationFormat>По избор</PresentationFormat>
  <Paragraphs>406</Paragraphs>
  <Slides>38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SoftUni3_1</vt:lpstr>
      <vt:lpstr>Повторения (цикли)</vt:lpstr>
      <vt:lpstr>Имате въпроси?</vt:lpstr>
      <vt:lpstr>Съдържание</vt:lpstr>
      <vt:lpstr>Презентация на PowerPoint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Завършване - условие </vt:lpstr>
      <vt:lpstr>Завършване - условие (2)</vt:lpstr>
      <vt:lpstr>Завършване - решение </vt:lpstr>
      <vt:lpstr>Презентация на PowerPoint</vt:lpstr>
      <vt:lpstr>Безкраен цикъл</vt:lpstr>
      <vt:lpstr>Прекратяване на цикъл</vt:lpstr>
      <vt:lpstr>Редица цели числа - условие</vt:lpstr>
      <vt:lpstr>Редица цели числа – решение</vt:lpstr>
      <vt:lpstr>Баланс на сметка - условие</vt:lpstr>
      <vt:lpstr>Баланс на сметка - условие (2)</vt:lpstr>
      <vt:lpstr>Баланс на сметка - условие(3)</vt:lpstr>
      <vt:lpstr>Баланс на сметка - решение</vt:lpstr>
      <vt:lpstr>Редица числа 2k+1 - условие</vt:lpstr>
      <vt:lpstr>Редица числа 2k+1 - решение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Презентация на PowerPoint</vt:lpstr>
      <vt:lpstr>Най-голям общ делител (НОД)</vt:lpstr>
      <vt:lpstr>Алгоритъм на Евклид за НОД - условие</vt:lpstr>
      <vt:lpstr>Алгоритъм на Евклид за НОД - решение</vt:lpstr>
      <vt:lpstr>Какво научихме днес?</vt:lpstr>
      <vt:lpstr>Какво научихме днес? (2)</vt:lpstr>
      <vt:lpstr>Презентация на PowerPoint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creator>Windows User</dc:creator>
  <cp:lastModifiedBy>HP</cp:lastModifiedBy>
  <cp:revision>31</cp:revision>
  <dcterms:created xsi:type="dcterms:W3CDTF">2018-06-22T14:08:37Z</dcterms:created>
  <dcterms:modified xsi:type="dcterms:W3CDTF">2018-06-29T20:13:06Z</dcterms:modified>
</cp:coreProperties>
</file>