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5" r:id="rId34"/>
    <p:sldId id="290" r:id="rId35"/>
    <p:sldId id="291" r:id="rId36"/>
    <p:sldId id="292" r:id="rId37"/>
    <p:sldId id="293" r:id="rId38"/>
    <p:sldId id="294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533" autoAdjust="0"/>
  </p:normalViewPr>
  <p:slideViewPr>
    <p:cSldViewPr>
      <p:cViewPr varScale="1">
        <p:scale>
          <a:sx n="87" d="100"/>
          <a:sy n="87" d="100"/>
        </p:scale>
        <p:origin x="379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77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9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7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4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7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34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94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5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1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68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82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47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40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10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5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50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9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36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1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8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5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51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5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61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068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7782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7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8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7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7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1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9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8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518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8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3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2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88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6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78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93" r:id="rId13"/>
    <p:sldLayoutId id="214748369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D1230-7CB8-4AF4-AA8C-1ABB809520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3812" y="2222942"/>
            <a:ext cx="3002296" cy="22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/>
              <a:t>[</a:t>
            </a:r>
            <a:r>
              <a:rPr lang="bg-BG" sz="3000" dirty="0"/>
              <a:t>1</a:t>
            </a:r>
            <a:r>
              <a:rPr lang="en-US" sz="3000" dirty="0"/>
              <a:t>…</a:t>
            </a:r>
            <a:r>
              <a:rPr lang="bg-BG" sz="3000" dirty="0"/>
              <a:t>100</a:t>
            </a:r>
            <a:r>
              <a:rPr lang="en-US" sz="3000" dirty="0"/>
              <a:t>]</a:t>
            </a:r>
            <a:r>
              <a:rPr lang="bg-BG" sz="3000" dirty="0"/>
              <a:t>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5412" y="2979250"/>
            <a:ext cx="68580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numbers1To100()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numbers1To100();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AEA61FDA-8669-4BB8-9FD0-32927DEC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641" y="1215642"/>
            <a:ext cx="3613150" cy="17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>
                <a:solidFill>
                  <a:schemeClr val="bg1"/>
                </a:solidFill>
              </a:rPr>
              <a:t>[1…1000]</a:t>
            </a:r>
            <a:r>
              <a:rPr lang="en-US" dirty="0"/>
              <a:t>, </a:t>
            </a:r>
            <a:r>
              <a:rPr lang="bg-BG" dirty="0"/>
              <a:t>които 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6565" y="2807080"/>
            <a:ext cx="6782594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numbersIn7()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if (i % 10 === 7)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console.log(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numbersIn7();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100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  <p:sp>
        <p:nvSpPr>
          <p:cNvPr id="22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67853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6785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2"/>
              </a:buClr>
            </a:pPr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20497" y="3276600"/>
            <a:ext cx="77478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latinLetters()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String.fromCharCode(i)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latinLetters();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5433" y="4599408"/>
            <a:ext cx="914399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822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37938" y="5057332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13476" y="422162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4598" y="5119104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97085" y="523340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91534" y="5056975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5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17409" y="1875006"/>
            <a:ext cx="8754006" cy="4001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sumNumbers(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= Number(args[0]);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r>
              <a:rPr lang="nn-NO" sz="2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600" b="1" dirty="0">
                <a:latin typeface="Consolas" pitchFamily="49" charset="0"/>
                <a:cs typeface="Consolas" pitchFamily="49" charset="0"/>
              </a:rPr>
              <a:t> (let i = 1; i &lt;= </a:t>
            </a:r>
            <a:r>
              <a:rPr lang="nn-NO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sum = sum + Number(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args[i]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console.log(sum);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sumNumbers([3, 44, 16, 1]);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1343978"/>
            <a:ext cx="3733800" cy="531028"/>
          </a:xfrm>
          <a:prstGeom prst="wedgeRoundRectCallout">
            <a:avLst>
              <a:gd name="adj1" fmla="val -56425"/>
              <a:gd name="adj2" fmla="val 368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Масив от аргументи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954" y="3962400"/>
            <a:ext cx="3733800" cy="983874"/>
          </a:xfrm>
          <a:prstGeom prst="wedgeRoundRectCallout">
            <a:avLst>
              <a:gd name="adj1" fmla="val -56360"/>
              <a:gd name="adj2" fmla="val -4848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Елемент от масива с аргументи</a:t>
            </a:r>
          </a:p>
        </p:txBody>
      </p:sp>
    </p:spTree>
    <p:extLst>
      <p:ext uri="{BB962C8B-B14F-4D97-AF65-F5344CB8AC3E}">
        <p14:creationId xmlns:p14="http://schemas.microsoft.com/office/powerpoint/2010/main" val="22582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9"/>
            <a:ext cx="986596" cy="1826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25373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6372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591729"/>
            <a:ext cx="914399" cy="1826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28012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04413" y="5371490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2948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05" y="1706462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10" y="2965095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97858" y="1453682"/>
            <a:ext cx="7939909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maxNumber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(args) {</a:t>
            </a:r>
          </a:p>
          <a:p>
            <a:r>
              <a:rPr lang="da-DK" sz="2600" b="1" dirty="0">
                <a:latin typeface="Consolas" pitchFamily="49" charset="0"/>
                <a:cs typeface="Consolas" pitchFamily="49" charset="0"/>
              </a:rPr>
              <a:t>    let </a:t>
            </a:r>
            <a:r>
              <a:rPr lang="da-DK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da-DK" sz="2600" b="1" dirty="0">
                <a:latin typeface="Consolas" pitchFamily="49" charset="0"/>
                <a:cs typeface="Consolas" pitchFamily="49" charset="0"/>
              </a:rPr>
              <a:t> = Number(args[0]);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let max =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Number.NEGATIVE_INFINITY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sz="2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600" b="1" dirty="0">
                <a:latin typeface="Consolas" pitchFamily="49" charset="0"/>
                <a:cs typeface="Consolas" pitchFamily="49" charset="0"/>
              </a:rPr>
              <a:t> (let i = 1; i &lt;= n; i++) </a:t>
            </a:r>
            <a:r>
              <a:rPr lang="nn-NO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2600" b="1" dirty="0">
                <a:latin typeface="Consolas" pitchFamily="49" charset="0"/>
                <a:cs typeface="Consolas" pitchFamily="49" charset="0"/>
              </a:rPr>
              <a:t>        let num = Number(</a:t>
            </a:r>
            <a:r>
              <a:rPr lang="da-DK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args[i]</a:t>
            </a:r>
            <a:r>
              <a:rPr lang="da-DK" sz="2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&gt; max)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 max =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console.log("max = " + max);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maxNumber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([3, 20, 16, 58]);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27008"/>
            <a:ext cx="9503571" cy="882654"/>
          </a:xfrm>
        </p:spPr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8072" y="4626953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02013"/>
            <a:ext cx="765955" cy="5176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389812" y="429902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66612" y="5184910"/>
            <a:ext cx="747600" cy="5186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520718" y="530978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Напишете програма, която: </a:t>
            </a:r>
          </a:p>
          <a:p>
            <a:pPr lvl="1">
              <a:buClr>
                <a:schemeClr val="tx2"/>
              </a:buClr>
            </a:pPr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>
              <a:buClr>
                <a:schemeClr val="tx2"/>
              </a:buClr>
            </a:pPr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>
              <a:buClr>
                <a:schemeClr val="tx2"/>
              </a:buClr>
            </a:pPr>
            <a:r>
              <a:rPr lang="bg-BG"/>
              <a:t>Намира </a:t>
            </a:r>
            <a:r>
              <a:rPr lang="bg-BG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pPr>
              <a:buClr>
                <a:schemeClr val="tx2"/>
              </a:buClr>
            </a:pPr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08402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3312" y="1725829"/>
            <a:ext cx="96774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minNumber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(args) {</a:t>
            </a:r>
          </a:p>
          <a:p>
            <a:r>
              <a:rPr lang="da-DK" sz="2600" b="1" dirty="0">
                <a:latin typeface="Consolas" pitchFamily="49" charset="0"/>
                <a:cs typeface="Consolas" pitchFamily="49" charset="0"/>
              </a:rPr>
              <a:t>   let n = Number(args[0]);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let max =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Number.POSITIVE_INFINITY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;</a:t>
            </a:r>
            <a:endParaRPr lang="bg-BG" sz="2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600" b="1" dirty="0">
                <a:latin typeface="Consolas" pitchFamily="49" charset="0"/>
                <a:cs typeface="Consolas" pitchFamily="49" charset="0"/>
              </a:rPr>
              <a:t> (let i = 1; i &lt;= n; i++) </a:t>
            </a:r>
            <a:r>
              <a:rPr lang="nn-NO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nn-NO" sz="2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console.log("min = " + min);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maxNumber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([3, 20, 16, 58]);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16157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 </a:t>
            </a:r>
            <a:r>
              <a:rPr lang="bg-BG" sz="3200" dirty="0"/>
              <a:t>Увеличаване и намаляване на стойността на променливи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</a:t>
            </a:r>
            <a:endParaRPr lang="en-US" sz="3200" dirty="0"/>
          </a:p>
          <a:p>
            <a:pPr marL="819096" lvl="1" indent="-514350"/>
            <a:r>
              <a:rPr lang="bg-BG" sz="3000" dirty="0"/>
              <a:t>Конструкция</a:t>
            </a:r>
            <a:endParaRPr lang="en-US" sz="3000" dirty="0"/>
          </a:p>
          <a:p>
            <a:pPr marL="514350" indent="-514350">
              <a:buAutoNum type="arabicPeriod"/>
            </a:pPr>
            <a:r>
              <a:rPr lang="en-US" sz="3200" dirty="0"/>
              <a:t> ASCII </a:t>
            </a:r>
            <a:r>
              <a:rPr lang="bg-BG" sz="3200" dirty="0"/>
              <a:t>стойност и преобразуване на типове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2812" y="1676400"/>
            <a:ext cx="2790937" cy="20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36950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1945" y="1421116"/>
            <a:ext cx="6684930" cy="4827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function leftRightSum(args) {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let n = Number(args[0]);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let leftSum = 0;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 (let i = 1; i &lt;= n; i++)</a:t>
            </a:r>
            <a:r>
              <a:rPr lang="bg-BG" sz="21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  leftSum = leftSum + Number(args[i]);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if (leftSum === rightSum) {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  console.log("Yes, sum = " + leftSum);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difference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GB" sz="2100" b="1" dirty="0" err="1">
                <a:latin typeface="Consolas" pitchFamily="49" charset="0"/>
                <a:cs typeface="Consolas" pitchFamily="49" charset="0"/>
              </a:rPr>
              <a:t>leftRightSum</a:t>
            </a:r>
            <a:r>
              <a:rPr lang="en-GB" sz="2100" b="1" dirty="0">
                <a:latin typeface="Consolas" pitchFamily="49" charset="0"/>
                <a:cs typeface="Consolas" pitchFamily="49" charset="0"/>
              </a:rPr>
              <a:t>([2, 10, 90, 60, 40]);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484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3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br>
              <a:rPr lang="en-US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6075" y="243839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84812" y="34004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09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43034" y="1318022"/>
            <a:ext cx="6302756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oddEvenSum(args) 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let n = Number(args[0]);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let oddSum = 0;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let evenSum = 0;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(let i = 1; i &lt;= n; i++) 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let element = Number(args[i]);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if (i % 2 !== 0) { 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oddSum += element;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} else { 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evenSum += element; }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GB" sz="2000" b="1" dirty="0" err="1">
                <a:latin typeface="Consolas" pitchFamily="49" charset="0"/>
                <a:cs typeface="Consolas" pitchFamily="49" charset="0"/>
              </a:rPr>
              <a:t>oddEvenSum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([4, 10, 50, 60, 20]);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82136" y="524280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10588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136" y="61053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94606" y="1524000"/>
            <a:ext cx="8776606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vowelSum([arg1])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text = arg1;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(let i = 0; i &lt; text.length;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if (text[i] === 'a') { sum += 1;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else if (text[i] === 'e') { sum += 2;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other vowels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vowelSum(["hello"]);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https://judge.softuni.bg/Contests/Practice/Index/1015#8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1949895"/>
            <a:ext cx="3733800" cy="830689"/>
          </a:xfrm>
          <a:prstGeom prst="wedgeRoundRectCallout">
            <a:avLst>
              <a:gd name="adj1" fmla="val -56321"/>
              <a:gd name="adj2" fmla="val 4723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9" y="2780584"/>
            <a:ext cx="2325269" cy="1805508"/>
          </a:xfrm>
          <a:prstGeom prst="wedgeRoundRectCallout">
            <a:avLst>
              <a:gd name="adj1" fmla="val 69193"/>
              <a:gd name="adj2" fmla="val -1380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 вземем символ по индекс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070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4400" dirty="0"/>
              <a:t>Увеличаване и намаляване на стойността </a:t>
            </a:r>
            <a:br>
              <a:rPr lang="en-US" sz="4400" dirty="0"/>
            </a:br>
            <a:r>
              <a:rPr lang="bg-BG" sz="4400" dirty="0"/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587176"/>
            <a:ext cx="2679364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6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Можем да инкрементираме/декрементираме числови стойности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2800" dirty="0"/>
              <a:t>Можем да повтаряме блок код с </a:t>
            </a:r>
            <a:r>
              <a:rPr lang="en-US" sz="2800" dirty="0"/>
              <a:t>for-</a:t>
            </a:r>
            <a:r>
              <a:rPr lang="bg-BG" sz="28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3690" y="4267200"/>
            <a:ext cx="6278922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99469" y="1676400"/>
            <a:ext cx="6333143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console.log(a);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042676"/>
            <a:ext cx="6172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console.log(symbol);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x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6612" y="1697635"/>
            <a:ext cx="6172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readInput(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let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Number(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args[0]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let num = Number(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args[i]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3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89680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1600200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847012" y="260377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80" y="4484245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32" y="144263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4662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85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</a:t>
            </a:r>
            <a:r>
              <a:rPr lang="ru-RU" dirty="0"/>
              <a:t>нкрементиране </a:t>
            </a:r>
            <a:r>
              <a:rPr lang="en-US" dirty="0"/>
              <a:t>-</a:t>
            </a:r>
            <a:r>
              <a:rPr lang="ru-RU" dirty="0"/>
              <a:t> увеличаването на стойността на дадена</a:t>
            </a:r>
            <a:br>
              <a:rPr lang="en-US" dirty="0"/>
            </a:br>
            <a:r>
              <a:rPr lang="bg-BG" dirty="0"/>
              <a:t>променлива</a:t>
            </a:r>
            <a:r>
              <a:rPr lang="ru-RU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Извършва се чрез оператори за инкрементиране </a:t>
            </a:r>
            <a:r>
              <a:rPr lang="en-US" dirty="0"/>
              <a:t>-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префиксни и постфиксни</a:t>
            </a:r>
            <a:r>
              <a:rPr lang="en-US" dirty="0"/>
              <a:t> 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/>
              <a:t>Извършва се само върху променливи, които имат числена </a:t>
            </a:r>
            <a:br>
              <a:rPr lang="en-US" dirty="0"/>
            </a:br>
            <a:r>
              <a:rPr lang="bg-BG" dirty="0"/>
              <a:t>стойност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54953"/>
              </p:ext>
            </p:extLst>
          </p:nvPr>
        </p:nvGraphicFramePr>
        <p:xfrm>
          <a:off x="760412" y="3657600"/>
          <a:ext cx="111252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1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7181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Пре-инкрементация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780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554712" y="244875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534319" y="500201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554712" y="29129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534317" y="5549405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3767439"/>
            <a:ext cx="4424017" cy="132277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1215741"/>
            <a:ext cx="4876800" cy="1322772"/>
          </a:xfrm>
          <a:prstGeom prst="wedgeRoundRectCallout">
            <a:avLst>
              <a:gd name="adj1" fmla="val -55299"/>
              <a:gd name="adj2" fmla="val 4481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</a:p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 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0440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Декрементиране</a:t>
            </a:r>
            <a:r>
              <a:rPr lang="ru-RU" dirty="0"/>
              <a:t> – намаляването на стойността на дадена </a:t>
            </a:r>
            <a:br>
              <a:rPr lang="en-US" dirty="0"/>
            </a:br>
            <a:r>
              <a:rPr lang="ru-RU" dirty="0"/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/>
              <a:t>Извършва се чрез оператори за декрементиране – </a:t>
            </a:r>
            <a:br>
              <a:rPr lang="en-US" sz="3198" dirty="0"/>
            </a:br>
            <a:r>
              <a:rPr lang="bg-BG" sz="3198" dirty="0"/>
              <a:t>префиксни и постфиксни</a:t>
            </a:r>
            <a:r>
              <a:rPr lang="en-US" sz="3198" dirty="0"/>
              <a:t> </a:t>
            </a:r>
            <a:endParaRPr lang="bg-BG" sz="3198" dirty="0"/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/>
              <a:t>Извършва се само върху променливи, които имат числена </a:t>
            </a:r>
            <a:br>
              <a:rPr lang="en-US" sz="3198" dirty="0"/>
            </a:br>
            <a:r>
              <a:rPr lang="bg-BG" sz="3198" dirty="0"/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03714"/>
              </p:ext>
            </p:extLst>
          </p:nvPr>
        </p:nvGraphicFramePr>
        <p:xfrm>
          <a:off x="611462" y="3429000"/>
          <a:ext cx="109728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7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/>
              <a:t>Пре-декрементация</a:t>
            </a:r>
            <a:endParaRPr lang="en-US" sz="3198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/>
              <a:t>Пост-декрементация</a:t>
            </a:r>
            <a:endParaRPr lang="en-US" sz="3198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190663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32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3243" y="507011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0582" y="294076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83243" y="556647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14556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F22F3-60DB-4958-AF92-9E25F7EC7E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13386" y="3467878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2522043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18012" y="2522043"/>
            <a:ext cx="2191890" cy="775606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84772" y="2637553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3973816"/>
            <a:ext cx="3187699" cy="807999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592" y="4817409"/>
            <a:ext cx="5663639" cy="926029"/>
          </a:xfrm>
          <a:prstGeom prst="wedgeRoundRectCallout">
            <a:avLst>
              <a:gd name="adj1" fmla="val -54875"/>
              <a:gd name="adj2" fmla="val -53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66271" y="4026758"/>
            <a:ext cx="2994741" cy="5482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2788</Words>
  <Application>Microsoft Office PowerPoint</Application>
  <PresentationFormat>Custom</PresentationFormat>
  <Paragraphs>556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for-цикъл - конструкция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2018-07-07T09:36:27Z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