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4"/>
  </p:notesMasterIdLst>
  <p:handoutMasterIdLst>
    <p:handoutMasterId r:id="rId35"/>
  </p:handoutMasterIdLst>
  <p:sldIdLst>
    <p:sldId id="274" r:id="rId3"/>
    <p:sldId id="501" r:id="rId4"/>
    <p:sldId id="497" r:id="rId5"/>
    <p:sldId id="420" r:id="rId6"/>
    <p:sldId id="429" r:id="rId7"/>
    <p:sldId id="481" r:id="rId8"/>
    <p:sldId id="428" r:id="rId9"/>
    <p:sldId id="480" r:id="rId10"/>
    <p:sldId id="433" r:id="rId11"/>
    <p:sldId id="483" r:id="rId12"/>
    <p:sldId id="445" r:id="rId13"/>
    <p:sldId id="502" r:id="rId14"/>
    <p:sldId id="503" r:id="rId15"/>
    <p:sldId id="513" r:id="rId16"/>
    <p:sldId id="511" r:id="rId17"/>
    <p:sldId id="506" r:id="rId18"/>
    <p:sldId id="507" r:id="rId19"/>
    <p:sldId id="508" r:id="rId20"/>
    <p:sldId id="512" r:id="rId21"/>
    <p:sldId id="509" r:id="rId22"/>
    <p:sldId id="439" r:id="rId23"/>
    <p:sldId id="440" r:id="rId24"/>
    <p:sldId id="452" r:id="rId25"/>
    <p:sldId id="493" r:id="rId26"/>
    <p:sldId id="453" r:id="rId27"/>
    <p:sldId id="427" r:id="rId28"/>
    <p:sldId id="467" r:id="rId29"/>
    <p:sldId id="466" r:id="rId30"/>
    <p:sldId id="470" r:id="rId31"/>
    <p:sldId id="413" r:id="rId32"/>
    <p:sldId id="496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8D503DEF-2AB1-4987-A915-7B5FEE9665BE}">
          <p14:sldIdLst>
            <p14:sldId id="274"/>
            <p14:sldId id="501"/>
            <p14:sldId id="497"/>
          </p14:sldIdLst>
        </p14:section>
        <p14:section name="Цикъл със стъпка" id="{AC02D9CC-BF0A-4F02-8147-BCA5573FFE10}">
          <p14:sldIdLst>
            <p14:sldId id="420"/>
            <p14:sldId id="429"/>
            <p14:sldId id="481"/>
            <p14:sldId id="428"/>
            <p14:sldId id="480"/>
            <p14:sldId id="433"/>
            <p14:sldId id="483"/>
          </p14:sldIdLst>
        </p14:section>
        <p14:section name="Задачи с цикли" id="{E6098E28-5284-42F9-B11E-8B1EFD8C9606}">
          <p14:sldIdLst>
            <p14:sldId id="445"/>
            <p14:sldId id="502"/>
            <p14:sldId id="503"/>
            <p14:sldId id="513"/>
            <p14:sldId id="511"/>
            <p14:sldId id="506"/>
            <p14:sldId id="507"/>
            <p14:sldId id="508"/>
            <p14:sldId id="512"/>
            <p14:sldId id="509"/>
            <p14:sldId id="439"/>
            <p14:sldId id="440"/>
            <p14:sldId id="452"/>
            <p14:sldId id="493"/>
            <p14:sldId id="453"/>
            <p14:sldId id="427"/>
            <p14:sldId id="467"/>
            <p14:sldId id="466"/>
            <p14:sldId id="470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533" autoAdjust="0"/>
  </p:normalViewPr>
  <p:slideViewPr>
    <p:cSldViewPr>
      <p:cViewPr varScale="1">
        <p:scale>
          <a:sx n="87" d="100"/>
          <a:sy n="87" d="100"/>
        </p:scale>
        <p:origin x="298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49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356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2714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934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6#02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6#03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6#04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Practice/Index/1016#09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judge.softuni.bg/Contests/Practice/Index/1016#10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8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55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6#0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6#0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Цикли със стъпка, 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61331" y="5396088"/>
            <a:ext cx="2950749" cy="460502"/>
          </a:xfrm>
        </p:spPr>
        <p:txBody>
          <a:bodyPr/>
          <a:lstStyle/>
          <a:p>
            <a:pPr algn="l"/>
            <a:r>
              <a:rPr lang="en-US" sz="2400" noProof="1"/>
              <a:t>T</a:t>
            </a:r>
            <a:r>
              <a:rPr lang="bg-BG" sz="2400" noProof="1"/>
              <a:t>рейнърски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3859"/>
            <a:ext cx="2950749" cy="363552"/>
          </a:xfrm>
        </p:spPr>
        <p:txBody>
          <a:bodyPr/>
          <a:lstStyle/>
          <a:p>
            <a:pPr algn="r"/>
            <a:r>
              <a:rPr lang="bg-BG" sz="1800" dirty="0">
                <a:solidFill>
                  <a:schemeClr val="tx1">
                    <a:lumMod val="75000"/>
                  </a:schemeClr>
                </a:solidFill>
              </a:rPr>
              <a:t>Софтуерен университет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36712" y="1416401"/>
            <a:ext cx="8458200" cy="46347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function evenPowersOfTwo([arg1])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let n = Number(arg1);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let num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for (let i = 0; i &lt;= n; i+=2)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   console.log(num);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   num = num * 2 *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evenPowersOfTwo([7]);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7313612" y="2971800"/>
            <a:ext cx="914400" cy="521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89812" y="3709849"/>
            <a:ext cx="2133600" cy="1076038"/>
          </a:xfrm>
          <a:prstGeom prst="wedgeRoundRectCallout">
            <a:avLst>
              <a:gd name="adj1" fmla="val -37647"/>
              <a:gd name="adj2" fmla="val -6392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1412" y="6326363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https://judge.softuni.bg/Contests/Practice/Index/1016#02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</a:t>
            </a:r>
            <a:r>
              <a:rPr lang="bg-BG" sz="3600" dirty="0"/>
              <a:t>конструкциите могат да се влагат 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619" y="74624"/>
            <a:ext cx="8397308" cy="882654"/>
          </a:xfrm>
        </p:spPr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44557" y="2203938"/>
            <a:ext cx="622608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(let i = 0; i &lt; a;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console.log("i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for (let j = 0; j &lt; b; j++)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console.log("j = " + j);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console.log();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8517809" y="3923146"/>
            <a:ext cx="381519" cy="347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3424954" y="4044053"/>
            <a:ext cx="3812458" cy="4418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E92DD-7BDC-41CA-80AC-5F4E341F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495" y="2029790"/>
            <a:ext cx="2819400" cy="413442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97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+mj-lt"/>
              </a:rPr>
              <a:t>Блокът от код във вложения цикъл </a:t>
            </a:r>
            <a:br>
              <a:rPr lang="bg-BG" sz="3600" dirty="0">
                <a:latin typeface="+mj-lt"/>
              </a:rPr>
            </a:br>
            <a:r>
              <a:rPr lang="bg-BG" sz="3600" dirty="0">
                <a:latin typeface="+mj-lt"/>
              </a:rPr>
              <a:t>се изпълнява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 * b</a:t>
            </a:r>
            <a:r>
              <a:rPr lang="en-US" sz="3600" b="1" dirty="0">
                <a:latin typeface="+mj-lt"/>
              </a:rPr>
              <a:t> </a:t>
            </a:r>
            <a:r>
              <a:rPr lang="bg-BG" sz="3600" dirty="0">
                <a:latin typeface="+mj-lt"/>
              </a:rPr>
              <a:t>пъти</a:t>
            </a: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13146" y="2514600"/>
            <a:ext cx="5745364" cy="3719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(let i = 0; i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console.log("i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for (let j = 0; j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j++)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console.log("j = " + j);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console.log();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093211" y="4055917"/>
            <a:ext cx="495300" cy="45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1980828" y="4572000"/>
            <a:ext cx="3810000" cy="42939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A5E40-A44B-4706-905F-004EAA3A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07" y="1882309"/>
            <a:ext cx="2895599" cy="454125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2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+mj-lt"/>
              </a:rPr>
              <a:t>Използват се когато за всяко действие искаме да изпълним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на брой други</a:t>
            </a: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 (</a:t>
            </a:r>
            <a:r>
              <a:rPr lang="en-US" dirty="0"/>
              <a:t>3</a:t>
            </a:r>
            <a:r>
              <a:rPr lang="bg-BG" dirty="0"/>
              <a:t>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76050" y="2283154"/>
            <a:ext cx="8175314" cy="4228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 (</a:t>
            </a:r>
            <a:r>
              <a:rPr lang="en-US" sz="3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 = 0; i &lt; a; i++) 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3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 (</a:t>
            </a:r>
            <a:r>
              <a:rPr lang="en-US" sz="3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j = 0; j &lt; b; j++) 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3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 (</a:t>
            </a:r>
            <a:r>
              <a:rPr lang="en-US" sz="3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n = 0; n &lt; c; n++) 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	…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3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3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236" y="4236559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Имената на </a:t>
            </a: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итераторите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665412" y="2438400"/>
            <a:ext cx="457200" cy="40778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3351212" y="2971800"/>
            <a:ext cx="422813" cy="533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5D058-95AE-4A5A-A1DF-867085CA2D94}"/>
              </a:ext>
            </a:extLst>
          </p:cNvPr>
          <p:cNvSpPr/>
          <p:nvPr/>
        </p:nvSpPr>
        <p:spPr>
          <a:xfrm>
            <a:off x="4037012" y="3605144"/>
            <a:ext cx="402588" cy="42964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558148" y="2917398"/>
            <a:ext cx="1805142" cy="1805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079150" y="2438400"/>
            <a:ext cx="2763138" cy="27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bg-BG" sz="2800" dirty="0"/>
              <a:t>Напишете програма, която извежда номерата на стаите в една сграда </a:t>
            </a:r>
            <a:br>
              <a:rPr lang="bg-BG" sz="2800" dirty="0"/>
            </a:br>
            <a:r>
              <a:rPr lang="bg-BG" sz="2800" dirty="0"/>
              <a:t>(в низходящ ред)</a:t>
            </a:r>
            <a:endParaRPr lang="en-US" sz="2800" dirty="0"/>
          </a:p>
          <a:p>
            <a:pPr marL="914400" lvl="1" indent="-457200"/>
            <a:r>
              <a:rPr lang="bg-BG" sz="2800" dirty="0"/>
              <a:t>На всеки </a:t>
            </a:r>
            <a:r>
              <a:rPr lang="bg-BG" sz="2800" b="1" dirty="0"/>
              <a:t>четен</a:t>
            </a:r>
            <a:r>
              <a:rPr lang="bg-BG" sz="2800" dirty="0"/>
              <a:t> етаж има само </a:t>
            </a:r>
            <a:r>
              <a:rPr lang="bg-BG" sz="2800" b="1" dirty="0"/>
              <a:t>офиси</a:t>
            </a:r>
          </a:p>
          <a:p>
            <a:pPr marL="914400" lvl="1" indent="-457200"/>
            <a:r>
              <a:rPr lang="bg-BG" sz="2800" dirty="0"/>
              <a:t>На всеки </a:t>
            </a:r>
            <a:r>
              <a:rPr lang="bg-BG" sz="2800" b="1" dirty="0"/>
              <a:t>нечетен</a:t>
            </a:r>
            <a:r>
              <a:rPr lang="bg-BG" sz="2800" dirty="0"/>
              <a:t> етаж има само </a:t>
            </a:r>
            <a:r>
              <a:rPr lang="bg-BG" sz="2800" b="1" dirty="0"/>
              <a:t>апартаменти</a:t>
            </a:r>
          </a:p>
          <a:p>
            <a:pPr lvl="0" indent="-457200"/>
            <a:r>
              <a:rPr lang="bg-BG" sz="2800" dirty="0"/>
              <a:t>Етажите се означават по следния начин</a:t>
            </a:r>
            <a:r>
              <a:rPr lang="en-US" sz="2800" dirty="0"/>
              <a:t>:</a:t>
            </a:r>
            <a:endParaRPr lang="bg-BG" sz="2800" dirty="0"/>
          </a:p>
          <a:p>
            <a:pPr lvl="1" indent="-457200"/>
            <a:r>
              <a:rPr lang="bg-BG" sz="2600" dirty="0"/>
              <a:t>Апартаменти: </a:t>
            </a:r>
            <a:r>
              <a:rPr lang="en-US" sz="2600" dirty="0"/>
              <a:t>"</a:t>
            </a:r>
            <a:r>
              <a:rPr lang="bg-BG" sz="2600" b="1" dirty="0">
                <a:latin typeface="Consolas" panose="020B0609020204030204" pitchFamily="49" charset="0"/>
              </a:rPr>
              <a:t>А</a:t>
            </a:r>
            <a:r>
              <a:rPr lang="en-US" sz="2600" b="1" dirty="0"/>
              <a:t>{</a:t>
            </a:r>
            <a:r>
              <a:rPr lang="bg-BG" sz="2600" b="1" dirty="0"/>
              <a:t>номер на етажа</a:t>
            </a:r>
            <a:r>
              <a:rPr lang="en-US" sz="2600" b="1" dirty="0"/>
              <a:t>}{</a:t>
            </a:r>
            <a:r>
              <a:rPr lang="bg-BG" sz="2600" b="1" dirty="0"/>
              <a:t>номер на апартамента</a:t>
            </a:r>
            <a:r>
              <a:rPr lang="en-US" sz="2600" b="1" dirty="0"/>
              <a:t>}"</a:t>
            </a:r>
            <a:endParaRPr lang="bg-BG" sz="2600" b="1" dirty="0"/>
          </a:p>
          <a:p>
            <a:pPr lvl="1" indent="-457200"/>
            <a:r>
              <a:rPr lang="bg-BG" sz="2800" dirty="0"/>
              <a:t>Офиси: </a:t>
            </a:r>
            <a:r>
              <a:rPr lang="en-US" sz="2800" dirty="0"/>
              <a:t>"</a:t>
            </a:r>
            <a:r>
              <a:rPr lang="bg-BG" sz="2600" b="1" dirty="0">
                <a:latin typeface="Consolas" panose="020B0609020204030204" pitchFamily="49" charset="0"/>
              </a:rPr>
              <a:t>О</a:t>
            </a:r>
            <a:r>
              <a:rPr lang="en-US" sz="2600" b="1" dirty="0"/>
              <a:t>{</a:t>
            </a:r>
            <a:r>
              <a:rPr lang="bg-BG" sz="2600" b="1" dirty="0"/>
              <a:t>номер на етажа</a:t>
            </a:r>
            <a:r>
              <a:rPr lang="en-US" sz="2600" b="1" dirty="0"/>
              <a:t>}{</a:t>
            </a:r>
            <a:r>
              <a:rPr lang="bg-BG" sz="2600" b="1" dirty="0"/>
              <a:t>номер на офиса</a:t>
            </a:r>
            <a:r>
              <a:rPr lang="en-US" sz="2600" b="1" dirty="0"/>
              <a:t>}"</a:t>
            </a:r>
            <a:endParaRPr lang="bg-BG" sz="2600" b="1" dirty="0"/>
          </a:p>
          <a:p>
            <a:pPr lvl="1" indent="-457200"/>
            <a:r>
              <a:rPr lang="bg-BG" sz="2600" dirty="0"/>
              <a:t>Номерата им винаги започват с </a:t>
            </a:r>
            <a:r>
              <a:rPr lang="bg-BG" sz="2600" b="1" dirty="0"/>
              <a:t>0</a:t>
            </a:r>
            <a:endParaRPr lang="bg-BG" sz="2800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200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 и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65589" y="4029116"/>
            <a:ext cx="5083347" cy="1833515"/>
            <a:chOff x="1741630" y="4220562"/>
            <a:chExt cx="5083347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741630" y="4571904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582343" y="5056602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2"/>
              <a:ext cx="3352799" cy="1833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8641" y="3657600"/>
            <a:ext cx="5083347" cy="2719912"/>
            <a:chOff x="1741630" y="3876003"/>
            <a:chExt cx="5083347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741630" y="4571904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582343" y="5056602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336708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https://judge.softuni.bg/Contests/Practice/Index/1016#03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9922" y="1295400"/>
            <a:ext cx="673489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let floors = Number(arr[0]);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let rooms = Number(arr[1]);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let result = '';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for (let i = floors; i &gt;= 1; i--) 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let row = '';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for (let j = 0; j &lt; rooms; j++) 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if (I === floors) 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row += `L${i}${j} `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} </a:t>
            </a:r>
          </a:p>
          <a:p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TODO: check the other cases</a:t>
            </a:r>
          </a:p>
          <a:p>
            <a:r>
              <a:rPr lang="en-US" sz="20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result += `${row.trim()}\n`;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console.log(result);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3386047" y="3200400"/>
            <a:ext cx="4876800" cy="183943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76499" y="1870466"/>
            <a:ext cx="3200400" cy="1200150"/>
          </a:xfrm>
          <a:prstGeom prst="wedgeRoundRectCallout">
            <a:avLst>
              <a:gd name="adj1" fmla="val -58406"/>
              <a:gd name="adj2" fmla="val 4593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bg-BG" sz="2800" dirty="0"/>
              <a:t>Напишете програма, която извежда на конзолата всички </a:t>
            </a:r>
            <a:r>
              <a:rPr lang="bg-BG" sz="2800" b="1" dirty="0"/>
              <a:t>матрици 2х2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спазвайки условията:</a:t>
            </a:r>
          </a:p>
          <a:p>
            <a:pPr marL="990266" lvl="1" indent="-457200"/>
            <a:r>
              <a:rPr lang="bg-BG" sz="2600" dirty="0"/>
              <a:t>Прочита 4 числа </a:t>
            </a:r>
            <a:r>
              <a:rPr lang="en-US" sz="2600" dirty="0"/>
              <a:t>(</a:t>
            </a:r>
            <a:r>
              <a:rPr lang="en-US" sz="2600" b="1" dirty="0">
                <a:latin typeface="Consolas" panose="020B0609020204030204" pitchFamily="49" charset="0"/>
              </a:rPr>
              <a:t>a</a:t>
            </a:r>
            <a:r>
              <a:rPr lang="en-US" sz="2600" dirty="0"/>
              <a:t>, </a:t>
            </a:r>
            <a:r>
              <a:rPr lang="en-US" sz="2600" b="1" dirty="0">
                <a:latin typeface="Consolas" panose="020B0609020204030204" pitchFamily="49" charset="0"/>
              </a:rPr>
              <a:t>b</a:t>
            </a:r>
            <a:r>
              <a:rPr lang="en-US" sz="2600" dirty="0"/>
              <a:t>, </a:t>
            </a:r>
            <a:r>
              <a:rPr lang="en-US" sz="2600" b="1" dirty="0">
                <a:latin typeface="Consolas" panose="020B0609020204030204" pitchFamily="49" charset="0"/>
              </a:rPr>
              <a:t>c</a:t>
            </a:r>
            <a:r>
              <a:rPr lang="en-US" sz="2600" dirty="0"/>
              <a:t>, </a:t>
            </a:r>
            <a:r>
              <a:rPr lang="en-US" sz="2600" b="1" dirty="0">
                <a:latin typeface="Consolas" panose="020B0609020204030204" pitchFamily="49" charset="0"/>
              </a:rPr>
              <a:t>d</a:t>
            </a:r>
            <a:r>
              <a:rPr lang="en-US" sz="2600" dirty="0"/>
              <a:t>)</a:t>
            </a:r>
            <a:endParaRPr lang="en-US" sz="2400" dirty="0"/>
          </a:p>
          <a:p>
            <a:pPr marL="990266" lvl="1" indent="-457200"/>
            <a:r>
              <a:rPr lang="bg-BG" sz="2800" dirty="0"/>
              <a:t>Елементите на първия ред са </a:t>
            </a:r>
            <a:r>
              <a:rPr lang="bg-BG" sz="2800" b="1" dirty="0"/>
              <a:t>в интервала </a:t>
            </a:r>
            <a:r>
              <a:rPr lang="en-US" sz="2800" b="1" dirty="0"/>
              <a:t>[</a:t>
            </a:r>
            <a:r>
              <a:rPr lang="en-US" sz="2600" b="1" dirty="0">
                <a:latin typeface="Consolas" panose="020B0609020204030204" pitchFamily="49" charset="0"/>
              </a:rPr>
              <a:t>a</a:t>
            </a:r>
            <a:r>
              <a:rPr lang="bg-BG" sz="2800" b="1" dirty="0"/>
              <a:t>,</a:t>
            </a:r>
            <a:r>
              <a:rPr lang="en-US" sz="2800" b="1" dirty="0"/>
              <a:t> </a:t>
            </a:r>
            <a:r>
              <a:rPr lang="en-US" sz="2600" b="1" dirty="0">
                <a:latin typeface="Consolas" panose="020B0609020204030204" pitchFamily="49" charset="0"/>
              </a:rPr>
              <a:t>b</a:t>
            </a:r>
            <a:r>
              <a:rPr lang="en-US" sz="2800" b="1" dirty="0"/>
              <a:t>]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bg-BG" sz="2800" dirty="0"/>
              <a:t>а на втория </a:t>
            </a:r>
            <a:r>
              <a:rPr lang="bg-BG" sz="2800" b="1" dirty="0"/>
              <a:t>в </a:t>
            </a:r>
            <a:r>
              <a:rPr lang="en-US" sz="2800" b="1" dirty="0"/>
              <a:t>[</a:t>
            </a:r>
            <a:r>
              <a:rPr lang="en-US" sz="2600" b="1" dirty="0">
                <a:latin typeface="Consolas" panose="020B0609020204030204" pitchFamily="49" charset="0"/>
              </a:rPr>
              <a:t>c</a:t>
            </a:r>
            <a:r>
              <a:rPr lang="bg-BG" sz="2800" b="1" dirty="0"/>
              <a:t>,</a:t>
            </a:r>
            <a:r>
              <a:rPr lang="en-US" sz="2800" b="1" dirty="0"/>
              <a:t> </a:t>
            </a:r>
            <a:r>
              <a:rPr lang="en-US" sz="2600" b="1" dirty="0">
                <a:latin typeface="Consolas" panose="020B0609020204030204" pitchFamily="49" charset="0"/>
              </a:rPr>
              <a:t>d</a:t>
            </a:r>
            <a:r>
              <a:rPr lang="en-US" sz="2800" b="1" dirty="0"/>
              <a:t>]</a:t>
            </a:r>
          </a:p>
          <a:p>
            <a:pPr marL="990266" lvl="1" indent="-457200"/>
            <a:r>
              <a:rPr lang="bg-BG" sz="2800" dirty="0"/>
              <a:t>Сборът на елементите по двата диагонала е </a:t>
            </a:r>
            <a:r>
              <a:rPr lang="bg-BG" sz="2800" b="1" dirty="0"/>
              <a:t>равен</a:t>
            </a:r>
            <a:endParaRPr lang="en-US" sz="2800" b="1" dirty="0"/>
          </a:p>
          <a:p>
            <a:pPr marL="990266" lvl="1" indent="-457200"/>
            <a:r>
              <a:rPr lang="bg-BG" sz="2800" dirty="0"/>
              <a:t>На един ред </a:t>
            </a:r>
            <a:r>
              <a:rPr lang="bg-BG" sz="2800" b="1" dirty="0"/>
              <a:t>не</a:t>
            </a:r>
            <a:r>
              <a:rPr lang="bg-BG" sz="2800" dirty="0"/>
              <a:t> може да има два еднакви елемента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Матрица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5D3472-9913-4C4F-8FA6-B48343E85803}"/>
              </a:ext>
            </a:extLst>
          </p:cNvPr>
          <p:cNvGrpSpPr/>
          <p:nvPr/>
        </p:nvGrpSpPr>
        <p:grpSpPr>
          <a:xfrm>
            <a:off x="9599612" y="3796658"/>
            <a:ext cx="1787424" cy="2221008"/>
            <a:chOff x="9337206" y="3162991"/>
            <a:chExt cx="1916472" cy="252354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14784F-5D8A-48F5-B819-3246AE19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741" y="3162991"/>
              <a:ext cx="464061" cy="103319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5DD0CD1-2A51-425E-8B0B-5835DEDA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206" y="3186359"/>
              <a:ext cx="668138" cy="100982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7F9BE26-7F68-41A5-A4DF-1D874860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741" y="4605272"/>
              <a:ext cx="723937" cy="1081265"/>
            </a:xfrm>
            <a:prstGeom prst="rect">
              <a:avLst/>
            </a:prstGeom>
          </p:spPr>
        </p:pic>
        <p:pic>
          <p:nvPicPr>
            <p:cNvPr id="29" name="Picture 2" descr="Ð ÐµÐ·ÑÐ»ÑÐ°Ñ Ñ Ð¸Ð·Ð¾Ð±ÑÐ°Ð¶ÐµÐ½Ð¸Ðµ Ð·Ð° number  4 png">
              <a:extLst>
                <a:ext uri="{FF2B5EF4-FFF2-40B4-BE49-F238E27FC236}">
                  <a16:creationId xmlns:a16="http://schemas.microsoft.com/office/drawing/2014/main" id="{728BFD23-67B3-40B8-AAC5-E3ECA9DEE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7206" y="4570859"/>
              <a:ext cx="766891" cy="1097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573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bg-BG" sz="2800" dirty="0"/>
              <a:t>Примерен вход и изход: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Матрица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097307" y="2713844"/>
            <a:ext cx="2643374" cy="2276714"/>
            <a:chOff x="4137863" y="3720639"/>
            <a:chExt cx="2995147" cy="257969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137863" y="3999373"/>
              <a:ext cx="662496" cy="2077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Стрелка надясно 10"/>
            <p:cNvSpPr/>
            <p:nvPr/>
          </p:nvSpPr>
          <p:spPr>
            <a:xfrm>
              <a:off x="5021042" y="501048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926427" y="3720639"/>
              <a:ext cx="1206583" cy="25796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bg-BG" sz="2400" b="1" noProof="1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 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1 </a:t>
              </a:r>
              <a:r>
                <a:rPr lang="bg-BG" sz="2400" b="1" noProof="1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1EB33C-D7CB-4EBB-9D79-0B19C7F7A4CC}"/>
              </a:ext>
            </a:extLst>
          </p:cNvPr>
          <p:cNvGrpSpPr/>
          <p:nvPr/>
        </p:nvGrpSpPr>
        <p:grpSpPr>
          <a:xfrm>
            <a:off x="6201224" y="1461288"/>
            <a:ext cx="2776906" cy="4935903"/>
            <a:chOff x="4152964" y="3436715"/>
            <a:chExt cx="3146449" cy="5592762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457A6465-6AA9-41E3-9B72-4564E69AE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964" y="5296115"/>
              <a:ext cx="662496" cy="2077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7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8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7" name="Стрелка надясно 10">
              <a:extLst>
                <a:ext uri="{FF2B5EF4-FFF2-40B4-BE49-F238E27FC236}">
                  <a16:creationId xmlns:a16="http://schemas.microsoft.com/office/drawing/2014/main" id="{70F69F27-F40F-490B-B767-AD40709AB767}"/>
                </a:ext>
              </a:extLst>
            </p:cNvPr>
            <p:cNvSpPr/>
            <p:nvPr/>
          </p:nvSpPr>
          <p:spPr>
            <a:xfrm>
              <a:off x="5244760" y="6145805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91CB16E-294E-4ABC-958D-EC440C409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829" y="3436715"/>
              <a:ext cx="1206584" cy="55927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bg-BG" sz="24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bg-BG" sz="24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5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8 7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4 3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8 7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5 4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dirty="0"/>
              <a:t>Sli.do</a:t>
            </a:r>
            <a:endParaRPr lang="bg-BG" sz="7200" b="1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#</a:t>
            </a:r>
            <a:r>
              <a:rPr lang="en-US" sz="11500" b="1" noProof="1">
                <a:solidFill>
                  <a:schemeClr val="bg1"/>
                </a:solidFill>
              </a:rPr>
              <a:t>pb</a:t>
            </a:r>
            <a:r>
              <a:rPr lang="en-US" sz="11500" b="1" dirty="0">
                <a:solidFill>
                  <a:schemeClr val="bg1"/>
                </a:solidFill>
              </a:rPr>
              <a:t>-june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Матрица – решение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9562" y="1303099"/>
            <a:ext cx="9029700" cy="50044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r>
              <a:rPr lang="en-US" sz="21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Number(arr[0]);</a:t>
            </a: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1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remaining input</a:t>
            </a:r>
            <a:endParaRPr lang="en-US" sz="21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1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nn-NO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n-NO" sz="2100" b="1" dirty="0">
                <a:latin typeface="Consolas" pitchFamily="49" charset="0"/>
                <a:cs typeface="Consolas" pitchFamily="49" charset="0"/>
              </a:rPr>
              <a:t>; i &lt;= </a:t>
            </a:r>
            <a:r>
              <a:rPr lang="nn-NO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nn-NO" sz="2100" b="1" dirty="0"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21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1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for (let j = </a:t>
            </a:r>
            <a:r>
              <a:rPr lang="en-US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; j &lt;= </a:t>
            </a:r>
            <a:r>
              <a:rPr lang="en-US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; j++) </a:t>
            </a:r>
            <a:r>
              <a:rPr lang="bg-BG" sz="21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1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for (let k = </a:t>
            </a:r>
            <a:r>
              <a:rPr lang="en-US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; k &lt;= </a:t>
            </a:r>
            <a:r>
              <a:rPr lang="en-US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; k++) </a:t>
            </a:r>
            <a:r>
              <a:rPr lang="bg-BG" sz="21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1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for (let l = </a:t>
            </a:r>
            <a:r>
              <a:rPr lang="en-US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; l &lt;= </a:t>
            </a:r>
            <a:r>
              <a:rPr lang="en-US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; l++) </a:t>
            </a:r>
            <a:r>
              <a:rPr lang="bg-BG" sz="21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1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=== </a:t>
            </a:r>
            <a:r>
              <a:rPr lang="en-US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&amp;&amp; (</a:t>
            </a:r>
            <a:r>
              <a:rPr lang="nn-NO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!== </a:t>
            </a:r>
            <a:r>
              <a:rPr lang="en-US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!== </a:t>
            </a:r>
            <a:r>
              <a:rPr lang="en-US" sz="21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bg-BG" sz="21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1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print the output in the correct format</a:t>
            </a:r>
            <a:endParaRPr lang="bg-BG" sz="21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1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bg-BG" sz="21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1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bg-BG" sz="21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bg-BG" sz="21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1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2" y="6336173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https://judge.softuni.bg/Contests/Practice/Index/1016#04</a:t>
            </a:r>
            <a:r>
              <a:rPr lang="en-US" sz="2200" dirty="0"/>
              <a:t>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057400"/>
            <a:ext cx="3456568" cy="1474386"/>
          </a:xfrm>
          <a:prstGeom prst="wedgeRoundRectCallout">
            <a:avLst>
              <a:gd name="adj1" fmla="val -57036"/>
              <a:gd name="adj2" fmla="val 3640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Всеки цикъл генерира по едно число от матрицата</a:t>
            </a:r>
          </a:p>
        </p:txBody>
      </p:sp>
    </p:spTree>
    <p:extLst>
      <p:ext uri="{BB962C8B-B14F-4D97-AF65-F5344CB8AC3E}">
        <p14:creationId xmlns:p14="http://schemas.microsoft.com/office/powerpoint/2010/main" val="211247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Отпечатва числата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пирамида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691106-466C-42DB-A6ED-8FF8FE985FC1}"/>
              </a:ext>
            </a:extLst>
          </p:cNvPr>
          <p:cNvGrpSpPr/>
          <p:nvPr/>
        </p:nvGrpSpPr>
        <p:grpSpPr>
          <a:xfrm>
            <a:off x="851172" y="4147756"/>
            <a:ext cx="2993854" cy="2249435"/>
            <a:chOff x="475067" y="4113113"/>
            <a:chExt cx="2993854" cy="22494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E0870F-F97B-4283-AECC-CE59B55A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123" y="4113113"/>
              <a:ext cx="1447798" cy="22494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1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3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3750F4-8104-493F-8A0F-D6F75AD15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67" y="4839090"/>
              <a:ext cx="54361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Down Arrow 6">
              <a:extLst>
                <a:ext uri="{FF2B5EF4-FFF2-40B4-BE49-F238E27FC236}">
                  <a16:creationId xmlns:a16="http://schemas.microsoft.com/office/drawing/2014/main" id="{A865B6AF-1542-430E-AF4A-70F23598E8A1}"/>
                </a:ext>
              </a:extLst>
            </p:cNvPr>
            <p:cNvSpPr/>
            <p:nvPr/>
          </p:nvSpPr>
          <p:spPr>
            <a:xfrm rot="16200000">
              <a:off x="1359700" y="4976700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E6256C-9571-448A-A303-D7A4E0CC7AAB}"/>
              </a:ext>
            </a:extLst>
          </p:cNvPr>
          <p:cNvGrpSpPr/>
          <p:nvPr/>
        </p:nvGrpSpPr>
        <p:grpSpPr>
          <a:xfrm>
            <a:off x="4172323" y="4147756"/>
            <a:ext cx="3667270" cy="2249435"/>
            <a:chOff x="3952499" y="4113113"/>
            <a:chExt cx="3667270" cy="22494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D4FEEA-64E7-4CDD-96A7-47ACCE63A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970" y="4113113"/>
              <a:ext cx="2017799" cy="22494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1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3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9E0732-1F1B-4222-B5AA-0E144B901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499" y="4839088"/>
              <a:ext cx="77721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Down Arrow 15">
              <a:extLst>
                <a:ext uri="{FF2B5EF4-FFF2-40B4-BE49-F238E27FC236}">
                  <a16:creationId xmlns:a16="http://schemas.microsoft.com/office/drawing/2014/main" id="{6F5174FA-09F7-46C1-ACA0-9596EBF64F8A}"/>
                </a:ext>
              </a:extLst>
            </p:cNvPr>
            <p:cNvSpPr/>
            <p:nvPr/>
          </p:nvSpPr>
          <p:spPr>
            <a:xfrm rot="16200000">
              <a:off x="5000161" y="502939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E08AB77-AFF7-46AD-8CF5-E1DF0F9F3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39" y="3570467"/>
            <a:ext cx="2906754" cy="23660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8C47F4-EA93-45CA-B78D-BF02E3267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44">
            <a:off x="8613806" y="2862762"/>
            <a:ext cx="2748602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4223" y="1220582"/>
            <a:ext cx="79248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numberPyramid([arg1])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let n = Number(arg1);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let 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let result =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(let row = 1; row &lt;= n;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for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(let col = 1; col &lt;= row; col++)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if (col &gt; 1) result += "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result +=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if (num &gt; n)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console.log(result);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result =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if (num &gt; n)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numberPyramid([7]);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3426581"/>
            <a:ext cx="1853851" cy="2620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5D627-32DC-47FF-B8DA-7BD3DE6B9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44">
            <a:off x="9108708" y="4013073"/>
            <a:ext cx="2149376" cy="1422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DB738-2163-41EE-A0B4-9D26B2F01E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4724400"/>
            <a:ext cx="1624769" cy="13225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93812" y="63816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u="sng" dirty="0">
                <a:hlinkClick r:id="rId4"/>
              </a:rPr>
              <a:t>https://judge.softuni.bg/Contests/Practice/Index/1016#09</a:t>
            </a:r>
            <a:r>
              <a:rPr lang="en-US" sz="2000" u="sng" dirty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bg-BG" b="1" dirty="0"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в таблица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FD9E4-40B1-4659-8658-E21397647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41" y="1779834"/>
            <a:ext cx="635766" cy="1415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B60BA4-380B-4DA3-86D2-8811F3DAF1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41" y="1779834"/>
            <a:ext cx="936534" cy="1415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3F59D-D303-424D-90FC-C1CA4CCECC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06" y="1779834"/>
            <a:ext cx="950978" cy="1420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04A73C-4604-431A-AE36-8D354F0F7A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429000"/>
            <a:ext cx="936534" cy="14154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3F5AB2-CBD9-4444-8411-2250418513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377" y="3429000"/>
            <a:ext cx="950978" cy="1420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2A8C97-1C1E-4E38-B28E-B623E7EFC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878" y="3429000"/>
            <a:ext cx="936534" cy="1415478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629246" y="4202984"/>
            <a:ext cx="2928564" cy="1658504"/>
            <a:chOff x="4563488" y="4235043"/>
            <a:chExt cx="2928564" cy="16585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97BA4D-8B24-4319-9496-CAD1C1B0D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4254" y="4235043"/>
              <a:ext cx="1447798" cy="1658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 2 3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2 3 2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bg-BG" sz="2600" b="1" noProof="1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" name="Down Arrow 6">
              <a:extLst>
                <a:ext uri="{FF2B5EF4-FFF2-40B4-BE49-F238E27FC236}">
                  <a16:creationId xmlns:a16="http://schemas.microsoft.com/office/drawing/2014/main" id="{F6048B11-CA2E-47F6-AC9A-3538E149C8EC}"/>
                </a:ext>
              </a:extLst>
            </p:cNvPr>
            <p:cNvSpPr/>
            <p:nvPr/>
          </p:nvSpPr>
          <p:spPr>
            <a:xfrm rot="16200000">
              <a:off x="5451694" y="4838709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prstClr val="white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A34785-680A-4807-93BA-C987CD477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488" y="4721788"/>
              <a:ext cx="571498" cy="663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35727" y="4443051"/>
            <a:ext cx="2624719" cy="1178372"/>
            <a:chOff x="1223977" y="4457954"/>
            <a:chExt cx="2624719" cy="117837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9B79A9-1DAD-46F9-B36C-776B98ED3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795" y="4457954"/>
              <a:ext cx="1008901" cy="11783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1 </a:t>
              </a: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bg-BG" sz="2600" b="1" noProof="1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B0A6D40-31B7-4FFE-8A0D-AA28B9DC9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77" y="4698019"/>
              <a:ext cx="589801" cy="6982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3" name="Down Arrow 40">
              <a:extLst>
                <a:ext uri="{FF2B5EF4-FFF2-40B4-BE49-F238E27FC236}">
                  <a16:creationId xmlns:a16="http://schemas.microsoft.com/office/drawing/2014/main" id="{6799C4B3-F319-499A-8306-EC16BF18BD89}"/>
                </a:ext>
              </a:extLst>
            </p:cNvPr>
            <p:cNvSpPr/>
            <p:nvPr/>
          </p:nvSpPr>
          <p:spPr>
            <a:xfrm rot="16200000">
              <a:off x="2174386" y="4831924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2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bg-BG" sz="28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98109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2 3 4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2 3 4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4 3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4 3 2 </a:t>
            </a:r>
            <a:r>
              <a:rPr lang="bg-BG" sz="28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98109" y="2031620"/>
            <a:ext cx="2243712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793656" y="2870671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2 3 </a:t>
            </a:r>
            <a:r>
              <a:rPr lang="bg-BG" sz="28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3 2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3 2 </a:t>
            </a:r>
            <a:r>
              <a:rPr lang="bg-BG" sz="28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2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 </a:t>
            </a:r>
            <a:r>
              <a:rPr lang="bg-BG" sz="26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8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9" grpId="0" animBg="1"/>
      <p:bldP spid="40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99406" y="1350193"/>
            <a:ext cx="9448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numberTable([arg1])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n = Number(arg1);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result =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(let row = 0; row &lt; n;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(let col = 0; col &lt; n; col++)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let 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 = result + num + "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console.log(result);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result =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numberTable([5]);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237412" y="4395125"/>
            <a:ext cx="3139743" cy="1420371"/>
            <a:chOff x="8075612" y="4038600"/>
            <a:chExt cx="3139743" cy="1420371"/>
          </a:xfrm>
        </p:grpSpPr>
        <p:grpSp>
          <p:nvGrpSpPr>
            <p:cNvPr id="11" name="Group 10"/>
            <p:cNvGrpSpPr/>
            <p:nvPr/>
          </p:nvGrpSpPr>
          <p:grpSpPr>
            <a:xfrm>
              <a:off x="8075612" y="4038600"/>
              <a:ext cx="1927134" cy="1415478"/>
              <a:chOff x="8075612" y="4038600"/>
              <a:chExt cx="1927134" cy="141547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BF4DEC0-1609-412E-9F6A-D2C35B645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612" y="4038600"/>
                <a:ext cx="635766" cy="1415478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0D79DFE-3CC1-467D-98AE-F88424DE0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6212" y="4038600"/>
                <a:ext cx="936534" cy="1415478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5B371B-A5FC-420F-A842-EB35C03DA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4377" y="4038600"/>
              <a:ext cx="950978" cy="1420371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126263" y="6275153"/>
            <a:ext cx="99362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6"/>
              </a:rPr>
              <a:t>https://judge.softuni.bg/Contests/Practice/Index/1016#10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Вложени цикли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3783" y="1854672"/>
            <a:ext cx="5950229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(let i = 1; i &lt;= n;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console.log(i);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804" y="1981200"/>
            <a:ext cx="1926608" cy="1427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8567" y="3657324"/>
            <a:ext cx="2253081" cy="243840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3783" y="4088869"/>
            <a:ext cx="701702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++)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++)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${row}-${col}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008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Цикли със стъпка</a:t>
            </a:r>
          </a:p>
          <a:p>
            <a:pPr lvl="1"/>
            <a:r>
              <a:rPr lang="bg-BG" dirty="0"/>
              <a:t>Цикли с намаляваща стъпка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Вложени цикли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Решаване на задачи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Java"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    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16168" y="4190999"/>
            <a:ext cx="914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095590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6212" y="1772281"/>
            <a:ext cx="9269105" cy="3637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function numbersNto1([arg1])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let n = Number(arg1);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-=1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4812" y="3032318"/>
            <a:ext cx="1447800" cy="51404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7313612" y="3032318"/>
            <a:ext cx="941695" cy="51404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34187" y="1896845"/>
            <a:ext cx="2381129" cy="1113994"/>
          </a:xfrm>
          <a:prstGeom prst="wedgeRoundRectCallout">
            <a:avLst>
              <a:gd name="adj1" fmla="val -59401"/>
              <a:gd name="adj2" fmla="val 367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Намаляваща стъпка: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99212" y="3702692"/>
            <a:ext cx="3430504" cy="1015654"/>
          </a:xfrm>
          <a:prstGeom prst="wedgeRoundRectCallout">
            <a:avLst>
              <a:gd name="adj1" fmla="val -55394"/>
              <a:gd name="adj2" fmla="val -508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9359" y="6275153"/>
            <a:ext cx="96501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https://judge.softuni.bg/Contests/Practice/Index/1016#0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4191000"/>
            <a:ext cx="66249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054918" y="4369075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94012" y="4200939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182E52-7439-4D07-B1DF-74D6E24B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3126">
            <a:off x="9537375" y="3757594"/>
            <a:ext cx="1516329" cy="2264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0012" y="1676400"/>
            <a:ext cx="9372600" cy="4228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function loopByStep3([arg1])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let n = Number(arg1);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latin typeface="Consolas" pitchFamily="49" charset="0"/>
                <a:cs typeface="Consolas" pitchFamily="49" charset="0"/>
              </a:rPr>
              <a:t>loopByStep3([15]);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466012" y="2954215"/>
            <a:ext cx="990600" cy="47478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75612" y="3616326"/>
            <a:ext cx="2329216" cy="1058680"/>
          </a:xfrm>
          <a:prstGeom prst="wedgeRoundRectCallout">
            <a:avLst>
              <a:gd name="adj1" fmla="val -58608"/>
              <a:gd name="adj2" fmla="val -4963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7512" y="6175602"/>
            <a:ext cx="1127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https://judge.softuni.bg/Contests/Practice/Index/1016#01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370012" y="4191000"/>
            <a:ext cx="6858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396653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75012" y="4191000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70012" y="5400583"/>
            <a:ext cx="6858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396653" y="5589815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70894" y="5390141"/>
            <a:ext cx="43434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2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1923</Words>
  <Application>Microsoft Office PowerPoint</Application>
  <PresentationFormat>Custom</PresentationFormat>
  <Paragraphs>364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Работа с вложени цикли</vt:lpstr>
      <vt:lpstr>Имате въпроси?</vt:lpstr>
      <vt:lpstr>Съдържание</vt:lpstr>
      <vt:lpstr>PowerPoint Presentation</vt:lpstr>
      <vt:lpstr>Числата от N до 1 в обратен ред – условие </vt:lpstr>
      <vt:lpstr>Числата от N до 1 в обратен ред – решение </vt:lpstr>
      <vt:lpstr>Числата от 1 до N през 3 – условие 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Вложени цикли – пример</vt:lpstr>
      <vt:lpstr>Вложени цикли – пример (2)</vt:lpstr>
      <vt:lpstr>Вложени цикли – пример (3) </vt:lpstr>
      <vt:lpstr>Сграда – условие </vt:lpstr>
      <vt:lpstr>Сграда – условие (2) </vt:lpstr>
      <vt:lpstr>Сграда - решение</vt:lpstr>
      <vt:lpstr>Матрица – условие </vt:lpstr>
      <vt:lpstr>Матрица – условие (2) </vt:lpstr>
      <vt:lpstr>Матрица – решение </vt:lpstr>
      <vt:lpstr>Пирамида от числа – условие </vt:lpstr>
      <vt:lpstr>Пирамида от числа – решение</vt:lpstr>
      <vt:lpstr>Таблица с числа – условие</vt:lpstr>
      <vt:lpstr>Таблица с числа – условие (2)</vt:lpstr>
      <vt:lpstr>Таблица с числа – решение</vt:lpstr>
      <vt:lpstr>Какво научихме днес?</vt:lpstr>
      <vt:lpstr>PowerPoint Presentation</vt:lpstr>
      <vt:lpstr>SoftUni Diamond Partners</vt:lpstr>
      <vt:lpstr>SoftUni Diamond Partners</vt:lpstr>
      <vt:lpstr>Лиценз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2018-07-13T14:22:47Z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