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3162"/>
  </p:normalViewPr>
  <p:slideViewPr>
    <p:cSldViewPr snapToGrid="0" snapToObjects="1">
      <p:cViewPr varScale="1">
        <p:scale>
          <a:sx n="66" d="100"/>
          <a:sy n="66" d="100"/>
        </p:scale>
        <p:origin x="1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34586-B0AA-C34A-8719-5F8F6906651C}"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35E49-1439-6B48-B6E8-4CB903FA9C2D}" type="slidenum">
              <a:rPr lang="en-US" smtClean="0"/>
              <a:t>‹#›</a:t>
            </a:fld>
            <a:endParaRPr lang="en-US"/>
          </a:p>
        </p:txBody>
      </p:sp>
    </p:spTree>
    <p:extLst>
      <p:ext uri="{BB962C8B-B14F-4D97-AF65-F5344CB8AC3E}">
        <p14:creationId xmlns:p14="http://schemas.microsoft.com/office/powerpoint/2010/main" val="391995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Mike </a:t>
            </a:r>
            <a:r>
              <a:rPr lang="en-US" dirty="0" err="1"/>
              <a:t>Shumko</a:t>
            </a:r>
            <a:r>
              <a:rPr lang="en-US" dirty="0"/>
              <a:t> and I am going to describe the statistical properties of a newly-discovered form of precipitation called curtains. One origin hypothesis was presented by Blake and O’Brien 2016 that curtains are drifting remnants of microbursts.</a:t>
            </a:r>
          </a:p>
          <a:p>
            <a:endParaRPr lang="en-US" dirty="0"/>
          </a:p>
          <a:p>
            <a:r>
              <a:rPr lang="en-US" dirty="0"/>
              <a:t>Made possible with dual-satellite missions such as AeroCube-6, AC6, shown here. They are 0.5 U CubeSats that orbit in string-of-pearls configuration in LEO from mid-2014 to mid-2017. Both contain dosimeters, one pair of which are sensitive to &gt; 30 keV electrons.</a:t>
            </a:r>
          </a:p>
          <a:p>
            <a:endParaRPr lang="en-US" dirty="0"/>
          </a:p>
          <a:p>
            <a:r>
              <a:rPr lang="en-US" dirty="0"/>
              <a:t>The dosimeter time series shows the differentiated dose between the two spacecraft in red and blue. One of the time series was shifted by the in-track-lag to reveal stationary curtains.</a:t>
            </a:r>
          </a:p>
          <a:p>
            <a:endParaRPr lang="en-US" dirty="0"/>
          </a:p>
          <a:p>
            <a:r>
              <a:rPr lang="en-US" dirty="0"/>
              <a:t>As a start, this study investigated the statistical properties of ~1600 curtains to better understand what they are.</a:t>
            </a:r>
          </a:p>
        </p:txBody>
      </p:sp>
      <p:sp>
        <p:nvSpPr>
          <p:cNvPr id="4" name="Slide Number Placeholder 3"/>
          <p:cNvSpPr>
            <a:spLocks noGrp="1"/>
          </p:cNvSpPr>
          <p:nvPr>
            <p:ph type="sldNum" sz="quarter" idx="5"/>
          </p:nvPr>
        </p:nvSpPr>
        <p:spPr/>
        <p:txBody>
          <a:bodyPr/>
          <a:lstStyle/>
          <a:p>
            <a:fld id="{80735E49-1439-6B48-B6E8-4CB903FA9C2D}" type="slidenum">
              <a:rPr lang="en-US" smtClean="0"/>
              <a:t>1</a:t>
            </a:fld>
            <a:endParaRPr lang="en-US"/>
          </a:p>
        </p:txBody>
      </p:sp>
    </p:spTree>
    <p:extLst>
      <p:ext uri="{BB962C8B-B14F-4D97-AF65-F5344CB8AC3E}">
        <p14:creationId xmlns:p14="http://schemas.microsoft.com/office/powerpoint/2010/main" val="287936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curtains and how we need dual-spacecraft to identify them.  The two lines are from AC6-A and AC6–B.</a:t>
            </a:r>
          </a:p>
          <a:p>
            <a:endParaRPr lang="en-US" dirty="0"/>
          </a:p>
          <a:p>
            <a:r>
              <a:rPr lang="en-US" dirty="0"/>
              <a:t>Bottom panel is the in-track-lag adjusted time series that shows significant fine structure that persists for at least seconds to minutes. This almost unchanging structure is what gets me exited and wondering on what magnetospheric process creates them.</a:t>
            </a:r>
          </a:p>
          <a:p>
            <a:endParaRPr lang="en-US" dirty="0"/>
          </a:p>
          <a:p>
            <a:r>
              <a:rPr lang="en-US" dirty="0"/>
              <a:t>We need two spacecraft as a sanity check: the top panel shows no correlation and confirms that these curtains are stationary.</a:t>
            </a:r>
          </a:p>
        </p:txBody>
      </p:sp>
      <p:sp>
        <p:nvSpPr>
          <p:cNvPr id="4" name="Slide Number Placeholder 3"/>
          <p:cNvSpPr>
            <a:spLocks noGrp="1"/>
          </p:cNvSpPr>
          <p:nvPr>
            <p:ph type="sldNum" sz="quarter" idx="5"/>
          </p:nvPr>
        </p:nvSpPr>
        <p:spPr/>
        <p:txBody>
          <a:bodyPr/>
          <a:lstStyle/>
          <a:p>
            <a:fld id="{80735E49-1439-6B48-B6E8-4CB903FA9C2D}" type="slidenum">
              <a:rPr lang="en-US" smtClean="0"/>
              <a:t>2</a:t>
            </a:fld>
            <a:endParaRPr lang="en-US"/>
          </a:p>
        </p:txBody>
      </p:sp>
    </p:spTree>
    <p:extLst>
      <p:ext uri="{BB962C8B-B14F-4D97-AF65-F5344CB8AC3E}">
        <p14:creationId xmlns:p14="http://schemas.microsoft.com/office/powerpoint/2010/main" val="96755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Curtains were observed in the BLC. This is due to the weaker magnetic field strength in the SAA, conjugate to here.</a:t>
            </a:r>
          </a:p>
          <a:p>
            <a:endParaRPr lang="en-US" dirty="0"/>
          </a:p>
          <a:p>
            <a:r>
              <a:rPr lang="en-US" dirty="0"/>
              <a:t>This region is unique and important to particle precipitation scientists who use LEO satellites. Any electrons observed here can either precipitate below AC6, or locally mirror and precipitate in the SAA. </a:t>
            </a:r>
          </a:p>
          <a:p>
            <a:endParaRPr lang="en-US" dirty="0"/>
          </a:p>
          <a:p>
            <a:r>
              <a:rPr lang="en-US" dirty="0"/>
              <a:t>In other words, prolonged precipitation observed here is due to actively precipitating, and not drifting particles.</a:t>
            </a:r>
          </a:p>
        </p:txBody>
      </p:sp>
      <p:sp>
        <p:nvSpPr>
          <p:cNvPr id="4" name="Slide Number Placeholder 3"/>
          <p:cNvSpPr>
            <a:spLocks noGrp="1"/>
          </p:cNvSpPr>
          <p:nvPr>
            <p:ph type="sldNum" sz="quarter" idx="5"/>
          </p:nvPr>
        </p:nvSpPr>
        <p:spPr/>
        <p:txBody>
          <a:bodyPr/>
          <a:lstStyle/>
          <a:p>
            <a:fld id="{80735E49-1439-6B48-B6E8-4CB903FA9C2D}" type="slidenum">
              <a:rPr lang="en-US" smtClean="0"/>
              <a:t>7</a:t>
            </a:fld>
            <a:endParaRPr lang="en-US"/>
          </a:p>
        </p:txBody>
      </p:sp>
    </p:spTree>
    <p:extLst>
      <p:ext uri="{BB962C8B-B14F-4D97-AF65-F5344CB8AC3E}">
        <p14:creationId xmlns:p14="http://schemas.microsoft.com/office/powerpoint/2010/main" val="296002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a model of the magnetic field to calculate the conjugate altitude of locally mirroring electrons. </a:t>
            </a:r>
          </a:p>
          <a:p>
            <a:endParaRPr lang="en-US" dirty="0"/>
          </a:p>
          <a:p>
            <a:r>
              <a:rPr lang="en-US" dirty="0"/>
              <a:t>This line is the line at which electrons will mirror below 100 km in the SAA. Electrons are likely lost.</a:t>
            </a:r>
          </a:p>
        </p:txBody>
      </p:sp>
      <p:sp>
        <p:nvSpPr>
          <p:cNvPr id="4" name="Slide Number Placeholder 3"/>
          <p:cNvSpPr>
            <a:spLocks noGrp="1"/>
          </p:cNvSpPr>
          <p:nvPr>
            <p:ph type="sldNum" sz="quarter" idx="5"/>
          </p:nvPr>
        </p:nvSpPr>
        <p:spPr/>
        <p:txBody>
          <a:bodyPr/>
          <a:lstStyle/>
          <a:p>
            <a:fld id="{80735E49-1439-6B48-B6E8-4CB903FA9C2D}" type="slidenum">
              <a:rPr lang="en-US" smtClean="0"/>
              <a:t>8</a:t>
            </a:fld>
            <a:endParaRPr lang="en-US"/>
          </a:p>
        </p:txBody>
      </p:sp>
    </p:spTree>
    <p:extLst>
      <p:ext uri="{BB962C8B-B14F-4D97-AF65-F5344CB8AC3E}">
        <p14:creationId xmlns:p14="http://schemas.microsoft.com/office/powerpoint/2010/main" val="779471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line is the line at which electrons will mirror below sea level in the SAA. Electrons are definitely lost.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can cause continuous acceleration of electrons into the atmosphere? Our current alternative hypothesis is a DC parallel electric field. If true, there will be signatures of aurora on the ground.</a:t>
            </a:r>
          </a:p>
          <a:p>
            <a:endParaRPr lang="en-US" dirty="0"/>
          </a:p>
        </p:txBody>
      </p:sp>
      <p:sp>
        <p:nvSpPr>
          <p:cNvPr id="4" name="Slide Number Placeholder 3"/>
          <p:cNvSpPr>
            <a:spLocks noGrp="1"/>
          </p:cNvSpPr>
          <p:nvPr>
            <p:ph type="sldNum" sz="quarter" idx="5"/>
          </p:nvPr>
        </p:nvSpPr>
        <p:spPr/>
        <p:txBody>
          <a:bodyPr/>
          <a:lstStyle/>
          <a:p>
            <a:fld id="{80735E49-1439-6B48-B6E8-4CB903FA9C2D}" type="slidenum">
              <a:rPr lang="en-US" smtClean="0"/>
              <a:t>9</a:t>
            </a:fld>
            <a:endParaRPr lang="en-US"/>
          </a:p>
        </p:txBody>
      </p:sp>
    </p:spTree>
    <p:extLst>
      <p:ext uri="{BB962C8B-B14F-4D97-AF65-F5344CB8AC3E}">
        <p14:creationId xmlns:p14="http://schemas.microsoft.com/office/powerpoint/2010/main" val="377513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86DB-4749-7B43-90B1-051D09D14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C2BF1E-CA5A-8940-8F89-A06074CEA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6ED46-BBBA-FF43-A13D-4A63619AFF86}"/>
              </a:ext>
            </a:extLst>
          </p:cNvPr>
          <p:cNvSpPr>
            <a:spLocks noGrp="1"/>
          </p:cNvSpPr>
          <p:nvPr>
            <p:ph type="dt" sz="half" idx="10"/>
          </p:nvPr>
        </p:nvSpPr>
        <p:spPr/>
        <p:txBody>
          <a:bodyPr/>
          <a:lstStyle/>
          <a:p>
            <a:fld id="{1080490E-7718-BC44-BC69-C257EBB5CC24}" type="datetime1">
              <a:rPr lang="en-US" smtClean="0"/>
              <a:t>11/3/20</a:t>
            </a:fld>
            <a:endParaRPr lang="en-US"/>
          </a:p>
        </p:txBody>
      </p:sp>
      <p:sp>
        <p:nvSpPr>
          <p:cNvPr id="5" name="Footer Placeholder 4">
            <a:extLst>
              <a:ext uri="{FF2B5EF4-FFF2-40B4-BE49-F238E27FC236}">
                <a16:creationId xmlns:a16="http://schemas.microsoft.com/office/drawing/2014/main" id="{67E07610-EB69-EA44-81D5-37E4DD2BB739}"/>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FD83F74-89E5-6146-9AD1-EE5B5733CCBD}"/>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98089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6D5D-C502-AB4D-8E99-7638C16F38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28F68E-9797-E140-AA3F-921F5E9D5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508CF-B88F-4145-B0D6-9D4DDF47CD66}"/>
              </a:ext>
            </a:extLst>
          </p:cNvPr>
          <p:cNvSpPr>
            <a:spLocks noGrp="1"/>
          </p:cNvSpPr>
          <p:nvPr>
            <p:ph type="dt" sz="half" idx="10"/>
          </p:nvPr>
        </p:nvSpPr>
        <p:spPr/>
        <p:txBody>
          <a:bodyPr/>
          <a:lstStyle/>
          <a:p>
            <a:fld id="{49186892-258B-604E-81F7-F992D5EB22FF}" type="datetime1">
              <a:rPr lang="en-US" smtClean="0"/>
              <a:t>11/3/20</a:t>
            </a:fld>
            <a:endParaRPr lang="en-US"/>
          </a:p>
        </p:txBody>
      </p:sp>
      <p:sp>
        <p:nvSpPr>
          <p:cNvPr id="5" name="Footer Placeholder 4">
            <a:extLst>
              <a:ext uri="{FF2B5EF4-FFF2-40B4-BE49-F238E27FC236}">
                <a16:creationId xmlns:a16="http://schemas.microsoft.com/office/drawing/2014/main" id="{F440E40B-8434-274D-9FFD-21F655EF27E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0023B1C2-A581-7C48-8A65-1011ED42FB6B}"/>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95889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F9F9F-9F64-A740-A160-24B21FC926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C83200-58F6-404B-BA3F-7DF5932ED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D51AD-15A1-0045-93C8-D27D97B8C832}"/>
              </a:ext>
            </a:extLst>
          </p:cNvPr>
          <p:cNvSpPr>
            <a:spLocks noGrp="1"/>
          </p:cNvSpPr>
          <p:nvPr>
            <p:ph type="dt" sz="half" idx="10"/>
          </p:nvPr>
        </p:nvSpPr>
        <p:spPr/>
        <p:txBody>
          <a:bodyPr/>
          <a:lstStyle/>
          <a:p>
            <a:fld id="{644194C2-2926-1C42-8CB2-21221B97285F}" type="datetime1">
              <a:rPr lang="en-US" smtClean="0"/>
              <a:t>11/3/20</a:t>
            </a:fld>
            <a:endParaRPr lang="en-US"/>
          </a:p>
        </p:txBody>
      </p:sp>
      <p:sp>
        <p:nvSpPr>
          <p:cNvPr id="5" name="Footer Placeholder 4">
            <a:extLst>
              <a:ext uri="{FF2B5EF4-FFF2-40B4-BE49-F238E27FC236}">
                <a16:creationId xmlns:a16="http://schemas.microsoft.com/office/drawing/2014/main" id="{86CC65BD-3D4B-014E-B2A3-D87F2FB512D6}"/>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DCB51B65-ACCA-9446-95F9-1FC4EA63EB33}"/>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71857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FE3F-6713-F347-AEAF-8160F6094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0D6E4-11D9-6646-BF92-9C3ED64BC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41953-76AA-E445-94AE-07172E1DDD85}"/>
              </a:ext>
            </a:extLst>
          </p:cNvPr>
          <p:cNvSpPr>
            <a:spLocks noGrp="1"/>
          </p:cNvSpPr>
          <p:nvPr>
            <p:ph type="dt" sz="half" idx="10"/>
          </p:nvPr>
        </p:nvSpPr>
        <p:spPr/>
        <p:txBody>
          <a:bodyPr/>
          <a:lstStyle/>
          <a:p>
            <a:fld id="{6A15CBF3-736A-FD45-AE47-88A67B03EDF7}" type="datetime1">
              <a:rPr lang="en-US" smtClean="0"/>
              <a:t>11/3/20</a:t>
            </a:fld>
            <a:endParaRPr lang="en-US"/>
          </a:p>
        </p:txBody>
      </p:sp>
      <p:sp>
        <p:nvSpPr>
          <p:cNvPr id="5" name="Footer Placeholder 4">
            <a:extLst>
              <a:ext uri="{FF2B5EF4-FFF2-40B4-BE49-F238E27FC236}">
                <a16:creationId xmlns:a16="http://schemas.microsoft.com/office/drawing/2014/main" id="{426F3BF3-2525-A74D-96F8-066EA0EB6D73}"/>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0CD54133-1D05-6B46-AC96-B6DD3F95AC1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339123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29F3-36CE-0946-B592-3F3BE07A91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D4268-637E-1749-9B7E-DC6F35475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82FB29-7C78-E34F-AFEE-3989B23E3ABC}"/>
              </a:ext>
            </a:extLst>
          </p:cNvPr>
          <p:cNvSpPr>
            <a:spLocks noGrp="1"/>
          </p:cNvSpPr>
          <p:nvPr>
            <p:ph type="dt" sz="half" idx="10"/>
          </p:nvPr>
        </p:nvSpPr>
        <p:spPr/>
        <p:txBody>
          <a:bodyPr/>
          <a:lstStyle/>
          <a:p>
            <a:fld id="{76336078-6C0E-4945-97DE-61160BE69E15}" type="datetime1">
              <a:rPr lang="en-US" smtClean="0"/>
              <a:t>11/3/20</a:t>
            </a:fld>
            <a:endParaRPr lang="en-US"/>
          </a:p>
        </p:txBody>
      </p:sp>
      <p:sp>
        <p:nvSpPr>
          <p:cNvPr id="5" name="Footer Placeholder 4">
            <a:extLst>
              <a:ext uri="{FF2B5EF4-FFF2-40B4-BE49-F238E27FC236}">
                <a16:creationId xmlns:a16="http://schemas.microsoft.com/office/drawing/2014/main" id="{4B6A0359-1B90-6040-9E58-345ACF7946EE}"/>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CCF1D9B-3CD3-FF4F-893D-8C195136C351}"/>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58167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836A-4496-F44A-8688-DE0A238192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ACC2F-9A25-3442-800F-C8EA7F6C03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61177-A7AB-A942-B769-7D1F543D6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66B5AD-F675-CB49-91C5-2DF87C295CC0}"/>
              </a:ext>
            </a:extLst>
          </p:cNvPr>
          <p:cNvSpPr>
            <a:spLocks noGrp="1"/>
          </p:cNvSpPr>
          <p:nvPr>
            <p:ph type="dt" sz="half" idx="10"/>
          </p:nvPr>
        </p:nvSpPr>
        <p:spPr/>
        <p:txBody>
          <a:bodyPr/>
          <a:lstStyle/>
          <a:p>
            <a:fld id="{3EDF247E-B7A7-744D-ACDF-83E05DAC55C3}" type="datetime1">
              <a:rPr lang="en-US" smtClean="0"/>
              <a:t>11/3/20</a:t>
            </a:fld>
            <a:endParaRPr lang="en-US"/>
          </a:p>
        </p:txBody>
      </p:sp>
      <p:sp>
        <p:nvSpPr>
          <p:cNvPr id="6" name="Footer Placeholder 5">
            <a:extLst>
              <a:ext uri="{FF2B5EF4-FFF2-40B4-BE49-F238E27FC236}">
                <a16:creationId xmlns:a16="http://schemas.microsoft.com/office/drawing/2014/main" id="{8EDEFCFB-6F94-A54D-AFB8-4E0857FB3832}"/>
              </a:ext>
            </a:extLst>
          </p:cNvPr>
          <p:cNvSpPr>
            <a:spLocks noGrp="1"/>
          </p:cNvSpPr>
          <p:nvPr>
            <p:ph type="ftr" sz="quarter" idx="11"/>
          </p:nvPr>
        </p:nvSpPr>
        <p:spPr/>
        <p:txBody>
          <a:bodyPr/>
          <a:lstStyle/>
          <a:p>
            <a:r>
              <a:rPr lang="en-US"/>
              <a:t>Mykhaylo Shumko | SM023-08</a:t>
            </a:r>
          </a:p>
        </p:txBody>
      </p:sp>
      <p:sp>
        <p:nvSpPr>
          <p:cNvPr id="7" name="Slide Number Placeholder 6">
            <a:extLst>
              <a:ext uri="{FF2B5EF4-FFF2-40B4-BE49-F238E27FC236}">
                <a16:creationId xmlns:a16="http://schemas.microsoft.com/office/drawing/2014/main" id="{B3161465-AFF6-D84B-964A-3573A9CCD156}"/>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38703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CB0E-7423-1B4B-A0A3-0CB6EC8C68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F537BC-FAE6-6F46-9554-2E7613038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A8FEB-3E83-C148-8237-A5380B727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190352-268C-1848-A6B0-00A0BC280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AB1C5B-D520-B849-8302-144B408343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A9731-9E62-1847-B21F-7FB1434C9F92}"/>
              </a:ext>
            </a:extLst>
          </p:cNvPr>
          <p:cNvSpPr>
            <a:spLocks noGrp="1"/>
          </p:cNvSpPr>
          <p:nvPr>
            <p:ph type="dt" sz="half" idx="10"/>
          </p:nvPr>
        </p:nvSpPr>
        <p:spPr/>
        <p:txBody>
          <a:bodyPr/>
          <a:lstStyle/>
          <a:p>
            <a:fld id="{E6C2ABAC-E601-444D-B546-664997A7FEA4}" type="datetime1">
              <a:rPr lang="en-US" smtClean="0"/>
              <a:t>11/3/20</a:t>
            </a:fld>
            <a:endParaRPr lang="en-US"/>
          </a:p>
        </p:txBody>
      </p:sp>
      <p:sp>
        <p:nvSpPr>
          <p:cNvPr id="8" name="Footer Placeholder 7">
            <a:extLst>
              <a:ext uri="{FF2B5EF4-FFF2-40B4-BE49-F238E27FC236}">
                <a16:creationId xmlns:a16="http://schemas.microsoft.com/office/drawing/2014/main" id="{612C9356-057D-2846-831C-C8DF68187D8D}"/>
              </a:ext>
            </a:extLst>
          </p:cNvPr>
          <p:cNvSpPr>
            <a:spLocks noGrp="1"/>
          </p:cNvSpPr>
          <p:nvPr>
            <p:ph type="ftr" sz="quarter" idx="11"/>
          </p:nvPr>
        </p:nvSpPr>
        <p:spPr/>
        <p:txBody>
          <a:bodyPr/>
          <a:lstStyle/>
          <a:p>
            <a:r>
              <a:rPr lang="en-US"/>
              <a:t>Mykhaylo Shumko | SM023-08</a:t>
            </a:r>
          </a:p>
        </p:txBody>
      </p:sp>
      <p:sp>
        <p:nvSpPr>
          <p:cNvPr id="9" name="Slide Number Placeholder 8">
            <a:extLst>
              <a:ext uri="{FF2B5EF4-FFF2-40B4-BE49-F238E27FC236}">
                <a16:creationId xmlns:a16="http://schemas.microsoft.com/office/drawing/2014/main" id="{EC9CBED9-6FA1-1446-AD08-198B1774724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423754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D933-2F1C-8B40-9F10-9EFD13A44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6ED475-EDAB-4749-B503-85AF4C5B5C3E}"/>
              </a:ext>
            </a:extLst>
          </p:cNvPr>
          <p:cNvSpPr>
            <a:spLocks noGrp="1"/>
          </p:cNvSpPr>
          <p:nvPr>
            <p:ph type="dt" sz="half" idx="10"/>
          </p:nvPr>
        </p:nvSpPr>
        <p:spPr/>
        <p:txBody>
          <a:bodyPr/>
          <a:lstStyle/>
          <a:p>
            <a:fld id="{A615EC2C-A8DF-6841-9623-594E702BE919}" type="datetime1">
              <a:rPr lang="en-US" smtClean="0"/>
              <a:t>11/3/20</a:t>
            </a:fld>
            <a:endParaRPr lang="en-US"/>
          </a:p>
        </p:txBody>
      </p:sp>
      <p:sp>
        <p:nvSpPr>
          <p:cNvPr id="4" name="Footer Placeholder 3">
            <a:extLst>
              <a:ext uri="{FF2B5EF4-FFF2-40B4-BE49-F238E27FC236}">
                <a16:creationId xmlns:a16="http://schemas.microsoft.com/office/drawing/2014/main" id="{4913CA08-9BD5-C049-89CB-F55B4B95D64E}"/>
              </a:ext>
            </a:extLst>
          </p:cNvPr>
          <p:cNvSpPr>
            <a:spLocks noGrp="1"/>
          </p:cNvSpPr>
          <p:nvPr>
            <p:ph type="ftr" sz="quarter" idx="11"/>
          </p:nvPr>
        </p:nvSpPr>
        <p:spPr/>
        <p:txBody>
          <a:bodyPr/>
          <a:lstStyle/>
          <a:p>
            <a:r>
              <a:rPr lang="en-US"/>
              <a:t>Mykhaylo Shumko | SM023-08</a:t>
            </a:r>
          </a:p>
        </p:txBody>
      </p:sp>
      <p:sp>
        <p:nvSpPr>
          <p:cNvPr id="5" name="Slide Number Placeholder 4">
            <a:extLst>
              <a:ext uri="{FF2B5EF4-FFF2-40B4-BE49-F238E27FC236}">
                <a16:creationId xmlns:a16="http://schemas.microsoft.com/office/drawing/2014/main" id="{19D0E7AB-0114-C942-B793-5D9548E676EB}"/>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44200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6BE8D-9618-6348-9D40-B2E65E65A3B1}"/>
              </a:ext>
            </a:extLst>
          </p:cNvPr>
          <p:cNvSpPr>
            <a:spLocks noGrp="1"/>
          </p:cNvSpPr>
          <p:nvPr>
            <p:ph type="dt" sz="half" idx="10"/>
          </p:nvPr>
        </p:nvSpPr>
        <p:spPr/>
        <p:txBody>
          <a:bodyPr/>
          <a:lstStyle/>
          <a:p>
            <a:fld id="{B38A9BE6-B1E0-8841-8AD1-F571A10B56C1}" type="datetime1">
              <a:rPr lang="en-US" smtClean="0"/>
              <a:t>11/3/20</a:t>
            </a:fld>
            <a:endParaRPr lang="en-US"/>
          </a:p>
        </p:txBody>
      </p:sp>
      <p:sp>
        <p:nvSpPr>
          <p:cNvPr id="3" name="Footer Placeholder 2">
            <a:extLst>
              <a:ext uri="{FF2B5EF4-FFF2-40B4-BE49-F238E27FC236}">
                <a16:creationId xmlns:a16="http://schemas.microsoft.com/office/drawing/2014/main" id="{85BD01B3-3753-194A-AA9D-D85F781EDCA0}"/>
              </a:ext>
            </a:extLst>
          </p:cNvPr>
          <p:cNvSpPr>
            <a:spLocks noGrp="1"/>
          </p:cNvSpPr>
          <p:nvPr>
            <p:ph type="ftr" sz="quarter" idx="11"/>
          </p:nvPr>
        </p:nvSpPr>
        <p:spPr/>
        <p:txBody>
          <a:bodyPr/>
          <a:lstStyle/>
          <a:p>
            <a:r>
              <a:rPr lang="en-US"/>
              <a:t>Mykhaylo Shumko | SM023-08</a:t>
            </a:r>
          </a:p>
        </p:txBody>
      </p:sp>
      <p:sp>
        <p:nvSpPr>
          <p:cNvPr id="4" name="Slide Number Placeholder 3">
            <a:extLst>
              <a:ext uri="{FF2B5EF4-FFF2-40B4-BE49-F238E27FC236}">
                <a16:creationId xmlns:a16="http://schemas.microsoft.com/office/drawing/2014/main" id="{B8788B84-169F-CA45-A095-162EACF79B5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7702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D101-AA3F-1644-8512-D30432FD7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8D1C7F-400A-A943-ABA8-9CC9F2BEE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07CBBB-49CE-9D49-9B7D-EA8B345F1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8EF37-2CAF-0442-AE3B-1A603787D051}"/>
              </a:ext>
            </a:extLst>
          </p:cNvPr>
          <p:cNvSpPr>
            <a:spLocks noGrp="1"/>
          </p:cNvSpPr>
          <p:nvPr>
            <p:ph type="dt" sz="half" idx="10"/>
          </p:nvPr>
        </p:nvSpPr>
        <p:spPr/>
        <p:txBody>
          <a:bodyPr/>
          <a:lstStyle/>
          <a:p>
            <a:fld id="{424C4740-5D69-C34A-96EF-7E0C31A51CC1}" type="datetime1">
              <a:rPr lang="en-US" smtClean="0"/>
              <a:t>11/3/20</a:t>
            </a:fld>
            <a:endParaRPr lang="en-US"/>
          </a:p>
        </p:txBody>
      </p:sp>
      <p:sp>
        <p:nvSpPr>
          <p:cNvPr id="6" name="Footer Placeholder 5">
            <a:extLst>
              <a:ext uri="{FF2B5EF4-FFF2-40B4-BE49-F238E27FC236}">
                <a16:creationId xmlns:a16="http://schemas.microsoft.com/office/drawing/2014/main" id="{E2128863-17EB-A145-B2A1-692B8A5E373F}"/>
              </a:ext>
            </a:extLst>
          </p:cNvPr>
          <p:cNvSpPr>
            <a:spLocks noGrp="1"/>
          </p:cNvSpPr>
          <p:nvPr>
            <p:ph type="ftr" sz="quarter" idx="11"/>
          </p:nvPr>
        </p:nvSpPr>
        <p:spPr/>
        <p:txBody>
          <a:bodyPr/>
          <a:lstStyle/>
          <a:p>
            <a:r>
              <a:rPr lang="en-US"/>
              <a:t>Mykhaylo Shumko | SM023-08</a:t>
            </a:r>
          </a:p>
        </p:txBody>
      </p:sp>
      <p:sp>
        <p:nvSpPr>
          <p:cNvPr id="7" name="Slide Number Placeholder 6">
            <a:extLst>
              <a:ext uri="{FF2B5EF4-FFF2-40B4-BE49-F238E27FC236}">
                <a16:creationId xmlns:a16="http://schemas.microsoft.com/office/drawing/2014/main" id="{6FA14002-0A6C-124C-8ED6-8647AADA71A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0083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030C-ED1A-2741-9D92-CB1335383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031CB9-9030-E34F-BCFA-8F4DDE189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CA5E3F-F47C-384C-9885-982700530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983CE-8FD8-C742-A3BA-24B423B4387B}"/>
              </a:ext>
            </a:extLst>
          </p:cNvPr>
          <p:cNvSpPr>
            <a:spLocks noGrp="1"/>
          </p:cNvSpPr>
          <p:nvPr>
            <p:ph type="dt" sz="half" idx="10"/>
          </p:nvPr>
        </p:nvSpPr>
        <p:spPr/>
        <p:txBody>
          <a:bodyPr/>
          <a:lstStyle/>
          <a:p>
            <a:fld id="{AE484DD1-6012-924B-BC31-936A7C6992E8}" type="datetime1">
              <a:rPr lang="en-US" smtClean="0"/>
              <a:t>11/3/20</a:t>
            </a:fld>
            <a:endParaRPr lang="en-US"/>
          </a:p>
        </p:txBody>
      </p:sp>
      <p:sp>
        <p:nvSpPr>
          <p:cNvPr id="6" name="Footer Placeholder 5">
            <a:extLst>
              <a:ext uri="{FF2B5EF4-FFF2-40B4-BE49-F238E27FC236}">
                <a16:creationId xmlns:a16="http://schemas.microsoft.com/office/drawing/2014/main" id="{23A2BC32-1EFE-2248-9B8C-C55C6A079D1F}"/>
              </a:ext>
            </a:extLst>
          </p:cNvPr>
          <p:cNvSpPr>
            <a:spLocks noGrp="1"/>
          </p:cNvSpPr>
          <p:nvPr>
            <p:ph type="ftr" sz="quarter" idx="11"/>
          </p:nvPr>
        </p:nvSpPr>
        <p:spPr/>
        <p:txBody>
          <a:bodyPr/>
          <a:lstStyle/>
          <a:p>
            <a:r>
              <a:rPr lang="en-US"/>
              <a:t>Mykhaylo Shumko | SM023-08</a:t>
            </a:r>
          </a:p>
        </p:txBody>
      </p:sp>
      <p:sp>
        <p:nvSpPr>
          <p:cNvPr id="7" name="Slide Number Placeholder 6">
            <a:extLst>
              <a:ext uri="{FF2B5EF4-FFF2-40B4-BE49-F238E27FC236}">
                <a16:creationId xmlns:a16="http://schemas.microsoft.com/office/drawing/2014/main" id="{FBA58F85-7BE9-3747-BEAF-1DCE3226D27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84511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60E67-7921-094D-85ED-72DE6A53DB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F60067-96CF-3E4A-84AA-F36DCF15E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B27C5-3F06-9249-A61F-AA5A7DB47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E70C3-C1C5-D046-AB4B-4D3B3DE00E86}" type="datetime1">
              <a:rPr lang="en-US" smtClean="0"/>
              <a:t>11/3/20</a:t>
            </a:fld>
            <a:endParaRPr lang="en-US"/>
          </a:p>
        </p:txBody>
      </p:sp>
      <p:sp>
        <p:nvSpPr>
          <p:cNvPr id="5" name="Footer Placeholder 4">
            <a:extLst>
              <a:ext uri="{FF2B5EF4-FFF2-40B4-BE49-F238E27FC236}">
                <a16:creationId xmlns:a16="http://schemas.microsoft.com/office/drawing/2014/main" id="{0978CA6A-BB8A-E149-BB1A-5D80CB825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Mykhaylo Shumko | SM023-08</a:t>
            </a:r>
          </a:p>
        </p:txBody>
      </p:sp>
      <p:sp>
        <p:nvSpPr>
          <p:cNvPr id="6" name="Slide Number Placeholder 5">
            <a:extLst>
              <a:ext uri="{FF2B5EF4-FFF2-40B4-BE49-F238E27FC236}">
                <a16:creationId xmlns:a16="http://schemas.microsoft.com/office/drawing/2014/main" id="{D0C5A358-04BC-D440-8C88-3C892A62B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96180-7CCD-9949-9FC6-636262BC9A7B}" type="slidenum">
              <a:rPr lang="en-US" smtClean="0"/>
              <a:t>‹#›</a:t>
            </a:fld>
            <a:endParaRPr lang="en-US"/>
          </a:p>
        </p:txBody>
      </p:sp>
    </p:spTree>
    <p:extLst>
      <p:ext uri="{BB962C8B-B14F-4D97-AF65-F5344CB8AC3E}">
        <p14:creationId xmlns:p14="http://schemas.microsoft.com/office/powerpoint/2010/main" val="783146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a:extLst>
              <a:ext uri="{FF2B5EF4-FFF2-40B4-BE49-F238E27FC236}">
                <a16:creationId xmlns:a16="http://schemas.microsoft.com/office/drawing/2014/main" id="{D4B20FE3-CA98-A547-BC0D-05F9BA6E30D7}"/>
              </a:ext>
            </a:extLst>
          </p:cNvPr>
          <p:cNvPicPr>
            <a:picLocks noChangeAspect="1"/>
          </p:cNvPicPr>
          <p:nvPr/>
        </p:nvPicPr>
        <p:blipFill rotWithShape="1">
          <a:blip r:embed="rId3"/>
          <a:srcRect t="46816" r="71926"/>
          <a:stretch/>
        </p:blipFill>
        <p:spPr>
          <a:xfrm>
            <a:off x="7281706" y="3288547"/>
            <a:ext cx="4453094" cy="3086331"/>
          </a:xfrm>
          <a:prstGeom prst="rect">
            <a:avLst/>
          </a:prstGeom>
        </p:spPr>
      </p:pic>
      <p:sp>
        <p:nvSpPr>
          <p:cNvPr id="2" name="Title 1">
            <a:extLst>
              <a:ext uri="{FF2B5EF4-FFF2-40B4-BE49-F238E27FC236}">
                <a16:creationId xmlns:a16="http://schemas.microsoft.com/office/drawing/2014/main" id="{CF8F3F4C-AEB9-2F46-B38A-F63BD60D5B56}"/>
              </a:ext>
            </a:extLst>
          </p:cNvPr>
          <p:cNvSpPr>
            <a:spLocks noGrp="1"/>
          </p:cNvSpPr>
          <p:nvPr>
            <p:ph type="ctrTitle"/>
          </p:nvPr>
        </p:nvSpPr>
        <p:spPr>
          <a:xfrm>
            <a:off x="457200" y="1283109"/>
            <a:ext cx="6946490" cy="2226853"/>
          </a:xfrm>
        </p:spPr>
        <p:txBody>
          <a:bodyPr>
            <a:normAutofit fontScale="90000"/>
          </a:bodyPr>
          <a:lstStyle/>
          <a:p>
            <a:r>
              <a:rPr lang="en-US" dirty="0"/>
              <a:t>Statistical Properties of Electron Curtain Precipitation Estimated with AeroCube-6</a:t>
            </a:r>
          </a:p>
        </p:txBody>
      </p:sp>
      <p:sp>
        <p:nvSpPr>
          <p:cNvPr id="3" name="Subtitle 2">
            <a:extLst>
              <a:ext uri="{FF2B5EF4-FFF2-40B4-BE49-F238E27FC236}">
                <a16:creationId xmlns:a16="http://schemas.microsoft.com/office/drawing/2014/main" id="{24F2B3CA-F9C9-8240-88D2-621CD40FF4F0}"/>
              </a:ext>
            </a:extLst>
          </p:cNvPr>
          <p:cNvSpPr>
            <a:spLocks noGrp="1"/>
          </p:cNvSpPr>
          <p:nvPr>
            <p:ph type="subTitle" idx="1"/>
          </p:nvPr>
        </p:nvSpPr>
        <p:spPr>
          <a:xfrm>
            <a:off x="457200" y="3646284"/>
            <a:ext cx="6946490" cy="2226852"/>
          </a:xfrm>
        </p:spPr>
        <p:txBody>
          <a:bodyPr>
            <a:normAutofit/>
          </a:bodyPr>
          <a:lstStyle/>
          <a:p>
            <a:r>
              <a:rPr lang="en-US" dirty="0" err="1"/>
              <a:t>Mykhaylo</a:t>
            </a:r>
            <a:r>
              <a:rPr lang="en-US" dirty="0"/>
              <a:t> (Mike) </a:t>
            </a:r>
            <a:r>
              <a:rPr lang="en-US" dirty="0" err="1"/>
              <a:t>Shumko</a:t>
            </a:r>
            <a:endParaRPr lang="en-US" dirty="0"/>
          </a:p>
          <a:p>
            <a:r>
              <a:rPr lang="en-US" dirty="0"/>
              <a:t>and </a:t>
            </a:r>
          </a:p>
          <a:p>
            <a:pPr fontAlgn="ctr"/>
            <a:r>
              <a:rPr lang="en-US" dirty="0"/>
              <a:t>Arlo Johnson, Paul O'Brien, Drew Turner, Ashley Greeley, John Sample, Bern Blake, Lauren Blum, Alexa Halford</a:t>
            </a:r>
          </a:p>
          <a:p>
            <a:endParaRPr lang="en-US" dirty="0"/>
          </a:p>
        </p:txBody>
      </p:sp>
      <p:sp>
        <p:nvSpPr>
          <p:cNvPr id="4" name="Date Placeholder 3">
            <a:extLst>
              <a:ext uri="{FF2B5EF4-FFF2-40B4-BE49-F238E27FC236}">
                <a16:creationId xmlns:a16="http://schemas.microsoft.com/office/drawing/2014/main" id="{F8C84C83-CCA4-8C40-BC4F-E5DC54282067}"/>
              </a:ext>
            </a:extLst>
          </p:cNvPr>
          <p:cNvSpPr>
            <a:spLocks noGrp="1"/>
          </p:cNvSpPr>
          <p:nvPr>
            <p:ph type="dt" sz="half" idx="10"/>
          </p:nvPr>
        </p:nvSpPr>
        <p:spPr/>
        <p:txBody>
          <a:bodyPr/>
          <a:lstStyle/>
          <a:p>
            <a:fld id="{1D309A4F-0522-884B-99C5-17A07BC65268}" type="datetime1">
              <a:rPr lang="en-US" smtClean="0"/>
              <a:t>11/3/20</a:t>
            </a:fld>
            <a:endParaRPr lang="en-US"/>
          </a:p>
        </p:txBody>
      </p:sp>
      <p:sp>
        <p:nvSpPr>
          <p:cNvPr id="5" name="Footer Placeholder 4">
            <a:extLst>
              <a:ext uri="{FF2B5EF4-FFF2-40B4-BE49-F238E27FC236}">
                <a16:creationId xmlns:a16="http://schemas.microsoft.com/office/drawing/2014/main" id="{89965046-EAE5-DA4C-9889-2ED60D0EBD9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B2CF8DF-C3A7-284C-A83D-25AB193A1BEB}"/>
              </a:ext>
            </a:extLst>
          </p:cNvPr>
          <p:cNvSpPr>
            <a:spLocks noGrp="1"/>
          </p:cNvSpPr>
          <p:nvPr>
            <p:ph type="sldNum" sz="quarter" idx="12"/>
          </p:nvPr>
        </p:nvSpPr>
        <p:spPr/>
        <p:txBody>
          <a:bodyPr/>
          <a:lstStyle/>
          <a:p>
            <a:fld id="{81496180-7CCD-9949-9FC6-636262BC9A7B}" type="slidenum">
              <a:rPr lang="en-US" smtClean="0"/>
              <a:t>1</a:t>
            </a:fld>
            <a:endParaRPr lang="en-US"/>
          </a:p>
        </p:txBody>
      </p:sp>
      <p:pic>
        <p:nvPicPr>
          <p:cNvPr id="8" name="Content Placeholder 7">
            <a:extLst>
              <a:ext uri="{FF2B5EF4-FFF2-40B4-BE49-F238E27FC236}">
                <a16:creationId xmlns:a16="http://schemas.microsoft.com/office/drawing/2014/main" id="{149048B1-F06E-A444-884B-AB12D739A1DF}"/>
              </a:ext>
            </a:extLst>
          </p:cNvPr>
          <p:cNvPicPr>
            <a:picLocks noChangeAspect="1"/>
          </p:cNvPicPr>
          <p:nvPr/>
        </p:nvPicPr>
        <p:blipFill>
          <a:blip r:embed="rId4"/>
          <a:stretch>
            <a:fillRect/>
          </a:stretch>
        </p:blipFill>
        <p:spPr>
          <a:xfrm>
            <a:off x="7153887" y="173668"/>
            <a:ext cx="4750403" cy="3038048"/>
          </a:xfrm>
          <a:prstGeom prst="rect">
            <a:avLst/>
          </a:prstGeom>
        </p:spPr>
      </p:pic>
    </p:spTree>
    <p:extLst>
      <p:ext uri="{BB962C8B-B14F-4D97-AF65-F5344CB8AC3E}">
        <p14:creationId xmlns:p14="http://schemas.microsoft.com/office/powerpoint/2010/main" val="289782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E385B0-A710-2342-8F9A-3489895AE86F}"/>
              </a:ext>
            </a:extLst>
          </p:cNvPr>
          <p:cNvSpPr>
            <a:spLocks noGrp="1"/>
          </p:cNvSpPr>
          <p:nvPr>
            <p:ph type="dt" sz="half" idx="10"/>
          </p:nvPr>
        </p:nvSpPr>
        <p:spPr/>
        <p:txBody>
          <a:bodyPr/>
          <a:lstStyle/>
          <a:p>
            <a:fld id="{6A15CBF3-736A-FD45-AE47-88A67B03EDF7}" type="datetime1">
              <a:rPr lang="en-US" smtClean="0"/>
              <a:t>11/5/20</a:t>
            </a:fld>
            <a:endParaRPr lang="en-US" dirty="0"/>
          </a:p>
        </p:txBody>
      </p:sp>
      <p:sp>
        <p:nvSpPr>
          <p:cNvPr id="5" name="Footer Placeholder 4">
            <a:extLst>
              <a:ext uri="{FF2B5EF4-FFF2-40B4-BE49-F238E27FC236}">
                <a16:creationId xmlns:a16="http://schemas.microsoft.com/office/drawing/2014/main" id="{240EE550-9A7F-7647-961D-9D4DFCB790F9}"/>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E4CA15E-0634-2146-A849-19DDBC2687D3}"/>
              </a:ext>
            </a:extLst>
          </p:cNvPr>
          <p:cNvSpPr>
            <a:spLocks noGrp="1"/>
          </p:cNvSpPr>
          <p:nvPr>
            <p:ph type="sldNum" sz="quarter" idx="12"/>
          </p:nvPr>
        </p:nvSpPr>
        <p:spPr/>
        <p:txBody>
          <a:bodyPr/>
          <a:lstStyle/>
          <a:p>
            <a:fld id="{81496180-7CCD-9949-9FC6-636262BC9A7B}" type="slidenum">
              <a:rPr lang="en-US" smtClean="0"/>
              <a:t>10</a:t>
            </a:fld>
            <a:endParaRPr lang="en-US"/>
          </a:p>
        </p:txBody>
      </p:sp>
      <p:pic>
        <p:nvPicPr>
          <p:cNvPr id="7" name="Content Placeholder 7">
            <a:extLst>
              <a:ext uri="{FF2B5EF4-FFF2-40B4-BE49-F238E27FC236}">
                <a16:creationId xmlns:a16="http://schemas.microsoft.com/office/drawing/2014/main" id="{24CD1FA6-3955-6642-AD26-8ADAF0491E6D}"/>
              </a:ext>
            </a:extLst>
          </p:cNvPr>
          <p:cNvPicPr>
            <a:picLocks noGrp="1" noChangeAspect="1"/>
          </p:cNvPicPr>
          <p:nvPr>
            <p:ph idx="1"/>
          </p:nvPr>
        </p:nvPicPr>
        <p:blipFill>
          <a:blip r:embed="rId2"/>
          <a:stretch>
            <a:fillRect/>
          </a:stretch>
        </p:blipFill>
        <p:spPr>
          <a:xfrm>
            <a:off x="4009099" y="166021"/>
            <a:ext cx="7836321" cy="6094917"/>
          </a:xfrm>
        </p:spPr>
      </p:pic>
      <p:sp>
        <p:nvSpPr>
          <p:cNvPr id="8" name="TextBox 7">
            <a:extLst>
              <a:ext uri="{FF2B5EF4-FFF2-40B4-BE49-F238E27FC236}">
                <a16:creationId xmlns:a16="http://schemas.microsoft.com/office/drawing/2014/main" id="{8F7A4DE7-4F1B-274C-B595-D7E7EBC9C782}"/>
              </a:ext>
            </a:extLst>
          </p:cNvPr>
          <p:cNvSpPr txBox="1"/>
          <p:nvPr/>
        </p:nvSpPr>
        <p:spPr>
          <a:xfrm>
            <a:off x="346580" y="240804"/>
            <a:ext cx="3910519" cy="5816977"/>
          </a:xfrm>
          <a:prstGeom prst="rect">
            <a:avLst/>
          </a:prstGeom>
          <a:noFill/>
        </p:spPr>
        <p:txBody>
          <a:bodyPr wrap="square" rtlCol="0">
            <a:spAutoFit/>
          </a:bodyPr>
          <a:lstStyle/>
          <a:p>
            <a:r>
              <a:rPr lang="en-US" sz="3600" b="1" dirty="0"/>
              <a:t>Questions?</a:t>
            </a:r>
          </a:p>
          <a:p>
            <a:endParaRPr lang="en-US" sz="3600" b="1" dirty="0"/>
          </a:p>
          <a:p>
            <a:r>
              <a:rPr lang="en-US" sz="3000" dirty="0"/>
              <a:t>Curtains are a stationary and narrow in latitude. Some could be drifting but we found evidence that others are continuously precipitating. Maybe curtains are the higher energy tail of the aurora?</a:t>
            </a:r>
          </a:p>
        </p:txBody>
      </p:sp>
    </p:spTree>
    <p:extLst>
      <p:ext uri="{BB962C8B-B14F-4D97-AF65-F5344CB8AC3E}">
        <p14:creationId xmlns:p14="http://schemas.microsoft.com/office/powerpoint/2010/main" val="309883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27A1-E789-4B4D-9A4F-3AF97ABE5A78}"/>
              </a:ext>
            </a:extLst>
          </p:cNvPr>
          <p:cNvSpPr>
            <a:spLocks noGrp="1"/>
          </p:cNvSpPr>
          <p:nvPr>
            <p:ph type="title"/>
          </p:nvPr>
        </p:nvSpPr>
        <p:spPr/>
        <p:txBody>
          <a:bodyPr>
            <a:noAutofit/>
          </a:bodyPr>
          <a:lstStyle/>
          <a:p>
            <a:r>
              <a:rPr lang="en-US" sz="3200" dirty="0"/>
              <a:t>Curtains are latitudinally narrow and persistent &gt; 30 keV electron precipitation into the atmosphere. Distinguished from microbursts using multiple spacecraft.</a:t>
            </a:r>
          </a:p>
        </p:txBody>
      </p:sp>
      <p:pic>
        <p:nvPicPr>
          <p:cNvPr id="8" name="Content Placeholder 7">
            <a:extLst>
              <a:ext uri="{FF2B5EF4-FFF2-40B4-BE49-F238E27FC236}">
                <a16:creationId xmlns:a16="http://schemas.microsoft.com/office/drawing/2014/main" id="{5CF2F978-84A8-CA4D-A0B0-C31303E556C3}"/>
              </a:ext>
            </a:extLst>
          </p:cNvPr>
          <p:cNvPicPr>
            <a:picLocks noGrp="1" noChangeAspect="1"/>
          </p:cNvPicPr>
          <p:nvPr>
            <p:ph idx="1"/>
          </p:nvPr>
        </p:nvPicPr>
        <p:blipFill>
          <a:blip r:embed="rId3"/>
          <a:stretch>
            <a:fillRect/>
          </a:stretch>
        </p:blipFill>
        <p:spPr>
          <a:xfrm>
            <a:off x="838200" y="2077709"/>
            <a:ext cx="10515600" cy="3847170"/>
          </a:xfrm>
        </p:spPr>
      </p:pic>
      <p:sp>
        <p:nvSpPr>
          <p:cNvPr id="4" name="Date Placeholder 3">
            <a:extLst>
              <a:ext uri="{FF2B5EF4-FFF2-40B4-BE49-F238E27FC236}">
                <a16:creationId xmlns:a16="http://schemas.microsoft.com/office/drawing/2014/main" id="{F69A4878-4B80-2544-BE8B-D490584B5CD6}"/>
              </a:ext>
            </a:extLst>
          </p:cNvPr>
          <p:cNvSpPr>
            <a:spLocks noGrp="1"/>
          </p:cNvSpPr>
          <p:nvPr>
            <p:ph type="dt" sz="half" idx="10"/>
          </p:nvPr>
        </p:nvSpPr>
        <p:spPr/>
        <p:txBody>
          <a:bodyPr/>
          <a:lstStyle/>
          <a:p>
            <a:fld id="{6A15CBF3-736A-FD45-AE47-88A67B03EDF7}" type="datetime1">
              <a:rPr lang="en-US" smtClean="0"/>
              <a:t>11/5/20</a:t>
            </a:fld>
            <a:endParaRPr lang="en-US"/>
          </a:p>
        </p:txBody>
      </p:sp>
      <p:sp>
        <p:nvSpPr>
          <p:cNvPr id="5" name="Footer Placeholder 4">
            <a:extLst>
              <a:ext uri="{FF2B5EF4-FFF2-40B4-BE49-F238E27FC236}">
                <a16:creationId xmlns:a16="http://schemas.microsoft.com/office/drawing/2014/main" id="{E4CD8A05-E011-AD4A-9062-E27C0BE6C327}"/>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B80A77E-5CF9-E549-BBF4-132D206D7EC6}"/>
              </a:ext>
            </a:extLst>
          </p:cNvPr>
          <p:cNvSpPr>
            <a:spLocks noGrp="1"/>
          </p:cNvSpPr>
          <p:nvPr>
            <p:ph type="sldNum" sz="quarter" idx="12"/>
          </p:nvPr>
        </p:nvSpPr>
        <p:spPr/>
        <p:txBody>
          <a:bodyPr/>
          <a:lstStyle/>
          <a:p>
            <a:fld id="{81496180-7CCD-9949-9FC6-636262BC9A7B}" type="slidenum">
              <a:rPr lang="en-US" smtClean="0"/>
              <a:t>2</a:t>
            </a:fld>
            <a:endParaRPr lang="en-US"/>
          </a:p>
        </p:txBody>
      </p:sp>
      <p:sp>
        <p:nvSpPr>
          <p:cNvPr id="9" name="Rectangle 8">
            <a:extLst>
              <a:ext uri="{FF2B5EF4-FFF2-40B4-BE49-F238E27FC236}">
                <a16:creationId xmlns:a16="http://schemas.microsoft.com/office/drawing/2014/main" id="{C039D119-B097-284A-9F92-386D6CC0DC45}"/>
              </a:ext>
            </a:extLst>
          </p:cNvPr>
          <p:cNvSpPr/>
          <p:nvPr/>
        </p:nvSpPr>
        <p:spPr>
          <a:xfrm>
            <a:off x="838200" y="3878826"/>
            <a:ext cx="10515600" cy="2046053"/>
          </a:xfrm>
          <a:prstGeom prst="rect">
            <a:avLst/>
          </a:prstGeom>
          <a:noFill/>
          <a:ln w="38100">
            <a:solidFill>
              <a:srgbClr val="FF0000"/>
            </a:solidFill>
            <a:extLst>
              <a:ext uri="{C807C97D-BFC1-408E-A445-0C87EB9F89A2}">
                <ask:lineSketchStyleProps xmlns:ask="http://schemas.microsoft.com/office/drawing/2018/sketchyshapes" sd="1219033472">
                  <a:custGeom>
                    <a:avLst/>
                    <a:gdLst>
                      <a:gd name="connsiteX0" fmla="*/ 0 w 10675374"/>
                      <a:gd name="connsiteY0" fmla="*/ 0 h 2389239"/>
                      <a:gd name="connsiteX1" fmla="*/ 560457 w 10675374"/>
                      <a:gd name="connsiteY1" fmla="*/ 0 h 2389239"/>
                      <a:gd name="connsiteX2" fmla="*/ 907407 w 10675374"/>
                      <a:gd name="connsiteY2" fmla="*/ 0 h 2389239"/>
                      <a:gd name="connsiteX3" fmla="*/ 1788125 w 10675374"/>
                      <a:gd name="connsiteY3" fmla="*/ 0 h 2389239"/>
                      <a:gd name="connsiteX4" fmla="*/ 2348582 w 10675374"/>
                      <a:gd name="connsiteY4" fmla="*/ 0 h 2389239"/>
                      <a:gd name="connsiteX5" fmla="*/ 2909039 w 10675374"/>
                      <a:gd name="connsiteY5" fmla="*/ 0 h 2389239"/>
                      <a:gd name="connsiteX6" fmla="*/ 3789758 w 10675374"/>
                      <a:gd name="connsiteY6" fmla="*/ 0 h 2389239"/>
                      <a:gd name="connsiteX7" fmla="*/ 4243461 w 10675374"/>
                      <a:gd name="connsiteY7" fmla="*/ 0 h 2389239"/>
                      <a:gd name="connsiteX8" fmla="*/ 5124180 w 10675374"/>
                      <a:gd name="connsiteY8" fmla="*/ 0 h 2389239"/>
                      <a:gd name="connsiteX9" fmla="*/ 6004898 w 10675374"/>
                      <a:gd name="connsiteY9" fmla="*/ 0 h 2389239"/>
                      <a:gd name="connsiteX10" fmla="*/ 6672109 w 10675374"/>
                      <a:gd name="connsiteY10" fmla="*/ 0 h 2389239"/>
                      <a:gd name="connsiteX11" fmla="*/ 7552827 w 10675374"/>
                      <a:gd name="connsiteY11" fmla="*/ 0 h 2389239"/>
                      <a:gd name="connsiteX12" fmla="*/ 8113284 w 10675374"/>
                      <a:gd name="connsiteY12" fmla="*/ 0 h 2389239"/>
                      <a:gd name="connsiteX13" fmla="*/ 8673741 w 10675374"/>
                      <a:gd name="connsiteY13" fmla="*/ 0 h 2389239"/>
                      <a:gd name="connsiteX14" fmla="*/ 9447706 w 10675374"/>
                      <a:gd name="connsiteY14" fmla="*/ 0 h 2389239"/>
                      <a:gd name="connsiteX15" fmla="*/ 10008163 w 10675374"/>
                      <a:gd name="connsiteY15" fmla="*/ 0 h 2389239"/>
                      <a:gd name="connsiteX16" fmla="*/ 10675374 w 10675374"/>
                      <a:gd name="connsiteY16" fmla="*/ 0 h 2389239"/>
                      <a:gd name="connsiteX17" fmla="*/ 10675374 w 10675374"/>
                      <a:gd name="connsiteY17" fmla="*/ 645095 h 2389239"/>
                      <a:gd name="connsiteX18" fmla="*/ 10675374 w 10675374"/>
                      <a:gd name="connsiteY18" fmla="*/ 1266297 h 2389239"/>
                      <a:gd name="connsiteX19" fmla="*/ 10675374 w 10675374"/>
                      <a:gd name="connsiteY19" fmla="*/ 2389239 h 2389239"/>
                      <a:gd name="connsiteX20" fmla="*/ 10328424 w 10675374"/>
                      <a:gd name="connsiteY20" fmla="*/ 2389239 h 2389239"/>
                      <a:gd name="connsiteX21" fmla="*/ 9447706 w 10675374"/>
                      <a:gd name="connsiteY21" fmla="*/ 2389239 h 2389239"/>
                      <a:gd name="connsiteX22" fmla="*/ 8780495 w 10675374"/>
                      <a:gd name="connsiteY22" fmla="*/ 2389239 h 2389239"/>
                      <a:gd name="connsiteX23" fmla="*/ 8326792 w 10675374"/>
                      <a:gd name="connsiteY23" fmla="*/ 2389239 h 2389239"/>
                      <a:gd name="connsiteX24" fmla="*/ 7659581 w 10675374"/>
                      <a:gd name="connsiteY24" fmla="*/ 2389239 h 2389239"/>
                      <a:gd name="connsiteX25" fmla="*/ 7312631 w 10675374"/>
                      <a:gd name="connsiteY25" fmla="*/ 2389239 h 2389239"/>
                      <a:gd name="connsiteX26" fmla="*/ 6965682 w 10675374"/>
                      <a:gd name="connsiteY26" fmla="*/ 2389239 h 2389239"/>
                      <a:gd name="connsiteX27" fmla="*/ 6298471 w 10675374"/>
                      <a:gd name="connsiteY27" fmla="*/ 2389239 h 2389239"/>
                      <a:gd name="connsiteX28" fmla="*/ 5844767 w 10675374"/>
                      <a:gd name="connsiteY28" fmla="*/ 2389239 h 2389239"/>
                      <a:gd name="connsiteX29" fmla="*/ 5070803 w 10675374"/>
                      <a:gd name="connsiteY29" fmla="*/ 2389239 h 2389239"/>
                      <a:gd name="connsiteX30" fmla="*/ 4617099 w 10675374"/>
                      <a:gd name="connsiteY30" fmla="*/ 2389239 h 2389239"/>
                      <a:gd name="connsiteX31" fmla="*/ 3843135 w 10675374"/>
                      <a:gd name="connsiteY31" fmla="*/ 2389239 h 2389239"/>
                      <a:gd name="connsiteX32" fmla="*/ 3496185 w 10675374"/>
                      <a:gd name="connsiteY32" fmla="*/ 2389239 h 2389239"/>
                      <a:gd name="connsiteX33" fmla="*/ 2722220 w 10675374"/>
                      <a:gd name="connsiteY33" fmla="*/ 2389239 h 2389239"/>
                      <a:gd name="connsiteX34" fmla="*/ 2268517 w 10675374"/>
                      <a:gd name="connsiteY34" fmla="*/ 2389239 h 2389239"/>
                      <a:gd name="connsiteX35" fmla="*/ 1921567 w 10675374"/>
                      <a:gd name="connsiteY35" fmla="*/ 2389239 h 2389239"/>
                      <a:gd name="connsiteX36" fmla="*/ 1467864 w 10675374"/>
                      <a:gd name="connsiteY36" fmla="*/ 2389239 h 2389239"/>
                      <a:gd name="connsiteX37" fmla="*/ 693899 w 10675374"/>
                      <a:gd name="connsiteY37" fmla="*/ 2389239 h 2389239"/>
                      <a:gd name="connsiteX38" fmla="*/ 0 w 10675374"/>
                      <a:gd name="connsiteY38" fmla="*/ 2389239 h 2389239"/>
                      <a:gd name="connsiteX39" fmla="*/ 0 w 10675374"/>
                      <a:gd name="connsiteY39" fmla="*/ 1863606 h 2389239"/>
                      <a:gd name="connsiteX40" fmla="*/ 0 w 10675374"/>
                      <a:gd name="connsiteY40" fmla="*/ 1337974 h 2389239"/>
                      <a:gd name="connsiteX41" fmla="*/ 0 w 10675374"/>
                      <a:gd name="connsiteY41" fmla="*/ 716772 h 2389239"/>
                      <a:gd name="connsiteX42" fmla="*/ 0 w 10675374"/>
                      <a:gd name="connsiteY42" fmla="*/ 0 h 2389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675374" h="2389239" extrusionOk="0">
                        <a:moveTo>
                          <a:pt x="0" y="0"/>
                        </a:moveTo>
                        <a:cubicBezTo>
                          <a:pt x="276034" y="19324"/>
                          <a:pt x="297028" y="22941"/>
                          <a:pt x="560457" y="0"/>
                        </a:cubicBezTo>
                        <a:cubicBezTo>
                          <a:pt x="823886" y="-22941"/>
                          <a:pt x="744803" y="-5499"/>
                          <a:pt x="907407" y="0"/>
                        </a:cubicBezTo>
                        <a:cubicBezTo>
                          <a:pt x="1070011" y="5499"/>
                          <a:pt x="1457561" y="12710"/>
                          <a:pt x="1788125" y="0"/>
                        </a:cubicBezTo>
                        <a:cubicBezTo>
                          <a:pt x="2118689" y="-12710"/>
                          <a:pt x="2188257" y="13107"/>
                          <a:pt x="2348582" y="0"/>
                        </a:cubicBezTo>
                        <a:cubicBezTo>
                          <a:pt x="2508907" y="-13107"/>
                          <a:pt x="2735511" y="12000"/>
                          <a:pt x="2909039" y="0"/>
                        </a:cubicBezTo>
                        <a:cubicBezTo>
                          <a:pt x="3082567" y="-12000"/>
                          <a:pt x="3554236" y="1199"/>
                          <a:pt x="3789758" y="0"/>
                        </a:cubicBezTo>
                        <a:cubicBezTo>
                          <a:pt x="4025280" y="-1199"/>
                          <a:pt x="4152538" y="-18384"/>
                          <a:pt x="4243461" y="0"/>
                        </a:cubicBezTo>
                        <a:cubicBezTo>
                          <a:pt x="4334384" y="18384"/>
                          <a:pt x="4806849" y="-20219"/>
                          <a:pt x="5124180" y="0"/>
                        </a:cubicBezTo>
                        <a:cubicBezTo>
                          <a:pt x="5441511" y="20219"/>
                          <a:pt x="5576628" y="-21009"/>
                          <a:pt x="6004898" y="0"/>
                        </a:cubicBezTo>
                        <a:cubicBezTo>
                          <a:pt x="6433168" y="21009"/>
                          <a:pt x="6349275" y="9596"/>
                          <a:pt x="6672109" y="0"/>
                        </a:cubicBezTo>
                        <a:cubicBezTo>
                          <a:pt x="6994943" y="-9596"/>
                          <a:pt x="7296863" y="-34800"/>
                          <a:pt x="7552827" y="0"/>
                        </a:cubicBezTo>
                        <a:cubicBezTo>
                          <a:pt x="7808791" y="34800"/>
                          <a:pt x="7859554" y="1326"/>
                          <a:pt x="8113284" y="0"/>
                        </a:cubicBezTo>
                        <a:cubicBezTo>
                          <a:pt x="8367014" y="-1326"/>
                          <a:pt x="8502891" y="-11528"/>
                          <a:pt x="8673741" y="0"/>
                        </a:cubicBezTo>
                        <a:cubicBezTo>
                          <a:pt x="8844591" y="11528"/>
                          <a:pt x="9191243" y="-21623"/>
                          <a:pt x="9447706" y="0"/>
                        </a:cubicBezTo>
                        <a:cubicBezTo>
                          <a:pt x="9704170" y="21623"/>
                          <a:pt x="9829327" y="-10617"/>
                          <a:pt x="10008163" y="0"/>
                        </a:cubicBezTo>
                        <a:cubicBezTo>
                          <a:pt x="10186999" y="10617"/>
                          <a:pt x="10513033" y="-8599"/>
                          <a:pt x="10675374" y="0"/>
                        </a:cubicBezTo>
                        <a:cubicBezTo>
                          <a:pt x="10681582" y="303728"/>
                          <a:pt x="10703838" y="402634"/>
                          <a:pt x="10675374" y="645095"/>
                        </a:cubicBezTo>
                        <a:cubicBezTo>
                          <a:pt x="10646910" y="887557"/>
                          <a:pt x="10683676" y="1049427"/>
                          <a:pt x="10675374" y="1266297"/>
                        </a:cubicBezTo>
                        <a:cubicBezTo>
                          <a:pt x="10667072" y="1483167"/>
                          <a:pt x="10685906" y="2040474"/>
                          <a:pt x="10675374" y="2389239"/>
                        </a:cubicBezTo>
                        <a:cubicBezTo>
                          <a:pt x="10583457" y="2380354"/>
                          <a:pt x="10423808" y="2379934"/>
                          <a:pt x="10328424" y="2389239"/>
                        </a:cubicBezTo>
                        <a:cubicBezTo>
                          <a:pt x="10233040" y="2398545"/>
                          <a:pt x="9640495" y="2417951"/>
                          <a:pt x="9447706" y="2389239"/>
                        </a:cubicBezTo>
                        <a:cubicBezTo>
                          <a:pt x="9254917" y="2360527"/>
                          <a:pt x="8928445" y="2382527"/>
                          <a:pt x="8780495" y="2389239"/>
                        </a:cubicBezTo>
                        <a:cubicBezTo>
                          <a:pt x="8632545" y="2395951"/>
                          <a:pt x="8530273" y="2367333"/>
                          <a:pt x="8326792" y="2389239"/>
                        </a:cubicBezTo>
                        <a:cubicBezTo>
                          <a:pt x="8123311" y="2411145"/>
                          <a:pt x="7940387" y="2399542"/>
                          <a:pt x="7659581" y="2389239"/>
                        </a:cubicBezTo>
                        <a:cubicBezTo>
                          <a:pt x="7378775" y="2378936"/>
                          <a:pt x="7444251" y="2372183"/>
                          <a:pt x="7312631" y="2389239"/>
                        </a:cubicBezTo>
                        <a:cubicBezTo>
                          <a:pt x="7181011" y="2406296"/>
                          <a:pt x="7068653" y="2401669"/>
                          <a:pt x="6965682" y="2389239"/>
                        </a:cubicBezTo>
                        <a:cubicBezTo>
                          <a:pt x="6862711" y="2376809"/>
                          <a:pt x="6589629" y="2360720"/>
                          <a:pt x="6298471" y="2389239"/>
                        </a:cubicBezTo>
                        <a:cubicBezTo>
                          <a:pt x="6007313" y="2417758"/>
                          <a:pt x="6031821" y="2390162"/>
                          <a:pt x="5844767" y="2389239"/>
                        </a:cubicBezTo>
                        <a:cubicBezTo>
                          <a:pt x="5657713" y="2388316"/>
                          <a:pt x="5263525" y="2410553"/>
                          <a:pt x="5070803" y="2389239"/>
                        </a:cubicBezTo>
                        <a:cubicBezTo>
                          <a:pt x="4878081" y="2367925"/>
                          <a:pt x="4765881" y="2405168"/>
                          <a:pt x="4617099" y="2389239"/>
                        </a:cubicBezTo>
                        <a:cubicBezTo>
                          <a:pt x="4468317" y="2373310"/>
                          <a:pt x="4016451" y="2395476"/>
                          <a:pt x="3843135" y="2389239"/>
                        </a:cubicBezTo>
                        <a:cubicBezTo>
                          <a:pt x="3669819" y="2383002"/>
                          <a:pt x="3569209" y="2390434"/>
                          <a:pt x="3496185" y="2389239"/>
                        </a:cubicBezTo>
                        <a:cubicBezTo>
                          <a:pt x="3423161" y="2388045"/>
                          <a:pt x="2985968" y="2360393"/>
                          <a:pt x="2722220" y="2389239"/>
                        </a:cubicBezTo>
                        <a:cubicBezTo>
                          <a:pt x="2458472" y="2418085"/>
                          <a:pt x="2432264" y="2384837"/>
                          <a:pt x="2268517" y="2389239"/>
                        </a:cubicBezTo>
                        <a:cubicBezTo>
                          <a:pt x="2104770" y="2393641"/>
                          <a:pt x="2060565" y="2380092"/>
                          <a:pt x="1921567" y="2389239"/>
                        </a:cubicBezTo>
                        <a:cubicBezTo>
                          <a:pt x="1782569" y="2398387"/>
                          <a:pt x="1559575" y="2382654"/>
                          <a:pt x="1467864" y="2389239"/>
                        </a:cubicBezTo>
                        <a:cubicBezTo>
                          <a:pt x="1376153" y="2395824"/>
                          <a:pt x="1072880" y="2407357"/>
                          <a:pt x="693899" y="2389239"/>
                        </a:cubicBezTo>
                        <a:cubicBezTo>
                          <a:pt x="314918" y="2371121"/>
                          <a:pt x="271049" y="2417363"/>
                          <a:pt x="0" y="2389239"/>
                        </a:cubicBezTo>
                        <a:cubicBezTo>
                          <a:pt x="5710" y="2128994"/>
                          <a:pt x="16395" y="2082178"/>
                          <a:pt x="0" y="1863606"/>
                        </a:cubicBezTo>
                        <a:cubicBezTo>
                          <a:pt x="-16395" y="1645034"/>
                          <a:pt x="-25686" y="1589449"/>
                          <a:pt x="0" y="1337974"/>
                        </a:cubicBezTo>
                        <a:cubicBezTo>
                          <a:pt x="25686" y="1086499"/>
                          <a:pt x="-26384" y="1016727"/>
                          <a:pt x="0" y="716772"/>
                        </a:cubicBezTo>
                        <a:cubicBezTo>
                          <a:pt x="26384" y="416817"/>
                          <a:pt x="13675" y="23568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0883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86D3522-AF12-454C-A301-90F40B5F209F}"/>
              </a:ext>
            </a:extLst>
          </p:cNvPr>
          <p:cNvPicPr>
            <a:picLocks noGrp="1" noChangeAspect="1"/>
          </p:cNvPicPr>
          <p:nvPr>
            <p:ph idx="1"/>
          </p:nvPr>
        </p:nvPicPr>
        <p:blipFill>
          <a:blip r:embed="rId2"/>
          <a:stretch>
            <a:fillRect/>
          </a:stretch>
        </p:blipFill>
        <p:spPr>
          <a:xfrm>
            <a:off x="4448483" y="261886"/>
            <a:ext cx="7743517" cy="5811838"/>
          </a:xfrm>
        </p:spPr>
      </p:pic>
      <p:sp>
        <p:nvSpPr>
          <p:cNvPr id="4" name="Date Placeholder 3">
            <a:extLst>
              <a:ext uri="{FF2B5EF4-FFF2-40B4-BE49-F238E27FC236}">
                <a16:creationId xmlns:a16="http://schemas.microsoft.com/office/drawing/2014/main" id="{9470ADD7-5302-8F4A-A82B-F000E60A37CB}"/>
              </a:ext>
            </a:extLst>
          </p:cNvPr>
          <p:cNvSpPr>
            <a:spLocks noGrp="1"/>
          </p:cNvSpPr>
          <p:nvPr>
            <p:ph type="dt" sz="half" idx="10"/>
          </p:nvPr>
        </p:nvSpPr>
        <p:spPr/>
        <p:txBody>
          <a:bodyPr/>
          <a:lstStyle/>
          <a:p>
            <a:fld id="{6A15CBF3-736A-FD45-AE47-88A67B03EDF7}" type="datetime1">
              <a:rPr lang="en-US" smtClean="0"/>
              <a:t>11/3/20</a:t>
            </a:fld>
            <a:endParaRPr lang="en-US" dirty="0"/>
          </a:p>
        </p:txBody>
      </p:sp>
      <p:sp>
        <p:nvSpPr>
          <p:cNvPr id="5" name="Footer Placeholder 4">
            <a:extLst>
              <a:ext uri="{FF2B5EF4-FFF2-40B4-BE49-F238E27FC236}">
                <a16:creationId xmlns:a16="http://schemas.microsoft.com/office/drawing/2014/main" id="{3BC89ADF-DCA1-DB43-96A4-05EFCB9F5B8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0B91754F-9069-4548-AC22-6A6F019AB81A}"/>
              </a:ext>
            </a:extLst>
          </p:cNvPr>
          <p:cNvSpPr>
            <a:spLocks noGrp="1"/>
          </p:cNvSpPr>
          <p:nvPr>
            <p:ph type="sldNum" sz="quarter" idx="12"/>
          </p:nvPr>
        </p:nvSpPr>
        <p:spPr/>
        <p:txBody>
          <a:bodyPr/>
          <a:lstStyle/>
          <a:p>
            <a:fld id="{81496180-7CCD-9949-9FC6-636262BC9A7B}" type="slidenum">
              <a:rPr lang="en-US" smtClean="0"/>
              <a:t>3</a:t>
            </a:fld>
            <a:endParaRPr lang="en-US"/>
          </a:p>
        </p:txBody>
      </p:sp>
      <p:sp>
        <p:nvSpPr>
          <p:cNvPr id="9" name="TextBox 8">
            <a:extLst>
              <a:ext uri="{FF2B5EF4-FFF2-40B4-BE49-F238E27FC236}">
                <a16:creationId xmlns:a16="http://schemas.microsoft.com/office/drawing/2014/main" id="{DA10D8EC-E03E-4E4A-9D2B-584B145F802E}"/>
              </a:ext>
            </a:extLst>
          </p:cNvPr>
          <p:cNvSpPr txBox="1"/>
          <p:nvPr/>
        </p:nvSpPr>
        <p:spPr>
          <a:xfrm>
            <a:off x="427703" y="545690"/>
            <a:ext cx="4020780" cy="5078313"/>
          </a:xfrm>
          <a:prstGeom prst="rect">
            <a:avLst/>
          </a:prstGeom>
          <a:noFill/>
        </p:spPr>
        <p:txBody>
          <a:bodyPr wrap="square" rtlCol="0">
            <a:spAutoFit/>
          </a:bodyPr>
          <a:lstStyle/>
          <a:p>
            <a:r>
              <a:rPr lang="en-US" sz="3600" dirty="0"/>
              <a:t>Used the orbital velocity to convert from curtain duration to width.</a:t>
            </a:r>
          </a:p>
          <a:p>
            <a:r>
              <a:rPr lang="en-US" sz="3600" dirty="0"/>
              <a:t>Many curtains are about 10 kilometers wide in latitude, and 90% are less than 20 kilometers wide.</a:t>
            </a:r>
          </a:p>
        </p:txBody>
      </p:sp>
    </p:spTree>
    <p:extLst>
      <p:ext uri="{BB962C8B-B14F-4D97-AF65-F5344CB8AC3E}">
        <p14:creationId xmlns:p14="http://schemas.microsoft.com/office/powerpoint/2010/main" val="103031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CA20-09B5-7F46-BA13-C4CB8675DDD2}"/>
              </a:ext>
            </a:extLst>
          </p:cNvPr>
          <p:cNvSpPr>
            <a:spLocks noGrp="1"/>
          </p:cNvSpPr>
          <p:nvPr>
            <p:ph type="title"/>
          </p:nvPr>
        </p:nvSpPr>
        <p:spPr>
          <a:xfrm>
            <a:off x="838200" y="136525"/>
            <a:ext cx="10515600" cy="1325563"/>
          </a:xfrm>
        </p:spPr>
        <p:txBody>
          <a:bodyPr>
            <a:normAutofit fontScale="90000"/>
          </a:bodyPr>
          <a:lstStyle/>
          <a:p>
            <a:r>
              <a:rPr lang="en-US" dirty="0"/>
              <a:t>Curtains occur on the radiation belt footprints, and roughly uniformly in longitude.</a:t>
            </a:r>
          </a:p>
        </p:txBody>
      </p:sp>
      <p:pic>
        <p:nvPicPr>
          <p:cNvPr id="8" name="Content Placeholder 7">
            <a:extLst>
              <a:ext uri="{FF2B5EF4-FFF2-40B4-BE49-F238E27FC236}">
                <a16:creationId xmlns:a16="http://schemas.microsoft.com/office/drawing/2014/main" id="{4103C661-C720-294B-BB86-257D04C34DB6}"/>
              </a:ext>
            </a:extLst>
          </p:cNvPr>
          <p:cNvPicPr>
            <a:picLocks noGrp="1" noChangeAspect="1"/>
          </p:cNvPicPr>
          <p:nvPr>
            <p:ph idx="1"/>
          </p:nvPr>
        </p:nvPicPr>
        <p:blipFill rotWithShape="1">
          <a:blip r:embed="rId2"/>
          <a:srcRect l="1289" t="7505" r="-1289" b="3532"/>
          <a:stretch/>
        </p:blipFill>
        <p:spPr>
          <a:xfrm>
            <a:off x="1238647" y="1462088"/>
            <a:ext cx="10148422" cy="5099357"/>
          </a:xfrm>
        </p:spPr>
      </p:pic>
      <p:sp>
        <p:nvSpPr>
          <p:cNvPr id="4" name="Date Placeholder 3">
            <a:extLst>
              <a:ext uri="{FF2B5EF4-FFF2-40B4-BE49-F238E27FC236}">
                <a16:creationId xmlns:a16="http://schemas.microsoft.com/office/drawing/2014/main" id="{612A8560-4AE9-9C4A-854C-97280520A4AB}"/>
              </a:ext>
            </a:extLst>
          </p:cNvPr>
          <p:cNvSpPr>
            <a:spLocks noGrp="1"/>
          </p:cNvSpPr>
          <p:nvPr>
            <p:ph type="dt" sz="half" idx="10"/>
          </p:nvPr>
        </p:nvSpPr>
        <p:spPr/>
        <p:txBody>
          <a:bodyPr/>
          <a:lstStyle/>
          <a:p>
            <a:fld id="{6A15CBF3-736A-FD45-AE47-88A67B03EDF7}" type="datetime1">
              <a:rPr lang="en-US" smtClean="0"/>
              <a:t>11/3/20</a:t>
            </a:fld>
            <a:endParaRPr lang="en-US"/>
          </a:p>
        </p:txBody>
      </p:sp>
      <p:sp>
        <p:nvSpPr>
          <p:cNvPr id="5" name="Footer Placeholder 4">
            <a:extLst>
              <a:ext uri="{FF2B5EF4-FFF2-40B4-BE49-F238E27FC236}">
                <a16:creationId xmlns:a16="http://schemas.microsoft.com/office/drawing/2014/main" id="{23F77A9A-B5C8-C641-B8B6-8EE3B31334E4}"/>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C9CF6518-F995-AA40-A58E-93855433378A}"/>
              </a:ext>
            </a:extLst>
          </p:cNvPr>
          <p:cNvSpPr>
            <a:spLocks noGrp="1"/>
          </p:cNvSpPr>
          <p:nvPr>
            <p:ph type="sldNum" sz="quarter" idx="12"/>
          </p:nvPr>
        </p:nvSpPr>
        <p:spPr/>
        <p:txBody>
          <a:bodyPr/>
          <a:lstStyle/>
          <a:p>
            <a:fld id="{81496180-7CCD-9949-9FC6-636262BC9A7B}" type="slidenum">
              <a:rPr lang="en-US" smtClean="0"/>
              <a:t>4</a:t>
            </a:fld>
            <a:endParaRPr lang="en-US"/>
          </a:p>
        </p:txBody>
      </p:sp>
    </p:spTree>
    <p:extLst>
      <p:ext uri="{BB962C8B-B14F-4D97-AF65-F5344CB8AC3E}">
        <p14:creationId xmlns:p14="http://schemas.microsoft.com/office/powerpoint/2010/main" val="85715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F033-005B-F940-93F2-FFE4BD856ECF}"/>
              </a:ext>
            </a:extLst>
          </p:cNvPr>
          <p:cNvSpPr>
            <a:spLocks noGrp="1"/>
          </p:cNvSpPr>
          <p:nvPr>
            <p:ph type="title"/>
          </p:nvPr>
        </p:nvSpPr>
        <p:spPr/>
        <p:txBody>
          <a:bodyPr/>
          <a:lstStyle/>
          <a:p>
            <a:r>
              <a:rPr lang="en-US" dirty="0"/>
              <a:t>Curtains are observed at high L, and most often pre-midnight MLT.</a:t>
            </a:r>
          </a:p>
        </p:txBody>
      </p:sp>
      <p:pic>
        <p:nvPicPr>
          <p:cNvPr id="8" name="Content Placeholder 7">
            <a:extLst>
              <a:ext uri="{FF2B5EF4-FFF2-40B4-BE49-F238E27FC236}">
                <a16:creationId xmlns:a16="http://schemas.microsoft.com/office/drawing/2014/main" id="{DFE08297-E85A-9847-98CB-AFE452936B66}"/>
              </a:ext>
            </a:extLst>
          </p:cNvPr>
          <p:cNvPicPr>
            <a:picLocks noGrp="1" noChangeAspect="1"/>
          </p:cNvPicPr>
          <p:nvPr>
            <p:ph idx="1"/>
          </p:nvPr>
        </p:nvPicPr>
        <p:blipFill>
          <a:blip r:embed="rId2"/>
          <a:stretch>
            <a:fillRect/>
          </a:stretch>
        </p:blipFill>
        <p:spPr>
          <a:xfrm>
            <a:off x="31080" y="1828800"/>
            <a:ext cx="12147902" cy="4338536"/>
          </a:xfrm>
        </p:spPr>
      </p:pic>
      <p:sp>
        <p:nvSpPr>
          <p:cNvPr id="4" name="Date Placeholder 3">
            <a:extLst>
              <a:ext uri="{FF2B5EF4-FFF2-40B4-BE49-F238E27FC236}">
                <a16:creationId xmlns:a16="http://schemas.microsoft.com/office/drawing/2014/main" id="{E3B7134C-5252-764D-ABFE-09D0490403B2}"/>
              </a:ext>
            </a:extLst>
          </p:cNvPr>
          <p:cNvSpPr>
            <a:spLocks noGrp="1"/>
          </p:cNvSpPr>
          <p:nvPr>
            <p:ph type="dt" sz="half" idx="10"/>
          </p:nvPr>
        </p:nvSpPr>
        <p:spPr/>
        <p:txBody>
          <a:bodyPr/>
          <a:lstStyle/>
          <a:p>
            <a:fld id="{6A15CBF3-736A-FD45-AE47-88A67B03EDF7}" type="datetime1">
              <a:rPr lang="en-US" smtClean="0"/>
              <a:t>11/3/20</a:t>
            </a:fld>
            <a:endParaRPr lang="en-US"/>
          </a:p>
        </p:txBody>
      </p:sp>
      <p:sp>
        <p:nvSpPr>
          <p:cNvPr id="5" name="Footer Placeholder 4">
            <a:extLst>
              <a:ext uri="{FF2B5EF4-FFF2-40B4-BE49-F238E27FC236}">
                <a16:creationId xmlns:a16="http://schemas.microsoft.com/office/drawing/2014/main" id="{F54CC96E-3073-C546-BD69-D358D408AA75}"/>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6796BEB1-C83F-CE4D-B4F3-01BDB9AC93EF}"/>
              </a:ext>
            </a:extLst>
          </p:cNvPr>
          <p:cNvSpPr>
            <a:spLocks noGrp="1"/>
          </p:cNvSpPr>
          <p:nvPr>
            <p:ph type="sldNum" sz="quarter" idx="12"/>
          </p:nvPr>
        </p:nvSpPr>
        <p:spPr/>
        <p:txBody>
          <a:bodyPr/>
          <a:lstStyle/>
          <a:p>
            <a:fld id="{81496180-7CCD-9949-9FC6-636262BC9A7B}" type="slidenum">
              <a:rPr lang="en-US" smtClean="0"/>
              <a:t>5</a:t>
            </a:fld>
            <a:endParaRPr lang="en-US"/>
          </a:p>
        </p:txBody>
      </p:sp>
    </p:spTree>
    <p:extLst>
      <p:ext uri="{BB962C8B-B14F-4D97-AF65-F5344CB8AC3E}">
        <p14:creationId xmlns:p14="http://schemas.microsoft.com/office/powerpoint/2010/main" val="55854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72EA-0B28-D64C-926A-9134599E1721}"/>
              </a:ext>
            </a:extLst>
          </p:cNvPr>
          <p:cNvSpPr>
            <a:spLocks noGrp="1"/>
          </p:cNvSpPr>
          <p:nvPr>
            <p:ph type="title"/>
          </p:nvPr>
        </p:nvSpPr>
        <p:spPr/>
        <p:txBody>
          <a:bodyPr/>
          <a:lstStyle/>
          <a:p>
            <a:r>
              <a:rPr lang="en-US" dirty="0"/>
              <a:t>Curtains occur more frequently at higher Auroral Electrojet index.</a:t>
            </a:r>
          </a:p>
        </p:txBody>
      </p:sp>
      <p:pic>
        <p:nvPicPr>
          <p:cNvPr id="8" name="Content Placeholder 7">
            <a:extLst>
              <a:ext uri="{FF2B5EF4-FFF2-40B4-BE49-F238E27FC236}">
                <a16:creationId xmlns:a16="http://schemas.microsoft.com/office/drawing/2014/main" id="{2506E7F3-1018-884E-9719-494D5D2EFFDF}"/>
              </a:ext>
            </a:extLst>
          </p:cNvPr>
          <p:cNvPicPr>
            <a:picLocks noGrp="1" noChangeAspect="1"/>
          </p:cNvPicPr>
          <p:nvPr>
            <p:ph idx="1"/>
          </p:nvPr>
        </p:nvPicPr>
        <p:blipFill>
          <a:blip r:embed="rId2"/>
          <a:stretch>
            <a:fillRect/>
          </a:stretch>
        </p:blipFill>
        <p:spPr>
          <a:xfrm>
            <a:off x="797123" y="1843548"/>
            <a:ext cx="10153805" cy="4512802"/>
          </a:xfrm>
        </p:spPr>
      </p:pic>
      <p:sp>
        <p:nvSpPr>
          <p:cNvPr id="4" name="Date Placeholder 3">
            <a:extLst>
              <a:ext uri="{FF2B5EF4-FFF2-40B4-BE49-F238E27FC236}">
                <a16:creationId xmlns:a16="http://schemas.microsoft.com/office/drawing/2014/main" id="{162D7734-C4DF-3045-BDAD-DECA7D61BA45}"/>
              </a:ext>
            </a:extLst>
          </p:cNvPr>
          <p:cNvSpPr>
            <a:spLocks noGrp="1"/>
          </p:cNvSpPr>
          <p:nvPr>
            <p:ph type="dt" sz="half" idx="10"/>
          </p:nvPr>
        </p:nvSpPr>
        <p:spPr/>
        <p:txBody>
          <a:bodyPr/>
          <a:lstStyle/>
          <a:p>
            <a:fld id="{6A15CBF3-736A-FD45-AE47-88A67B03EDF7}" type="datetime1">
              <a:rPr lang="en-US" smtClean="0"/>
              <a:t>11/3/20</a:t>
            </a:fld>
            <a:endParaRPr lang="en-US"/>
          </a:p>
        </p:txBody>
      </p:sp>
      <p:sp>
        <p:nvSpPr>
          <p:cNvPr id="5" name="Footer Placeholder 4">
            <a:extLst>
              <a:ext uri="{FF2B5EF4-FFF2-40B4-BE49-F238E27FC236}">
                <a16:creationId xmlns:a16="http://schemas.microsoft.com/office/drawing/2014/main" id="{9243149E-0B38-7045-9AE9-379EB3089EA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892C0A9D-7FB7-0B42-AAD9-57AB989C2379}"/>
              </a:ext>
            </a:extLst>
          </p:cNvPr>
          <p:cNvSpPr>
            <a:spLocks noGrp="1"/>
          </p:cNvSpPr>
          <p:nvPr>
            <p:ph type="sldNum" sz="quarter" idx="12"/>
          </p:nvPr>
        </p:nvSpPr>
        <p:spPr/>
        <p:txBody>
          <a:bodyPr/>
          <a:lstStyle/>
          <a:p>
            <a:fld id="{81496180-7CCD-9949-9FC6-636262BC9A7B}" type="slidenum">
              <a:rPr lang="en-US" smtClean="0"/>
              <a:t>6</a:t>
            </a:fld>
            <a:endParaRPr lang="en-US"/>
          </a:p>
        </p:txBody>
      </p:sp>
    </p:spTree>
    <p:extLst>
      <p:ext uri="{BB962C8B-B14F-4D97-AF65-F5344CB8AC3E}">
        <p14:creationId xmlns:p14="http://schemas.microsoft.com/office/powerpoint/2010/main" val="290193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86BCC93-8253-6C45-B5DB-B732AADCC34D}"/>
              </a:ext>
            </a:extLst>
          </p:cNvPr>
          <p:cNvPicPr>
            <a:picLocks noGrp="1" noChangeAspect="1"/>
          </p:cNvPicPr>
          <p:nvPr>
            <p:ph idx="1"/>
          </p:nvPr>
        </p:nvPicPr>
        <p:blipFill>
          <a:blip r:embed="rId3"/>
          <a:stretch>
            <a:fillRect/>
          </a:stretch>
        </p:blipFill>
        <p:spPr>
          <a:xfrm>
            <a:off x="4009099" y="166021"/>
            <a:ext cx="7836321" cy="6094917"/>
          </a:xfrm>
        </p:spPr>
      </p:pic>
      <p:sp>
        <p:nvSpPr>
          <p:cNvPr id="4" name="Date Placeholder 3">
            <a:extLst>
              <a:ext uri="{FF2B5EF4-FFF2-40B4-BE49-F238E27FC236}">
                <a16:creationId xmlns:a16="http://schemas.microsoft.com/office/drawing/2014/main" id="{B0B898B3-5ABC-BC48-829D-EFAFA9622F8D}"/>
              </a:ext>
            </a:extLst>
          </p:cNvPr>
          <p:cNvSpPr>
            <a:spLocks noGrp="1"/>
          </p:cNvSpPr>
          <p:nvPr>
            <p:ph type="dt" sz="half" idx="10"/>
          </p:nvPr>
        </p:nvSpPr>
        <p:spPr/>
        <p:txBody>
          <a:bodyPr/>
          <a:lstStyle/>
          <a:p>
            <a:fld id="{6A15CBF3-736A-FD45-AE47-88A67B03EDF7}" type="datetime1">
              <a:rPr lang="en-US" smtClean="0"/>
              <a:t>11/5/20</a:t>
            </a:fld>
            <a:endParaRPr lang="en-US"/>
          </a:p>
        </p:txBody>
      </p:sp>
      <p:sp>
        <p:nvSpPr>
          <p:cNvPr id="5" name="Footer Placeholder 4">
            <a:extLst>
              <a:ext uri="{FF2B5EF4-FFF2-40B4-BE49-F238E27FC236}">
                <a16:creationId xmlns:a16="http://schemas.microsoft.com/office/drawing/2014/main" id="{AB62E9E1-1711-874C-BEE7-6C2CB480001F}"/>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DE728F9-EA03-CE4E-81EC-827F8595C15C}"/>
              </a:ext>
            </a:extLst>
          </p:cNvPr>
          <p:cNvSpPr>
            <a:spLocks noGrp="1"/>
          </p:cNvSpPr>
          <p:nvPr>
            <p:ph type="sldNum" sz="quarter" idx="12"/>
          </p:nvPr>
        </p:nvSpPr>
        <p:spPr/>
        <p:txBody>
          <a:bodyPr/>
          <a:lstStyle/>
          <a:p>
            <a:fld id="{81496180-7CCD-9949-9FC6-636262BC9A7B}" type="slidenum">
              <a:rPr lang="en-US" smtClean="0"/>
              <a:t>7</a:t>
            </a:fld>
            <a:endParaRPr lang="en-US"/>
          </a:p>
        </p:txBody>
      </p:sp>
      <p:sp>
        <p:nvSpPr>
          <p:cNvPr id="9" name="TextBox 8">
            <a:extLst>
              <a:ext uri="{FF2B5EF4-FFF2-40B4-BE49-F238E27FC236}">
                <a16:creationId xmlns:a16="http://schemas.microsoft.com/office/drawing/2014/main" id="{D1E1D30E-536F-8348-8484-97603BC980E1}"/>
              </a:ext>
            </a:extLst>
          </p:cNvPr>
          <p:cNvSpPr txBox="1"/>
          <p:nvPr/>
        </p:nvSpPr>
        <p:spPr>
          <a:xfrm>
            <a:off x="339213" y="604684"/>
            <a:ext cx="3242187" cy="2677656"/>
          </a:xfrm>
          <a:prstGeom prst="rect">
            <a:avLst/>
          </a:prstGeom>
          <a:noFill/>
        </p:spPr>
        <p:txBody>
          <a:bodyPr wrap="square" rtlCol="0">
            <a:spAutoFit/>
          </a:bodyPr>
          <a:lstStyle/>
          <a:p>
            <a:r>
              <a:rPr lang="en-US" sz="2400" dirty="0"/>
              <a:t>But curtains were observed in the bounce loss cone region in the North Atlantic. Any electrons observed here must precipitate within a bounce period.</a:t>
            </a:r>
          </a:p>
        </p:txBody>
      </p:sp>
    </p:spTree>
    <p:extLst>
      <p:ext uri="{BB962C8B-B14F-4D97-AF65-F5344CB8AC3E}">
        <p14:creationId xmlns:p14="http://schemas.microsoft.com/office/powerpoint/2010/main" val="231760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86BCC93-8253-6C45-B5DB-B732AADCC34D}"/>
              </a:ext>
            </a:extLst>
          </p:cNvPr>
          <p:cNvPicPr>
            <a:picLocks noGrp="1" noChangeAspect="1"/>
          </p:cNvPicPr>
          <p:nvPr>
            <p:ph idx="1"/>
          </p:nvPr>
        </p:nvPicPr>
        <p:blipFill>
          <a:blip r:embed="rId3"/>
          <a:stretch>
            <a:fillRect/>
          </a:stretch>
        </p:blipFill>
        <p:spPr>
          <a:xfrm>
            <a:off x="4009099" y="166021"/>
            <a:ext cx="7836321" cy="6094917"/>
          </a:xfrm>
        </p:spPr>
      </p:pic>
      <p:sp>
        <p:nvSpPr>
          <p:cNvPr id="4" name="Date Placeholder 3">
            <a:extLst>
              <a:ext uri="{FF2B5EF4-FFF2-40B4-BE49-F238E27FC236}">
                <a16:creationId xmlns:a16="http://schemas.microsoft.com/office/drawing/2014/main" id="{B0B898B3-5ABC-BC48-829D-EFAFA9622F8D}"/>
              </a:ext>
            </a:extLst>
          </p:cNvPr>
          <p:cNvSpPr>
            <a:spLocks noGrp="1"/>
          </p:cNvSpPr>
          <p:nvPr>
            <p:ph type="dt" sz="half" idx="10"/>
          </p:nvPr>
        </p:nvSpPr>
        <p:spPr/>
        <p:txBody>
          <a:bodyPr/>
          <a:lstStyle/>
          <a:p>
            <a:fld id="{6A15CBF3-736A-FD45-AE47-88A67B03EDF7}" type="datetime1">
              <a:rPr lang="en-US" smtClean="0"/>
              <a:t>11/5/20</a:t>
            </a:fld>
            <a:endParaRPr lang="en-US"/>
          </a:p>
        </p:txBody>
      </p:sp>
      <p:sp>
        <p:nvSpPr>
          <p:cNvPr id="5" name="Footer Placeholder 4">
            <a:extLst>
              <a:ext uri="{FF2B5EF4-FFF2-40B4-BE49-F238E27FC236}">
                <a16:creationId xmlns:a16="http://schemas.microsoft.com/office/drawing/2014/main" id="{AB62E9E1-1711-874C-BEE7-6C2CB480001F}"/>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DE728F9-EA03-CE4E-81EC-827F8595C15C}"/>
              </a:ext>
            </a:extLst>
          </p:cNvPr>
          <p:cNvSpPr>
            <a:spLocks noGrp="1"/>
          </p:cNvSpPr>
          <p:nvPr>
            <p:ph type="sldNum" sz="quarter" idx="12"/>
          </p:nvPr>
        </p:nvSpPr>
        <p:spPr/>
        <p:txBody>
          <a:bodyPr/>
          <a:lstStyle/>
          <a:p>
            <a:fld id="{81496180-7CCD-9949-9FC6-636262BC9A7B}" type="slidenum">
              <a:rPr lang="en-US" smtClean="0"/>
              <a:t>8</a:t>
            </a:fld>
            <a:endParaRPr lang="en-US"/>
          </a:p>
        </p:txBody>
      </p:sp>
      <p:sp>
        <p:nvSpPr>
          <p:cNvPr id="9" name="TextBox 8">
            <a:extLst>
              <a:ext uri="{FF2B5EF4-FFF2-40B4-BE49-F238E27FC236}">
                <a16:creationId xmlns:a16="http://schemas.microsoft.com/office/drawing/2014/main" id="{D1E1D30E-536F-8348-8484-97603BC980E1}"/>
              </a:ext>
            </a:extLst>
          </p:cNvPr>
          <p:cNvSpPr txBox="1"/>
          <p:nvPr/>
        </p:nvSpPr>
        <p:spPr>
          <a:xfrm>
            <a:off x="339213" y="604684"/>
            <a:ext cx="3242187" cy="2677656"/>
          </a:xfrm>
          <a:prstGeom prst="rect">
            <a:avLst/>
          </a:prstGeom>
          <a:noFill/>
        </p:spPr>
        <p:txBody>
          <a:bodyPr wrap="square" rtlCol="0">
            <a:spAutoFit/>
          </a:bodyPr>
          <a:lstStyle/>
          <a:p>
            <a:r>
              <a:rPr lang="en-US" sz="2400" dirty="0"/>
              <a:t>But curtains were observed in the bounce loss cone region in the North Atlantic. Any electrons observed here must precipitate within a bounce period.</a:t>
            </a:r>
          </a:p>
        </p:txBody>
      </p:sp>
      <p:cxnSp>
        <p:nvCxnSpPr>
          <p:cNvPr id="11" name="Straight Arrow Connector 10">
            <a:extLst>
              <a:ext uri="{FF2B5EF4-FFF2-40B4-BE49-F238E27FC236}">
                <a16:creationId xmlns:a16="http://schemas.microsoft.com/office/drawing/2014/main" id="{E7A8BD48-B09E-1A43-92D3-BF3334B6084E}"/>
              </a:ext>
            </a:extLst>
          </p:cNvPr>
          <p:cNvCxnSpPr/>
          <p:nvPr/>
        </p:nvCxnSpPr>
        <p:spPr>
          <a:xfrm>
            <a:off x="4395020" y="1902543"/>
            <a:ext cx="1150374" cy="4719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56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86BCC93-8253-6C45-B5DB-B732AADCC34D}"/>
              </a:ext>
            </a:extLst>
          </p:cNvPr>
          <p:cNvPicPr>
            <a:picLocks noGrp="1" noChangeAspect="1"/>
          </p:cNvPicPr>
          <p:nvPr>
            <p:ph idx="1"/>
          </p:nvPr>
        </p:nvPicPr>
        <p:blipFill>
          <a:blip r:embed="rId3"/>
          <a:stretch>
            <a:fillRect/>
          </a:stretch>
        </p:blipFill>
        <p:spPr>
          <a:xfrm>
            <a:off x="4009099" y="166021"/>
            <a:ext cx="7836321" cy="6094917"/>
          </a:xfrm>
        </p:spPr>
      </p:pic>
      <p:sp>
        <p:nvSpPr>
          <p:cNvPr id="4" name="Date Placeholder 3">
            <a:extLst>
              <a:ext uri="{FF2B5EF4-FFF2-40B4-BE49-F238E27FC236}">
                <a16:creationId xmlns:a16="http://schemas.microsoft.com/office/drawing/2014/main" id="{B0B898B3-5ABC-BC48-829D-EFAFA9622F8D}"/>
              </a:ext>
            </a:extLst>
          </p:cNvPr>
          <p:cNvSpPr>
            <a:spLocks noGrp="1"/>
          </p:cNvSpPr>
          <p:nvPr>
            <p:ph type="dt" sz="half" idx="10"/>
          </p:nvPr>
        </p:nvSpPr>
        <p:spPr/>
        <p:txBody>
          <a:bodyPr/>
          <a:lstStyle/>
          <a:p>
            <a:fld id="{6A15CBF3-736A-FD45-AE47-88A67B03EDF7}" type="datetime1">
              <a:rPr lang="en-US" smtClean="0"/>
              <a:t>11/5/20</a:t>
            </a:fld>
            <a:endParaRPr lang="en-US"/>
          </a:p>
        </p:txBody>
      </p:sp>
      <p:sp>
        <p:nvSpPr>
          <p:cNvPr id="5" name="Footer Placeholder 4">
            <a:extLst>
              <a:ext uri="{FF2B5EF4-FFF2-40B4-BE49-F238E27FC236}">
                <a16:creationId xmlns:a16="http://schemas.microsoft.com/office/drawing/2014/main" id="{AB62E9E1-1711-874C-BEE7-6C2CB480001F}"/>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DE728F9-EA03-CE4E-81EC-827F8595C15C}"/>
              </a:ext>
            </a:extLst>
          </p:cNvPr>
          <p:cNvSpPr>
            <a:spLocks noGrp="1"/>
          </p:cNvSpPr>
          <p:nvPr>
            <p:ph type="sldNum" sz="quarter" idx="12"/>
          </p:nvPr>
        </p:nvSpPr>
        <p:spPr/>
        <p:txBody>
          <a:bodyPr/>
          <a:lstStyle/>
          <a:p>
            <a:fld id="{81496180-7CCD-9949-9FC6-636262BC9A7B}" type="slidenum">
              <a:rPr lang="en-US" smtClean="0"/>
              <a:t>9</a:t>
            </a:fld>
            <a:endParaRPr lang="en-US"/>
          </a:p>
        </p:txBody>
      </p:sp>
      <p:sp>
        <p:nvSpPr>
          <p:cNvPr id="9" name="TextBox 8">
            <a:extLst>
              <a:ext uri="{FF2B5EF4-FFF2-40B4-BE49-F238E27FC236}">
                <a16:creationId xmlns:a16="http://schemas.microsoft.com/office/drawing/2014/main" id="{D1E1D30E-536F-8348-8484-97603BC980E1}"/>
              </a:ext>
            </a:extLst>
          </p:cNvPr>
          <p:cNvSpPr txBox="1"/>
          <p:nvPr/>
        </p:nvSpPr>
        <p:spPr>
          <a:xfrm>
            <a:off x="339213" y="604684"/>
            <a:ext cx="3242187" cy="2677656"/>
          </a:xfrm>
          <a:prstGeom prst="rect">
            <a:avLst/>
          </a:prstGeom>
          <a:noFill/>
        </p:spPr>
        <p:txBody>
          <a:bodyPr wrap="square" rtlCol="0">
            <a:spAutoFit/>
          </a:bodyPr>
          <a:lstStyle/>
          <a:p>
            <a:r>
              <a:rPr lang="en-US" sz="2400" dirty="0"/>
              <a:t>But curtains were observed in the bounce loss cone region in the North Atlantic. Any electrons observed here must precipitate within a bounce period.</a:t>
            </a:r>
          </a:p>
        </p:txBody>
      </p:sp>
      <p:cxnSp>
        <p:nvCxnSpPr>
          <p:cNvPr id="11" name="Straight Arrow Connector 10">
            <a:extLst>
              <a:ext uri="{FF2B5EF4-FFF2-40B4-BE49-F238E27FC236}">
                <a16:creationId xmlns:a16="http://schemas.microsoft.com/office/drawing/2014/main" id="{E7A8BD48-B09E-1A43-92D3-BF3334B6084E}"/>
              </a:ext>
            </a:extLst>
          </p:cNvPr>
          <p:cNvCxnSpPr/>
          <p:nvPr/>
        </p:nvCxnSpPr>
        <p:spPr>
          <a:xfrm>
            <a:off x="4586749" y="2025562"/>
            <a:ext cx="1150374" cy="4719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78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2593</TotalTime>
  <Words>709</Words>
  <Application>Microsoft Macintosh PowerPoint</Application>
  <PresentationFormat>Widescreen</PresentationFormat>
  <Paragraphs>74</Paragraphs>
  <Slides>10</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Statistical Properties of Electron Curtain Precipitation Estimated with AeroCube-6</vt:lpstr>
      <vt:lpstr>Curtains are latitudinally narrow and persistent &gt; 30 keV electron precipitation into the atmosphere. Distinguished from microbursts using multiple spacecraft.</vt:lpstr>
      <vt:lpstr>PowerPoint Presentation</vt:lpstr>
      <vt:lpstr>Curtains occur on the radiation belt footprints, and roughly uniformly in longitude.</vt:lpstr>
      <vt:lpstr>Curtains are observed at high L, and most often pre-midnight MLT.</vt:lpstr>
      <vt:lpstr>Curtains occur more frequently at higher Auroral Electrojet index.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Properties of Electron Curtain Precipitation Estimated with AeroCube-6</dc:title>
  <dc:creator>Shumko, Mykhaylo (GSFC-6720)[UNIVERSITIES SPACE RESEARCH ASSOCIATION]</dc:creator>
  <cp:lastModifiedBy>Shumko, Mykhaylo (GSFC-6720)[UNIVERSITIES SPACE RESEARCH ASSOCIATION]</cp:lastModifiedBy>
  <cp:revision>23</cp:revision>
  <dcterms:created xsi:type="dcterms:W3CDTF">2020-11-04T01:34:20Z</dcterms:created>
  <dcterms:modified xsi:type="dcterms:W3CDTF">2020-11-05T20:48:10Z</dcterms:modified>
</cp:coreProperties>
</file>