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0CC83-E22E-4AD9-9038-51D4E7264FCE}" v="5" dt="2020-01-29T18:06:3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4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51C86-7F50-42CC-8508-5E313BC34CE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3C5-D8B2-493F-BD28-1E92DD4A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E0AF-FBB2-4B30-B6B5-C189C9B76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7DAEA-6CAD-4BE5-8B0F-CB5EA50E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E59A-738C-4492-81CA-13E2DFA5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DB9D-89D1-4188-9583-1510954B23F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22E2-04CD-420E-8C75-8A5C8C04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0300-4DED-4918-A6EF-2DBA3236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B887-DAFE-47D6-BBFD-4B66328A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82DD-4992-4659-A019-3D653863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271B-D67C-42D3-B6A2-D1DFABF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384-80EF-4E71-96BD-A0F025D09D98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CCA0-A537-4EDE-BD33-F9BF38AD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7648-0C58-4095-A1E0-6765D8B5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4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4FD30-5002-431C-B902-73DA959B6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59C05-C8F0-491D-AB4A-6037F9CEC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DB7B-AC00-4B3A-B995-1506622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DCFA-E394-4A43-82FB-9FF07161DF3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DD39-1417-443A-835F-DF9CE16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4CA4-5E24-4218-A88C-DC0CA3D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3E5B-79D5-4670-A7F4-9BD20E96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A4BE-923A-4FC7-A639-6404B696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5FCD9-D7A6-4A45-BCA1-CC1FA17A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4F87-16E0-453A-A0DA-8878B47E1D5C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FFA4-71E2-4040-97D3-BDF414C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B2DC-1513-416A-A13C-8CFBE86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60F9-4EFB-4D7D-B063-BCAB53A0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B556-F6B7-4D72-96E2-EF795C39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4FCC-A9F2-415F-A54A-30586A1B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331B-D3DF-4399-8B98-98EE38435E5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F2C1-717A-4FF1-B1C0-7C949399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B9FB-5054-4B6E-971D-0701F0D7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9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BD49-BE4C-4C53-B632-C0DD39A2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D3962-0EC8-4F7F-A148-252693DAB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4F8AD-FD6D-41ED-996D-7647F1B6B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F303A-0F1A-4578-B359-63AB5E9F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6395-79C4-4171-BBE0-52FD6DB3248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A7E27-D185-4A66-A8A1-C3401A90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3B348-F736-4BBD-A47E-68E7FE02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EAA4-83A0-49B9-A91F-06116B8A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02220-9931-4F0A-9507-44B3E647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274F9-8339-401E-A94C-68ABE3AF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DB5F5-6760-4786-B722-CA3D2B5CD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81ECA-F64D-4BAE-8D22-49FCF383C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84409-EBCD-4DCB-B6D2-271193CD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AB56-3FD9-49CD-98E8-B137F2383D91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9525E-DE7B-4713-99E1-4ABC7ADC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9EA42-4430-4F91-B537-0B01386B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FB2D-818B-4F65-94A2-A1717A8D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5CF1C-4F16-4DFC-9193-A93CF6D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F6-91C8-4134-B319-EDF0AA99D1BC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4A0D7-4686-4F55-A2FC-991DB75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DE149-665D-406D-AC70-95F229D5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A70FD-6DBE-4A78-8A90-F2BCB793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895B-ED67-4F59-A8B5-5CFB6A23AA8C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B7F22-4513-421B-9A31-571266A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FED96-D06E-460A-8482-B9AC1C3B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4B9-CAA4-4782-AFA0-33A77D72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4F82-6CE6-41C8-AAC1-2DB20D04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EEB7-C26A-4F19-AC3D-DFC21C57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8E98-CB45-4AE8-B27D-BA083CB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2B3A-9BE0-4BCD-83C5-485F403913AD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4FB91-8FA6-4F54-9128-8A5777E9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A075-32CF-4ADD-B7A9-656F5BB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D8CD-9515-4B48-927E-76ED6267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B0764-B8FD-43E0-B980-2C1CCF39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E69FD-7A66-4DBB-8004-255CA9AC8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63FF0-5F50-4257-92A2-DE19E1A4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E7AE-F39B-40A7-95C1-C06A4A5C046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A5054-591B-446F-93B5-A7012F4A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952AC-26AC-44CA-AFCB-C140A5CE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3851E-5826-4462-9A06-88F2B1C7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D896-B984-480B-93E6-D54BC4E1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390AD-710E-456C-9AE0-C1E229A50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A0BB-FABA-40A7-AF09-8F2E42680C8B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1982-BE1E-4BF3-82BB-90114DFA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Shumko | Curtain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C70D-D5F3-4D6A-8EDF-CC90999C3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27BC-1DD6-4597-91DD-17E52307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68CE-33EE-4EED-9A45-A9529B499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Curtains Statistics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42C3D-9946-46C9-947E-1C0AFCF7F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 January 2020</a:t>
            </a:r>
          </a:p>
          <a:p>
            <a:r>
              <a:rPr lang="en-US" dirty="0"/>
              <a:t>Mykhaylo Shumko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B46F-5448-4659-A35F-DDE69A38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F117-BCAC-4424-87D1-BB58B127BAC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58C39-A346-410A-9AD5-D6491DC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EA4A-611F-43AA-93D8-31B61CA4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185236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345E-F952-4AF3-936C-00D11022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DC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A0656-0568-4F9F-8BA3-6303A209E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4" y="1632902"/>
            <a:ext cx="11470792" cy="1387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3BE12-2570-40DB-A537-7BD62FA44AAD}"/>
              </a:ext>
            </a:extLst>
          </p:cNvPr>
          <p:cNvSpPr txBox="1"/>
          <p:nvPr/>
        </p:nvSpPr>
        <p:spPr>
          <a:xfrm>
            <a:off x="636814" y="3369129"/>
            <a:ext cx="9661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q*Phi = 1 kV for this example. One other example I looked at had a 4.5 kV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Seems reasonable to be accelerated by an auroral potential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mystery continues – are curtains related to microbursts or aurora? We now know at least some can’t be related to microbursts.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854E0-D5FD-4CAF-9295-E2C9EF37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C119-AE6E-4E97-B4B2-438FA60C019B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53680-5250-4E3F-B2EA-ED2B4861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109601-3898-4067-A043-0DF4B62D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328634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A1A5-9D4F-424E-8D39-183F09E3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4CC0-7D62-4B2B-A13C-181470B6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MLT of curtains in the BLC</a:t>
            </a:r>
          </a:p>
          <a:p>
            <a:r>
              <a:rPr lang="en-US" dirty="0"/>
              <a:t>Look at auroral imagers when AC6 is overhead in Canada</a:t>
            </a:r>
          </a:p>
          <a:p>
            <a:r>
              <a:rPr lang="en-US" dirty="0"/>
              <a:t>What other curtain stats do you want to see?</a:t>
            </a:r>
          </a:p>
          <a:p>
            <a:r>
              <a:rPr lang="en-US" dirty="0"/>
              <a:t>More work can be done but maybe this is enough work for a short JRL, followed by a more comprehensive study?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CE15-307D-4806-93B6-B1C2FB6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252-4A3B-4F43-A184-E7739CC8059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E06E2-CFCE-4108-B378-3BC2070A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9C74-B0A8-40DD-BAE2-89FE77B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13307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556-4BB0-43E7-941A-79A7A402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Curtain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5E9F-BAD2-4017-9E73-80E1DC88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634338"/>
            <a:ext cx="11239499" cy="15851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Paul’s burst parameter to identify microburst-like spikes in the AC6 data</a:t>
            </a:r>
          </a:p>
          <a:p>
            <a:r>
              <a:rPr lang="en-US" dirty="0"/>
              <a:t>Cross-correlated spikes observed at the same time and position</a:t>
            </a:r>
          </a:p>
          <a:p>
            <a:r>
              <a:rPr lang="en-US" dirty="0"/>
              <a:t>Looked through events that had a high (&gt; 0.8) correlation at the same position</a:t>
            </a:r>
          </a:p>
          <a:p>
            <a:r>
              <a:rPr lang="en-US" dirty="0"/>
              <a:t>Identified and confirmed 933 curtains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7877DB-0DD9-46CF-A78E-20039ADB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38" y="3114675"/>
            <a:ext cx="9680298" cy="3543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160D-A8F9-47D2-BCEE-27D4801B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B679-9185-424C-966D-C422C2527643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80D5-1A2F-4830-80D1-72C610EC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91D590-3443-4F44-9C91-B76F1DD8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39090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A112-D044-4C61-8814-AA97C9FF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5626" cy="1325563"/>
          </a:xfrm>
        </p:spPr>
        <p:txBody>
          <a:bodyPr/>
          <a:lstStyle/>
          <a:p>
            <a:r>
              <a:rPr lang="en-US" dirty="0"/>
              <a:t>Some stats : L-MLT distribution</a:t>
            </a:r>
          </a:p>
        </p:txBody>
      </p:sp>
      <p:pic>
        <p:nvPicPr>
          <p:cNvPr id="5" name="Content Placeholder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5F26453-4D80-40DC-8C73-827117F58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08" y="2313459"/>
            <a:ext cx="7282784" cy="3310356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FDA6C1-BC2C-428A-BA56-934022B02EB7}"/>
              </a:ext>
            </a:extLst>
          </p:cNvPr>
          <p:cNvGrpSpPr/>
          <p:nvPr/>
        </p:nvGrpSpPr>
        <p:grpSpPr>
          <a:xfrm>
            <a:off x="67880" y="1819497"/>
            <a:ext cx="12165708" cy="3645132"/>
            <a:chOff x="1432087" y="2313457"/>
            <a:chExt cx="10800294" cy="3310358"/>
          </a:xfrm>
        </p:grpSpPr>
        <p:pic>
          <p:nvPicPr>
            <p:cNvPr id="10" name="Content Placeholder 4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8AD26667-3DA3-4EC7-9600-01E1794D4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87" y="2313459"/>
              <a:ext cx="7282784" cy="3310356"/>
            </a:xfrm>
            <a:prstGeom prst="rect">
              <a:avLst/>
            </a:prstGeom>
          </p:spPr>
        </p:pic>
        <p:pic>
          <p:nvPicPr>
            <p:cNvPr id="11" name="Picture 10" descr="A picture containing device&#10;&#10;Description automatically generated">
              <a:extLst>
                <a:ext uri="{FF2B5EF4-FFF2-40B4-BE49-F238E27FC236}">
                  <a16:creationId xmlns:a16="http://schemas.microsoft.com/office/drawing/2014/main" id="{ED173DD1-9797-44D9-A2B4-BA97F219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594" y="2313457"/>
              <a:ext cx="7282787" cy="3310357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9692F-63B5-4624-822D-3C460AEC618F}"/>
              </a:ext>
            </a:extLst>
          </p:cNvPr>
          <p:cNvSpPr/>
          <p:nvPr/>
        </p:nvSpPr>
        <p:spPr>
          <a:xfrm>
            <a:off x="1061357" y="2111829"/>
            <a:ext cx="1627414" cy="2179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6EF26-0188-4DB9-89D6-9DB8E017BB6D}"/>
              </a:ext>
            </a:extLst>
          </p:cNvPr>
          <p:cNvSpPr/>
          <p:nvPr/>
        </p:nvSpPr>
        <p:spPr>
          <a:xfrm>
            <a:off x="5023561" y="2128158"/>
            <a:ext cx="1627414" cy="2179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47324-92A9-49AA-9630-49859D1DE543}"/>
              </a:ext>
            </a:extLst>
          </p:cNvPr>
          <p:cNvSpPr txBox="1"/>
          <p:nvPr/>
        </p:nvSpPr>
        <p:spPr>
          <a:xfrm>
            <a:off x="4245429" y="5916386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normalized case the white L-MLT bins had less than 20k good 10 Hz samples so the normalized number of curtains is not shown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3E6E26-3336-44E2-9F38-216E92B7AAA1}"/>
              </a:ext>
            </a:extLst>
          </p:cNvPr>
          <p:cNvCxnSpPr/>
          <p:nvPr/>
        </p:nvCxnSpPr>
        <p:spPr>
          <a:xfrm flipV="1">
            <a:off x="5731329" y="5421086"/>
            <a:ext cx="0" cy="4953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AD110-A8B2-4136-BBBA-F4CBA030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7941-624B-4AE3-84CB-0E12103567E3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E8B05-92A7-4DA9-9603-639A883D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FAED-A785-4C09-BE58-6053CE95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7907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607-389D-439C-8C48-42421CA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 : </a:t>
            </a:r>
            <a:r>
              <a:rPr lang="en-US" dirty="0" err="1"/>
              <a:t>lat-lon</a:t>
            </a:r>
            <a:r>
              <a:rPr lang="en-US" dirty="0"/>
              <a:t> distribution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3E61682-7865-4D90-9E9D-A4F97C13E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1750672"/>
            <a:ext cx="8697686" cy="43488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448B6-6181-4A0A-B33F-FB1B28A12074}"/>
              </a:ext>
            </a:extLst>
          </p:cNvPr>
          <p:cNvSpPr txBox="1"/>
          <p:nvPr/>
        </p:nvSpPr>
        <p:spPr>
          <a:xfrm>
            <a:off x="8686800" y="1485901"/>
            <a:ext cx="31949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Blue dots = curtain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Green area shows the BLC/open field lines assuming the OPQ77 field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Curtains are observed inside the BLC region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C1037-3850-4928-A4EE-20CA79C4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BBFD-C322-4A5E-9199-101A23541E4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A4293-D20D-4F25-8D18-9D2CEEBD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9FFE42-D533-4E4C-B896-8E9520F0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288600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4F279F-5127-4F80-A99B-C3564AA3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8" y="823460"/>
            <a:ext cx="11426824" cy="5713412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1FCEF-3ABB-4DC4-A68E-FD6EB037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E1FD-53CA-4CB4-816B-9095F4DE7992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388CC-5CA4-4288-A280-DB256A04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3CE24-5197-48F7-B220-445950E9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177503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D3BD-292C-4E04-B63B-9F4A61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curtains observed in the BLC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2798F-975B-490E-8343-5B65ECF78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9BF23-3222-4DEF-A8B0-8F933CB0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7535-813B-45BF-BE6E-DAE80CA1E61B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DE100-A27A-4530-B2F2-8DD2977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AF36-D7F7-4AFF-BD29-BA02C522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110145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8D8E34-CD7D-4FB8-8D8B-B6BFCA1AF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88" y="47625"/>
            <a:ext cx="2963863" cy="2203450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BB11D3-30BD-459C-8F74-F0DC9AE3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88" y="2333625"/>
            <a:ext cx="2965450" cy="220345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0B71654-7B4E-48E3-BA47-583583AAC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88" y="4619625"/>
            <a:ext cx="2965450" cy="2203450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D1E9618-98CD-4C67-9EC5-9CFA956B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88" y="47625"/>
            <a:ext cx="2965450" cy="2203450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06C591A-5345-436D-9FEC-CA7EC64C5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88" y="2333625"/>
            <a:ext cx="2965450" cy="2203450"/>
          </a:xfrm>
          <a:prstGeom prst="rect">
            <a:avLst/>
          </a:prstGeom>
        </p:spPr>
      </p:pic>
      <p:pic>
        <p:nvPicPr>
          <p:cNvPr id="15" name="Picture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C84DEB-7818-49E2-B240-21C693F4F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88" y="4619625"/>
            <a:ext cx="2965450" cy="220345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14B5B304-FF0F-4033-B228-768A3F377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98" y="47625"/>
            <a:ext cx="2965450" cy="2203450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C680050-36B8-4F4F-8E2A-691215548B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2333625"/>
            <a:ext cx="2965450" cy="220345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4BB9AA1-1A0D-4AAC-9153-0A93D50EE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88" y="4619625"/>
            <a:ext cx="2965450" cy="22034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87DF59-237D-4A41-93B8-F6EB144E7FF0}"/>
              </a:ext>
            </a:extLst>
          </p:cNvPr>
          <p:cNvCxnSpPr/>
          <p:nvPr/>
        </p:nvCxnSpPr>
        <p:spPr>
          <a:xfrm>
            <a:off x="4527551" y="47625"/>
            <a:ext cx="0" cy="677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C63146-3EBF-4492-B03B-4DE2FB0BFD14}"/>
              </a:ext>
            </a:extLst>
          </p:cNvPr>
          <p:cNvCxnSpPr/>
          <p:nvPr/>
        </p:nvCxnSpPr>
        <p:spPr>
          <a:xfrm>
            <a:off x="7526566" y="47625"/>
            <a:ext cx="0" cy="677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9915FC-96E3-4D37-BA01-BB28A1768808}"/>
              </a:ext>
            </a:extLst>
          </p:cNvPr>
          <p:cNvCxnSpPr>
            <a:cxnSpLocks/>
          </p:cNvCxnSpPr>
          <p:nvPr/>
        </p:nvCxnSpPr>
        <p:spPr>
          <a:xfrm flipH="1">
            <a:off x="1349605" y="2333625"/>
            <a:ext cx="9275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907DBE-F786-4AE0-8BF5-F251179ADF31}"/>
              </a:ext>
            </a:extLst>
          </p:cNvPr>
          <p:cNvCxnSpPr>
            <a:cxnSpLocks/>
          </p:cNvCxnSpPr>
          <p:nvPr/>
        </p:nvCxnSpPr>
        <p:spPr>
          <a:xfrm flipH="1">
            <a:off x="1218976" y="4576082"/>
            <a:ext cx="9275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5813F-B8FB-4453-8A6D-2B03DFF4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03C-4651-4E93-96D8-746F05146DC9}" type="datetime1">
              <a:rPr lang="en-US" smtClean="0"/>
              <a:t>1/29/2020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E79D7-A7B8-4B4C-860D-527E8FE5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41C72-9941-4E02-A5FF-5BB57A5D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26191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9CE685DE-31A2-48FF-B1E2-54006B230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633651"/>
            <a:ext cx="6313714" cy="473528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796C5-99D0-4BEB-A391-6B854386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can choose a nicer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F8F16-4BC1-48FA-831E-95423E86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825625"/>
            <a:ext cx="4648200" cy="4351338"/>
          </a:xfrm>
        </p:spPr>
        <p:txBody>
          <a:bodyPr>
            <a:normAutofit/>
          </a:bodyPr>
          <a:lstStyle/>
          <a:p>
            <a:r>
              <a:rPr lang="en-US" dirty="0"/>
              <a:t>Observed when AC6 was separated by 9 s</a:t>
            </a:r>
          </a:p>
          <a:p>
            <a:r>
              <a:rPr lang="en-US" dirty="0"/>
              <a:t>Near Iceland</a:t>
            </a:r>
          </a:p>
          <a:p>
            <a:r>
              <a:rPr lang="en-US" dirty="0" err="1"/>
              <a:t>Lm_OPQ</a:t>
            </a:r>
            <a:r>
              <a:rPr lang="en-US" dirty="0"/>
              <a:t> = 5.6</a:t>
            </a:r>
          </a:p>
          <a:p>
            <a:r>
              <a:rPr lang="en-US" dirty="0"/>
              <a:t>MLT_OPQ = 10</a:t>
            </a:r>
          </a:p>
          <a:p>
            <a:r>
              <a:rPr lang="en-US" dirty="0"/>
              <a:t>AE = 271 </a:t>
            </a:r>
            <a:r>
              <a:rPr lang="en-US" dirty="0" err="1"/>
              <a:t>nT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254B1-AD11-439D-A8FD-1E75C8D5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A1B4-CC94-4EB0-9656-89A7471178A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F27D-1BBE-4C96-B8B4-9BC47E1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0D04-3F56-44F6-B277-DBB6143B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14164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A15-F653-41A6-8B09-A906055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mirror point altitude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1099CD-973C-4ADB-9B84-99988A32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 that the mirror point of locally mirroring electrons to be 34 km in the SAA</a:t>
            </a:r>
          </a:p>
          <a:p>
            <a:r>
              <a:rPr lang="en-US" dirty="0"/>
              <a:t>Electrons must have been lost. Other examples have mirror points below Earth’s surface</a:t>
            </a:r>
          </a:p>
          <a:p>
            <a:r>
              <a:rPr lang="en-US" dirty="0"/>
              <a:t>Since these electrons are lost, what can be driving this precipitation for at least 9 seconds?</a:t>
            </a:r>
          </a:p>
          <a:p>
            <a:r>
              <a:rPr lang="en-US" dirty="0"/>
              <a:t>We need a DC potential to continuously accelerate electrons</a:t>
            </a:r>
          </a:p>
          <a:p>
            <a:r>
              <a:rPr lang="en-US" dirty="0"/>
              <a:t>Question – What is the minimum DC potential necessary to lower the mirror point from just trapped (defined as 100 km altitude mirror point in the SAA) to AC6’s altitude?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C4CE8-0F1E-497C-AB2C-5263C19F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F228-D29E-4549-A218-05E7A36ABD3D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CE4D-89F7-475E-A696-8F80C4F3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27BC-1DD6-4597-91DD-17E52307C8BA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EC54-CA65-4AC7-AB5F-DEEC18B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Shumko | Curtain Update</a:t>
            </a:r>
          </a:p>
        </p:txBody>
      </p:sp>
    </p:spTree>
    <p:extLst>
      <p:ext uri="{BB962C8B-B14F-4D97-AF65-F5344CB8AC3E}">
        <p14:creationId xmlns:p14="http://schemas.microsoft.com/office/powerpoint/2010/main" val="259428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Curtains Statistics Update</vt:lpstr>
      <vt:lpstr>Curtain detections</vt:lpstr>
      <vt:lpstr>Some stats : L-MLT distribution</vt:lpstr>
      <vt:lpstr>Some stats : lat-lon distribution</vt:lpstr>
      <vt:lpstr>PowerPoint Presentation</vt:lpstr>
      <vt:lpstr>Examples of curtains observed in the BLC</vt:lpstr>
      <vt:lpstr>PowerPoint Presentation</vt:lpstr>
      <vt:lpstr>Case study – can choose a nicer example</vt:lpstr>
      <vt:lpstr>Case study - mirror point altitude</vt:lpstr>
      <vt:lpstr>Case study – DC potential</vt:lpstr>
      <vt:lpstr>Paths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Curtains Origins</dc:title>
  <dc:creator>Mykhaylo Shumko</dc:creator>
  <cp:lastModifiedBy>Mykhaylo Shumko</cp:lastModifiedBy>
  <cp:revision>9</cp:revision>
  <dcterms:created xsi:type="dcterms:W3CDTF">2020-01-28T22:59:59Z</dcterms:created>
  <dcterms:modified xsi:type="dcterms:W3CDTF">2020-01-29T18:08:49Z</dcterms:modified>
</cp:coreProperties>
</file>