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2" r:id="rId3"/>
    <p:sldId id="257" r:id="rId4"/>
    <p:sldId id="258" r:id="rId5"/>
    <p:sldId id="259" r:id="rId6"/>
    <p:sldId id="260" r:id="rId7"/>
    <p:sldId id="261" r:id="rId8"/>
    <p:sldId id="262" r:id="rId9"/>
    <p:sldId id="266" r:id="rId10"/>
    <p:sldId id="267" r:id="rId11"/>
    <p:sldId id="273" r:id="rId12"/>
    <p:sldId id="27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162"/>
  </p:normalViewPr>
  <p:slideViewPr>
    <p:cSldViewPr snapToGrid="0" snapToObjects="1">
      <p:cViewPr varScale="1">
        <p:scale>
          <a:sx n="83" d="100"/>
          <a:sy n="83" d="100"/>
        </p:scale>
        <p:origin x="16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34586-B0AA-C34A-8719-5F8F6906651C}"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35E49-1439-6B48-B6E8-4CB903FA9C2D}" type="slidenum">
              <a:rPr lang="en-US" smtClean="0"/>
              <a:t>‹#›</a:t>
            </a:fld>
            <a:endParaRPr lang="en-US"/>
          </a:p>
        </p:txBody>
      </p:sp>
    </p:spTree>
    <p:extLst>
      <p:ext uri="{BB962C8B-B14F-4D97-AF65-F5344CB8AC3E}">
        <p14:creationId xmlns:p14="http://schemas.microsoft.com/office/powerpoint/2010/main" val="391995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Mike </a:t>
            </a:r>
            <a:r>
              <a:rPr lang="en-US" dirty="0" err="1"/>
              <a:t>Shumko</a:t>
            </a:r>
            <a:r>
              <a:rPr lang="en-US" dirty="0"/>
              <a:t> and I am going to describe the statistical properties of a newly-discovered form of precipitation called curtains. One origin hypothesis was presented by Blake and O’Brien 2016 that curtains are drifting remnants of microbursts.</a:t>
            </a:r>
          </a:p>
          <a:p>
            <a:endParaRPr lang="en-US" dirty="0"/>
          </a:p>
          <a:p>
            <a:r>
              <a:rPr lang="en-US" dirty="0"/>
              <a:t>Made possible with dual-satellite missions such as AeroCube-6, AC6, shown here. They are 0.5 U CubeSats that orbit in string-of-pearls configuration in LEO from mid-2014 to mid-2017. Both contain dosimeters, one pair of which are sensitive to &gt; 30 keV electrons.</a:t>
            </a:r>
          </a:p>
          <a:p>
            <a:endParaRPr lang="en-US" dirty="0"/>
          </a:p>
          <a:p>
            <a:r>
              <a:rPr lang="en-US" dirty="0"/>
              <a:t>The dosimeter time series shows the differentiated dose between the two spacecraft in red and blue. One of the time series was shifted by the in-track-lag to reveal stationary curtains.</a:t>
            </a:r>
          </a:p>
          <a:p>
            <a:endParaRPr lang="en-US" dirty="0"/>
          </a:p>
          <a:p>
            <a:r>
              <a:rPr lang="en-US" dirty="0"/>
              <a:t>As a start, this study investigated the statistical properties of ~1600 curtains to better understand what they are.</a:t>
            </a:r>
          </a:p>
        </p:txBody>
      </p:sp>
      <p:sp>
        <p:nvSpPr>
          <p:cNvPr id="4" name="Slide Number Placeholder 3"/>
          <p:cNvSpPr>
            <a:spLocks noGrp="1"/>
          </p:cNvSpPr>
          <p:nvPr>
            <p:ph type="sldNum" sz="quarter" idx="5"/>
          </p:nvPr>
        </p:nvSpPr>
        <p:spPr/>
        <p:txBody>
          <a:bodyPr/>
          <a:lstStyle/>
          <a:p>
            <a:fld id="{80735E49-1439-6B48-B6E8-4CB903FA9C2D}" type="slidenum">
              <a:rPr lang="en-US" smtClean="0"/>
              <a:t>1</a:t>
            </a:fld>
            <a:endParaRPr lang="en-US"/>
          </a:p>
        </p:txBody>
      </p:sp>
    </p:spTree>
    <p:extLst>
      <p:ext uri="{BB962C8B-B14F-4D97-AF65-F5344CB8AC3E}">
        <p14:creationId xmlns:p14="http://schemas.microsoft.com/office/powerpoint/2010/main" val="287936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curtains and how we need dual-spacecraft to identify them.  The two lines are from AC6-A and AC6–B.</a:t>
            </a:r>
          </a:p>
          <a:p>
            <a:endParaRPr lang="en-US" dirty="0"/>
          </a:p>
          <a:p>
            <a:r>
              <a:rPr lang="en-US" dirty="0"/>
              <a:t>Bottom panel is the in-track-lag adjusted time series that shows significant fine structure that persists for at least seconds to minutes. This almost unchanging structure is what gets me exited and wondering on what magnetospheric process creates them.</a:t>
            </a:r>
          </a:p>
          <a:p>
            <a:endParaRPr lang="en-US" dirty="0"/>
          </a:p>
          <a:p>
            <a:r>
              <a:rPr lang="en-US" dirty="0"/>
              <a:t>We need two spacecraft as a sanity check: the top panel shows no correlation and confirms that these curtains are stationary.</a:t>
            </a:r>
          </a:p>
        </p:txBody>
      </p:sp>
      <p:sp>
        <p:nvSpPr>
          <p:cNvPr id="4" name="Slide Number Placeholder 3"/>
          <p:cNvSpPr>
            <a:spLocks noGrp="1"/>
          </p:cNvSpPr>
          <p:nvPr>
            <p:ph type="sldNum" sz="quarter" idx="5"/>
          </p:nvPr>
        </p:nvSpPr>
        <p:spPr/>
        <p:txBody>
          <a:bodyPr/>
          <a:lstStyle/>
          <a:p>
            <a:fld id="{80735E49-1439-6B48-B6E8-4CB903FA9C2D}" type="slidenum">
              <a:rPr lang="en-US" smtClean="0"/>
              <a:t>3</a:t>
            </a:fld>
            <a:endParaRPr lang="en-US"/>
          </a:p>
        </p:txBody>
      </p:sp>
    </p:spTree>
    <p:extLst>
      <p:ext uri="{BB962C8B-B14F-4D97-AF65-F5344CB8AC3E}">
        <p14:creationId xmlns:p14="http://schemas.microsoft.com/office/powerpoint/2010/main" val="96755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8</a:t>
            </a:fld>
            <a:endParaRPr lang="en-US"/>
          </a:p>
        </p:txBody>
      </p:sp>
    </p:spTree>
    <p:extLst>
      <p:ext uri="{BB962C8B-B14F-4D97-AF65-F5344CB8AC3E}">
        <p14:creationId xmlns:p14="http://schemas.microsoft.com/office/powerpoint/2010/main" val="29600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9</a:t>
            </a:fld>
            <a:endParaRPr lang="en-US"/>
          </a:p>
        </p:txBody>
      </p:sp>
    </p:spTree>
    <p:extLst>
      <p:ext uri="{BB962C8B-B14F-4D97-AF65-F5344CB8AC3E}">
        <p14:creationId xmlns:p14="http://schemas.microsoft.com/office/powerpoint/2010/main" val="356205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10</a:t>
            </a:fld>
            <a:endParaRPr lang="en-US"/>
          </a:p>
        </p:txBody>
      </p:sp>
    </p:spTree>
    <p:extLst>
      <p:ext uri="{BB962C8B-B14F-4D97-AF65-F5344CB8AC3E}">
        <p14:creationId xmlns:p14="http://schemas.microsoft.com/office/powerpoint/2010/main" val="357872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86DB-4749-7B43-90B1-051D09D14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2BF1E-CA5A-8940-8F89-A06074CEA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6ED46-BBBA-FF43-A13D-4A63619AFF86}"/>
              </a:ext>
            </a:extLst>
          </p:cNvPr>
          <p:cNvSpPr>
            <a:spLocks noGrp="1"/>
          </p:cNvSpPr>
          <p:nvPr>
            <p:ph type="dt" sz="half" idx="10"/>
          </p:nvPr>
        </p:nvSpPr>
        <p:spPr/>
        <p:txBody>
          <a:bodyPr/>
          <a:lstStyle/>
          <a:p>
            <a:fld id="{1080490E-7718-BC44-BC69-C257EBB5CC24}" type="datetime1">
              <a:rPr lang="en-US" smtClean="0"/>
              <a:t>11/10/2020</a:t>
            </a:fld>
            <a:endParaRPr lang="en-US"/>
          </a:p>
        </p:txBody>
      </p:sp>
      <p:sp>
        <p:nvSpPr>
          <p:cNvPr id="5" name="Footer Placeholder 4">
            <a:extLst>
              <a:ext uri="{FF2B5EF4-FFF2-40B4-BE49-F238E27FC236}">
                <a16:creationId xmlns:a16="http://schemas.microsoft.com/office/drawing/2014/main" id="{67E07610-EB69-EA44-81D5-37E4DD2BB73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FD83F74-89E5-6146-9AD1-EE5B5733CCBD}"/>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98089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6D5D-C502-AB4D-8E99-7638C16F3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8F68E-9797-E140-AA3F-921F5E9D5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508CF-B88F-4145-B0D6-9D4DDF47CD66}"/>
              </a:ext>
            </a:extLst>
          </p:cNvPr>
          <p:cNvSpPr>
            <a:spLocks noGrp="1"/>
          </p:cNvSpPr>
          <p:nvPr>
            <p:ph type="dt" sz="half" idx="10"/>
          </p:nvPr>
        </p:nvSpPr>
        <p:spPr/>
        <p:txBody>
          <a:bodyPr/>
          <a:lstStyle/>
          <a:p>
            <a:fld id="{49186892-258B-604E-81F7-F992D5EB22FF}" type="datetime1">
              <a:rPr lang="en-US" smtClean="0"/>
              <a:t>11/10/2020</a:t>
            </a:fld>
            <a:endParaRPr lang="en-US"/>
          </a:p>
        </p:txBody>
      </p:sp>
      <p:sp>
        <p:nvSpPr>
          <p:cNvPr id="5" name="Footer Placeholder 4">
            <a:extLst>
              <a:ext uri="{FF2B5EF4-FFF2-40B4-BE49-F238E27FC236}">
                <a16:creationId xmlns:a16="http://schemas.microsoft.com/office/drawing/2014/main" id="{F440E40B-8434-274D-9FFD-21F655EF27E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023B1C2-A581-7C48-8A65-1011ED42FB6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95889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F9F9F-9F64-A740-A160-24B21FC92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83200-58F6-404B-BA3F-7DF5932ED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D51AD-15A1-0045-93C8-D27D97B8C832}"/>
              </a:ext>
            </a:extLst>
          </p:cNvPr>
          <p:cNvSpPr>
            <a:spLocks noGrp="1"/>
          </p:cNvSpPr>
          <p:nvPr>
            <p:ph type="dt" sz="half" idx="10"/>
          </p:nvPr>
        </p:nvSpPr>
        <p:spPr/>
        <p:txBody>
          <a:bodyPr/>
          <a:lstStyle/>
          <a:p>
            <a:fld id="{644194C2-2926-1C42-8CB2-21221B97285F}" type="datetime1">
              <a:rPr lang="en-US" smtClean="0"/>
              <a:t>11/10/2020</a:t>
            </a:fld>
            <a:endParaRPr lang="en-US"/>
          </a:p>
        </p:txBody>
      </p:sp>
      <p:sp>
        <p:nvSpPr>
          <p:cNvPr id="5" name="Footer Placeholder 4">
            <a:extLst>
              <a:ext uri="{FF2B5EF4-FFF2-40B4-BE49-F238E27FC236}">
                <a16:creationId xmlns:a16="http://schemas.microsoft.com/office/drawing/2014/main" id="{86CC65BD-3D4B-014E-B2A3-D87F2FB512D6}"/>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DCB51B65-ACCA-9446-95F9-1FC4EA63EB33}"/>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71857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FE3F-6713-F347-AEAF-8160F6094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0D6E4-11D9-6646-BF92-9C3ED64BC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41953-76AA-E445-94AE-07172E1DDD85}"/>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426F3BF3-2525-A74D-96F8-066EA0EB6D73}"/>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CD54133-1D05-6B46-AC96-B6DD3F95AC1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33912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29F3-36CE-0946-B592-3F3BE07A9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D4268-637E-1749-9B7E-DC6F35475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2FB29-7C78-E34F-AFEE-3989B23E3ABC}"/>
              </a:ext>
            </a:extLst>
          </p:cNvPr>
          <p:cNvSpPr>
            <a:spLocks noGrp="1"/>
          </p:cNvSpPr>
          <p:nvPr>
            <p:ph type="dt" sz="half" idx="10"/>
          </p:nvPr>
        </p:nvSpPr>
        <p:spPr/>
        <p:txBody>
          <a:bodyPr/>
          <a:lstStyle/>
          <a:p>
            <a:fld id="{76336078-6C0E-4945-97DE-61160BE69E15}" type="datetime1">
              <a:rPr lang="en-US" smtClean="0"/>
              <a:t>11/10/2020</a:t>
            </a:fld>
            <a:endParaRPr lang="en-US"/>
          </a:p>
        </p:txBody>
      </p:sp>
      <p:sp>
        <p:nvSpPr>
          <p:cNvPr id="5" name="Footer Placeholder 4">
            <a:extLst>
              <a:ext uri="{FF2B5EF4-FFF2-40B4-BE49-F238E27FC236}">
                <a16:creationId xmlns:a16="http://schemas.microsoft.com/office/drawing/2014/main" id="{4B6A0359-1B90-6040-9E58-345ACF7946EE}"/>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CCF1D9B-3CD3-FF4F-893D-8C195136C351}"/>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5816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836A-4496-F44A-8688-DE0A23819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ACC2F-9A25-3442-800F-C8EA7F6C0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61177-A7AB-A942-B769-7D1F543D6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66B5AD-F675-CB49-91C5-2DF87C295CC0}"/>
              </a:ext>
            </a:extLst>
          </p:cNvPr>
          <p:cNvSpPr>
            <a:spLocks noGrp="1"/>
          </p:cNvSpPr>
          <p:nvPr>
            <p:ph type="dt" sz="half" idx="10"/>
          </p:nvPr>
        </p:nvSpPr>
        <p:spPr/>
        <p:txBody>
          <a:bodyPr/>
          <a:lstStyle/>
          <a:p>
            <a:fld id="{3EDF247E-B7A7-744D-ACDF-83E05DAC55C3}" type="datetime1">
              <a:rPr lang="en-US" smtClean="0"/>
              <a:t>11/10/2020</a:t>
            </a:fld>
            <a:endParaRPr lang="en-US"/>
          </a:p>
        </p:txBody>
      </p:sp>
      <p:sp>
        <p:nvSpPr>
          <p:cNvPr id="6" name="Footer Placeholder 5">
            <a:extLst>
              <a:ext uri="{FF2B5EF4-FFF2-40B4-BE49-F238E27FC236}">
                <a16:creationId xmlns:a16="http://schemas.microsoft.com/office/drawing/2014/main" id="{8EDEFCFB-6F94-A54D-AFB8-4E0857FB3832}"/>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B3161465-AFF6-D84B-964A-3573A9CCD156}"/>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3870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CB0E-7423-1B4B-A0A3-0CB6EC8C68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537BC-FAE6-6F46-9554-2E7613038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A8FEB-3E83-C148-8237-A5380B727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90352-268C-1848-A6B0-00A0BC280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B1C5B-D520-B849-8302-144B40834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9731-9E62-1847-B21F-7FB1434C9F92}"/>
              </a:ext>
            </a:extLst>
          </p:cNvPr>
          <p:cNvSpPr>
            <a:spLocks noGrp="1"/>
          </p:cNvSpPr>
          <p:nvPr>
            <p:ph type="dt" sz="half" idx="10"/>
          </p:nvPr>
        </p:nvSpPr>
        <p:spPr/>
        <p:txBody>
          <a:bodyPr/>
          <a:lstStyle/>
          <a:p>
            <a:fld id="{E6C2ABAC-E601-444D-B546-664997A7FEA4}" type="datetime1">
              <a:rPr lang="en-US" smtClean="0"/>
              <a:t>11/10/2020</a:t>
            </a:fld>
            <a:endParaRPr lang="en-US"/>
          </a:p>
        </p:txBody>
      </p:sp>
      <p:sp>
        <p:nvSpPr>
          <p:cNvPr id="8" name="Footer Placeholder 7">
            <a:extLst>
              <a:ext uri="{FF2B5EF4-FFF2-40B4-BE49-F238E27FC236}">
                <a16:creationId xmlns:a16="http://schemas.microsoft.com/office/drawing/2014/main" id="{612C9356-057D-2846-831C-C8DF68187D8D}"/>
              </a:ext>
            </a:extLst>
          </p:cNvPr>
          <p:cNvSpPr>
            <a:spLocks noGrp="1"/>
          </p:cNvSpPr>
          <p:nvPr>
            <p:ph type="ftr" sz="quarter" idx="11"/>
          </p:nvPr>
        </p:nvSpPr>
        <p:spPr/>
        <p:txBody>
          <a:bodyPr/>
          <a:lstStyle/>
          <a:p>
            <a:r>
              <a:rPr lang="en-US"/>
              <a:t>Mykhaylo Shumko | SM023-08</a:t>
            </a:r>
          </a:p>
        </p:txBody>
      </p:sp>
      <p:sp>
        <p:nvSpPr>
          <p:cNvPr id="9" name="Slide Number Placeholder 8">
            <a:extLst>
              <a:ext uri="{FF2B5EF4-FFF2-40B4-BE49-F238E27FC236}">
                <a16:creationId xmlns:a16="http://schemas.microsoft.com/office/drawing/2014/main" id="{EC9CBED9-6FA1-1446-AD08-198B1774724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423754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933-2F1C-8B40-9F10-9EFD13A44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ED475-EDAB-4749-B503-85AF4C5B5C3E}"/>
              </a:ext>
            </a:extLst>
          </p:cNvPr>
          <p:cNvSpPr>
            <a:spLocks noGrp="1"/>
          </p:cNvSpPr>
          <p:nvPr>
            <p:ph type="dt" sz="half" idx="10"/>
          </p:nvPr>
        </p:nvSpPr>
        <p:spPr/>
        <p:txBody>
          <a:bodyPr/>
          <a:lstStyle/>
          <a:p>
            <a:fld id="{A615EC2C-A8DF-6841-9623-594E702BE919}" type="datetime1">
              <a:rPr lang="en-US" smtClean="0"/>
              <a:t>11/10/2020</a:t>
            </a:fld>
            <a:endParaRPr lang="en-US"/>
          </a:p>
        </p:txBody>
      </p:sp>
      <p:sp>
        <p:nvSpPr>
          <p:cNvPr id="4" name="Footer Placeholder 3">
            <a:extLst>
              <a:ext uri="{FF2B5EF4-FFF2-40B4-BE49-F238E27FC236}">
                <a16:creationId xmlns:a16="http://schemas.microsoft.com/office/drawing/2014/main" id="{4913CA08-9BD5-C049-89CB-F55B4B95D64E}"/>
              </a:ext>
            </a:extLst>
          </p:cNvPr>
          <p:cNvSpPr>
            <a:spLocks noGrp="1"/>
          </p:cNvSpPr>
          <p:nvPr>
            <p:ph type="ftr" sz="quarter" idx="11"/>
          </p:nvPr>
        </p:nvSpPr>
        <p:spPr/>
        <p:txBody>
          <a:bodyPr/>
          <a:lstStyle/>
          <a:p>
            <a:r>
              <a:rPr lang="en-US"/>
              <a:t>Mykhaylo Shumko | SM023-08</a:t>
            </a:r>
          </a:p>
        </p:txBody>
      </p:sp>
      <p:sp>
        <p:nvSpPr>
          <p:cNvPr id="5" name="Slide Number Placeholder 4">
            <a:extLst>
              <a:ext uri="{FF2B5EF4-FFF2-40B4-BE49-F238E27FC236}">
                <a16:creationId xmlns:a16="http://schemas.microsoft.com/office/drawing/2014/main" id="{19D0E7AB-0114-C942-B793-5D9548E676E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44200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6BE8D-9618-6348-9D40-B2E65E65A3B1}"/>
              </a:ext>
            </a:extLst>
          </p:cNvPr>
          <p:cNvSpPr>
            <a:spLocks noGrp="1"/>
          </p:cNvSpPr>
          <p:nvPr>
            <p:ph type="dt" sz="half" idx="10"/>
          </p:nvPr>
        </p:nvSpPr>
        <p:spPr/>
        <p:txBody>
          <a:bodyPr/>
          <a:lstStyle/>
          <a:p>
            <a:fld id="{B38A9BE6-B1E0-8841-8AD1-F571A10B56C1}" type="datetime1">
              <a:rPr lang="en-US" smtClean="0"/>
              <a:t>11/10/2020</a:t>
            </a:fld>
            <a:endParaRPr lang="en-US"/>
          </a:p>
        </p:txBody>
      </p:sp>
      <p:sp>
        <p:nvSpPr>
          <p:cNvPr id="3" name="Footer Placeholder 2">
            <a:extLst>
              <a:ext uri="{FF2B5EF4-FFF2-40B4-BE49-F238E27FC236}">
                <a16:creationId xmlns:a16="http://schemas.microsoft.com/office/drawing/2014/main" id="{85BD01B3-3753-194A-AA9D-D85F781EDCA0}"/>
              </a:ext>
            </a:extLst>
          </p:cNvPr>
          <p:cNvSpPr>
            <a:spLocks noGrp="1"/>
          </p:cNvSpPr>
          <p:nvPr>
            <p:ph type="ftr" sz="quarter" idx="11"/>
          </p:nvPr>
        </p:nvSpPr>
        <p:spPr/>
        <p:txBody>
          <a:bodyPr/>
          <a:lstStyle/>
          <a:p>
            <a:r>
              <a:rPr lang="en-US"/>
              <a:t>Mykhaylo Shumko | SM023-08</a:t>
            </a:r>
          </a:p>
        </p:txBody>
      </p:sp>
      <p:sp>
        <p:nvSpPr>
          <p:cNvPr id="4" name="Slide Number Placeholder 3">
            <a:extLst>
              <a:ext uri="{FF2B5EF4-FFF2-40B4-BE49-F238E27FC236}">
                <a16:creationId xmlns:a16="http://schemas.microsoft.com/office/drawing/2014/main" id="{B8788B84-169F-CA45-A095-162EACF79B5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7702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D101-AA3F-1644-8512-D30432FD7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8D1C7F-400A-A943-ABA8-9CC9F2BEE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7CBBB-49CE-9D49-9B7D-EA8B345F1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8EF37-2CAF-0442-AE3B-1A603787D051}"/>
              </a:ext>
            </a:extLst>
          </p:cNvPr>
          <p:cNvSpPr>
            <a:spLocks noGrp="1"/>
          </p:cNvSpPr>
          <p:nvPr>
            <p:ph type="dt" sz="half" idx="10"/>
          </p:nvPr>
        </p:nvSpPr>
        <p:spPr/>
        <p:txBody>
          <a:bodyPr/>
          <a:lstStyle/>
          <a:p>
            <a:fld id="{424C4740-5D69-C34A-96EF-7E0C31A51CC1}" type="datetime1">
              <a:rPr lang="en-US" smtClean="0"/>
              <a:t>11/10/2020</a:t>
            </a:fld>
            <a:endParaRPr lang="en-US"/>
          </a:p>
        </p:txBody>
      </p:sp>
      <p:sp>
        <p:nvSpPr>
          <p:cNvPr id="6" name="Footer Placeholder 5">
            <a:extLst>
              <a:ext uri="{FF2B5EF4-FFF2-40B4-BE49-F238E27FC236}">
                <a16:creationId xmlns:a16="http://schemas.microsoft.com/office/drawing/2014/main" id="{E2128863-17EB-A145-B2A1-692B8A5E373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6FA14002-0A6C-124C-8ED6-8647AADA71A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0083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30C-ED1A-2741-9D92-CB1335383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31CB9-9030-E34F-BCFA-8F4DDE189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CA5E3F-F47C-384C-9885-982700530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983CE-8FD8-C742-A3BA-24B423B4387B}"/>
              </a:ext>
            </a:extLst>
          </p:cNvPr>
          <p:cNvSpPr>
            <a:spLocks noGrp="1"/>
          </p:cNvSpPr>
          <p:nvPr>
            <p:ph type="dt" sz="half" idx="10"/>
          </p:nvPr>
        </p:nvSpPr>
        <p:spPr/>
        <p:txBody>
          <a:bodyPr/>
          <a:lstStyle/>
          <a:p>
            <a:fld id="{AE484DD1-6012-924B-BC31-936A7C6992E8}" type="datetime1">
              <a:rPr lang="en-US" smtClean="0"/>
              <a:t>11/10/2020</a:t>
            </a:fld>
            <a:endParaRPr lang="en-US"/>
          </a:p>
        </p:txBody>
      </p:sp>
      <p:sp>
        <p:nvSpPr>
          <p:cNvPr id="6" name="Footer Placeholder 5">
            <a:extLst>
              <a:ext uri="{FF2B5EF4-FFF2-40B4-BE49-F238E27FC236}">
                <a16:creationId xmlns:a16="http://schemas.microsoft.com/office/drawing/2014/main" id="{23A2BC32-1EFE-2248-9B8C-C55C6A079D1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FBA58F85-7BE9-3747-BEAF-1DCE3226D27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84511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60E67-7921-094D-85ED-72DE6A53D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60067-96CF-3E4A-84AA-F36DCF15E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B27C5-3F06-9249-A61F-AA5A7DB47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E70C3-C1C5-D046-AB4B-4D3B3DE00E86}" type="datetime1">
              <a:rPr lang="en-US" smtClean="0"/>
              <a:t>11/10/2020</a:t>
            </a:fld>
            <a:endParaRPr lang="en-US"/>
          </a:p>
        </p:txBody>
      </p:sp>
      <p:sp>
        <p:nvSpPr>
          <p:cNvPr id="5" name="Footer Placeholder 4">
            <a:extLst>
              <a:ext uri="{FF2B5EF4-FFF2-40B4-BE49-F238E27FC236}">
                <a16:creationId xmlns:a16="http://schemas.microsoft.com/office/drawing/2014/main" id="{0978CA6A-BB8A-E149-BB1A-5D80CB825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Mykhaylo Shumko | SM023-08</a:t>
            </a:r>
          </a:p>
        </p:txBody>
      </p:sp>
      <p:sp>
        <p:nvSpPr>
          <p:cNvPr id="6" name="Slide Number Placeholder 5">
            <a:extLst>
              <a:ext uri="{FF2B5EF4-FFF2-40B4-BE49-F238E27FC236}">
                <a16:creationId xmlns:a16="http://schemas.microsoft.com/office/drawing/2014/main" id="{D0C5A358-04BC-D440-8C88-3C892A62B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96180-7CCD-9949-9FC6-636262BC9A7B}" type="slidenum">
              <a:rPr lang="en-US" smtClean="0"/>
              <a:t>‹#›</a:t>
            </a:fld>
            <a:endParaRPr lang="en-US"/>
          </a:p>
        </p:txBody>
      </p:sp>
    </p:spTree>
    <p:extLst>
      <p:ext uri="{BB962C8B-B14F-4D97-AF65-F5344CB8AC3E}">
        <p14:creationId xmlns:p14="http://schemas.microsoft.com/office/powerpoint/2010/main" val="78314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a:extLst>
              <a:ext uri="{FF2B5EF4-FFF2-40B4-BE49-F238E27FC236}">
                <a16:creationId xmlns:a16="http://schemas.microsoft.com/office/drawing/2014/main" id="{D4B20FE3-CA98-A547-BC0D-05F9BA6E30D7}"/>
              </a:ext>
            </a:extLst>
          </p:cNvPr>
          <p:cNvPicPr>
            <a:picLocks noChangeAspect="1"/>
          </p:cNvPicPr>
          <p:nvPr/>
        </p:nvPicPr>
        <p:blipFill rotWithShape="1">
          <a:blip r:embed="rId3"/>
          <a:srcRect t="46816" r="71926"/>
          <a:stretch/>
        </p:blipFill>
        <p:spPr>
          <a:xfrm>
            <a:off x="7403690" y="273651"/>
            <a:ext cx="3608901" cy="2501241"/>
          </a:xfrm>
          <a:prstGeom prst="rect">
            <a:avLst/>
          </a:prstGeom>
        </p:spPr>
      </p:pic>
      <p:sp>
        <p:nvSpPr>
          <p:cNvPr id="2" name="Title 1">
            <a:extLst>
              <a:ext uri="{FF2B5EF4-FFF2-40B4-BE49-F238E27FC236}">
                <a16:creationId xmlns:a16="http://schemas.microsoft.com/office/drawing/2014/main" id="{CF8F3F4C-AEB9-2F46-B38A-F63BD60D5B56}"/>
              </a:ext>
            </a:extLst>
          </p:cNvPr>
          <p:cNvSpPr>
            <a:spLocks noGrp="1"/>
          </p:cNvSpPr>
          <p:nvPr>
            <p:ph type="ctrTitle"/>
          </p:nvPr>
        </p:nvSpPr>
        <p:spPr>
          <a:xfrm>
            <a:off x="457200" y="1283109"/>
            <a:ext cx="6946490" cy="2226853"/>
          </a:xfrm>
        </p:spPr>
        <p:txBody>
          <a:bodyPr>
            <a:normAutofit fontScale="90000"/>
          </a:bodyPr>
          <a:lstStyle/>
          <a:p>
            <a:r>
              <a:rPr lang="en-US" dirty="0"/>
              <a:t>Statistical Properties of Electron Curtain Precipitation Estimated with AeroCube-6</a:t>
            </a:r>
          </a:p>
        </p:txBody>
      </p:sp>
      <p:sp>
        <p:nvSpPr>
          <p:cNvPr id="3" name="Subtitle 2">
            <a:extLst>
              <a:ext uri="{FF2B5EF4-FFF2-40B4-BE49-F238E27FC236}">
                <a16:creationId xmlns:a16="http://schemas.microsoft.com/office/drawing/2014/main" id="{24F2B3CA-F9C9-8240-88D2-621CD40FF4F0}"/>
              </a:ext>
            </a:extLst>
          </p:cNvPr>
          <p:cNvSpPr>
            <a:spLocks noGrp="1"/>
          </p:cNvSpPr>
          <p:nvPr>
            <p:ph type="subTitle" idx="1"/>
          </p:nvPr>
        </p:nvSpPr>
        <p:spPr>
          <a:xfrm>
            <a:off x="457200" y="3646284"/>
            <a:ext cx="6946490" cy="2226852"/>
          </a:xfrm>
        </p:spPr>
        <p:txBody>
          <a:bodyPr>
            <a:normAutofit/>
          </a:bodyPr>
          <a:lstStyle/>
          <a:p>
            <a:r>
              <a:rPr lang="en-US" dirty="0" err="1"/>
              <a:t>Mykhaylo</a:t>
            </a:r>
            <a:r>
              <a:rPr lang="en-US" dirty="0"/>
              <a:t> (Mike) </a:t>
            </a:r>
            <a:r>
              <a:rPr lang="en-US" dirty="0" err="1"/>
              <a:t>Shumko</a:t>
            </a:r>
            <a:endParaRPr lang="en-US" dirty="0"/>
          </a:p>
          <a:p>
            <a:r>
              <a:rPr lang="en-US" dirty="0"/>
              <a:t>and </a:t>
            </a:r>
          </a:p>
          <a:p>
            <a:pPr fontAlgn="ctr"/>
            <a:r>
              <a:rPr lang="en-US" dirty="0"/>
              <a:t>Arlo Johnson, Paul O'Brien, Drew Turner, Ashley Greeley, John Sample, Bern Blake, Lauren Blum, Alexa Halford</a:t>
            </a:r>
          </a:p>
          <a:p>
            <a:endParaRPr lang="en-US" dirty="0"/>
          </a:p>
        </p:txBody>
      </p:sp>
      <p:sp>
        <p:nvSpPr>
          <p:cNvPr id="4" name="Date Placeholder 3">
            <a:extLst>
              <a:ext uri="{FF2B5EF4-FFF2-40B4-BE49-F238E27FC236}">
                <a16:creationId xmlns:a16="http://schemas.microsoft.com/office/drawing/2014/main" id="{F8C84C83-CCA4-8C40-BC4F-E5DC54282067}"/>
              </a:ext>
            </a:extLst>
          </p:cNvPr>
          <p:cNvSpPr>
            <a:spLocks noGrp="1"/>
          </p:cNvSpPr>
          <p:nvPr>
            <p:ph type="dt" sz="half" idx="10"/>
          </p:nvPr>
        </p:nvSpPr>
        <p:spPr/>
        <p:txBody>
          <a:bodyPr/>
          <a:lstStyle/>
          <a:p>
            <a:fld id="{1D309A4F-0522-884B-99C5-17A07BC65268}" type="datetime1">
              <a:rPr lang="en-US" smtClean="0"/>
              <a:t>11/10/2020</a:t>
            </a:fld>
            <a:endParaRPr lang="en-US"/>
          </a:p>
        </p:txBody>
      </p:sp>
      <p:sp>
        <p:nvSpPr>
          <p:cNvPr id="5" name="Footer Placeholder 4">
            <a:extLst>
              <a:ext uri="{FF2B5EF4-FFF2-40B4-BE49-F238E27FC236}">
                <a16:creationId xmlns:a16="http://schemas.microsoft.com/office/drawing/2014/main" id="{89965046-EAE5-DA4C-9889-2ED60D0EBD9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2CF8DF-C3A7-284C-A83D-25AB193A1BEB}"/>
              </a:ext>
            </a:extLst>
          </p:cNvPr>
          <p:cNvSpPr>
            <a:spLocks noGrp="1"/>
          </p:cNvSpPr>
          <p:nvPr>
            <p:ph type="sldNum" sz="quarter" idx="12"/>
          </p:nvPr>
        </p:nvSpPr>
        <p:spPr/>
        <p:txBody>
          <a:bodyPr/>
          <a:lstStyle/>
          <a:p>
            <a:fld id="{81496180-7CCD-9949-9FC6-636262BC9A7B}" type="slidenum">
              <a:rPr lang="en-US" smtClean="0"/>
              <a:t>1</a:t>
            </a:fld>
            <a:endParaRPr lang="en-US"/>
          </a:p>
        </p:txBody>
      </p:sp>
      <p:pic>
        <p:nvPicPr>
          <p:cNvPr id="8" name="Content Placeholder 7">
            <a:extLst>
              <a:ext uri="{FF2B5EF4-FFF2-40B4-BE49-F238E27FC236}">
                <a16:creationId xmlns:a16="http://schemas.microsoft.com/office/drawing/2014/main" id="{149048B1-F06E-A444-884B-AB12D739A1DF}"/>
              </a:ext>
            </a:extLst>
          </p:cNvPr>
          <p:cNvPicPr>
            <a:picLocks noChangeAspect="1"/>
          </p:cNvPicPr>
          <p:nvPr/>
        </p:nvPicPr>
        <p:blipFill>
          <a:blip r:embed="rId4"/>
          <a:stretch>
            <a:fillRect/>
          </a:stretch>
        </p:blipFill>
        <p:spPr>
          <a:xfrm>
            <a:off x="7283217" y="2774892"/>
            <a:ext cx="3849848" cy="2462112"/>
          </a:xfrm>
          <a:prstGeom prst="rect">
            <a:avLst/>
          </a:prstGeom>
        </p:spPr>
      </p:pic>
    </p:spTree>
    <p:extLst>
      <p:ext uri="{BB962C8B-B14F-4D97-AF65-F5344CB8AC3E}">
        <p14:creationId xmlns:p14="http://schemas.microsoft.com/office/powerpoint/2010/main" val="289782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10</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cxnSp>
        <p:nvCxnSpPr>
          <p:cNvPr id="7" name="Straight Arrow Connector 6">
            <a:extLst>
              <a:ext uri="{FF2B5EF4-FFF2-40B4-BE49-F238E27FC236}">
                <a16:creationId xmlns:a16="http://schemas.microsoft.com/office/drawing/2014/main" id="{F35A387D-7F78-414A-959B-D439CB7AEA17}"/>
              </a:ext>
            </a:extLst>
          </p:cNvPr>
          <p:cNvCxnSpPr/>
          <p:nvPr/>
        </p:nvCxnSpPr>
        <p:spPr>
          <a:xfrm>
            <a:off x="922610" y="2110889"/>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4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9B5D-8637-457C-8608-4D4579F500DF}"/>
              </a:ext>
            </a:extLst>
          </p:cNvPr>
          <p:cNvSpPr>
            <a:spLocks noGrp="1"/>
          </p:cNvSpPr>
          <p:nvPr>
            <p:ph type="title"/>
          </p:nvPr>
        </p:nvSpPr>
        <p:spPr>
          <a:xfrm>
            <a:off x="838200" y="365125"/>
            <a:ext cx="10515600" cy="5422217"/>
          </a:xfrm>
        </p:spPr>
        <p:txBody>
          <a:bodyPr>
            <a:normAutofit/>
          </a:bodyPr>
          <a:lstStyle/>
          <a:p>
            <a:r>
              <a:rPr lang="en-US" dirty="0"/>
              <a:t>Electron curtains are a stationary, latitudinally narrow, and persistent form of &gt; 30 keV precipitation into the atmosphere.</a:t>
            </a:r>
          </a:p>
        </p:txBody>
      </p:sp>
      <p:sp>
        <p:nvSpPr>
          <p:cNvPr id="4" name="Date Placeholder 3">
            <a:extLst>
              <a:ext uri="{FF2B5EF4-FFF2-40B4-BE49-F238E27FC236}">
                <a16:creationId xmlns:a16="http://schemas.microsoft.com/office/drawing/2014/main" id="{368B6903-AA7F-458B-9215-ADC95354735C}"/>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5ECFAEA5-DB3F-4B44-8365-868E2121F13C}"/>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E4FB0C7A-BF62-4FBE-BC45-F15B93CD5235}"/>
              </a:ext>
            </a:extLst>
          </p:cNvPr>
          <p:cNvSpPr>
            <a:spLocks noGrp="1"/>
          </p:cNvSpPr>
          <p:nvPr>
            <p:ph type="sldNum" sz="quarter" idx="12"/>
          </p:nvPr>
        </p:nvSpPr>
        <p:spPr/>
        <p:txBody>
          <a:bodyPr/>
          <a:lstStyle/>
          <a:p>
            <a:fld id="{81496180-7CCD-9949-9FC6-636262BC9A7B}" type="slidenum">
              <a:rPr lang="en-US" smtClean="0"/>
              <a:t>11</a:t>
            </a:fld>
            <a:endParaRPr lang="en-US"/>
          </a:p>
        </p:txBody>
      </p:sp>
    </p:spTree>
    <p:extLst>
      <p:ext uri="{BB962C8B-B14F-4D97-AF65-F5344CB8AC3E}">
        <p14:creationId xmlns:p14="http://schemas.microsoft.com/office/powerpoint/2010/main" val="416213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9B5D-8637-457C-8608-4D4579F500DF}"/>
              </a:ext>
            </a:extLst>
          </p:cNvPr>
          <p:cNvSpPr>
            <a:spLocks noGrp="1"/>
          </p:cNvSpPr>
          <p:nvPr>
            <p:ph type="title"/>
          </p:nvPr>
        </p:nvSpPr>
        <p:spPr>
          <a:xfrm>
            <a:off x="838200" y="365125"/>
            <a:ext cx="10515600" cy="5422217"/>
          </a:xfrm>
        </p:spPr>
        <p:txBody>
          <a:bodyPr>
            <a:normAutofit/>
          </a:bodyPr>
          <a:lstStyle/>
          <a:p>
            <a:r>
              <a:rPr lang="en-US" dirty="0"/>
              <a:t>Electron </a:t>
            </a:r>
            <a:r>
              <a:rPr lang="en-US"/>
              <a:t>curtains with </a:t>
            </a:r>
            <a:r>
              <a:rPr lang="en-US" dirty="0"/>
              <a:t>&gt; 30 keV energies are stationary, latitudinally narrower than </a:t>
            </a:r>
            <a:r>
              <a:rPr lang="en-US" dirty="0">
                <a:solidFill>
                  <a:srgbClr val="FF0000"/>
                </a:solidFill>
              </a:rPr>
              <a:t>20 km, occur more often at high L shells and pre-midnight MLT,</a:t>
            </a:r>
            <a:r>
              <a:rPr lang="en-US" dirty="0"/>
              <a:t> and some </a:t>
            </a:r>
            <a:r>
              <a:rPr lang="en-US" dirty="0">
                <a:solidFill>
                  <a:srgbClr val="FF0000"/>
                </a:solidFill>
              </a:rPr>
              <a:t>precipitate for at least multiple seconds </a:t>
            </a:r>
            <a:r>
              <a:rPr lang="en-US" dirty="0"/>
              <a:t>into the atmosphere.</a:t>
            </a:r>
          </a:p>
        </p:txBody>
      </p:sp>
      <p:sp>
        <p:nvSpPr>
          <p:cNvPr id="4" name="Date Placeholder 3">
            <a:extLst>
              <a:ext uri="{FF2B5EF4-FFF2-40B4-BE49-F238E27FC236}">
                <a16:creationId xmlns:a16="http://schemas.microsoft.com/office/drawing/2014/main" id="{368B6903-AA7F-458B-9215-ADC95354735C}"/>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5ECFAEA5-DB3F-4B44-8365-868E2121F13C}"/>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E4FB0C7A-BF62-4FBE-BC45-F15B93CD5235}"/>
              </a:ext>
            </a:extLst>
          </p:cNvPr>
          <p:cNvSpPr>
            <a:spLocks noGrp="1"/>
          </p:cNvSpPr>
          <p:nvPr>
            <p:ph type="sldNum" sz="quarter" idx="12"/>
          </p:nvPr>
        </p:nvSpPr>
        <p:spPr/>
        <p:txBody>
          <a:bodyPr/>
          <a:lstStyle/>
          <a:p>
            <a:fld id="{81496180-7CCD-9949-9FC6-636262BC9A7B}" type="slidenum">
              <a:rPr lang="en-US" smtClean="0"/>
              <a:t>12</a:t>
            </a:fld>
            <a:endParaRPr lang="en-US"/>
          </a:p>
        </p:txBody>
      </p:sp>
    </p:spTree>
    <p:extLst>
      <p:ext uri="{BB962C8B-B14F-4D97-AF65-F5344CB8AC3E}">
        <p14:creationId xmlns:p14="http://schemas.microsoft.com/office/powerpoint/2010/main" val="153277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E385B0-A710-2342-8F9A-3489895AE86F}"/>
              </a:ext>
            </a:extLst>
          </p:cNvPr>
          <p:cNvSpPr>
            <a:spLocks noGrp="1"/>
          </p:cNvSpPr>
          <p:nvPr>
            <p:ph type="dt" sz="half" idx="10"/>
          </p:nvPr>
        </p:nvSpPr>
        <p:spPr/>
        <p:txBody>
          <a:bodyPr/>
          <a:lstStyle/>
          <a:p>
            <a:fld id="{6A15CBF3-736A-FD45-AE47-88A67B03EDF7}" type="datetime1">
              <a:rPr lang="en-US" smtClean="0"/>
              <a:t>11/10/2020</a:t>
            </a:fld>
            <a:endParaRPr lang="en-US" dirty="0"/>
          </a:p>
        </p:txBody>
      </p:sp>
      <p:sp>
        <p:nvSpPr>
          <p:cNvPr id="5" name="Footer Placeholder 4">
            <a:extLst>
              <a:ext uri="{FF2B5EF4-FFF2-40B4-BE49-F238E27FC236}">
                <a16:creationId xmlns:a16="http://schemas.microsoft.com/office/drawing/2014/main" id="{240EE550-9A7F-7647-961D-9D4DFCB790F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E4CA15E-0634-2146-A849-19DDBC2687D3}"/>
              </a:ext>
            </a:extLst>
          </p:cNvPr>
          <p:cNvSpPr>
            <a:spLocks noGrp="1"/>
          </p:cNvSpPr>
          <p:nvPr>
            <p:ph type="sldNum" sz="quarter" idx="12"/>
          </p:nvPr>
        </p:nvSpPr>
        <p:spPr/>
        <p:txBody>
          <a:bodyPr/>
          <a:lstStyle/>
          <a:p>
            <a:fld id="{81496180-7CCD-9949-9FC6-636262BC9A7B}" type="slidenum">
              <a:rPr lang="en-US" smtClean="0"/>
              <a:t>13</a:t>
            </a:fld>
            <a:endParaRPr lang="en-US"/>
          </a:p>
        </p:txBody>
      </p:sp>
      <p:pic>
        <p:nvPicPr>
          <p:cNvPr id="7" name="Content Placeholder 7">
            <a:extLst>
              <a:ext uri="{FF2B5EF4-FFF2-40B4-BE49-F238E27FC236}">
                <a16:creationId xmlns:a16="http://schemas.microsoft.com/office/drawing/2014/main" id="{24CD1FA6-3955-6642-AD26-8ADAF0491E6D}"/>
              </a:ext>
            </a:extLst>
          </p:cNvPr>
          <p:cNvPicPr>
            <a:picLocks noGrp="1" noChangeAspect="1"/>
          </p:cNvPicPr>
          <p:nvPr>
            <p:ph idx="1"/>
          </p:nvPr>
        </p:nvPicPr>
        <p:blipFill>
          <a:blip r:embed="rId2"/>
          <a:stretch>
            <a:fillRect/>
          </a:stretch>
        </p:blipFill>
        <p:spPr>
          <a:xfrm>
            <a:off x="0" y="231495"/>
            <a:ext cx="7398746" cy="5754578"/>
          </a:xfrm>
        </p:spPr>
      </p:pic>
      <p:sp>
        <p:nvSpPr>
          <p:cNvPr id="8" name="TextBox 7">
            <a:extLst>
              <a:ext uri="{FF2B5EF4-FFF2-40B4-BE49-F238E27FC236}">
                <a16:creationId xmlns:a16="http://schemas.microsoft.com/office/drawing/2014/main" id="{8F7A4DE7-4F1B-274C-B595-D7E7EBC9C782}"/>
              </a:ext>
            </a:extLst>
          </p:cNvPr>
          <p:cNvSpPr txBox="1"/>
          <p:nvPr/>
        </p:nvSpPr>
        <p:spPr>
          <a:xfrm>
            <a:off x="7364696" y="221092"/>
            <a:ext cx="4827304" cy="4647426"/>
          </a:xfrm>
          <a:prstGeom prst="rect">
            <a:avLst/>
          </a:prstGeom>
          <a:noFill/>
        </p:spPr>
        <p:txBody>
          <a:bodyPr wrap="square" rtlCol="0">
            <a:spAutoFit/>
          </a:bodyPr>
          <a:lstStyle/>
          <a:p>
            <a:pPr lvl="0"/>
            <a:r>
              <a:rPr lang="en-US" sz="2800" dirty="0">
                <a:solidFill>
                  <a:prstClr val="black"/>
                </a:solidFill>
              </a:rPr>
              <a:t>Curtains are stationary, narrow in latitude, and persist for at least multiple seconds. We found evidence that some curtains are continuously precipitating. Maybe curtains are the higher energy tail of the aurora?</a:t>
            </a:r>
          </a:p>
          <a:p>
            <a:endParaRPr lang="en-US" sz="3600" b="1" dirty="0"/>
          </a:p>
          <a:p>
            <a:r>
              <a:rPr lang="en-US" sz="3600" b="1" dirty="0"/>
              <a:t>Questions?</a:t>
            </a:r>
          </a:p>
        </p:txBody>
      </p:sp>
    </p:spTree>
    <p:extLst>
      <p:ext uri="{BB962C8B-B14F-4D97-AF65-F5344CB8AC3E}">
        <p14:creationId xmlns:p14="http://schemas.microsoft.com/office/powerpoint/2010/main" val="30988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9B5D-8637-457C-8608-4D4579F500DF}"/>
              </a:ext>
            </a:extLst>
          </p:cNvPr>
          <p:cNvSpPr>
            <a:spLocks noGrp="1"/>
          </p:cNvSpPr>
          <p:nvPr>
            <p:ph type="title"/>
          </p:nvPr>
        </p:nvSpPr>
        <p:spPr>
          <a:xfrm>
            <a:off x="838200" y="365125"/>
            <a:ext cx="10515600" cy="5422217"/>
          </a:xfrm>
        </p:spPr>
        <p:txBody>
          <a:bodyPr>
            <a:normAutofit/>
          </a:bodyPr>
          <a:lstStyle/>
          <a:p>
            <a:r>
              <a:rPr lang="en-US" dirty="0"/>
              <a:t>Electron curtains are a stationary, latitudinally narrow, and persistent form of &gt; 30 keV precipitation into the atmosphere.</a:t>
            </a:r>
          </a:p>
        </p:txBody>
      </p:sp>
      <p:sp>
        <p:nvSpPr>
          <p:cNvPr id="4" name="Date Placeholder 3">
            <a:extLst>
              <a:ext uri="{FF2B5EF4-FFF2-40B4-BE49-F238E27FC236}">
                <a16:creationId xmlns:a16="http://schemas.microsoft.com/office/drawing/2014/main" id="{368B6903-AA7F-458B-9215-ADC95354735C}"/>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5ECFAEA5-DB3F-4B44-8365-868E2121F13C}"/>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E4FB0C7A-BF62-4FBE-BC45-F15B93CD5235}"/>
              </a:ext>
            </a:extLst>
          </p:cNvPr>
          <p:cNvSpPr>
            <a:spLocks noGrp="1"/>
          </p:cNvSpPr>
          <p:nvPr>
            <p:ph type="sldNum" sz="quarter" idx="12"/>
          </p:nvPr>
        </p:nvSpPr>
        <p:spPr/>
        <p:txBody>
          <a:bodyPr/>
          <a:lstStyle/>
          <a:p>
            <a:fld id="{81496180-7CCD-9949-9FC6-636262BC9A7B}" type="slidenum">
              <a:rPr lang="en-US" smtClean="0"/>
              <a:t>2</a:t>
            </a:fld>
            <a:endParaRPr lang="en-US"/>
          </a:p>
        </p:txBody>
      </p:sp>
    </p:spTree>
    <p:extLst>
      <p:ext uri="{BB962C8B-B14F-4D97-AF65-F5344CB8AC3E}">
        <p14:creationId xmlns:p14="http://schemas.microsoft.com/office/powerpoint/2010/main" val="211293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7A1-E789-4B4D-9A4F-3AF97ABE5A78}"/>
              </a:ext>
            </a:extLst>
          </p:cNvPr>
          <p:cNvSpPr>
            <a:spLocks noGrp="1"/>
          </p:cNvSpPr>
          <p:nvPr>
            <p:ph type="title"/>
          </p:nvPr>
        </p:nvSpPr>
        <p:spPr/>
        <p:txBody>
          <a:bodyPr>
            <a:noAutofit/>
          </a:bodyPr>
          <a:lstStyle/>
          <a:p>
            <a:r>
              <a:rPr lang="en-US" sz="3200" dirty="0"/>
              <a:t>Curtains are distinguished from microbursts using multiple spacecraft.</a:t>
            </a:r>
          </a:p>
        </p:txBody>
      </p:sp>
      <p:pic>
        <p:nvPicPr>
          <p:cNvPr id="8" name="Content Placeholder 7">
            <a:extLst>
              <a:ext uri="{FF2B5EF4-FFF2-40B4-BE49-F238E27FC236}">
                <a16:creationId xmlns:a16="http://schemas.microsoft.com/office/drawing/2014/main" id="{5CF2F978-84A8-CA4D-A0B0-C31303E556C3}"/>
              </a:ext>
            </a:extLst>
          </p:cNvPr>
          <p:cNvPicPr>
            <a:picLocks noGrp="1" noChangeAspect="1"/>
          </p:cNvPicPr>
          <p:nvPr>
            <p:ph idx="1"/>
          </p:nvPr>
        </p:nvPicPr>
        <p:blipFill>
          <a:blip r:embed="rId3"/>
          <a:stretch>
            <a:fillRect/>
          </a:stretch>
        </p:blipFill>
        <p:spPr>
          <a:xfrm>
            <a:off x="129284" y="1759212"/>
            <a:ext cx="10515600" cy="3847170"/>
          </a:xfrm>
        </p:spPr>
      </p:pic>
      <p:sp>
        <p:nvSpPr>
          <p:cNvPr id="4" name="Date Placeholder 3">
            <a:extLst>
              <a:ext uri="{FF2B5EF4-FFF2-40B4-BE49-F238E27FC236}">
                <a16:creationId xmlns:a16="http://schemas.microsoft.com/office/drawing/2014/main" id="{F69A4878-4B80-2544-BE8B-D490584B5CD6}"/>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E4CD8A05-E011-AD4A-9062-E27C0BE6C327}"/>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80A77E-5CF9-E549-BBF4-132D206D7EC6}"/>
              </a:ext>
            </a:extLst>
          </p:cNvPr>
          <p:cNvSpPr>
            <a:spLocks noGrp="1"/>
          </p:cNvSpPr>
          <p:nvPr>
            <p:ph type="sldNum" sz="quarter" idx="12"/>
          </p:nvPr>
        </p:nvSpPr>
        <p:spPr/>
        <p:txBody>
          <a:bodyPr/>
          <a:lstStyle/>
          <a:p>
            <a:fld id="{81496180-7CCD-9949-9FC6-636262BC9A7B}" type="slidenum">
              <a:rPr lang="en-US" smtClean="0"/>
              <a:t>3</a:t>
            </a:fld>
            <a:endParaRPr lang="en-US"/>
          </a:p>
        </p:txBody>
      </p:sp>
      <p:sp>
        <p:nvSpPr>
          <p:cNvPr id="9" name="Rectangle 8">
            <a:extLst>
              <a:ext uri="{FF2B5EF4-FFF2-40B4-BE49-F238E27FC236}">
                <a16:creationId xmlns:a16="http://schemas.microsoft.com/office/drawing/2014/main" id="{C039D119-B097-284A-9F92-386D6CC0DC45}"/>
              </a:ext>
            </a:extLst>
          </p:cNvPr>
          <p:cNvSpPr/>
          <p:nvPr/>
        </p:nvSpPr>
        <p:spPr>
          <a:xfrm>
            <a:off x="129284" y="3560329"/>
            <a:ext cx="10515600" cy="2046053"/>
          </a:xfrm>
          <a:prstGeom prst="rect">
            <a:avLst/>
          </a:prstGeom>
          <a:noFill/>
          <a:ln w="38100">
            <a:solidFill>
              <a:srgbClr val="FF0000"/>
            </a:solidFill>
            <a:extLst>
              <a:ext uri="{C807C97D-BFC1-408E-A445-0C87EB9F89A2}">
                <ask:lineSketchStyleProps xmlns:ask="http://schemas.microsoft.com/office/drawing/2018/sketchyshapes" sd="1219033472">
                  <a:custGeom>
                    <a:avLst/>
                    <a:gdLst>
                      <a:gd name="connsiteX0" fmla="*/ 0 w 10675374"/>
                      <a:gd name="connsiteY0" fmla="*/ 0 h 2389239"/>
                      <a:gd name="connsiteX1" fmla="*/ 560457 w 10675374"/>
                      <a:gd name="connsiteY1" fmla="*/ 0 h 2389239"/>
                      <a:gd name="connsiteX2" fmla="*/ 907407 w 10675374"/>
                      <a:gd name="connsiteY2" fmla="*/ 0 h 2389239"/>
                      <a:gd name="connsiteX3" fmla="*/ 1788125 w 10675374"/>
                      <a:gd name="connsiteY3" fmla="*/ 0 h 2389239"/>
                      <a:gd name="connsiteX4" fmla="*/ 2348582 w 10675374"/>
                      <a:gd name="connsiteY4" fmla="*/ 0 h 2389239"/>
                      <a:gd name="connsiteX5" fmla="*/ 2909039 w 10675374"/>
                      <a:gd name="connsiteY5" fmla="*/ 0 h 2389239"/>
                      <a:gd name="connsiteX6" fmla="*/ 3789758 w 10675374"/>
                      <a:gd name="connsiteY6" fmla="*/ 0 h 2389239"/>
                      <a:gd name="connsiteX7" fmla="*/ 4243461 w 10675374"/>
                      <a:gd name="connsiteY7" fmla="*/ 0 h 2389239"/>
                      <a:gd name="connsiteX8" fmla="*/ 5124180 w 10675374"/>
                      <a:gd name="connsiteY8" fmla="*/ 0 h 2389239"/>
                      <a:gd name="connsiteX9" fmla="*/ 6004898 w 10675374"/>
                      <a:gd name="connsiteY9" fmla="*/ 0 h 2389239"/>
                      <a:gd name="connsiteX10" fmla="*/ 6672109 w 10675374"/>
                      <a:gd name="connsiteY10" fmla="*/ 0 h 2389239"/>
                      <a:gd name="connsiteX11" fmla="*/ 7552827 w 10675374"/>
                      <a:gd name="connsiteY11" fmla="*/ 0 h 2389239"/>
                      <a:gd name="connsiteX12" fmla="*/ 8113284 w 10675374"/>
                      <a:gd name="connsiteY12" fmla="*/ 0 h 2389239"/>
                      <a:gd name="connsiteX13" fmla="*/ 8673741 w 10675374"/>
                      <a:gd name="connsiteY13" fmla="*/ 0 h 2389239"/>
                      <a:gd name="connsiteX14" fmla="*/ 9447706 w 10675374"/>
                      <a:gd name="connsiteY14" fmla="*/ 0 h 2389239"/>
                      <a:gd name="connsiteX15" fmla="*/ 10008163 w 10675374"/>
                      <a:gd name="connsiteY15" fmla="*/ 0 h 2389239"/>
                      <a:gd name="connsiteX16" fmla="*/ 10675374 w 10675374"/>
                      <a:gd name="connsiteY16" fmla="*/ 0 h 2389239"/>
                      <a:gd name="connsiteX17" fmla="*/ 10675374 w 10675374"/>
                      <a:gd name="connsiteY17" fmla="*/ 645095 h 2389239"/>
                      <a:gd name="connsiteX18" fmla="*/ 10675374 w 10675374"/>
                      <a:gd name="connsiteY18" fmla="*/ 1266297 h 2389239"/>
                      <a:gd name="connsiteX19" fmla="*/ 10675374 w 10675374"/>
                      <a:gd name="connsiteY19" fmla="*/ 2389239 h 2389239"/>
                      <a:gd name="connsiteX20" fmla="*/ 10328424 w 10675374"/>
                      <a:gd name="connsiteY20" fmla="*/ 2389239 h 2389239"/>
                      <a:gd name="connsiteX21" fmla="*/ 9447706 w 10675374"/>
                      <a:gd name="connsiteY21" fmla="*/ 2389239 h 2389239"/>
                      <a:gd name="connsiteX22" fmla="*/ 8780495 w 10675374"/>
                      <a:gd name="connsiteY22" fmla="*/ 2389239 h 2389239"/>
                      <a:gd name="connsiteX23" fmla="*/ 8326792 w 10675374"/>
                      <a:gd name="connsiteY23" fmla="*/ 2389239 h 2389239"/>
                      <a:gd name="connsiteX24" fmla="*/ 7659581 w 10675374"/>
                      <a:gd name="connsiteY24" fmla="*/ 2389239 h 2389239"/>
                      <a:gd name="connsiteX25" fmla="*/ 7312631 w 10675374"/>
                      <a:gd name="connsiteY25" fmla="*/ 2389239 h 2389239"/>
                      <a:gd name="connsiteX26" fmla="*/ 6965682 w 10675374"/>
                      <a:gd name="connsiteY26" fmla="*/ 2389239 h 2389239"/>
                      <a:gd name="connsiteX27" fmla="*/ 6298471 w 10675374"/>
                      <a:gd name="connsiteY27" fmla="*/ 2389239 h 2389239"/>
                      <a:gd name="connsiteX28" fmla="*/ 5844767 w 10675374"/>
                      <a:gd name="connsiteY28" fmla="*/ 2389239 h 2389239"/>
                      <a:gd name="connsiteX29" fmla="*/ 5070803 w 10675374"/>
                      <a:gd name="connsiteY29" fmla="*/ 2389239 h 2389239"/>
                      <a:gd name="connsiteX30" fmla="*/ 4617099 w 10675374"/>
                      <a:gd name="connsiteY30" fmla="*/ 2389239 h 2389239"/>
                      <a:gd name="connsiteX31" fmla="*/ 3843135 w 10675374"/>
                      <a:gd name="connsiteY31" fmla="*/ 2389239 h 2389239"/>
                      <a:gd name="connsiteX32" fmla="*/ 3496185 w 10675374"/>
                      <a:gd name="connsiteY32" fmla="*/ 2389239 h 2389239"/>
                      <a:gd name="connsiteX33" fmla="*/ 2722220 w 10675374"/>
                      <a:gd name="connsiteY33" fmla="*/ 2389239 h 2389239"/>
                      <a:gd name="connsiteX34" fmla="*/ 2268517 w 10675374"/>
                      <a:gd name="connsiteY34" fmla="*/ 2389239 h 2389239"/>
                      <a:gd name="connsiteX35" fmla="*/ 1921567 w 10675374"/>
                      <a:gd name="connsiteY35" fmla="*/ 2389239 h 2389239"/>
                      <a:gd name="connsiteX36" fmla="*/ 1467864 w 10675374"/>
                      <a:gd name="connsiteY36" fmla="*/ 2389239 h 2389239"/>
                      <a:gd name="connsiteX37" fmla="*/ 693899 w 10675374"/>
                      <a:gd name="connsiteY37" fmla="*/ 2389239 h 2389239"/>
                      <a:gd name="connsiteX38" fmla="*/ 0 w 10675374"/>
                      <a:gd name="connsiteY38" fmla="*/ 2389239 h 2389239"/>
                      <a:gd name="connsiteX39" fmla="*/ 0 w 10675374"/>
                      <a:gd name="connsiteY39" fmla="*/ 1863606 h 2389239"/>
                      <a:gd name="connsiteX40" fmla="*/ 0 w 10675374"/>
                      <a:gd name="connsiteY40" fmla="*/ 1337974 h 2389239"/>
                      <a:gd name="connsiteX41" fmla="*/ 0 w 10675374"/>
                      <a:gd name="connsiteY41" fmla="*/ 716772 h 2389239"/>
                      <a:gd name="connsiteX42" fmla="*/ 0 w 10675374"/>
                      <a:gd name="connsiteY42" fmla="*/ 0 h 238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675374" h="2389239" extrusionOk="0">
                        <a:moveTo>
                          <a:pt x="0" y="0"/>
                        </a:moveTo>
                        <a:cubicBezTo>
                          <a:pt x="276034" y="19324"/>
                          <a:pt x="297028" y="22941"/>
                          <a:pt x="560457" y="0"/>
                        </a:cubicBezTo>
                        <a:cubicBezTo>
                          <a:pt x="823886" y="-22941"/>
                          <a:pt x="744803" y="-5499"/>
                          <a:pt x="907407" y="0"/>
                        </a:cubicBezTo>
                        <a:cubicBezTo>
                          <a:pt x="1070011" y="5499"/>
                          <a:pt x="1457561" y="12710"/>
                          <a:pt x="1788125" y="0"/>
                        </a:cubicBezTo>
                        <a:cubicBezTo>
                          <a:pt x="2118689" y="-12710"/>
                          <a:pt x="2188257" y="13107"/>
                          <a:pt x="2348582" y="0"/>
                        </a:cubicBezTo>
                        <a:cubicBezTo>
                          <a:pt x="2508907" y="-13107"/>
                          <a:pt x="2735511" y="12000"/>
                          <a:pt x="2909039" y="0"/>
                        </a:cubicBezTo>
                        <a:cubicBezTo>
                          <a:pt x="3082567" y="-12000"/>
                          <a:pt x="3554236" y="1199"/>
                          <a:pt x="3789758" y="0"/>
                        </a:cubicBezTo>
                        <a:cubicBezTo>
                          <a:pt x="4025280" y="-1199"/>
                          <a:pt x="4152538" y="-18384"/>
                          <a:pt x="4243461" y="0"/>
                        </a:cubicBezTo>
                        <a:cubicBezTo>
                          <a:pt x="4334384" y="18384"/>
                          <a:pt x="4806849" y="-20219"/>
                          <a:pt x="5124180" y="0"/>
                        </a:cubicBezTo>
                        <a:cubicBezTo>
                          <a:pt x="5441511" y="20219"/>
                          <a:pt x="5576628" y="-21009"/>
                          <a:pt x="6004898" y="0"/>
                        </a:cubicBezTo>
                        <a:cubicBezTo>
                          <a:pt x="6433168" y="21009"/>
                          <a:pt x="6349275" y="9596"/>
                          <a:pt x="6672109" y="0"/>
                        </a:cubicBezTo>
                        <a:cubicBezTo>
                          <a:pt x="6994943" y="-9596"/>
                          <a:pt x="7296863" y="-34800"/>
                          <a:pt x="7552827" y="0"/>
                        </a:cubicBezTo>
                        <a:cubicBezTo>
                          <a:pt x="7808791" y="34800"/>
                          <a:pt x="7859554" y="1326"/>
                          <a:pt x="8113284" y="0"/>
                        </a:cubicBezTo>
                        <a:cubicBezTo>
                          <a:pt x="8367014" y="-1326"/>
                          <a:pt x="8502891" y="-11528"/>
                          <a:pt x="8673741" y="0"/>
                        </a:cubicBezTo>
                        <a:cubicBezTo>
                          <a:pt x="8844591" y="11528"/>
                          <a:pt x="9191243" y="-21623"/>
                          <a:pt x="9447706" y="0"/>
                        </a:cubicBezTo>
                        <a:cubicBezTo>
                          <a:pt x="9704170" y="21623"/>
                          <a:pt x="9829327" y="-10617"/>
                          <a:pt x="10008163" y="0"/>
                        </a:cubicBezTo>
                        <a:cubicBezTo>
                          <a:pt x="10186999" y="10617"/>
                          <a:pt x="10513033" y="-8599"/>
                          <a:pt x="10675374" y="0"/>
                        </a:cubicBezTo>
                        <a:cubicBezTo>
                          <a:pt x="10681582" y="303728"/>
                          <a:pt x="10703838" y="402634"/>
                          <a:pt x="10675374" y="645095"/>
                        </a:cubicBezTo>
                        <a:cubicBezTo>
                          <a:pt x="10646910" y="887557"/>
                          <a:pt x="10683676" y="1049427"/>
                          <a:pt x="10675374" y="1266297"/>
                        </a:cubicBezTo>
                        <a:cubicBezTo>
                          <a:pt x="10667072" y="1483167"/>
                          <a:pt x="10685906" y="2040474"/>
                          <a:pt x="10675374" y="2389239"/>
                        </a:cubicBezTo>
                        <a:cubicBezTo>
                          <a:pt x="10583457" y="2380354"/>
                          <a:pt x="10423808" y="2379934"/>
                          <a:pt x="10328424" y="2389239"/>
                        </a:cubicBezTo>
                        <a:cubicBezTo>
                          <a:pt x="10233040" y="2398545"/>
                          <a:pt x="9640495" y="2417951"/>
                          <a:pt x="9447706" y="2389239"/>
                        </a:cubicBezTo>
                        <a:cubicBezTo>
                          <a:pt x="9254917" y="2360527"/>
                          <a:pt x="8928445" y="2382527"/>
                          <a:pt x="8780495" y="2389239"/>
                        </a:cubicBezTo>
                        <a:cubicBezTo>
                          <a:pt x="8632545" y="2395951"/>
                          <a:pt x="8530273" y="2367333"/>
                          <a:pt x="8326792" y="2389239"/>
                        </a:cubicBezTo>
                        <a:cubicBezTo>
                          <a:pt x="8123311" y="2411145"/>
                          <a:pt x="7940387" y="2399542"/>
                          <a:pt x="7659581" y="2389239"/>
                        </a:cubicBezTo>
                        <a:cubicBezTo>
                          <a:pt x="7378775" y="2378936"/>
                          <a:pt x="7444251" y="2372183"/>
                          <a:pt x="7312631" y="2389239"/>
                        </a:cubicBezTo>
                        <a:cubicBezTo>
                          <a:pt x="7181011" y="2406296"/>
                          <a:pt x="7068653" y="2401669"/>
                          <a:pt x="6965682" y="2389239"/>
                        </a:cubicBezTo>
                        <a:cubicBezTo>
                          <a:pt x="6862711" y="2376809"/>
                          <a:pt x="6589629" y="2360720"/>
                          <a:pt x="6298471" y="2389239"/>
                        </a:cubicBezTo>
                        <a:cubicBezTo>
                          <a:pt x="6007313" y="2417758"/>
                          <a:pt x="6031821" y="2390162"/>
                          <a:pt x="5844767" y="2389239"/>
                        </a:cubicBezTo>
                        <a:cubicBezTo>
                          <a:pt x="5657713" y="2388316"/>
                          <a:pt x="5263525" y="2410553"/>
                          <a:pt x="5070803" y="2389239"/>
                        </a:cubicBezTo>
                        <a:cubicBezTo>
                          <a:pt x="4878081" y="2367925"/>
                          <a:pt x="4765881" y="2405168"/>
                          <a:pt x="4617099" y="2389239"/>
                        </a:cubicBezTo>
                        <a:cubicBezTo>
                          <a:pt x="4468317" y="2373310"/>
                          <a:pt x="4016451" y="2395476"/>
                          <a:pt x="3843135" y="2389239"/>
                        </a:cubicBezTo>
                        <a:cubicBezTo>
                          <a:pt x="3669819" y="2383002"/>
                          <a:pt x="3569209" y="2390434"/>
                          <a:pt x="3496185" y="2389239"/>
                        </a:cubicBezTo>
                        <a:cubicBezTo>
                          <a:pt x="3423161" y="2388045"/>
                          <a:pt x="2985968" y="2360393"/>
                          <a:pt x="2722220" y="2389239"/>
                        </a:cubicBezTo>
                        <a:cubicBezTo>
                          <a:pt x="2458472" y="2418085"/>
                          <a:pt x="2432264" y="2384837"/>
                          <a:pt x="2268517" y="2389239"/>
                        </a:cubicBezTo>
                        <a:cubicBezTo>
                          <a:pt x="2104770" y="2393641"/>
                          <a:pt x="2060565" y="2380092"/>
                          <a:pt x="1921567" y="2389239"/>
                        </a:cubicBezTo>
                        <a:cubicBezTo>
                          <a:pt x="1782569" y="2398387"/>
                          <a:pt x="1559575" y="2382654"/>
                          <a:pt x="1467864" y="2389239"/>
                        </a:cubicBezTo>
                        <a:cubicBezTo>
                          <a:pt x="1376153" y="2395824"/>
                          <a:pt x="1072880" y="2407357"/>
                          <a:pt x="693899" y="2389239"/>
                        </a:cubicBezTo>
                        <a:cubicBezTo>
                          <a:pt x="314918" y="2371121"/>
                          <a:pt x="271049" y="2417363"/>
                          <a:pt x="0" y="2389239"/>
                        </a:cubicBezTo>
                        <a:cubicBezTo>
                          <a:pt x="5710" y="2128994"/>
                          <a:pt x="16395" y="2082178"/>
                          <a:pt x="0" y="1863606"/>
                        </a:cubicBezTo>
                        <a:cubicBezTo>
                          <a:pt x="-16395" y="1645034"/>
                          <a:pt x="-25686" y="1589449"/>
                          <a:pt x="0" y="1337974"/>
                        </a:cubicBezTo>
                        <a:cubicBezTo>
                          <a:pt x="25686" y="1086499"/>
                          <a:pt x="-26384" y="1016727"/>
                          <a:pt x="0" y="716772"/>
                        </a:cubicBezTo>
                        <a:cubicBezTo>
                          <a:pt x="26384" y="416817"/>
                          <a:pt x="13675" y="23568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0883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86D3522-AF12-454C-A301-90F40B5F209F}"/>
              </a:ext>
            </a:extLst>
          </p:cNvPr>
          <p:cNvPicPr>
            <a:picLocks noGrp="1" noChangeAspect="1"/>
          </p:cNvPicPr>
          <p:nvPr>
            <p:ph idx="1"/>
          </p:nvPr>
        </p:nvPicPr>
        <p:blipFill>
          <a:blip r:embed="rId2"/>
          <a:stretch>
            <a:fillRect/>
          </a:stretch>
        </p:blipFill>
        <p:spPr>
          <a:xfrm>
            <a:off x="3610283" y="-291741"/>
            <a:ext cx="7743517" cy="5811838"/>
          </a:xfrm>
        </p:spPr>
      </p:pic>
      <p:sp>
        <p:nvSpPr>
          <p:cNvPr id="4" name="Date Placeholder 3">
            <a:extLst>
              <a:ext uri="{FF2B5EF4-FFF2-40B4-BE49-F238E27FC236}">
                <a16:creationId xmlns:a16="http://schemas.microsoft.com/office/drawing/2014/main" id="{9470ADD7-5302-8F4A-A82B-F000E60A37CB}"/>
              </a:ext>
            </a:extLst>
          </p:cNvPr>
          <p:cNvSpPr>
            <a:spLocks noGrp="1"/>
          </p:cNvSpPr>
          <p:nvPr>
            <p:ph type="dt" sz="half" idx="10"/>
          </p:nvPr>
        </p:nvSpPr>
        <p:spPr/>
        <p:txBody>
          <a:bodyPr/>
          <a:lstStyle/>
          <a:p>
            <a:fld id="{6A15CBF3-736A-FD45-AE47-88A67B03EDF7}" type="datetime1">
              <a:rPr lang="en-US" smtClean="0"/>
              <a:t>11/10/2020</a:t>
            </a:fld>
            <a:endParaRPr lang="en-US" dirty="0"/>
          </a:p>
        </p:txBody>
      </p:sp>
      <p:sp>
        <p:nvSpPr>
          <p:cNvPr id="5" name="Footer Placeholder 4">
            <a:extLst>
              <a:ext uri="{FF2B5EF4-FFF2-40B4-BE49-F238E27FC236}">
                <a16:creationId xmlns:a16="http://schemas.microsoft.com/office/drawing/2014/main" id="{3BC89ADF-DCA1-DB43-96A4-05EFCB9F5B8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B91754F-9069-4548-AC22-6A6F019AB81A}"/>
              </a:ext>
            </a:extLst>
          </p:cNvPr>
          <p:cNvSpPr>
            <a:spLocks noGrp="1"/>
          </p:cNvSpPr>
          <p:nvPr>
            <p:ph type="sldNum" sz="quarter" idx="12"/>
          </p:nvPr>
        </p:nvSpPr>
        <p:spPr/>
        <p:txBody>
          <a:bodyPr/>
          <a:lstStyle/>
          <a:p>
            <a:fld id="{81496180-7CCD-9949-9FC6-636262BC9A7B}" type="slidenum">
              <a:rPr lang="en-US" smtClean="0"/>
              <a:t>4</a:t>
            </a:fld>
            <a:endParaRPr lang="en-US"/>
          </a:p>
        </p:txBody>
      </p:sp>
      <p:sp>
        <p:nvSpPr>
          <p:cNvPr id="9" name="TextBox 8">
            <a:extLst>
              <a:ext uri="{FF2B5EF4-FFF2-40B4-BE49-F238E27FC236}">
                <a16:creationId xmlns:a16="http://schemas.microsoft.com/office/drawing/2014/main" id="{DA10D8EC-E03E-4E4A-9D2B-584B145F802E}"/>
              </a:ext>
            </a:extLst>
          </p:cNvPr>
          <p:cNvSpPr txBox="1"/>
          <p:nvPr/>
        </p:nvSpPr>
        <p:spPr>
          <a:xfrm>
            <a:off x="427703" y="545690"/>
            <a:ext cx="3610897" cy="3970318"/>
          </a:xfrm>
          <a:prstGeom prst="rect">
            <a:avLst/>
          </a:prstGeom>
          <a:noFill/>
        </p:spPr>
        <p:txBody>
          <a:bodyPr wrap="square" rtlCol="0">
            <a:spAutoFit/>
          </a:bodyPr>
          <a:lstStyle/>
          <a:p>
            <a:r>
              <a:rPr lang="en-US" sz="2800" dirty="0"/>
              <a:t>Used the orbital velocity to convert from curtain duration to width.</a:t>
            </a:r>
          </a:p>
          <a:p>
            <a:r>
              <a:rPr lang="en-US" sz="2800" dirty="0"/>
              <a:t>Many curtains are about 10 kilometers wide in latitude, and 90% are less than 20 kilometers wide.</a:t>
            </a:r>
          </a:p>
        </p:txBody>
      </p:sp>
    </p:spTree>
    <p:extLst>
      <p:ext uri="{BB962C8B-B14F-4D97-AF65-F5344CB8AC3E}">
        <p14:creationId xmlns:p14="http://schemas.microsoft.com/office/powerpoint/2010/main" val="10303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CA20-09B5-7F46-BA13-C4CB8675DDD2}"/>
              </a:ext>
            </a:extLst>
          </p:cNvPr>
          <p:cNvSpPr>
            <a:spLocks noGrp="1"/>
          </p:cNvSpPr>
          <p:nvPr>
            <p:ph type="title"/>
          </p:nvPr>
        </p:nvSpPr>
        <p:spPr>
          <a:xfrm>
            <a:off x="838200" y="136525"/>
            <a:ext cx="10515600" cy="1325563"/>
          </a:xfrm>
        </p:spPr>
        <p:txBody>
          <a:bodyPr>
            <a:normAutofit fontScale="90000"/>
          </a:bodyPr>
          <a:lstStyle/>
          <a:p>
            <a:r>
              <a:rPr lang="en-US" dirty="0"/>
              <a:t>Curtains occur on the radiation belt footprints, and roughly uniformly in longitude.</a:t>
            </a:r>
          </a:p>
        </p:txBody>
      </p:sp>
      <p:pic>
        <p:nvPicPr>
          <p:cNvPr id="8" name="Content Placeholder 7">
            <a:extLst>
              <a:ext uri="{FF2B5EF4-FFF2-40B4-BE49-F238E27FC236}">
                <a16:creationId xmlns:a16="http://schemas.microsoft.com/office/drawing/2014/main" id="{4103C661-C720-294B-BB86-257D04C34DB6}"/>
              </a:ext>
            </a:extLst>
          </p:cNvPr>
          <p:cNvPicPr>
            <a:picLocks noGrp="1" noChangeAspect="1"/>
          </p:cNvPicPr>
          <p:nvPr>
            <p:ph idx="1"/>
          </p:nvPr>
        </p:nvPicPr>
        <p:blipFill rotWithShape="1">
          <a:blip r:embed="rId2"/>
          <a:srcRect l="1289" t="7505" r="-1289" b="3532"/>
          <a:stretch/>
        </p:blipFill>
        <p:spPr>
          <a:xfrm>
            <a:off x="289369" y="1439555"/>
            <a:ext cx="10148422" cy="5099357"/>
          </a:xfrm>
        </p:spPr>
      </p:pic>
      <p:sp>
        <p:nvSpPr>
          <p:cNvPr id="4" name="Date Placeholder 3">
            <a:extLst>
              <a:ext uri="{FF2B5EF4-FFF2-40B4-BE49-F238E27FC236}">
                <a16:creationId xmlns:a16="http://schemas.microsoft.com/office/drawing/2014/main" id="{612A8560-4AE9-9C4A-854C-97280520A4AB}"/>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23F77A9A-B5C8-C641-B8B6-8EE3B31334E4}"/>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C9CF6518-F995-AA40-A58E-93855433378A}"/>
              </a:ext>
            </a:extLst>
          </p:cNvPr>
          <p:cNvSpPr>
            <a:spLocks noGrp="1"/>
          </p:cNvSpPr>
          <p:nvPr>
            <p:ph type="sldNum" sz="quarter" idx="12"/>
          </p:nvPr>
        </p:nvSpPr>
        <p:spPr/>
        <p:txBody>
          <a:bodyPr/>
          <a:lstStyle/>
          <a:p>
            <a:fld id="{81496180-7CCD-9949-9FC6-636262BC9A7B}" type="slidenum">
              <a:rPr lang="en-US" smtClean="0"/>
              <a:t>5</a:t>
            </a:fld>
            <a:endParaRPr lang="en-US"/>
          </a:p>
        </p:txBody>
      </p:sp>
    </p:spTree>
    <p:extLst>
      <p:ext uri="{BB962C8B-B14F-4D97-AF65-F5344CB8AC3E}">
        <p14:creationId xmlns:p14="http://schemas.microsoft.com/office/powerpoint/2010/main" val="85715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F033-005B-F940-93F2-FFE4BD856ECF}"/>
              </a:ext>
            </a:extLst>
          </p:cNvPr>
          <p:cNvSpPr>
            <a:spLocks noGrp="1"/>
          </p:cNvSpPr>
          <p:nvPr>
            <p:ph type="title"/>
          </p:nvPr>
        </p:nvSpPr>
        <p:spPr>
          <a:xfrm>
            <a:off x="838200" y="136525"/>
            <a:ext cx="10515600" cy="665022"/>
          </a:xfrm>
        </p:spPr>
        <p:txBody>
          <a:bodyPr>
            <a:normAutofit/>
          </a:bodyPr>
          <a:lstStyle/>
          <a:p>
            <a:r>
              <a:rPr lang="en-US" sz="2800" dirty="0"/>
              <a:t>Curtains are observed at high L, and most often pre-midnight MLT.</a:t>
            </a:r>
          </a:p>
        </p:txBody>
      </p:sp>
      <p:pic>
        <p:nvPicPr>
          <p:cNvPr id="8" name="Content Placeholder 7">
            <a:extLst>
              <a:ext uri="{FF2B5EF4-FFF2-40B4-BE49-F238E27FC236}">
                <a16:creationId xmlns:a16="http://schemas.microsoft.com/office/drawing/2014/main" id="{DFE08297-E85A-9847-98CB-AFE452936B66}"/>
              </a:ext>
            </a:extLst>
          </p:cNvPr>
          <p:cNvPicPr>
            <a:picLocks noGrp="1" noChangeAspect="1"/>
          </p:cNvPicPr>
          <p:nvPr>
            <p:ph idx="1"/>
          </p:nvPr>
        </p:nvPicPr>
        <p:blipFill>
          <a:blip r:embed="rId2"/>
          <a:stretch>
            <a:fillRect/>
          </a:stretch>
        </p:blipFill>
        <p:spPr>
          <a:xfrm>
            <a:off x="0" y="833377"/>
            <a:ext cx="12147902" cy="4338536"/>
          </a:xfrm>
        </p:spPr>
      </p:pic>
      <p:sp>
        <p:nvSpPr>
          <p:cNvPr id="4" name="Date Placeholder 3">
            <a:extLst>
              <a:ext uri="{FF2B5EF4-FFF2-40B4-BE49-F238E27FC236}">
                <a16:creationId xmlns:a16="http://schemas.microsoft.com/office/drawing/2014/main" id="{E3B7134C-5252-764D-ABFE-09D0490403B2}"/>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F54CC96E-3073-C546-BD69-D358D408AA75}"/>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6796BEB1-C83F-CE4D-B4F3-01BDB9AC93EF}"/>
              </a:ext>
            </a:extLst>
          </p:cNvPr>
          <p:cNvSpPr>
            <a:spLocks noGrp="1"/>
          </p:cNvSpPr>
          <p:nvPr>
            <p:ph type="sldNum" sz="quarter" idx="12"/>
          </p:nvPr>
        </p:nvSpPr>
        <p:spPr/>
        <p:txBody>
          <a:bodyPr/>
          <a:lstStyle/>
          <a:p>
            <a:fld id="{81496180-7CCD-9949-9FC6-636262BC9A7B}" type="slidenum">
              <a:rPr lang="en-US" smtClean="0"/>
              <a:t>6</a:t>
            </a:fld>
            <a:endParaRPr lang="en-US"/>
          </a:p>
        </p:txBody>
      </p:sp>
    </p:spTree>
    <p:extLst>
      <p:ext uri="{BB962C8B-B14F-4D97-AF65-F5344CB8AC3E}">
        <p14:creationId xmlns:p14="http://schemas.microsoft.com/office/powerpoint/2010/main" val="5585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72EA-0B28-D64C-926A-9134599E1721}"/>
              </a:ext>
            </a:extLst>
          </p:cNvPr>
          <p:cNvSpPr>
            <a:spLocks noGrp="1"/>
          </p:cNvSpPr>
          <p:nvPr>
            <p:ph type="title"/>
          </p:nvPr>
        </p:nvSpPr>
        <p:spPr/>
        <p:txBody>
          <a:bodyPr/>
          <a:lstStyle/>
          <a:p>
            <a:r>
              <a:rPr lang="en-US" dirty="0"/>
              <a:t>Curtains occur more frequently at higher Auroral Electrojet index.</a:t>
            </a:r>
          </a:p>
        </p:txBody>
      </p:sp>
      <p:pic>
        <p:nvPicPr>
          <p:cNvPr id="8" name="Content Placeholder 7">
            <a:extLst>
              <a:ext uri="{FF2B5EF4-FFF2-40B4-BE49-F238E27FC236}">
                <a16:creationId xmlns:a16="http://schemas.microsoft.com/office/drawing/2014/main" id="{2506E7F3-1018-884E-9719-494D5D2EFFDF}"/>
              </a:ext>
            </a:extLst>
          </p:cNvPr>
          <p:cNvPicPr>
            <a:picLocks noGrp="1" noChangeAspect="1"/>
          </p:cNvPicPr>
          <p:nvPr>
            <p:ph idx="1"/>
          </p:nvPr>
        </p:nvPicPr>
        <p:blipFill>
          <a:blip r:embed="rId2"/>
          <a:stretch>
            <a:fillRect/>
          </a:stretch>
        </p:blipFill>
        <p:spPr>
          <a:xfrm>
            <a:off x="797123" y="1843548"/>
            <a:ext cx="10153805" cy="4512802"/>
          </a:xfrm>
        </p:spPr>
      </p:pic>
      <p:sp>
        <p:nvSpPr>
          <p:cNvPr id="4" name="Date Placeholder 3">
            <a:extLst>
              <a:ext uri="{FF2B5EF4-FFF2-40B4-BE49-F238E27FC236}">
                <a16:creationId xmlns:a16="http://schemas.microsoft.com/office/drawing/2014/main" id="{162D7734-C4DF-3045-BDAD-DECA7D61BA45}"/>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9243149E-0B38-7045-9AE9-379EB3089EA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892C0A9D-7FB7-0B42-AAD9-57AB989C2379}"/>
              </a:ext>
            </a:extLst>
          </p:cNvPr>
          <p:cNvSpPr>
            <a:spLocks noGrp="1"/>
          </p:cNvSpPr>
          <p:nvPr>
            <p:ph type="sldNum" sz="quarter" idx="12"/>
          </p:nvPr>
        </p:nvSpPr>
        <p:spPr/>
        <p:txBody>
          <a:bodyPr/>
          <a:lstStyle/>
          <a:p>
            <a:fld id="{81496180-7CCD-9949-9FC6-636262BC9A7B}" type="slidenum">
              <a:rPr lang="en-US" smtClean="0"/>
              <a:t>7</a:t>
            </a:fld>
            <a:endParaRPr lang="en-US"/>
          </a:p>
        </p:txBody>
      </p:sp>
    </p:spTree>
    <p:extLst>
      <p:ext uri="{BB962C8B-B14F-4D97-AF65-F5344CB8AC3E}">
        <p14:creationId xmlns:p14="http://schemas.microsoft.com/office/powerpoint/2010/main" val="290193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8</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spTree>
    <p:extLst>
      <p:ext uri="{BB962C8B-B14F-4D97-AF65-F5344CB8AC3E}">
        <p14:creationId xmlns:p14="http://schemas.microsoft.com/office/powerpoint/2010/main" val="231760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9</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cxnSp>
        <p:nvCxnSpPr>
          <p:cNvPr id="7" name="Straight Arrow Connector 6">
            <a:extLst>
              <a:ext uri="{FF2B5EF4-FFF2-40B4-BE49-F238E27FC236}">
                <a16:creationId xmlns:a16="http://schemas.microsoft.com/office/drawing/2014/main" id="{F35A387D-7F78-414A-959B-D439CB7AEA17}"/>
              </a:ext>
            </a:extLst>
          </p:cNvPr>
          <p:cNvCxnSpPr/>
          <p:nvPr/>
        </p:nvCxnSpPr>
        <p:spPr>
          <a:xfrm>
            <a:off x="968910" y="1902543"/>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02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TotalTime>
  <Words>859</Words>
  <Application>Microsoft Office PowerPoint</Application>
  <PresentationFormat>Widescreen</PresentationFormat>
  <Paragraphs>90</Paragraphs>
  <Slides>13</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Statistical Properties of Electron Curtain Precipitation Estimated with AeroCube-6</vt:lpstr>
      <vt:lpstr>Electron curtains are a stationary, latitudinally narrow, and persistent form of &gt; 30 keV precipitation into the atmosphere.</vt:lpstr>
      <vt:lpstr>Curtains are distinguished from microbursts using multiple spacecraft.</vt:lpstr>
      <vt:lpstr>PowerPoint Presentation</vt:lpstr>
      <vt:lpstr>Curtains occur on the radiation belt footprints, and roughly uniformly in longitude.</vt:lpstr>
      <vt:lpstr>Curtains are observed at high L, and most often pre-midnight MLT.</vt:lpstr>
      <vt:lpstr>Curtains occur more frequently at higher Auroral Electrojet index.</vt:lpstr>
      <vt:lpstr>PowerPoint Presentation</vt:lpstr>
      <vt:lpstr>PowerPoint Presentation</vt:lpstr>
      <vt:lpstr>PowerPoint Presentation</vt:lpstr>
      <vt:lpstr>Electron curtains are a stationary, latitudinally narrow, and persistent form of &gt; 30 keV precipitation into the atmosphere.</vt:lpstr>
      <vt:lpstr>Electron curtains with &gt; 30 keV energies are stationary, latitudinally narrower than 20 km, occur more often at high L shells and pre-midnight MLT, and some precipitate for at least multiple seconds into the atmosphere.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Properties of Electron Curtain Precipitation Estimated with AeroCube-6</dc:title>
  <dc:creator>Shumko, Mykhaylo (GSFC-6720)[UNIVERSITIES SPACE RESEARCH ASSOCIATION]</dc:creator>
  <cp:lastModifiedBy>Mykhaylo Shumko</cp:lastModifiedBy>
  <cp:revision>39</cp:revision>
  <dcterms:created xsi:type="dcterms:W3CDTF">2020-11-04T01:34:20Z</dcterms:created>
  <dcterms:modified xsi:type="dcterms:W3CDTF">2020-11-10T19:56:33Z</dcterms:modified>
</cp:coreProperties>
</file>