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57" r:id="rId9"/>
    <p:sldId id="267" r:id="rId10"/>
    <p:sldId id="268" r:id="rId11"/>
    <p:sldId id="25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6" d="100"/>
          <a:sy n="96" d="100"/>
        </p:scale>
        <p:origin x="13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9E9774-539E-4C82-8D07-6C17E2E06B14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FA0037-E1F3-40B0-98EF-8615E5B8C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6587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6F6F7-3A32-4041-5B13-2F78EAD311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CA5C7F-D585-C080-3A9B-0EEDD54444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5AC7DD-36A2-E73E-9AC7-C1DCED8B9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CF8A7-25A8-496F-9414-609438876AD7}" type="datetime1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5F394F-B847-85C2-0917-266DF026B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67820E-329F-C760-1F7D-88258349F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C93F5-D892-47E2-990F-7040AF29F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109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B4D07-D950-E8FB-3974-D5781E3A6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81BC35-7533-3214-C65F-DAEC004F06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9B6D3C-9B3E-898D-5C4D-1030F2D98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C4E68-A9A2-4D9D-BD22-09604F688467}" type="datetime1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554C57-A186-6BA7-145F-D0F978873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7B1EE7-5763-196C-E84E-BEBE8EA55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C93F5-D892-47E2-990F-7040AF29F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465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7710F9-0670-DDAF-62EC-9993FEE373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FDC1BC-2C0F-5E0A-4340-5220F0062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23D33B-0E87-217A-F9C9-85E244ED9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8A858-A5C8-45B3-89C2-BAA42156D2E5}" type="datetime1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678F00-4E0D-5C34-63B1-B6EE694B8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7D979-03BB-17B7-C141-65CCFF88E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C93F5-D892-47E2-990F-7040AF29F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447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906E6-9C58-FC1E-E80E-0FAB5B7B7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1C46E-BB0B-3789-4E70-9FD2CB0DB8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AA502-4F6A-5AEB-0851-CF949730C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E0B51-B8FF-42DE-A3A4-DF64D042A72E}" type="datetime1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90ADBA-3D64-C031-0F0F-2C4591768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742490-658C-38EC-A81C-68C314A33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C93F5-D892-47E2-990F-7040AF29F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539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6032F-CC62-E5CA-3897-46D958A37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B98D7-11E6-56EA-F5F3-44E7A5F3EE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BCF003-FEFB-F68A-B293-9BD778136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F172D-0AD3-4C27-9FB7-4B7705CAB24B}" type="datetime1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3BAF6E-D5A7-F054-3C7C-006C84C86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B552D5-0E84-E2A4-D36D-4F11A3FF5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C93F5-D892-47E2-990F-7040AF29F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053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0F51F-B06F-85B5-BF1A-0C3625C44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00912A-0E8D-04E1-809A-F7C1AFEDF4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DF5D45-CFD0-24AD-DE71-E9A746B60B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CB4D8B-AC42-0BD8-1FF4-99FAD85C0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BBD42-AF4D-40D9-B762-3A65569D7EBC}" type="datetime1">
              <a:rPr lang="en-US" smtClean="0"/>
              <a:t>1/30/2023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811504-2B36-A768-1B18-7DB8976F2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479740-9B2C-1B4D-6F94-16AB9C657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C93F5-D892-47E2-990F-7040AF29F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312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61F93-96B9-017B-CC98-34A4FB11C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F65837-931D-9CA7-01EC-72763240F5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3ACF7C-1715-5DFE-00BF-42270DEEC1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F15153-F71C-B34B-B7B5-BEAE1DDECB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F980AB-8FC1-E882-31F1-96FBB3B78D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270A3C-1CAF-EF71-65C5-161EEE18B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AC625-79BF-4D85-870E-E7FA9C35A85B}" type="datetime1">
              <a:rPr lang="en-US" smtClean="0"/>
              <a:t>1/30/2023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FB1E1E-D1C4-4FBA-5A47-9D57548A8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9D5658-EF41-FC0F-7069-D38B93F52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C93F5-D892-47E2-990F-7040AF29F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039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9FD99-F187-ECD8-5FB8-063A2CAA2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4C8D27-C3E8-4458-29F8-8276C8524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B96FE-A4D3-41C1-A080-F6C18241436A}" type="datetime1">
              <a:rPr lang="en-US" smtClean="0"/>
              <a:t>1/30/2023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13EBA4-FDDB-9F88-1802-B92A72A49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7CB3FF-B73F-7D55-5511-AAC460652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C93F5-D892-47E2-990F-7040AF29F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750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6EEE77-F1AE-4CCF-D302-4E1707789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9AD8B-2651-4D18-85BE-2A5A25E94ACA}" type="datetime1">
              <a:rPr lang="en-US" smtClean="0"/>
              <a:t>1/30/2023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ECCEA3-AF75-B1D9-B38D-0B536D916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36D39F-959C-9812-33EE-35E141494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C93F5-D892-47E2-990F-7040AF29F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424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88487-7F4E-1679-BC15-A32661F71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DD1413-588D-1E5B-26A4-03154D1E3A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AB930E-1EA4-ADA7-7CC1-AC166A1322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7CEC15-4FF5-1D8A-0955-F46C49151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3A13B-EDA4-4CB1-8E45-E7C5BC12BFA6}" type="datetime1">
              <a:rPr lang="en-US" smtClean="0"/>
              <a:t>1/30/2023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99A954-844A-41FE-FC4E-FFA98B307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8415B8-2CBB-7070-26FF-3CDB4B913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C93F5-D892-47E2-990F-7040AF29F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826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D7E40-3398-FE2B-F96A-69DF2C19F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6C14C0-3431-512D-0B0B-B7D5142430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C2C222-94C9-4AF5-1EEA-B3B4C945B8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D67C18-E7F2-BA5F-A329-FD550958E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AD9CF-D333-4A08-859B-273139809494}" type="datetime1">
              <a:rPr lang="en-US" smtClean="0"/>
              <a:t>1/30/2023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5B8060-E762-DFEF-9855-1684FEDAA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E3B36E-1733-A245-A64C-C44708650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C93F5-D892-47E2-990F-7040AF29F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674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C20F09-20C3-747B-8DCF-2FAF2284E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E0E483-074B-A4F1-6637-AE80BF8A08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39D03E-EA16-30B1-BDE9-92EEAB07E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B7EC2E-34B7-4CA5-96DA-377ED21F171F}" type="datetime1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E9501-3CA4-593B-87EC-AC3316B9EB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7858A5-D0B5-1CB0-98D8-8F2A8D70AC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6C93F5-D892-47E2-990F-7040AF29F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440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doi.org/10.1029/2021GL093879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29/2020GL089400" TargetMode="External"/><Relationship Id="rId2" Type="http://schemas.openxmlformats.org/officeDocument/2006/relationships/hyperlink" Target="https://doi.org/10.1029/2021GL093879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solar.physics.montana.edu/FIREBIRD_II/2020-Johnson,Shumko,Griffith-RSI-The%20FIREBIRD%20II%20CubeSat%20mission.pdf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24104-622B-6AA8-B020-DFA47AB4C8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Microburst duration distributions using FIREBIRD-II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424AD7-5952-945D-3FF0-5D5EC7543E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Mykhaylo Shumko</a:t>
            </a:r>
          </a:p>
          <a:p>
            <a:r>
              <a:rPr lang="en-US" dirty="0"/>
              <a:t>2023-01-30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483C2B-6B63-E58D-0164-15BE7D195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24CB7-B949-4B10-A061-889DEAE9A611}" type="datetime1">
              <a:rPr lang="en-US" smtClean="0"/>
              <a:t>1/30/2023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A02FFD-BBB4-1F2D-C431-589EBDD69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C93F5-D892-47E2-990F-7040AF29FE3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1752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504AB-B8C8-2B7F-BCA0-D4E6D88EA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Dispersion?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3C6DE8D-9747-1845-7130-3D2FCFBD739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91055" y="1453862"/>
            <a:ext cx="4075890" cy="5094864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AA49B-B086-E88F-CF92-A581491D7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E0B51-B8FF-42DE-A3A4-DF64D042A72E}" type="datetime1">
              <a:rPr lang="en-US" smtClean="0"/>
              <a:t>1/30/2023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49DA60-C7A7-3C94-E2D5-1A155CF5B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C93F5-D892-47E2-990F-7040AF29FE32}" type="slidenum">
              <a:rPr lang="en-US" smtClean="0"/>
              <a:t>10</a:t>
            </a:fld>
            <a:endParaRPr lang="en-US"/>
          </a:p>
        </p:txBody>
      </p:sp>
      <p:pic>
        <p:nvPicPr>
          <p:cNvPr id="8" name="Content Placeholder 7" descr="Diagram&#10;&#10;Description automatically generated">
            <a:extLst>
              <a:ext uri="{FF2B5EF4-FFF2-40B4-BE49-F238E27FC236}">
                <a16:creationId xmlns:a16="http://schemas.microsoft.com/office/drawing/2014/main" id="{48C9974C-CDB7-067D-F8D4-68579E660D4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5055" y="1453862"/>
            <a:ext cx="4075890" cy="5094864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78078CE-5587-5975-F8A7-838AA54A0CCD}"/>
              </a:ext>
            </a:extLst>
          </p:cNvPr>
          <p:cNvSpPr txBox="1"/>
          <p:nvPr/>
        </p:nvSpPr>
        <p:spPr>
          <a:xfrm>
            <a:off x="4659549" y="712164"/>
            <a:ext cx="20655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Saturation?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AFDBF78-7547-6FC3-DE7E-C04B57003D87}"/>
              </a:ext>
            </a:extLst>
          </p:cNvPr>
          <p:cNvCxnSpPr/>
          <p:nvPr/>
        </p:nvCxnSpPr>
        <p:spPr>
          <a:xfrm flipH="1">
            <a:off x="4017523" y="1186455"/>
            <a:ext cx="1128409" cy="116763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833C0F8-83D5-1D53-D6B6-AF30876CAF68}"/>
              </a:ext>
            </a:extLst>
          </p:cNvPr>
          <p:cNvSpPr txBox="1"/>
          <p:nvPr/>
        </p:nvSpPr>
        <p:spPr>
          <a:xfrm>
            <a:off x="9114816" y="719065"/>
            <a:ext cx="25272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Regular dispersion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2AE4148-2EB1-1C3D-4207-EE5319212CF4}"/>
              </a:ext>
            </a:extLst>
          </p:cNvPr>
          <p:cNvCxnSpPr>
            <a:cxnSpLocks/>
          </p:cNvCxnSpPr>
          <p:nvPr/>
        </p:nvCxnSpPr>
        <p:spPr>
          <a:xfrm flipH="1">
            <a:off x="9114816" y="1320747"/>
            <a:ext cx="689142" cy="80251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96907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0B4F5-C6C8-5D9E-DF28-218722F8E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Impressions &amp; 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43083-E790-17CE-F497-035F519441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Impressions</a:t>
            </a:r>
          </a:p>
          <a:p>
            <a:pPr lvl="1"/>
            <a:r>
              <a:rPr lang="en-US" dirty="0"/>
              <a:t>The 200-500 keV durations look nice and surprisingly don’t change much in energy.</a:t>
            </a:r>
          </a:p>
          <a:p>
            <a:pPr lvl="1"/>
            <a:r>
              <a:rPr lang="en-US" dirty="0"/>
              <a:t>The &gt; 1 MeV microburst durations should have been close to 100 </a:t>
            </a:r>
            <a:r>
              <a:rPr lang="en-US" dirty="0" err="1"/>
              <a:t>ms</a:t>
            </a:r>
            <a:r>
              <a:rPr lang="en-US" dirty="0"/>
              <a:t>, but the distribution looks wrong</a:t>
            </a:r>
          </a:p>
          <a:p>
            <a:r>
              <a:rPr lang="en-US" dirty="0"/>
              <a:t>Improvements</a:t>
            </a:r>
          </a:p>
          <a:p>
            <a:pPr lvl="1"/>
            <a:r>
              <a:rPr lang="en-US" dirty="0"/>
              <a:t>Use my “number of 0’s” based saturation filter to remove bad events.</a:t>
            </a:r>
          </a:p>
          <a:p>
            <a:pPr lvl="1"/>
            <a:r>
              <a:rPr lang="en-US" dirty="0"/>
              <a:t>Closely inspect the fits</a:t>
            </a:r>
          </a:p>
          <a:p>
            <a:pPr lvl="1"/>
            <a:r>
              <a:rPr lang="en-US" dirty="0"/>
              <a:t>Try out different fit initial guesses such as initial </a:t>
            </a:r>
            <a:r>
              <a:rPr lang="en-US" dirty="0" err="1"/>
              <a:t>fwhm</a:t>
            </a:r>
            <a:endParaRPr lang="en-US" dirty="0"/>
          </a:p>
          <a:p>
            <a:pPr lvl="1"/>
            <a:r>
              <a:rPr lang="en-US" dirty="0"/>
              <a:t>Maybe could try this using the BARREL data?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41F324-C46E-A573-9F8F-52235659C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E0B51-B8FF-42DE-A3A4-DF64D042A72E}" type="datetime1">
              <a:rPr lang="en-US" smtClean="0"/>
              <a:t>1/30/2023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6B275A-D158-90A9-7766-1EA823B89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C93F5-D892-47E2-990F-7040AF29FE3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119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E2BB9-DFD1-A3A8-5753-8DA630880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Background: a follow-on study from the </a:t>
            </a:r>
            <a:r>
              <a:rPr lang="en-US" dirty="0">
                <a:hlinkClick r:id="rId2"/>
              </a:rPr>
              <a:t>Shumko et al., (2021) </a:t>
            </a:r>
            <a:r>
              <a:rPr lang="en-US" dirty="0"/>
              <a:t>SAMPEX study</a:t>
            </a:r>
          </a:p>
        </p:txBody>
      </p:sp>
      <p:pic>
        <p:nvPicPr>
          <p:cNvPr id="7" name="Content Placeholder 6" descr="Chart, histogram&#10;&#10;Description automatically generated">
            <a:extLst>
              <a:ext uri="{FF2B5EF4-FFF2-40B4-BE49-F238E27FC236}">
                <a16:creationId xmlns:a16="http://schemas.microsoft.com/office/drawing/2014/main" id="{32A0537B-5F93-A4EE-8E43-68EAB95CFF4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30" r="47059"/>
          <a:stretch/>
        </p:blipFill>
        <p:spPr>
          <a:xfrm>
            <a:off x="583759" y="2618592"/>
            <a:ext cx="4497422" cy="3660110"/>
          </a:xfr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A7AAFFD-EA98-E8AA-F437-02D6701C3D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0430" y="1690688"/>
            <a:ext cx="5181600" cy="4351338"/>
          </a:xfrm>
        </p:spPr>
        <p:txBody>
          <a:bodyPr/>
          <a:lstStyle/>
          <a:p>
            <a:r>
              <a:rPr lang="en-US" dirty="0"/>
              <a:t>&gt; 1 MeV microbursts have a ~ 100 </a:t>
            </a:r>
            <a:r>
              <a:rPr lang="en-US" dirty="0" err="1"/>
              <a:t>ms</a:t>
            </a:r>
            <a:r>
              <a:rPr lang="en-US" dirty="0"/>
              <a:t> duration.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35F1F7-15A8-3957-7B7E-9632A81CD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E0B51-B8FF-42DE-A3A4-DF64D042A72E}" type="datetime1">
              <a:rPr lang="en-US" smtClean="0"/>
              <a:t>1/30/2023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944ECA-16E8-1738-7C1A-E3AF8980A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C93F5-D892-47E2-990F-7040AF29FE32}" type="slidenum">
              <a:rPr lang="en-US" smtClean="0"/>
              <a:t>2</a:t>
            </a:fld>
            <a:endParaRPr lang="en-US"/>
          </a:p>
        </p:txBody>
      </p:sp>
      <p:pic>
        <p:nvPicPr>
          <p:cNvPr id="10" name="Picture 9" descr="Chart, radar chart&#10;&#10;Description automatically generated">
            <a:extLst>
              <a:ext uri="{FF2B5EF4-FFF2-40B4-BE49-F238E27FC236}">
                <a16:creationId xmlns:a16="http://schemas.microsoft.com/office/drawing/2014/main" id="{BB3EFCB3-2F7F-9252-ECF2-6D344F8E704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68" r="53417"/>
          <a:stretch/>
        </p:blipFill>
        <p:spPr>
          <a:xfrm>
            <a:off x="5967919" y="2618592"/>
            <a:ext cx="4497422" cy="3816071"/>
          </a:xfrm>
          <a:prstGeom prst="rect">
            <a:avLst/>
          </a:prstGeom>
        </p:spPr>
      </p:pic>
      <p:sp>
        <p:nvSpPr>
          <p:cNvPr id="11" name="Content Placeholder 7">
            <a:extLst>
              <a:ext uri="{FF2B5EF4-FFF2-40B4-BE49-F238E27FC236}">
                <a16:creationId xmlns:a16="http://schemas.microsoft.com/office/drawing/2014/main" id="{D4910D6F-DAD0-638C-BB81-619987842CC6}"/>
              </a:ext>
            </a:extLst>
          </p:cNvPr>
          <p:cNvSpPr txBox="1">
            <a:spLocks/>
          </p:cNvSpPr>
          <p:nvPr/>
        </p:nvSpPr>
        <p:spPr>
          <a:xfrm>
            <a:off x="5753911" y="1690688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Doubles in MLT.</a:t>
            </a:r>
          </a:p>
        </p:txBody>
      </p:sp>
    </p:spTree>
    <p:extLst>
      <p:ext uri="{BB962C8B-B14F-4D97-AF65-F5344CB8AC3E}">
        <p14:creationId xmlns:p14="http://schemas.microsoft.com/office/powerpoint/2010/main" val="1272888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E2BB9-DFD1-A3A8-5753-8DA630880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Background: a follow-on study from the </a:t>
            </a:r>
            <a:r>
              <a:rPr lang="en-US" dirty="0">
                <a:hlinkClick r:id="rId2"/>
              </a:rPr>
              <a:t>Shumko et al., (2021) </a:t>
            </a:r>
            <a:r>
              <a:rPr lang="en-US" dirty="0"/>
              <a:t>SAMPEX study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A7AAFFD-EA98-E8AA-F437-02D6701C3D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0430" y="1690688"/>
            <a:ext cx="5181600" cy="4351338"/>
          </a:xfrm>
        </p:spPr>
        <p:txBody>
          <a:bodyPr/>
          <a:lstStyle/>
          <a:p>
            <a:r>
              <a:rPr lang="en-US" dirty="0"/>
              <a:t>What about as a function of energy?</a:t>
            </a:r>
          </a:p>
          <a:p>
            <a:r>
              <a:rPr lang="en-US" dirty="0">
                <a:hlinkClick r:id="rId3"/>
              </a:rPr>
              <a:t>Chen et al., (2020) </a:t>
            </a:r>
            <a:r>
              <a:rPr lang="en-US" dirty="0"/>
              <a:t>shows that the duration of the increased microburst flux has an energy dependence.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35F1F7-15A8-3957-7B7E-9632A81CD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E0B51-B8FF-42DE-A3A4-DF64D042A72E}" type="datetime1">
              <a:rPr lang="en-US" smtClean="0"/>
              <a:t>1/30/2023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944ECA-16E8-1738-7C1A-E3AF8980A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C93F5-D892-47E2-990F-7040AF29FE32}" type="slidenum">
              <a:rPr lang="en-US" smtClean="0"/>
              <a:t>3</a:t>
            </a:fld>
            <a:endParaRPr lang="en-US"/>
          </a:p>
        </p:txBody>
      </p:sp>
      <p:pic>
        <p:nvPicPr>
          <p:cNvPr id="12" name="Content Placeholder 11" descr="Graphical user interface&#10;&#10;Description automatically generated">
            <a:extLst>
              <a:ext uri="{FF2B5EF4-FFF2-40B4-BE49-F238E27FC236}">
                <a16:creationId xmlns:a16="http://schemas.microsoft.com/office/drawing/2014/main" id="{2C8DD0C7-8247-FBE2-4247-225FAFD289D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2030" y="1690688"/>
            <a:ext cx="5181600" cy="4836868"/>
          </a:xfrm>
        </p:spPr>
      </p:pic>
    </p:spTree>
    <p:extLst>
      <p:ext uri="{BB962C8B-B14F-4D97-AF65-F5344CB8AC3E}">
        <p14:creationId xmlns:p14="http://schemas.microsoft.com/office/powerpoint/2010/main" val="1467284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D153BDA-B454-0AFD-73F6-EEDE95434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 study: microbursts observed by FIREBIRD-II.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8772AD8-FE8C-DDB2-85EE-3EDC1A69987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Pair of 1.5-U CubeSats launched in 2015.</a:t>
            </a:r>
          </a:p>
          <a:p>
            <a:r>
              <a:rPr lang="en-US" dirty="0"/>
              <a:t>Collimated detector sensitive to 200 keV - &gt; 1 MeV electrons in 6 energy channels</a:t>
            </a:r>
          </a:p>
          <a:p>
            <a:r>
              <a:rPr lang="en-US" dirty="0"/>
              <a:t>Geometric factor ~ 5 cm^2 </a:t>
            </a:r>
            <a:r>
              <a:rPr lang="en-US" dirty="0" err="1"/>
              <a:t>sr</a:t>
            </a:r>
            <a:endParaRPr lang="en-US" dirty="0"/>
          </a:p>
          <a:p>
            <a:r>
              <a:rPr lang="en-US" dirty="0"/>
              <a:t>Programmable cadence from 12.5 to 50 </a:t>
            </a:r>
            <a:r>
              <a:rPr lang="en-US" dirty="0" err="1"/>
              <a:t>ms.</a:t>
            </a:r>
            <a:endParaRPr lang="en-US" dirty="0"/>
          </a:p>
        </p:txBody>
      </p:sp>
      <p:pic>
        <p:nvPicPr>
          <p:cNvPr id="12" name="Content Placeholder 11" descr="A picture containing indoor&#10;&#10;Description automatically generated">
            <a:extLst>
              <a:ext uri="{FF2B5EF4-FFF2-40B4-BE49-F238E27FC236}">
                <a16:creationId xmlns:a16="http://schemas.microsoft.com/office/drawing/2014/main" id="{1FEF4373-67E2-FBCF-3896-0F4AD61B8B5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84" r="11651"/>
          <a:stretch/>
        </p:blipFill>
        <p:spPr>
          <a:xfrm>
            <a:off x="6561870" y="1593055"/>
            <a:ext cx="4661282" cy="4583907"/>
          </a:xfr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F01DAE-987B-8602-B7DF-6E0F2E485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BBD42-AF4D-40D9-B762-3A65569D7EBC}" type="datetime1">
              <a:rPr lang="en-US" smtClean="0"/>
              <a:t>1/30/2023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A8610E-7614-33C2-B728-9B1CDEA4C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C93F5-D892-47E2-990F-7040AF29FE3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106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612DC-781A-A4AE-7CCF-4ED068B53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Fitting microbursts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FF877F2-D2BF-3F32-4E9A-459353980A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976" y="1479150"/>
            <a:ext cx="10515600" cy="4351338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Use only microbursts taken at a &lt; 50 </a:t>
            </a:r>
            <a:r>
              <a:rPr lang="en-US" dirty="0" err="1"/>
              <a:t>ms</a:t>
            </a:r>
            <a:r>
              <a:rPr lang="en-US" dirty="0"/>
              <a:t> cadence</a:t>
            </a:r>
          </a:p>
          <a:p>
            <a:pPr lvl="1"/>
            <a:r>
              <a:rPr lang="en-US" dirty="0"/>
              <a:t>Including 18.75 &amp; 12.50 </a:t>
            </a:r>
            <a:r>
              <a:rPr lang="en-US" dirty="0" err="1"/>
              <a:t>ms</a:t>
            </a:r>
            <a:r>
              <a:rPr lang="en-US" dirty="0"/>
              <a:t> cadence</a:t>
            </a:r>
          </a:p>
          <a:p>
            <a:pPr lvl="1"/>
            <a:r>
              <a:rPr lang="en-US" dirty="0"/>
              <a:t>Refer to </a:t>
            </a:r>
            <a:r>
              <a:rPr lang="en-US" dirty="0">
                <a:hlinkClick r:id="rId2"/>
              </a:rPr>
              <a:t>Johnson et al., (2020)</a:t>
            </a:r>
            <a:r>
              <a:rPr lang="en-US" dirty="0"/>
              <a:t> for cadence and campaign details (table 4)</a:t>
            </a:r>
          </a:p>
          <a:p>
            <a:r>
              <a:rPr lang="en-US" dirty="0"/>
              <a:t>Identified via the burst parameter with &gt; 10 threshold</a:t>
            </a:r>
          </a:p>
          <a:p>
            <a:r>
              <a:rPr lang="en-US" dirty="0"/>
              <a:t>Resulting 1710 microbursts were fit with a Gaussian + linear trend</a:t>
            </a:r>
          </a:p>
          <a:p>
            <a:endParaRPr lang="en-US" i="1" dirty="0"/>
          </a:p>
          <a:p>
            <a:endParaRPr lang="en-US" dirty="0"/>
          </a:p>
          <a:p>
            <a:r>
              <a:rPr lang="en-US" dirty="0"/>
              <a:t>Duration quantified by FWHM of the Gaussian</a:t>
            </a:r>
          </a:p>
          <a:p>
            <a:r>
              <a:rPr lang="en-US" dirty="0"/>
              <a:t>Version 0 of the fit parameters:</a:t>
            </a:r>
          </a:p>
          <a:p>
            <a:pPr lvl="1"/>
            <a:r>
              <a:rPr lang="en-US" dirty="0"/>
              <a:t>Fit 0.3-seconds of data</a:t>
            </a:r>
          </a:p>
          <a:p>
            <a:pPr lvl="1"/>
            <a:r>
              <a:rPr lang="en-US" dirty="0"/>
              <a:t>Initial FWHM guess = 0.1-seconds</a:t>
            </a:r>
          </a:p>
          <a:p>
            <a:r>
              <a:rPr lang="en-US" dirty="0"/>
              <a:t>Goodness of fit quantified by the R^2 and adjusted R^2 metrics. </a:t>
            </a:r>
          </a:p>
          <a:p>
            <a:r>
              <a:rPr lang="en-US" dirty="0"/>
              <a:t>650 microbursts with max(r^2) &gt; 0.9 across the 6 energy channels.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100D66-882B-058E-5C4D-69BB4CC3A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BBD42-AF4D-40D9-B762-3A65569D7EBC}" type="datetime1">
              <a:rPr lang="en-US" smtClean="0"/>
              <a:t>1/30/2023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F09A89-C1B6-0871-34BD-DFC0125FA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C93F5-D892-47E2-990F-7040AF29FE32}" type="slidenum">
              <a:rPr lang="en-US" smtClean="0"/>
              <a:t>5</a:t>
            </a:fld>
            <a:endParaRPr lang="en-US"/>
          </a:p>
        </p:txBody>
      </p:sp>
      <p:pic>
        <p:nvPicPr>
          <p:cNvPr id="9" name="Picture 8" descr="Text&#10;&#10;Description automatically generated with medium confidence">
            <a:extLst>
              <a:ext uri="{FF2B5EF4-FFF2-40B4-BE49-F238E27FC236}">
                <a16:creationId xmlns:a16="http://schemas.microsoft.com/office/drawing/2014/main" id="{BAC130EC-DA64-A2BC-2042-1490FD76B64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9" t="7675"/>
          <a:stretch/>
        </p:blipFill>
        <p:spPr>
          <a:xfrm>
            <a:off x="978011" y="3054438"/>
            <a:ext cx="4258891" cy="749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543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0A5F9-5EDC-37A4-5191-9C92867C2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Examples</a:t>
            </a:r>
          </a:p>
        </p:txBody>
      </p:sp>
      <p:pic>
        <p:nvPicPr>
          <p:cNvPr id="7" name="Content Placeholder 6" descr="Chart, diagram&#10;&#10;Description automatically generated">
            <a:extLst>
              <a:ext uri="{FF2B5EF4-FFF2-40B4-BE49-F238E27FC236}">
                <a16:creationId xmlns:a16="http://schemas.microsoft.com/office/drawing/2014/main" id="{B7815576-F4EB-7775-96F1-CFFB6DC842C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8316" y="285008"/>
            <a:ext cx="5030387" cy="6287984"/>
          </a:xfr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8A52BC1-F386-65D4-A296-4500E9CB5E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4481" y="1703416"/>
            <a:ext cx="51816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Collimated counts vs time for all energy channels</a:t>
            </a:r>
          </a:p>
          <a:p>
            <a:r>
              <a:rPr lang="en-US" dirty="0"/>
              <a:t>Solid lines show the data, dashed lines show the fit</a:t>
            </a:r>
          </a:p>
          <a:p>
            <a:r>
              <a:rPr lang="en-US" dirty="0"/>
              <a:t>Fit duration shown by the grey bar</a:t>
            </a:r>
          </a:p>
          <a:p>
            <a:r>
              <a:rPr lang="en-US" dirty="0"/>
              <a:t>Peak time in the 200 keV channel show by the dotted black line</a:t>
            </a:r>
          </a:p>
          <a:p>
            <a:r>
              <a:rPr lang="en-US" dirty="0"/>
              <a:t>Fit parameters for each channel shown on the left of each panel</a:t>
            </a:r>
          </a:p>
          <a:p>
            <a:r>
              <a:rPr lang="en-US" dirty="0"/>
              <a:t>FIREBIRD location shown in the upper-right corner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6D1118-557F-62D4-0E6A-45EABB6A2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E0B51-B8FF-42DE-A3A4-DF64D042A72E}" type="datetime1">
              <a:rPr lang="en-US" smtClean="0"/>
              <a:t>1/30/2023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E28E46-5FE8-8F3B-1561-CF4742093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C93F5-D892-47E2-990F-7040AF29FE3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5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A9F95-8B31-AFB2-29CC-4F1FACD3A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Examples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759CD5A-0109-CEE2-CFCB-2A39F0419A3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03297" y="1219165"/>
            <a:ext cx="4451406" cy="5564258"/>
          </a:xfrm>
        </p:spPr>
      </p:pic>
      <p:pic>
        <p:nvPicPr>
          <p:cNvPr id="10" name="Content Placeholder 9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54FE193C-FFCA-8F92-0008-4E74756E071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297" y="1219165"/>
            <a:ext cx="4451406" cy="5564258"/>
          </a:xfr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8EEFF1-7AAF-14A9-672D-76B19C0C7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BBD42-AF4D-40D9-B762-3A65569D7EBC}" type="datetime1">
              <a:rPr lang="en-US" smtClean="0"/>
              <a:t>1/30/2023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AA418E-E09D-FD92-2D21-6A1DD57B3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C93F5-D892-47E2-990F-7040AF29FE3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6929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354BE-2238-39F8-805E-C3A974043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838" y="365125"/>
            <a:ext cx="5590162" cy="2125156"/>
          </a:xfrm>
        </p:spPr>
        <p:txBody>
          <a:bodyPr/>
          <a:lstStyle/>
          <a:p>
            <a:r>
              <a:rPr lang="en-US" dirty="0"/>
              <a:t>Microburst Durations v0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302BC9-54FA-E889-D491-38AA529ED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E0B51-B8FF-42DE-A3A4-DF64D042A72E}" type="datetime1">
              <a:rPr lang="en-US" smtClean="0"/>
              <a:t>1/30/2023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0C4010-33C8-6492-6CF0-014BC4C38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C93F5-D892-47E2-990F-7040AF29FE32}" type="slidenum">
              <a:rPr lang="en-US" smtClean="0"/>
              <a:t>8</a:t>
            </a:fld>
            <a:endParaRPr lang="en-US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2E8A1B65-4A77-DD84-5668-E9AA4171DB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8119" y="86566"/>
            <a:ext cx="4442481" cy="6515640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6A4B53F-5ED1-6D37-1882-9DF74C978B5A}"/>
              </a:ext>
            </a:extLst>
          </p:cNvPr>
          <p:cNvSpPr txBox="1"/>
          <p:nvPr/>
        </p:nvSpPr>
        <p:spPr>
          <a:xfrm>
            <a:off x="272374" y="2276272"/>
            <a:ext cx="559016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Fit to a Gaussian with a linear trend with a 300-ms fit width.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Initial microburst width guess is 100 </a:t>
            </a:r>
            <a:r>
              <a:rPr lang="en-US" dirty="0" err="1"/>
              <a:t>ms.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1768 microbursts fit (fit converged)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6446 microbursts were not fit because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dirty="0" err="1"/>
              <a:t>HiRes</a:t>
            </a:r>
            <a:r>
              <a:rPr lang="en-US" dirty="0"/>
              <a:t> cadence was 50 </a:t>
            </a:r>
            <a:r>
              <a:rPr lang="en-US" dirty="0" err="1"/>
              <a:t>ms</a:t>
            </a:r>
            <a:r>
              <a:rPr lang="en-US" dirty="0"/>
              <a:t>, 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fit did not converge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(I did not track the category)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Used only microbursts with adjusted R^2 &gt; 0.9 for the distribution.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3872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504AB-B8C8-2B7F-BCA0-D4E6D88EA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Inverse Dispersion?</a:t>
            </a:r>
          </a:p>
        </p:txBody>
      </p:sp>
      <p:pic>
        <p:nvPicPr>
          <p:cNvPr id="9" name="Content Placeholder 8" descr="Diagram&#10;&#10;Description automatically generated">
            <a:extLst>
              <a:ext uri="{FF2B5EF4-FFF2-40B4-BE49-F238E27FC236}">
                <a16:creationId xmlns:a16="http://schemas.microsoft.com/office/drawing/2014/main" id="{63C6DE8D-9747-1845-7130-3D2FCFBD739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055" y="1453862"/>
            <a:ext cx="4075890" cy="5094864"/>
          </a:xfrm>
        </p:spPr>
      </p:pic>
      <p:pic>
        <p:nvPicPr>
          <p:cNvPr id="11" name="Content Placeholder 10" descr="Diagram&#10;&#10;Description automatically generated">
            <a:extLst>
              <a:ext uri="{FF2B5EF4-FFF2-40B4-BE49-F238E27FC236}">
                <a16:creationId xmlns:a16="http://schemas.microsoft.com/office/drawing/2014/main" id="{3AD42B89-6417-ACC9-DA59-8B9F32A621E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5055" y="1453862"/>
            <a:ext cx="4075890" cy="5094864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AA49B-B086-E88F-CF92-A581491D7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E0B51-B8FF-42DE-A3A4-DF64D042A72E}" type="datetime1">
              <a:rPr lang="en-US" smtClean="0"/>
              <a:t>1/30/2023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49DA60-C7A7-3C94-E2D5-1A155CF5B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C93F5-D892-47E2-990F-7040AF29FE3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5976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485</Words>
  <Application>Microsoft Office PowerPoint</Application>
  <PresentationFormat>Widescreen</PresentationFormat>
  <Paragraphs>80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Microburst duration distributions using FIREBIRD-II</vt:lpstr>
      <vt:lpstr>Background: a follow-on study from the Shumko et al., (2021) SAMPEX study</vt:lpstr>
      <vt:lpstr>Background: a follow-on study from the Shumko et al., (2021) SAMPEX study</vt:lpstr>
      <vt:lpstr>Present study: microbursts observed by FIREBIRD-II.</vt:lpstr>
      <vt:lpstr>Fitting microbursts</vt:lpstr>
      <vt:lpstr>Good Examples</vt:lpstr>
      <vt:lpstr>Good Examples</vt:lpstr>
      <vt:lpstr>Microburst Durations v0</vt:lpstr>
      <vt:lpstr>Inverse Dispersion?</vt:lpstr>
      <vt:lpstr>Dispersion?</vt:lpstr>
      <vt:lpstr>Impressions &amp; Improvements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Microburst duration distributions using FIREBIRD-II</dc:title>
  <dc:creator>Shumko, Mykhaylo (GSFC-675.0)[UNIVERSITY OF MARYLAND AT COLLEGE PARK]</dc:creator>
  <cp:lastModifiedBy>Shumko, Mykhaylo (GSFC-675.0)[UNIVERSITY OF MARYLAND AT COLLEGE PARK]</cp:lastModifiedBy>
  <cp:revision>21</cp:revision>
  <dcterms:created xsi:type="dcterms:W3CDTF">2023-01-24T21:35:30Z</dcterms:created>
  <dcterms:modified xsi:type="dcterms:W3CDTF">2023-01-30T22:41:33Z</dcterms:modified>
</cp:coreProperties>
</file>