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57" r:id="rId10"/>
    <p:sldId id="270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774-539E-4C82-8D07-6C17E2E06B1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0037-E1F3-40B0-98EF-8615E5B8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6F7-3A32-4041-5B13-2F78EAD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5C7F-D585-C080-3A9B-0EEDD544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C7DD-36A2-E73E-9AC7-C1DCED8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8A7-25A8-496F-9414-609438876AD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94F-B847-85C2-0917-266DF026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820E-329F-C760-1F7D-8825834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D07-D950-E8FB-3974-D5781E3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BC35-7533-3214-C65F-DAEC004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6D3C-9B3E-898D-5C4D-1030F2D9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E68-A9A2-4D9D-BD22-09604F68846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4C57-A186-6BA7-145F-D0F9788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1EE7-5763-196C-E84E-BEBE8EA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710F9-0670-DDAF-62EC-9993FEE3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BC-2C0F-5E0A-4340-5220F006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D33B-0E87-217A-F9C9-85E244E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A858-A5C8-45B3-89C2-BAA42156D2E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8F00-4E0D-5C34-63B1-B6EE694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D979-03BB-17B7-C141-65CCFF88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06E6-9C58-FC1E-E80E-0FAB5B7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C46E-BB0B-3789-4E70-9FD2CB0D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A502-4F6A-5AEB-0851-CF94973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ADBA-3D64-C031-0F0F-2C45917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2490-658C-38EC-A81C-68C314A3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032F-CC62-E5CA-3897-46D958A3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98D7-11E6-56EA-F5F3-44E7A5F3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F003-FEFB-F68A-B293-9BD7781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172D-0AD3-4C27-9FB7-4B7705CAB24B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AF6E-D5A7-F054-3C7C-006C84C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52D5-0E84-E2A4-D36D-4F11A3F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51F-B06F-85B5-BF1A-0C3625C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12A-0E8D-04E1-809A-F7C1AFED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5D45-CFD0-24AD-DE71-E9A746B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4D8B-AC42-0BD8-1FF4-99FAD85C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1504-2B36-A768-1B18-7DB8976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9740-9B2C-1B4D-6F94-16AB9C65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F93-96B9-017B-CC98-34A4FB11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5837-931D-9CA7-01EC-72763240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CF7C-1715-5DFE-00BF-42270DEE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5153-F71C-B34B-B7B5-BEAE1DDE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80AB-8FC1-E882-31F1-96FBB3B7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0A3C-1CAF-EF71-65C5-161EEE18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625-79BF-4D85-870E-E7FA9C35A85B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1E1E-D1C4-4FBA-5A47-9D57548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5658-EF41-FC0F-7069-D38B93F5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D99-F187-ECD8-5FB8-063A2CA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C8D27-C3E8-4458-29F8-8276C852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96FE-A4D3-41C1-A080-F6C18241436A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EBA4-FDDB-9F88-1802-B92A72A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B3FF-B73F-7D55-5511-AAC46065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EE77-F1AE-4CCF-D302-4E170778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D8B-2651-4D18-85BE-2A5A25E94ACA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CCEA3-AF75-B1D9-B38D-0B536D91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D39F-959C-9812-33EE-35E1414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8487-7F4E-1679-BC15-A32661F7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1413-588D-1E5B-26A4-03154D1E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30E-1EA4-ADA7-7CC1-AC166A13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EC15-4FF5-1D8A-0955-F46C491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A13B-EDA4-4CB1-8E45-E7C5BC12BFA6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A954-844A-41FE-FC4E-FFA98B30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5B8-2CBB-7070-26FF-3CDB4B9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E40-3398-FE2B-F96A-69DF2C19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C14C0-3431-512D-0B0B-B7D51424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C222-94C9-4AF5-1EEA-B3B4C945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7C18-E7F2-BA5F-A329-FD550958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D9CF-D333-4A08-859B-273139809494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8060-E762-DFEF-9855-1684FED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B36E-1733-A245-A64C-C4470865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0F09-20C3-747B-8DCF-2FAF228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E483-074B-A4F1-6637-AE80BF8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D03E-EA16-30B1-BDE9-92EEAB0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EC2E-34B7-4CA5-96DA-377ED21F171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9501-3CA4-593B-87EC-AC3316B9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58A5-D0B5-1CB0-98D8-8F2A8D70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fbrbsp/tree/main/presentations" TargetMode="External"/><Relationship Id="rId2" Type="http://schemas.openxmlformats.org/officeDocument/2006/relationships/hyperlink" Target="https://github.com/mshumko/fbrbsp/tree/main/fbrbsp/microburst_du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29/2021GL09387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20GL089400" TargetMode="External"/><Relationship Id="rId2" Type="http://schemas.openxmlformats.org/officeDocument/2006/relationships/hyperlink" Target="https://doi.org/10.1029/2021GL09387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solar.physics.montana.edu/FIREBIRD_II/2020-Johnson,Shumko,Griffith-RSI-The%20FIREBIRD%20II%20CubeSat%20mission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olar.physics.montana.edu/FIREBIRD_II/2020-Johnson,Shumko,Griffith-RSI-The%20FIREBIRD%20II%20CubeSat%20missio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104-622B-6AA8-B020-DFA47AB4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Microburst duration distributions using FIREBIRD-II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4AD7-5952-945D-3FF0-5D5EC7543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2023-01-30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2B-6B63-E58D-0164-15BE7D1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4CB7-B949-4B10-A061-889DEAE9A611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2FFD-BBB4-1F2D-C431-589EBDD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4BE-2238-39F8-805E-C3A97404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5590162" cy="915035"/>
          </a:xfrm>
        </p:spPr>
        <p:txBody>
          <a:bodyPr/>
          <a:lstStyle/>
          <a:p>
            <a:r>
              <a:rPr lang="en-US" dirty="0"/>
              <a:t>Duration Distributions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2BC9-54FA-E889-D491-38AA529E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10-33C8-6492-6CF0-014BC4C3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8A1B65-4A77-DD84-5668-E9AA41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119" y="86566"/>
            <a:ext cx="4442481" cy="6515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4B53F-5ED1-6D37-1882-9DF74C978B5A}"/>
              </a:ext>
            </a:extLst>
          </p:cNvPr>
          <p:cNvSpPr txBox="1"/>
          <p:nvPr/>
        </p:nvSpPr>
        <p:spPr>
          <a:xfrm>
            <a:off x="351887" y="1052710"/>
            <a:ext cx="55901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Microburst fits were filtered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microburst max(R^2) &gt; 0.9 in all energy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Distributions in channels 0-2 look believable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Durations slightly decrease in energy and are already narrower than SAMPEX.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Perhaps this can be attributed to the drastically different geometric factors of FIREBIRD-II and SAMPEX?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Channels 3-5 don’t look as nice.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suspicious peak around 120 </a:t>
            </a:r>
            <a:r>
              <a:rPr lang="en-US" sz="2000" dirty="0" err="1"/>
              <a:t>ms.</a:t>
            </a:r>
            <a:r>
              <a:rPr lang="en-US" sz="2000" dirty="0"/>
              <a:t> Most evident in 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energy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Possible fit filtering 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Ensure that the 6 channel FWHMs are within X% of the mean FWHM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Check that the amplitudes are all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Use a 0s filter to remove dead time saturation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92A54-4190-71CE-CF24-11ABDBE5C309}"/>
              </a:ext>
            </a:extLst>
          </p:cNvPr>
          <p:cNvSpPr txBox="1"/>
          <p:nvPr/>
        </p:nvSpPr>
        <p:spPr>
          <a:xfrm>
            <a:off x="7434469" y="5096786"/>
            <a:ext cx="176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Suspicious peak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4A0242-0273-7D3B-FE47-D5206C0BCB85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8038769" y="4595854"/>
            <a:ext cx="278295" cy="5009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5FC54-3E14-3B27-DB5D-5838902A63BD}"/>
              </a:ext>
            </a:extLst>
          </p:cNvPr>
          <p:cNvCxnSpPr>
            <a:cxnSpLocks/>
          </p:cNvCxnSpPr>
          <p:nvPr/>
        </p:nvCxnSpPr>
        <p:spPr>
          <a:xfrm flipH="1">
            <a:off x="8094428" y="5392309"/>
            <a:ext cx="222635" cy="2133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2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4AB-B8C8-2B7F-BCA0-D4E6D88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41"/>
            <a:ext cx="10515600" cy="1325563"/>
          </a:xfrm>
        </p:spPr>
        <p:txBody>
          <a:bodyPr/>
          <a:lstStyle/>
          <a:p>
            <a:r>
              <a:rPr lang="en-US" dirty="0"/>
              <a:t>Inverse Dispersion?</a:t>
            </a:r>
            <a:br>
              <a:rPr lang="en-US" dirty="0"/>
            </a:br>
            <a:r>
              <a:rPr lang="en-US" sz="2000" dirty="0"/>
              <a:t>I don’t see saturation and I’m surprised that I didn’t catch them earlier.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3C6DE8D-9747-1845-7130-3D2FCFBD7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5" y="1453862"/>
            <a:ext cx="4075890" cy="5094864"/>
          </a:xfr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AD42B89-6417-ACC9-DA59-8B9F32A62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55" y="1453862"/>
            <a:ext cx="4075890" cy="50948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49B-B086-E88F-CF92-A581491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DA60-C7A7-3C94-E2D5-1A155CF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11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D04D66-0FC5-3B39-CD90-7263B8EFF7B6}"/>
              </a:ext>
            </a:extLst>
          </p:cNvPr>
          <p:cNvCxnSpPr/>
          <p:nvPr/>
        </p:nvCxnSpPr>
        <p:spPr>
          <a:xfrm flipH="1">
            <a:off x="3753016" y="3315694"/>
            <a:ext cx="397565" cy="1133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D5492B-C0AE-BD4C-5389-EAD5E923F658}"/>
              </a:ext>
            </a:extLst>
          </p:cNvPr>
          <p:cNvCxnSpPr/>
          <p:nvPr/>
        </p:nvCxnSpPr>
        <p:spPr>
          <a:xfrm flipH="1">
            <a:off x="3753016" y="4063054"/>
            <a:ext cx="397565" cy="1133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B794CD-9E51-7241-64AD-256D62BE957C}"/>
              </a:ext>
            </a:extLst>
          </p:cNvPr>
          <p:cNvCxnSpPr/>
          <p:nvPr/>
        </p:nvCxnSpPr>
        <p:spPr>
          <a:xfrm flipH="1">
            <a:off x="3810001" y="4940700"/>
            <a:ext cx="397565" cy="1133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65A486-A31E-F1EF-80CC-8E526BECB0A7}"/>
              </a:ext>
            </a:extLst>
          </p:cNvPr>
          <p:cNvCxnSpPr/>
          <p:nvPr/>
        </p:nvCxnSpPr>
        <p:spPr>
          <a:xfrm flipH="1">
            <a:off x="9226165" y="4066891"/>
            <a:ext cx="397565" cy="1133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EAEE3C-32C3-B7E4-CBC9-55A92E336CF8}"/>
              </a:ext>
            </a:extLst>
          </p:cNvPr>
          <p:cNvCxnSpPr/>
          <p:nvPr/>
        </p:nvCxnSpPr>
        <p:spPr>
          <a:xfrm flipH="1">
            <a:off x="9195686" y="4827394"/>
            <a:ext cx="397565" cy="1133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9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4AB-B8C8-2B7F-BCA0-D4E6D88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6DE8D-9747-1845-7130-3D2FCFBD7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055" y="1453862"/>
            <a:ext cx="4075890" cy="50948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49B-B086-E88F-CF92-A581491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DA60-C7A7-3C94-E2D5-1A155CF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8C9974C-CDB7-067D-F8D4-68579E660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55" y="1453862"/>
            <a:ext cx="4075890" cy="50948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078CE-5587-5975-F8A7-838AA54A0CCD}"/>
              </a:ext>
            </a:extLst>
          </p:cNvPr>
          <p:cNvSpPr txBox="1"/>
          <p:nvPr/>
        </p:nvSpPr>
        <p:spPr>
          <a:xfrm>
            <a:off x="4659549" y="126951"/>
            <a:ext cx="2065506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Saturation? Lower energy channels dip right as the higher energy channel peaks.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FDBF78-7547-6FC3-DE7E-C04B57003D87}"/>
              </a:ext>
            </a:extLst>
          </p:cNvPr>
          <p:cNvCxnSpPr>
            <a:cxnSpLocks/>
          </p:cNvCxnSpPr>
          <p:nvPr/>
        </p:nvCxnSpPr>
        <p:spPr>
          <a:xfrm flipH="1">
            <a:off x="4017523" y="1804946"/>
            <a:ext cx="626874" cy="5491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33C0F8-83D5-1D53-D6B6-AF30876CAF68}"/>
              </a:ext>
            </a:extLst>
          </p:cNvPr>
          <p:cNvSpPr txBox="1"/>
          <p:nvPr/>
        </p:nvSpPr>
        <p:spPr>
          <a:xfrm>
            <a:off x="9114816" y="719065"/>
            <a:ext cx="252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Regular dispersion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E4148-2EB1-1C3D-4207-EE5319212CF4}"/>
              </a:ext>
            </a:extLst>
          </p:cNvPr>
          <p:cNvCxnSpPr>
            <a:cxnSpLocks/>
          </p:cNvCxnSpPr>
          <p:nvPr/>
        </p:nvCxnSpPr>
        <p:spPr>
          <a:xfrm flipH="1">
            <a:off x="9114816" y="1320747"/>
            <a:ext cx="689142" cy="80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9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B4F5-C6C8-5D9E-DF28-218722F8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3083-E790-17CE-F497-035F5194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797"/>
            <a:ext cx="10515600" cy="4674166"/>
          </a:xfrm>
        </p:spPr>
        <p:txBody>
          <a:bodyPr>
            <a:normAutofit fontScale="92500"/>
          </a:bodyPr>
          <a:lstStyle/>
          <a:p>
            <a:r>
              <a:rPr lang="en-US" dirty="0"/>
              <a:t>Impressions</a:t>
            </a:r>
          </a:p>
          <a:p>
            <a:pPr lvl="1"/>
            <a:r>
              <a:rPr lang="en-US" dirty="0"/>
              <a:t>The 200-500 keV durations look nice and surprisingly don’t change much in energy.</a:t>
            </a:r>
          </a:p>
          <a:p>
            <a:pPr lvl="1"/>
            <a:r>
              <a:rPr lang="en-US" dirty="0"/>
              <a:t>The &gt; 1 MeV microburst durations should have been close to 100 </a:t>
            </a:r>
            <a:r>
              <a:rPr lang="en-US" dirty="0" err="1"/>
              <a:t>ms</a:t>
            </a:r>
            <a:r>
              <a:rPr lang="en-US" dirty="0"/>
              <a:t>, but the distribution looks wrong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Use my “number of 0’s” based saturation filter to remove bad events.</a:t>
            </a:r>
          </a:p>
          <a:p>
            <a:pPr lvl="1"/>
            <a:r>
              <a:rPr lang="en-US" dirty="0"/>
              <a:t>Closely inspect the fits</a:t>
            </a:r>
          </a:p>
          <a:p>
            <a:pPr lvl="1"/>
            <a:r>
              <a:rPr lang="en-US" dirty="0"/>
              <a:t>Try out different fit initial guesses such as initial </a:t>
            </a:r>
            <a:r>
              <a:rPr lang="en-US" dirty="0" err="1"/>
              <a:t>fwhm</a:t>
            </a:r>
            <a:endParaRPr lang="en-US" dirty="0"/>
          </a:p>
          <a:p>
            <a:pPr lvl="1"/>
            <a:r>
              <a:rPr lang="en-US" dirty="0"/>
              <a:t>Maybe could try this using the BARREL data?</a:t>
            </a:r>
          </a:p>
          <a:p>
            <a:r>
              <a:rPr lang="en-US" dirty="0"/>
              <a:t>This presentation and code is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https://github.com/mshumko/fbrbsp/tree/main/fbrbsp/microburst_duration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https://github.com/mshumko/fbrbsp/tree/main/presentations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324-C46E-A573-9F8F-5223565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275A-D158-90A9-7766-1EA823B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BB9-DFD1-A3A8-5753-8DA6308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 follow-on study from the </a:t>
            </a:r>
            <a:r>
              <a:rPr lang="en-US" dirty="0">
                <a:hlinkClick r:id="rId2"/>
              </a:rPr>
              <a:t>Shumko et al., (2021) </a:t>
            </a:r>
            <a:r>
              <a:rPr lang="en-US" dirty="0"/>
              <a:t>SAMPEX study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2A0537B-5F93-A4EE-8E43-68EAB95CF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 r="47059"/>
          <a:stretch/>
        </p:blipFill>
        <p:spPr>
          <a:xfrm>
            <a:off x="583759" y="2618592"/>
            <a:ext cx="4497422" cy="366011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AAFFD-EA98-E8AA-F437-02D6701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30" y="1690688"/>
            <a:ext cx="5181600" cy="4351338"/>
          </a:xfrm>
        </p:spPr>
        <p:txBody>
          <a:bodyPr/>
          <a:lstStyle/>
          <a:p>
            <a:r>
              <a:rPr lang="en-US" dirty="0"/>
              <a:t>&gt; 1 MeV microbursts have a ~ 100 </a:t>
            </a:r>
            <a:r>
              <a:rPr lang="en-US" dirty="0" err="1"/>
              <a:t>ms</a:t>
            </a:r>
            <a:r>
              <a:rPr lang="en-US" dirty="0"/>
              <a:t> duration.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F1F7-15A8-3957-7B7E-9632A81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ECA-16E8-1738-7C1A-E3AF8980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BB3EFCB3-2F7F-9252-ECF2-6D344F8E70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8" r="53417"/>
          <a:stretch/>
        </p:blipFill>
        <p:spPr>
          <a:xfrm>
            <a:off x="5967919" y="2618592"/>
            <a:ext cx="4497422" cy="3816071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4910D6F-DAD0-638C-BB81-619987842CC6}"/>
              </a:ext>
            </a:extLst>
          </p:cNvPr>
          <p:cNvSpPr txBox="1">
            <a:spLocks/>
          </p:cNvSpPr>
          <p:nvPr/>
        </p:nvSpPr>
        <p:spPr>
          <a:xfrm>
            <a:off x="5753911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Doubles in MLT.</a:t>
            </a:r>
          </a:p>
        </p:txBody>
      </p:sp>
    </p:spTree>
    <p:extLst>
      <p:ext uri="{BB962C8B-B14F-4D97-AF65-F5344CB8AC3E}">
        <p14:creationId xmlns:p14="http://schemas.microsoft.com/office/powerpoint/2010/main" val="127288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BB9-DFD1-A3A8-5753-8DA6308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 follow-on study from the </a:t>
            </a:r>
            <a:r>
              <a:rPr lang="en-US" dirty="0">
                <a:hlinkClick r:id="rId2"/>
              </a:rPr>
              <a:t>Shumko et al., (2021) </a:t>
            </a:r>
            <a:r>
              <a:rPr lang="en-US" dirty="0"/>
              <a:t>SAMPEX study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AAFFD-EA98-E8AA-F437-02D6701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30" y="1690688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about as a function of energy?</a:t>
            </a:r>
          </a:p>
          <a:p>
            <a:r>
              <a:rPr lang="en-US" dirty="0">
                <a:hlinkClick r:id="rId3"/>
              </a:rPr>
              <a:t>Chen et al., (2020) </a:t>
            </a:r>
            <a:r>
              <a:rPr lang="en-US" dirty="0"/>
              <a:t>shows that the duration of the increased microburst flux has an energy dependence.</a:t>
            </a:r>
          </a:p>
          <a:p>
            <a:r>
              <a:rPr lang="en-US" dirty="0"/>
              <a:t>Our hypothesis: microburst duration decreases for &gt; 100 keV microbursts</a:t>
            </a:r>
          </a:p>
          <a:p>
            <a:r>
              <a:rPr lang="en-US" dirty="0"/>
              <a:t>Will we see this in the FIREBIRD-II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F1F7-15A8-3957-7B7E-9632A81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ECA-16E8-1738-7C1A-E3AF8980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2C8DD0C7-8247-FBE2-4247-225FAFD28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30" y="1690688"/>
            <a:ext cx="5181600" cy="4836868"/>
          </a:xfrm>
        </p:spPr>
      </p:pic>
    </p:spTree>
    <p:extLst>
      <p:ext uri="{BB962C8B-B14F-4D97-AF65-F5344CB8AC3E}">
        <p14:creationId xmlns:p14="http://schemas.microsoft.com/office/powerpoint/2010/main" val="146728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153BDA-B454-0AFD-73F6-EEDE954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study: microbursts observed by FIREBIRD-II.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72AD8-FE8C-DDB2-85EE-3EDC1A699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Pair of 1.5-U CubeSats launched in 2015.</a:t>
            </a:r>
          </a:p>
          <a:p>
            <a:r>
              <a:rPr lang="en-US" dirty="0"/>
              <a:t>Collimated detector sensitive to 200 keV - &gt; 1 MeV electrons in 6 energy channels</a:t>
            </a:r>
          </a:p>
          <a:p>
            <a:r>
              <a:rPr lang="en-US" dirty="0"/>
              <a:t>Geometric factor ~ 5 cm^2 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Programmable cadence from 12.5 to 50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Johnson et al., (2020)</a:t>
            </a:r>
            <a:r>
              <a:rPr lang="en-US" dirty="0"/>
              <a:t> paper for more information</a:t>
            </a:r>
          </a:p>
        </p:txBody>
      </p:sp>
      <p:pic>
        <p:nvPicPr>
          <p:cNvPr id="12" name="Content Placeholder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1FEF4373-67E2-FBCF-3896-0F4AD61B8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r="11651"/>
          <a:stretch/>
        </p:blipFill>
        <p:spPr>
          <a:xfrm>
            <a:off x="6561870" y="1593055"/>
            <a:ext cx="4661282" cy="458390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01DAE-987B-8602-B7DF-6E0F2E48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610E-7614-33C2-B728-9B1CDEA4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12DC-781A-A4AE-7CCF-4ED068B5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microbursts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877F2-D2BF-3F32-4E9A-45935398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47915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only microbursts taken at a &lt; 50 </a:t>
            </a:r>
            <a:r>
              <a:rPr lang="en-US" dirty="0" err="1"/>
              <a:t>ms</a:t>
            </a:r>
            <a:r>
              <a:rPr lang="en-US" dirty="0"/>
              <a:t> cadence</a:t>
            </a:r>
          </a:p>
          <a:p>
            <a:pPr lvl="1"/>
            <a:r>
              <a:rPr lang="en-US" dirty="0"/>
              <a:t>Including 18.75 &amp; 12.50 </a:t>
            </a:r>
            <a:r>
              <a:rPr lang="en-US" dirty="0" err="1"/>
              <a:t>ms</a:t>
            </a:r>
            <a:r>
              <a:rPr lang="en-US" dirty="0"/>
              <a:t> cadence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2"/>
              </a:rPr>
              <a:t>Johnson et al., (2020)</a:t>
            </a:r>
            <a:r>
              <a:rPr lang="en-US" dirty="0"/>
              <a:t> for cadence and campaign details (table 4)</a:t>
            </a:r>
          </a:p>
          <a:p>
            <a:r>
              <a:rPr lang="en-US" dirty="0"/>
              <a:t>Identified via the burst parameter with &gt; 10 threshold</a:t>
            </a:r>
          </a:p>
          <a:p>
            <a:r>
              <a:rPr lang="en-US" dirty="0"/>
              <a:t>Resulting 1710 microbursts were fit with a Gaussian + linear trend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Duration quantified by FWHM of the Gaussian</a:t>
            </a:r>
          </a:p>
          <a:p>
            <a:r>
              <a:rPr lang="en-US" dirty="0"/>
              <a:t>Version 0 of the fit parameters:</a:t>
            </a:r>
          </a:p>
          <a:p>
            <a:pPr lvl="1"/>
            <a:r>
              <a:rPr lang="en-US" dirty="0"/>
              <a:t>Fit 0.3-seconds of data</a:t>
            </a:r>
          </a:p>
          <a:p>
            <a:pPr lvl="1"/>
            <a:r>
              <a:rPr lang="en-US" dirty="0"/>
              <a:t>Initial FWHM guess = 0.1-seconds</a:t>
            </a:r>
          </a:p>
          <a:p>
            <a:r>
              <a:rPr lang="en-US" dirty="0"/>
              <a:t>Goodness of fit quantified by the R^2 and adjusted R^2 metrics. </a:t>
            </a:r>
          </a:p>
          <a:p>
            <a:r>
              <a:rPr lang="en-US" dirty="0"/>
              <a:t>650 microbursts with max(r^2) &gt; 0.9 across the 6 energy channels.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00D66-882B-058E-5C4D-69BB4CC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9A89-C1B6-0871-34BD-DFC0125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AC130EC-DA64-A2BC-2042-1490FD76B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675"/>
          <a:stretch/>
        </p:blipFill>
        <p:spPr>
          <a:xfrm>
            <a:off x="978011" y="3054438"/>
            <a:ext cx="4258891" cy="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A5F9-5EDC-37A4-5191-9C92867C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Examples</a:t>
            </a:r>
          </a:p>
        </p:txBody>
      </p:sp>
      <p:pic>
        <p:nvPicPr>
          <p:cNvPr id="7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B7815576-F4EB-7775-96F1-CFFB6DC842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16" y="285008"/>
            <a:ext cx="5030387" cy="628798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A52BC1-F386-65D4-A296-4500E9CB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481" y="1703416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Collimated counts vs time for all energy channels</a:t>
            </a:r>
          </a:p>
          <a:p>
            <a:r>
              <a:rPr lang="en-US" dirty="0"/>
              <a:t>Solid lines show the data, dashed lines show the fit</a:t>
            </a:r>
          </a:p>
          <a:p>
            <a:r>
              <a:rPr lang="en-US" dirty="0"/>
              <a:t>Fit duration shown by the grey bar</a:t>
            </a:r>
          </a:p>
          <a:p>
            <a:r>
              <a:rPr lang="en-US" dirty="0"/>
              <a:t>Peak time in the 200 keV channel show by the dotted black line</a:t>
            </a:r>
          </a:p>
          <a:p>
            <a:r>
              <a:rPr lang="en-US" dirty="0"/>
              <a:t>Fit parameters for each channel shown on the left of each panel</a:t>
            </a:r>
          </a:p>
          <a:p>
            <a:r>
              <a:rPr lang="en-US" dirty="0"/>
              <a:t>FIREBIRD location shown in the upper-right corner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1118-557F-62D4-0E6A-45EABB6A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8E46-5FE8-8F3B-1561-CF47420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9F95-8B31-AFB2-29CC-4F1FACD3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59CD5A-0109-CEE2-CFCB-2A39F0419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297" y="1219165"/>
            <a:ext cx="4451406" cy="5564258"/>
          </a:xfrm>
        </p:spPr>
      </p:pic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FE193C-FFCA-8F92-0008-4E74756E0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97" y="1219165"/>
            <a:ext cx="4451406" cy="556425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EFF1-7AAF-14A9-672D-76B19C0C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418E-E09D-FD92-2D21-6A1DD57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34BE-D888-10A8-AA29-49FCB730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fits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6820DD0-34AF-C8C7-7404-5EDC444C21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05" y="1249294"/>
            <a:ext cx="4085644" cy="5107056"/>
          </a:xfrm>
        </p:spPr>
      </p:pic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94D9C38-CE7F-D457-B4C7-684417DEC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78" y="1249294"/>
            <a:ext cx="4085644" cy="510705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1E5B7-4DA9-66C6-A501-895801AE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2E35-7080-828D-6BC4-2689A7BD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4BE-2238-39F8-805E-C3A97404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5590162" cy="915035"/>
          </a:xfrm>
        </p:spPr>
        <p:txBody>
          <a:bodyPr/>
          <a:lstStyle/>
          <a:p>
            <a:r>
              <a:rPr lang="en-US" dirty="0"/>
              <a:t>Duration Distributions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2BC9-54FA-E889-D491-38AA529E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10-33C8-6492-6CF0-014BC4C3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8A1B65-4A77-DD84-5668-E9AA41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119" y="86566"/>
            <a:ext cx="4442481" cy="6515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4B53F-5ED1-6D37-1882-9DF74C978B5A}"/>
              </a:ext>
            </a:extLst>
          </p:cNvPr>
          <p:cNvSpPr txBox="1"/>
          <p:nvPr/>
        </p:nvSpPr>
        <p:spPr>
          <a:xfrm>
            <a:off x="351887" y="1052710"/>
            <a:ext cx="55901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Microburst fits were filtered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microburst max(R^2) &gt; 0.9 in all energy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Distributions in channels 0-2 look believable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Durations slightly decrease in energy and are already narrower than SAMPEX.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Perhaps this can be attributed to the drastically different geometric factors of FIREBIRD-II and SAMPEX?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Channels 3-5 don’t look as nice.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suspicious peak around 120 </a:t>
            </a:r>
            <a:r>
              <a:rPr lang="en-US" sz="2000" dirty="0" err="1"/>
              <a:t>ms.</a:t>
            </a:r>
            <a:r>
              <a:rPr lang="en-US" sz="2000" dirty="0"/>
              <a:t> Most evident in 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energy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Possible fit filtering 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Ensure that the 6 channel FWHMs are within X% of the mean FWHM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Check that the amplitudes are all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Use a 0s filter to remove dead time saturation</a:t>
            </a:r>
          </a:p>
        </p:txBody>
      </p:sp>
    </p:spTree>
    <p:extLst>
      <p:ext uri="{BB962C8B-B14F-4D97-AF65-F5344CB8AC3E}">
        <p14:creationId xmlns:p14="http://schemas.microsoft.com/office/powerpoint/2010/main" val="34273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744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Microburst duration distributions using FIREBIRD-II</vt:lpstr>
      <vt:lpstr>Background: a follow-on study from the Shumko et al., (2021) SAMPEX study</vt:lpstr>
      <vt:lpstr>Background: a follow-on study from the Shumko et al., (2021) SAMPEX study</vt:lpstr>
      <vt:lpstr>Present study: microbursts observed by FIREBIRD-II.</vt:lpstr>
      <vt:lpstr>Fitting microbursts</vt:lpstr>
      <vt:lpstr>Good Examples</vt:lpstr>
      <vt:lpstr>Good Examples</vt:lpstr>
      <vt:lpstr>Bad fits</vt:lpstr>
      <vt:lpstr>Duration Distributions</vt:lpstr>
      <vt:lpstr>Duration Distributions</vt:lpstr>
      <vt:lpstr>Inverse Dispersion? I don’t see saturation and I’m surprised that I didn’t catch them earlier.</vt:lpstr>
      <vt:lpstr>Dispersion?</vt:lpstr>
      <vt:lpstr>Impressions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duration distributions using FIREBIRD-II</dc:title>
  <dc:creator>Shumko, Mykhaylo (GSFC-675.0)[UNIVERSITY OF MARYLAND AT COLLEGE PARK]</dc:creator>
  <cp:lastModifiedBy>Shumko, Mykhaylo (GSFC-675.0)[UNIVERSITY OF MARYLAND AT COLLEGE PARK]</cp:lastModifiedBy>
  <cp:revision>41</cp:revision>
  <dcterms:created xsi:type="dcterms:W3CDTF">2023-01-24T21:35:30Z</dcterms:created>
  <dcterms:modified xsi:type="dcterms:W3CDTF">2023-01-30T23:08:11Z</dcterms:modified>
</cp:coreProperties>
</file>