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4" r:id="rId4"/>
    <p:sldId id="260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0973D-399D-49EE-AFAB-0CADC6E8094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C9383-DB5A-438E-9249-3B25BFF73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0745-1B56-2566-9E80-3E615AF50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9A158-8CF8-6440-9C1B-AD5A69E14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8447B-B303-8923-1FC3-0ED0EBE6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0315-61D9-4769-B460-57C82A506BCB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3361-C6A3-A62F-8762-64D8F815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0013-98F4-2667-0006-9409EE18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2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F022-9F12-781B-2A57-ADF96154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262C8-2C65-067A-9C4A-336396963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A541-3DE6-C890-56B0-9D218F44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8721-E863-4E60-A585-6D877041FFF8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54AAE-220D-F18E-4792-8D0E2A74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F98F-63B6-2346-43DD-1FBB9C6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9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9818A-4C3D-FDB5-5306-D41803618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86971-AA52-D64A-29A5-A93FE3C39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E3341-27A8-12F0-C69E-A4619BF9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0504-49C6-444E-B01C-07A109E14047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DBA2-8EEE-E10D-AAF7-B2711900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260D3-B48E-CA59-DB31-555B068F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3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62F5-DC75-5EBE-3C31-8879D84B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971B8-B4F2-D093-10A7-E1C8C8A06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0452D-6123-99F3-796E-6D2A356E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ECFD-1F20-454C-B13E-4236C28925A7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641C6-65E8-3D58-A650-293E8C6A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73F6-DD44-13BD-D865-169C1265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9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C1E0-FF12-C6EB-DED9-E1A9401F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8F8E4-826B-9D1C-5206-19C596D6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308C4-4ECB-89EB-AD53-4A546AFA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3F37-79A2-45BF-90D8-820F3A46054B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3FB23-CFCB-0310-29CC-4403E737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8116F-1216-C09B-4C55-E9477C3F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1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5CC4-7A6C-7137-74C6-C5092E96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27C1B-C771-0F5E-3E42-C3E6724D7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F150A-014D-696B-999D-BCB73CFD4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969D1-D642-9DAD-8B42-6C8C5FA6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B08A-2766-4FBF-965B-71732DCC6425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5F567-7FCD-416D-280B-CBC90F7B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B4303-A4FD-AA13-C516-6454EC95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8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0CBC-2A9D-8E17-EB01-61C7E0F2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A1CF1-3FBC-9593-D08F-3222452A5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F3AD2-08E0-9F41-0276-FC8CFF769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E4EDF-12B4-EE40-B366-4033DB082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ACD44-F92F-96DD-6451-2330C5F69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086B1-1879-1EF4-57FE-6DF0B8D3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42A8-4621-4E37-91E0-1D61672063F1}" type="datetime1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EFE1A-67AE-8620-B2CF-DFEFA3D2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A18EF-B585-3CF1-41BD-2B39ED46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8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15C3-56F6-03BF-E9E9-FF695805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F1A6F-E967-35FC-4B37-DA68634B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3D39-D77F-4573-B25D-DF981553C0DE}" type="datetime1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C37B0-49AE-E4B3-5A88-EC6AD3E2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C4014-C3AB-7AE9-2158-D9ACF021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5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A3CB1-0456-8EFA-3B79-F909FD45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8D75-F1F1-4DCA-95C8-06CD4FE7B887}" type="datetime1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4C19E-B167-84FE-02BB-9EA43C2D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5C09F-2AED-8EBD-D8D7-227877E1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5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9114-234A-EF22-255E-66AE0923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1DC4-A2DF-F18C-5CBE-A994876E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A2023-FA42-63CD-2967-B5ED1EB8E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2675F-70E9-1596-C7B1-30CCDBDC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88F-8283-4608-B3B6-018166751FE5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383C1-D706-7189-0BE6-5A77A5F3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95057-0B8B-8619-3052-F8905CFB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0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7715-332F-A836-413A-9B5C24CE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49C64-1033-B43D-374F-0B40F0544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BD49D-F599-F4BD-F6A4-FBEA02AFC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85A31-AA05-2030-27F6-8377309F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1308-2CEE-4F05-B894-D3DBFDB74B7F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6B9A-04D3-BDDC-ABD6-1F343D23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4C9D1-35FF-4BC9-635D-49548E8D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0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49A0E-356D-7BA6-BC3E-25BDEAD5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FFEDB-1385-F17E-D865-DA48398CA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C63E-8684-0408-D0F7-A64AADE5B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2869-6C40-434B-9E31-9A7EC812A735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C7766-CFB5-D7FB-451C-B64AAB726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64696-7D7D-7E75-CDF4-197A728E0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302FF-B1DF-49BB-9000-B19B90B4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9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1B04-59CF-0150-8650-0884F10E5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Microburst Time of Flight Dispersion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2AF09-92C3-20F8-88E9-CE0DB85A5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2023-02-09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7893-2F3F-8C13-BC16-C3BFDD7B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F87F-EFF2-4D80-BEA0-055A5A70722E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63D2A-CED7-C317-3A33-09E4D193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C1F96-0353-7532-B1EE-B3970C8D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7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372BA-BF46-C826-F8C8-FE91043D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9967"/>
          </a:xfrm>
        </p:spPr>
        <p:txBody>
          <a:bodyPr>
            <a:normAutofit fontScale="90000"/>
          </a:bodyPr>
          <a:lstStyle/>
          <a:p>
            <a:r>
              <a:rPr lang="en-US" dirty="0"/>
              <a:t>Inverse (positive) dispersed microbursts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6053AB-6CE0-34C5-343F-2019F9AB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89316"/>
            <a:ext cx="3932237" cy="38007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Hypothesized by a time-of-flight model in Miyoshi et al., (2010) and Saito et al., (2012)</a:t>
            </a:r>
          </a:p>
          <a:p>
            <a:endParaRPr lang="en-US" dirty="0"/>
          </a:p>
          <a:p>
            <a:r>
              <a:rPr lang="en-US" dirty="0"/>
              <a:t>Called </a:t>
            </a:r>
            <a:r>
              <a:rPr lang="en-US" u="sng" dirty="0"/>
              <a:t>inverse dispersion </a:t>
            </a:r>
            <a:r>
              <a:rPr lang="en-US" dirty="0"/>
              <a:t>in Miyoshi et al., (2010) paper, and </a:t>
            </a:r>
            <a:r>
              <a:rPr lang="en-US" u="sng" dirty="0"/>
              <a:t>positive dispersion </a:t>
            </a:r>
            <a:r>
              <a:rPr lang="en-US" dirty="0"/>
              <a:t>in Saito et al., (2012)</a:t>
            </a:r>
          </a:p>
          <a:p>
            <a:endParaRPr lang="en-US" dirty="0"/>
          </a:p>
          <a:p>
            <a:r>
              <a:rPr lang="en-US" dirty="0"/>
              <a:t>I stumbled into them. Surprisingly, I did not find them when I looked for them in ~2016. </a:t>
            </a:r>
          </a:p>
          <a:p>
            <a:endParaRPr lang="en-US" dirty="0"/>
          </a:p>
          <a:p>
            <a:r>
              <a:rPr lang="en-US" dirty="0"/>
              <a:t>I identified microbursts using the burst parameter and fit all of the microbursts with a Gaussian + linear trend.</a:t>
            </a:r>
          </a:p>
          <a:p>
            <a:endParaRPr lang="en-US" dirty="0"/>
          </a:p>
          <a:p>
            <a:r>
              <a:rPr lang="en-US" dirty="0"/>
              <a:t>R^2 and adj R^2 are the quality of 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2C05-D27C-6647-8AC0-5CB22944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5AA0-F811-4713-A78F-8D01DC4F2A9A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D8BC-B03D-26EE-EF67-13CE98F7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9B42-4886-07D7-0B6E-1013198E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2</a:t>
            </a:fld>
            <a:endParaRPr lang="en-US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8DF2F0F4-DBB6-0539-7666-EDAC598A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372BA-BF46-C826-F8C8-FE91043D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9967"/>
          </a:xfrm>
        </p:spPr>
        <p:txBody>
          <a:bodyPr>
            <a:normAutofit fontScale="90000"/>
          </a:bodyPr>
          <a:lstStyle/>
          <a:p>
            <a:r>
              <a:rPr lang="en-US" dirty="0"/>
              <a:t>Inverse (positive) dispersed microbursts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67BF9F-4760-AF61-28F5-C781EBED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9225" y="136525"/>
            <a:ext cx="4755017" cy="634002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6053AB-6CE0-34C5-343F-2019F9AB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89316"/>
            <a:ext cx="3932237" cy="38007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Hypothesized by a time-of-flight model in Miyoshi et al., (2010) and Saito et al., (2012)</a:t>
            </a:r>
          </a:p>
          <a:p>
            <a:endParaRPr lang="en-US" dirty="0"/>
          </a:p>
          <a:p>
            <a:r>
              <a:rPr lang="en-US" dirty="0"/>
              <a:t>Called </a:t>
            </a:r>
            <a:r>
              <a:rPr lang="en-US" u="sng" dirty="0"/>
              <a:t>inverse dispersion </a:t>
            </a:r>
            <a:r>
              <a:rPr lang="en-US" dirty="0"/>
              <a:t>in Miyoshi et al., (2010) paper, and </a:t>
            </a:r>
            <a:r>
              <a:rPr lang="en-US" u="sng" dirty="0"/>
              <a:t>positive dispersion </a:t>
            </a:r>
            <a:r>
              <a:rPr lang="en-US" dirty="0"/>
              <a:t>in Saito et al., (2012)</a:t>
            </a:r>
          </a:p>
          <a:p>
            <a:endParaRPr lang="en-US" dirty="0"/>
          </a:p>
          <a:p>
            <a:r>
              <a:rPr lang="en-US" dirty="0"/>
              <a:t>I stumbled into them. Surprisingly, I did not find them when I looked for them in ~2016. </a:t>
            </a:r>
          </a:p>
          <a:p>
            <a:endParaRPr lang="en-US" dirty="0"/>
          </a:p>
          <a:p>
            <a:r>
              <a:rPr lang="en-US" dirty="0"/>
              <a:t>I identified microbursts using the burst parameter and fit all of the microbursts with a Gaussian + linear trend.</a:t>
            </a:r>
          </a:p>
          <a:p>
            <a:endParaRPr lang="en-US" dirty="0"/>
          </a:p>
          <a:p>
            <a:r>
              <a:rPr lang="en-US" dirty="0"/>
              <a:t>R^2 and adj R^2 are the quality of 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2C05-D27C-6647-8AC0-5CB22944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5AA0-F811-4713-A78F-8D01DC4F2A9A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D8BC-B03D-26EE-EF67-13CE98F7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9B42-4886-07D7-0B6E-1013198E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4B0BF9-27EE-483B-CD9E-040A8D8B4319}"/>
              </a:ext>
            </a:extLst>
          </p:cNvPr>
          <p:cNvCxnSpPr>
            <a:cxnSpLocks/>
          </p:cNvCxnSpPr>
          <p:nvPr/>
        </p:nvCxnSpPr>
        <p:spPr>
          <a:xfrm flipH="1">
            <a:off x="9326880" y="524786"/>
            <a:ext cx="655320" cy="8335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F33076-5701-78D5-13A3-5F71721194E7}"/>
              </a:ext>
            </a:extLst>
          </p:cNvPr>
          <p:cNvCxnSpPr>
            <a:cxnSpLocks/>
          </p:cNvCxnSpPr>
          <p:nvPr/>
        </p:nvCxnSpPr>
        <p:spPr>
          <a:xfrm flipH="1">
            <a:off x="9626710" y="2114212"/>
            <a:ext cx="609215" cy="21552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E1B4F3-E4CF-3EF6-2815-49919061F064}"/>
              </a:ext>
            </a:extLst>
          </p:cNvPr>
          <p:cNvCxnSpPr>
            <a:cxnSpLocks/>
          </p:cNvCxnSpPr>
          <p:nvPr/>
        </p:nvCxnSpPr>
        <p:spPr>
          <a:xfrm>
            <a:off x="5655571" y="361784"/>
            <a:ext cx="382740" cy="29022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7F4DAC-246D-0BC2-39A4-CBDF9B13515E}"/>
              </a:ext>
            </a:extLst>
          </p:cNvPr>
          <p:cNvSpPr txBox="1"/>
          <p:nvPr/>
        </p:nvSpPr>
        <p:spPr>
          <a:xfrm>
            <a:off x="5227568" y="51683"/>
            <a:ext cx="173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Fit info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F189CD-6996-2E6A-6E81-B51071822557}"/>
              </a:ext>
            </a:extLst>
          </p:cNvPr>
          <p:cNvCxnSpPr>
            <a:cxnSpLocks/>
          </p:cNvCxnSpPr>
          <p:nvPr/>
        </p:nvCxnSpPr>
        <p:spPr>
          <a:xfrm flipH="1">
            <a:off x="8153400" y="3306536"/>
            <a:ext cx="200041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129755-9F13-91A1-1A30-B8D8D95F1EBA}"/>
              </a:ext>
            </a:extLst>
          </p:cNvPr>
          <p:cNvSpPr txBox="1"/>
          <p:nvPr/>
        </p:nvSpPr>
        <p:spPr>
          <a:xfrm>
            <a:off x="10235924" y="2828835"/>
            <a:ext cx="1956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Gray rectangle is the fit time range and black vertical dotted line is at channel 0’s t0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275427-7C1D-8DA5-956A-094F9B8EC6AC}"/>
              </a:ext>
            </a:extLst>
          </p:cNvPr>
          <p:cNvCxnSpPr>
            <a:cxnSpLocks/>
          </p:cNvCxnSpPr>
          <p:nvPr/>
        </p:nvCxnSpPr>
        <p:spPr>
          <a:xfrm flipH="1" flipV="1">
            <a:off x="9612022" y="1972875"/>
            <a:ext cx="623903" cy="14001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56E486-F09B-EE50-BFE1-253EEAB829DE}"/>
              </a:ext>
            </a:extLst>
          </p:cNvPr>
          <p:cNvCxnSpPr>
            <a:cxnSpLocks/>
          </p:cNvCxnSpPr>
          <p:nvPr/>
        </p:nvCxnSpPr>
        <p:spPr>
          <a:xfrm flipH="1" flipV="1">
            <a:off x="9120146" y="5295569"/>
            <a:ext cx="1033670" cy="27174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0891DF-E16A-479B-9FEE-08974E25B840}"/>
              </a:ext>
            </a:extLst>
          </p:cNvPr>
          <p:cNvSpPr txBox="1"/>
          <p:nvPr/>
        </p:nvSpPr>
        <p:spPr>
          <a:xfrm>
            <a:off x="10090205" y="4844349"/>
            <a:ext cx="20626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- Points are microburst t0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- X-errors are energy channel widths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- Y-errors is the </a:t>
            </a:r>
            <a:r>
              <a:rPr lang="en-US" sz="1400" dirty="0" err="1">
                <a:solidFill>
                  <a:schemeClr val="accent2"/>
                </a:solidFill>
              </a:rPr>
              <a:t>HiRes</a:t>
            </a:r>
            <a:r>
              <a:rPr lang="en-US" sz="1400" dirty="0">
                <a:solidFill>
                  <a:schemeClr val="accent2"/>
                </a:solidFill>
              </a:rPr>
              <a:t> cadence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557C7B-0295-C9F5-EDE0-10DF5B37B1D7}"/>
              </a:ext>
            </a:extLst>
          </p:cNvPr>
          <p:cNvSpPr txBox="1"/>
          <p:nvPr/>
        </p:nvSpPr>
        <p:spPr>
          <a:xfrm>
            <a:off x="10009035" y="300364"/>
            <a:ext cx="993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Location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FB1A9D-46C7-18C9-C2CE-B38D00C33DC5}"/>
              </a:ext>
            </a:extLst>
          </p:cNvPr>
          <p:cNvSpPr txBox="1"/>
          <p:nvPr/>
        </p:nvSpPr>
        <p:spPr>
          <a:xfrm>
            <a:off x="10250613" y="1688068"/>
            <a:ext cx="1733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</a:rPr>
              <a:t>HiRes</a:t>
            </a:r>
            <a:r>
              <a:rPr lang="en-US" sz="1400" dirty="0">
                <a:solidFill>
                  <a:schemeClr val="accent2"/>
                </a:solidFill>
              </a:rPr>
              <a:t> data shown in solid and Gaussian fit shown in dashed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E55594-5655-CA95-8269-07329B49E2B4}"/>
              </a:ext>
            </a:extLst>
          </p:cNvPr>
          <p:cNvCxnSpPr>
            <a:cxnSpLocks/>
          </p:cNvCxnSpPr>
          <p:nvPr/>
        </p:nvCxnSpPr>
        <p:spPr>
          <a:xfrm flipV="1">
            <a:off x="4879134" y="5499380"/>
            <a:ext cx="775569" cy="13587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AE1A11-E904-8817-9B82-1E9D5D3A8756}"/>
              </a:ext>
            </a:extLst>
          </p:cNvPr>
          <p:cNvSpPr txBox="1"/>
          <p:nvPr/>
        </p:nvSpPr>
        <p:spPr>
          <a:xfrm>
            <a:off x="2361537" y="5265922"/>
            <a:ext cx="2543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Positive peak time delay == positive dispersion == inverse dispersion (with respect to CH0)</a:t>
            </a:r>
          </a:p>
        </p:txBody>
      </p:sp>
    </p:spTree>
    <p:extLst>
      <p:ext uri="{BB962C8B-B14F-4D97-AF65-F5344CB8AC3E}">
        <p14:creationId xmlns:p14="http://schemas.microsoft.com/office/powerpoint/2010/main" val="409973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A96F1F-1E20-5C73-5B41-9D2BEAAE96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4498" y="230588"/>
            <a:ext cx="4689976" cy="6253302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F8EAAC1-1CA0-1E49-C5A4-341D8E2812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8498" y="230588"/>
            <a:ext cx="4689976" cy="6253302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0C7C-26DD-5614-990C-740850B1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B08A-2766-4FBF-965B-71732DCC6425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CCC95-163C-EECF-FE6D-1E2EC1A8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63BD1-7886-1A17-6EAC-73613F24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4</a:t>
            </a:fld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97C9B54-4326-5BEA-8C9F-224522CB6D1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9271221" y="650736"/>
            <a:ext cx="1378243" cy="1046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F8AF775-9BD6-F4F1-B40C-7E8DF510376A}"/>
              </a:ext>
            </a:extLst>
          </p:cNvPr>
          <p:cNvSpPr txBox="1"/>
          <p:nvPr/>
        </p:nvSpPr>
        <p:spPr>
          <a:xfrm>
            <a:off x="10649464" y="327570"/>
            <a:ext cx="154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could have been better</a:t>
            </a:r>
          </a:p>
        </p:txBody>
      </p:sp>
    </p:spTree>
    <p:extLst>
      <p:ext uri="{BB962C8B-B14F-4D97-AF65-F5344CB8AC3E}">
        <p14:creationId xmlns:p14="http://schemas.microsoft.com/office/powerpoint/2010/main" val="359694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F0A53B-D769-D987-CE70-1CD3721E57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802" y="136525"/>
            <a:ext cx="4703198" cy="627093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EF751B9-012E-6865-58C3-6EF83DD25D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5802" y="136525"/>
            <a:ext cx="4703198" cy="627093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731D3-C48C-59F9-2CAF-01000480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88F-8283-4608-B3B6-018166751FE5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8477-BF27-2170-7CF7-C2C7EF8E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0585-76FD-0106-C2E4-B76C4E98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1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F0A53B-D769-D987-CE70-1CD3721E57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802" y="136525"/>
            <a:ext cx="4703198" cy="627093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EF751B9-012E-6865-58C3-6EF83DD25D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5802" y="136525"/>
            <a:ext cx="4703198" cy="627093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731D3-C48C-59F9-2CAF-01000480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C88F-8283-4608-B3B6-018166751FE5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8477-BF27-2170-7CF7-C2C7EF8E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Microburst Time of Flight Dispersion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0585-76FD-0106-C2E4-B76C4E98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02FF-B1DF-49BB-9000-B19B90B4C35C}" type="slidenum">
              <a:rPr lang="en-US" smtClean="0"/>
              <a:t>6</a:t>
            </a:fld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408A912-783C-1562-97B4-23CB5878DBEC}"/>
              </a:ext>
            </a:extLst>
          </p:cNvPr>
          <p:cNvCxnSpPr>
            <a:cxnSpLocks/>
          </p:cNvCxnSpPr>
          <p:nvPr/>
        </p:nvCxnSpPr>
        <p:spPr>
          <a:xfrm flipH="1">
            <a:off x="3872285" y="4556857"/>
            <a:ext cx="721910" cy="7875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F883AA8-03E7-C5AB-D2F6-4901060D584C}"/>
              </a:ext>
            </a:extLst>
          </p:cNvPr>
          <p:cNvSpPr txBox="1"/>
          <p:nvPr/>
        </p:nvSpPr>
        <p:spPr>
          <a:xfrm>
            <a:off x="4482876" y="3950012"/>
            <a:ext cx="2933033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Saturation? Channels 0 and 1 dip right as channel 6 peaks.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6EA92E-5579-CAF4-866B-95D67DD1228D}"/>
              </a:ext>
            </a:extLst>
          </p:cNvPr>
          <p:cNvCxnSpPr>
            <a:cxnSpLocks/>
          </p:cNvCxnSpPr>
          <p:nvPr/>
        </p:nvCxnSpPr>
        <p:spPr>
          <a:xfrm flipH="1">
            <a:off x="9295075" y="5095035"/>
            <a:ext cx="129535" cy="5056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983748-0ADF-A9C4-A035-0D38E4E9EC79}"/>
              </a:ext>
            </a:extLst>
          </p:cNvPr>
          <p:cNvSpPr txBox="1"/>
          <p:nvPr/>
        </p:nvSpPr>
        <p:spPr>
          <a:xfrm>
            <a:off x="8153400" y="4394775"/>
            <a:ext cx="2933033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No dispersion (as far as FIREBIRD can tell)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E44269-E206-F529-4468-7D36995F9EC9}"/>
              </a:ext>
            </a:extLst>
          </p:cNvPr>
          <p:cNvCxnSpPr>
            <a:cxnSpLocks/>
          </p:cNvCxnSpPr>
          <p:nvPr/>
        </p:nvCxnSpPr>
        <p:spPr>
          <a:xfrm flipH="1">
            <a:off x="3852074" y="500932"/>
            <a:ext cx="20211" cy="446474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87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352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Microburst Time of Flight Dispersion</vt:lpstr>
      <vt:lpstr>Inverse (positive) dispersed microbursts</vt:lpstr>
      <vt:lpstr>Inverse (positive) dispersed microbursts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Microburst Time of Flight Dispersion</dc:title>
  <dc:creator>Shumko, Mykhaylo (GSFC-675.0)[UNIVERSITY OF MARYLAND AT COLLEGE PARK]</dc:creator>
  <cp:lastModifiedBy>Shumko, Mykhaylo (GSFC-675.0)[UNIVERSITY OF MARYLAND AT COLLEGE PARK]</cp:lastModifiedBy>
  <cp:revision>29</cp:revision>
  <dcterms:created xsi:type="dcterms:W3CDTF">2023-02-02T23:23:44Z</dcterms:created>
  <dcterms:modified xsi:type="dcterms:W3CDTF">2023-02-09T22:14:05Z</dcterms:modified>
</cp:coreProperties>
</file>