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3"/>
  </p:normalViewPr>
  <p:slideViewPr>
    <p:cSldViewPr snapToGrid="0" snapToObjects="1">
      <p:cViewPr varScale="1">
        <p:scale>
          <a:sx n="86" d="100"/>
          <a:sy n="86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A2124-60CB-9345-9335-65B7E719A38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B9427-1EF0-D943-807B-DE66ED62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32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DD81-24DB-D942-96A3-E2918CCB1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AC10B-B76C-A54E-B70F-3E4B4F96F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01FED-088B-AB41-96F8-08799A48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8661-4DBE-8E4E-BD75-953F4430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B4981-46EC-274C-ADFB-9700AEFB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7C0F-0353-974C-9DB6-4F667EB8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81E90-0CF2-C846-B77C-FE9FFBD33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64BEE-5BD4-FD4D-84AC-49739134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0E06-AB34-8143-B7E1-455F96E2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A62E7-FED8-6F48-8C67-AD0F61F5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0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1C69A-AA46-8743-9E73-B80C26FE2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07B3D-95C7-6D4E-8FBF-464FE9907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05F9-83FC-734C-9C84-13245CD5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4CCB-81E7-4442-96B4-95C6114C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F4D4-8C13-3544-9EA0-D485C41F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1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3471-2330-6842-A551-0D10BFF0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A73FF-99B9-A440-88EC-AE246F2DA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29414-38F5-7D47-B7E6-729E0A8A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84A82-129F-7741-BC03-1DE7D241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97EE1-CB7B-2A4A-9FAB-9FDA1CB0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8D76-FD9E-284F-96CF-96EF87A0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B8910-728F-0E40-86E7-051A265D9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6577F-8B83-FF40-8B74-34DFF14B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13378-27A6-8240-8BF8-95B91E13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AA74E-AC64-C842-8DAA-8902D801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0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2EF2-3FE7-1242-8A45-D14A0F25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E1CB1-525E-8644-B8A3-134282D53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79EF3-4175-0645-857D-D6F0493C2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C8686-F722-794F-9330-A84602C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0A01A-EA6C-CA4F-BC0D-C50363B2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D75EC-6D9F-7441-8339-36032979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E653-4F83-8E42-8B89-63744A85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41A3E-48EF-2F44-9B67-E4BEA24AF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8B45D-4F27-7043-A961-D3CED6ABC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ECE6A-35F3-334C-A3C8-81A5950A9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7F077-718F-1B49-8912-26EDCC679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656F8-FD98-0C49-8A21-A11FB87B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631A8-5178-494D-9307-A879C583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7C32E-3B72-884F-A3CD-3FB07BE3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0070-8C8C-EF4F-AF24-2460B2C9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F1C37-C1B4-FD4E-92F5-68E09DE7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4F419-BD4C-7B44-B132-10D0C314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B3B44-5748-0D46-8007-C9D7396C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7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2BDA4-FB89-6041-B71B-60253375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AB09D-DDEC-6648-BF29-C6F2C239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10D1-278D-7640-A5B6-875ED766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6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8372-253B-5143-88E1-584628D3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0546-C904-BA47-A4FB-3E92820C4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D8205-0A7E-2B4B-BCD9-9162C5FB9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FFEA5-1AB3-5C49-999A-1AABD283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29D0B-40D5-EF4E-8D75-7F37032D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961B9-7F18-AF46-846E-1F981722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3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74EC-93A7-4948-BFB1-1E75EFEF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9E876-5782-E94C-93AC-0B7EBE4F1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CA9D0-6726-A544-BE3F-C661EFC2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06744-73B1-A743-9F90-6D13121D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07423-79B7-6741-B38D-4029ACFC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BB062-72EC-3442-8C87-A1C0ABE4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34EDD-ACC6-F945-8477-C43D80D0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A2107-0CA7-D341-A549-BB95B0793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AEB8A-9D21-9E4C-BE67-F75CAADC1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6E7FD-9632-5B4F-BAE4-8D87B6D62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DDA4B-C9C2-1248-98E9-3D8488B14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7EC90-9A2B-9547-9252-1EE4E1D5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9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3232-58B4-3B4F-8CD3-18ACA7A32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SAMPEX-HILT microbursts vs geomagnetic indices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7B0D2-2C81-8D46-A75D-70577392A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Mykhaylo Shumko</a:t>
            </a:r>
          </a:p>
          <a:p>
            <a:r>
              <a:rPr lang="en-US" dirty="0"/>
              <a:t>10 November 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744FD-2856-1440-9B90-DA055D54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 November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459A7-366D-204B-9D85-64730455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2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281D-6698-2A44-AE0D-F60AA9D8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5FC9-122A-D94C-961F-CD8B27BA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what geomagnetic indices best predict &gt; 1 MeV microburst occurrence?</a:t>
            </a:r>
          </a:p>
          <a:p>
            <a:r>
              <a:rPr lang="en-US" dirty="0"/>
              <a:t>Relevance: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Help launch sounding rockets and other time-critical tasks.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better input to radiation belt precipitation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 what underlying phenomena drives MeV microbursts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008A7-AC87-124B-8FC1-E2083EF7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5AE61-79A9-AA47-AAEB-B2FC9230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7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B0FA-44A0-8341-A31C-ABADD7B8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899E-C2BF-D843-BCBE-83B8B1F7A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Calculate the number of microbursts observed in each radiation belt pass for the 1997-2012 years.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Calculate microburst occurrence rates in each radiation belt pass.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Append the AE, </a:t>
            </a:r>
            <a:r>
              <a:rPr lang="en-US" dirty="0" err="1">
                <a:solidFill>
                  <a:schemeClr val="accent6"/>
                </a:solidFill>
              </a:rPr>
              <a:t>Sym</a:t>
            </a:r>
            <a:r>
              <a:rPr lang="en-US" dirty="0">
                <a:solidFill>
                  <a:schemeClr val="accent6"/>
                </a:solidFill>
              </a:rPr>
              <a:t>, and </a:t>
            </a:r>
            <a:r>
              <a:rPr lang="en-US" dirty="0" err="1">
                <a:solidFill>
                  <a:schemeClr val="accent6"/>
                </a:solidFill>
              </a:rPr>
              <a:t>Asy</a:t>
            </a:r>
            <a:r>
              <a:rPr lang="en-US" dirty="0">
                <a:solidFill>
                  <a:schemeClr val="accent6"/>
                </a:solidFill>
              </a:rPr>
              <a:t> indices to the microburst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Look for trends in microburst occurrence vs indices.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Append the indices' rate of change in multiple time windows.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for trends in microburst occurrence vs indices.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observe trends at this point, model the occurrence rate with indices as the input.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DFC4E-51C7-B34D-8D89-E66E38F2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47701-17C0-3B41-8F8B-73B5FB1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49E3-0C17-3D4F-9656-0AB43570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2997-2012 radiation belt passes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CD820-DC87-0241-950A-FA6B7458D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057275" cy="4542956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10E31B-55CE-0B4D-9BA2-00EE3F73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42B23-9A64-694C-AC34-4F72738A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00863-3B8A-3A47-B5FA-27B0D84D19AC}"/>
              </a:ext>
            </a:extLst>
          </p:cNvPr>
          <p:cNvSpPr txBox="1"/>
          <p:nvPr/>
        </p:nvSpPr>
        <p:spPr>
          <a:xfrm>
            <a:off x="7285220" y="2038662"/>
            <a:ext cx="40685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Passes defined by 4 &lt; L &lt; 8.</a:t>
            </a:r>
          </a:p>
          <a:p>
            <a:endParaRPr lang="en-US" dirty="0"/>
          </a:p>
          <a:p>
            <a:r>
              <a:rPr lang="en-US" dirty="0"/>
              <a:t>Filtered out passes by the maximum of the attitude flag. Attitude flag &gt;= 100 means SAMPEX was spinning. The spin is bad for microburst detections.</a:t>
            </a:r>
          </a:p>
          <a:p>
            <a:endParaRPr lang="en-US" dirty="0"/>
          </a:p>
          <a:p>
            <a:r>
              <a:rPr lang="en-US" dirty="0"/>
              <a:t>95% of passes are shorter than 5 minutes duration. This is typical. But 5% of passes are much longer---they occasionally happen when SAMPEX doesn’t quite exit L = 8 in the radiation belt on its pole-ward part of the orbit.</a:t>
            </a:r>
          </a:p>
        </p:txBody>
      </p:sp>
    </p:spTree>
    <p:extLst>
      <p:ext uri="{BB962C8B-B14F-4D97-AF65-F5344CB8AC3E}">
        <p14:creationId xmlns:p14="http://schemas.microsoft.com/office/powerpoint/2010/main" val="54518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8609-8547-0F4B-863A-BEDBD1FD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Microburst occurrence in each pass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A5B2AB-1B3B-EC43-9A84-95E238CAE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488" y="1847850"/>
            <a:ext cx="8702676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A4D46-CC54-2243-8D78-D60D2F72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18AAF-E2F0-1243-8225-87A1F5EF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3AE72-6024-A94C-B945-1B1F6A149D39}"/>
              </a:ext>
            </a:extLst>
          </p:cNvPr>
          <p:cNvSpPr txBox="1"/>
          <p:nvPr/>
        </p:nvSpPr>
        <p:spPr>
          <a:xfrm>
            <a:off x="9308892" y="2233534"/>
            <a:ext cx="2883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SAMPEX observed no microbursts for most passes.</a:t>
            </a:r>
          </a:p>
          <a:p>
            <a:endParaRPr lang="en-US" dirty="0"/>
          </a:p>
          <a:p>
            <a:r>
              <a:rPr lang="en-US" dirty="0"/>
              <a:t>Exponentially-falling distribution. This means that we’ll have to use stratified sampling, or another sampling method when we model this.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61377-5DCA-E441-8BE8-051A26095D74}"/>
              </a:ext>
            </a:extLst>
          </p:cNvPr>
          <p:cNvSpPr/>
          <p:nvPr/>
        </p:nvSpPr>
        <p:spPr>
          <a:xfrm>
            <a:off x="6400800" y="1847850"/>
            <a:ext cx="734518" cy="280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A5CB3-5929-C747-B7D3-C9E13D32ADCC}"/>
              </a:ext>
            </a:extLst>
          </p:cNvPr>
          <p:cNvSpPr txBox="1"/>
          <p:nvPr/>
        </p:nvSpPr>
        <p:spPr>
          <a:xfrm rot="16200000">
            <a:off x="-2101122" y="2940028"/>
            <a:ext cx="493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radiation belt passes</a:t>
            </a:r>
          </a:p>
        </p:txBody>
      </p:sp>
    </p:spTree>
    <p:extLst>
      <p:ext uri="{BB962C8B-B14F-4D97-AF65-F5344CB8AC3E}">
        <p14:creationId xmlns:p14="http://schemas.microsoft.com/office/powerpoint/2010/main" val="84891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8609-8547-0F4B-863A-BEDBD1FD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Microburst occurrence in each pass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A5B2AB-1B3B-EC43-9A84-95E238CAE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85488" y="1847850"/>
            <a:ext cx="8702676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A4D46-CC54-2243-8D78-D60D2F72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18AAF-E2F0-1243-8225-87A1F5EF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3AE72-6024-A94C-B945-1B1F6A149D39}"/>
              </a:ext>
            </a:extLst>
          </p:cNvPr>
          <p:cNvSpPr txBox="1"/>
          <p:nvPr/>
        </p:nvSpPr>
        <p:spPr>
          <a:xfrm>
            <a:off x="9308892" y="2233534"/>
            <a:ext cx="2883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SAMPEX observed no microbursts for most passes.</a:t>
            </a:r>
          </a:p>
          <a:p>
            <a:endParaRPr lang="en-US" dirty="0"/>
          </a:p>
          <a:p>
            <a:r>
              <a:rPr lang="en-US" dirty="0"/>
              <a:t>Exponentially-falling distribution. This means that we’ll have to use stratified sampling, or another sampling method when we model this.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61377-5DCA-E441-8BE8-051A26095D74}"/>
              </a:ext>
            </a:extLst>
          </p:cNvPr>
          <p:cNvSpPr/>
          <p:nvPr/>
        </p:nvSpPr>
        <p:spPr>
          <a:xfrm>
            <a:off x="6096000" y="1847850"/>
            <a:ext cx="1189220" cy="265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64173C-AA3C-3846-AE31-57841ACDA8FC}"/>
              </a:ext>
            </a:extLst>
          </p:cNvPr>
          <p:cNvSpPr txBox="1"/>
          <p:nvPr/>
        </p:nvSpPr>
        <p:spPr>
          <a:xfrm rot="16200000">
            <a:off x="-2101122" y="2940028"/>
            <a:ext cx="493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radiation belt passes</a:t>
            </a:r>
          </a:p>
        </p:txBody>
      </p:sp>
    </p:spTree>
    <p:extLst>
      <p:ext uri="{BB962C8B-B14F-4D97-AF65-F5344CB8AC3E}">
        <p14:creationId xmlns:p14="http://schemas.microsoft.com/office/powerpoint/2010/main" val="400013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8609-8547-0F4B-863A-BEDBD1FD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Microburst occurrence in each pass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A5B2AB-1B3B-EC43-9A84-95E238CAE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85488" y="1847850"/>
            <a:ext cx="8702676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A4D46-CC54-2243-8D78-D60D2F72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18AAF-E2F0-1243-8225-87A1F5EF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3AE72-6024-A94C-B945-1B1F6A149D39}"/>
              </a:ext>
            </a:extLst>
          </p:cNvPr>
          <p:cNvSpPr txBox="1"/>
          <p:nvPr/>
        </p:nvSpPr>
        <p:spPr>
          <a:xfrm>
            <a:off x="9308892" y="2233534"/>
            <a:ext cx="2883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SAMPEX observed no microbursts for most passes.</a:t>
            </a:r>
          </a:p>
          <a:p>
            <a:endParaRPr lang="en-US" dirty="0"/>
          </a:p>
          <a:p>
            <a:r>
              <a:rPr lang="en-US" dirty="0"/>
              <a:t>Exponentially-falling distribution. This means that we’ll have to use stratified sampling, or another sampling method when we model this.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61377-5DCA-E441-8BE8-051A26095D74}"/>
              </a:ext>
            </a:extLst>
          </p:cNvPr>
          <p:cNvSpPr/>
          <p:nvPr/>
        </p:nvSpPr>
        <p:spPr>
          <a:xfrm>
            <a:off x="6096000" y="1847850"/>
            <a:ext cx="1189220" cy="265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D44C6-3EA4-8247-BA08-DDD7746411BE}"/>
              </a:ext>
            </a:extLst>
          </p:cNvPr>
          <p:cNvSpPr txBox="1"/>
          <p:nvPr/>
        </p:nvSpPr>
        <p:spPr>
          <a:xfrm rot="16200000">
            <a:off x="-2101122" y="2940028"/>
            <a:ext cx="493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radiation belt passes</a:t>
            </a:r>
          </a:p>
        </p:txBody>
      </p:sp>
    </p:spTree>
    <p:extLst>
      <p:ext uri="{BB962C8B-B14F-4D97-AF65-F5344CB8AC3E}">
        <p14:creationId xmlns:p14="http://schemas.microsoft.com/office/powerpoint/2010/main" val="357402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23ED-6211-A643-95FE-C566BD4A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Append Indices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693D4-5E74-BF4E-AA00-F4A5C8E9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24074-17D8-1149-BFB0-7C6E0158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8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7528DFB-D25F-234A-824A-F0A85D30E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56" y="1555802"/>
            <a:ext cx="8702676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AD2ECE-EC76-2E41-B726-7494328CA74D}"/>
              </a:ext>
            </a:extLst>
          </p:cNvPr>
          <p:cNvSpPr txBox="1"/>
          <p:nvPr/>
        </p:nvSpPr>
        <p:spPr>
          <a:xfrm>
            <a:off x="7547184" y="3876492"/>
            <a:ext cx="3987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my surprise, I don’t see any significant trends in any of these indices and the microburst rate.</a:t>
            </a:r>
          </a:p>
          <a:p>
            <a:endParaRPr lang="en-US" dirty="0"/>
          </a:p>
          <a:p>
            <a:r>
              <a:rPr lang="en-US" dirty="0"/>
              <a:t>Is there a better way to calculate microburst occurrence rate?</a:t>
            </a:r>
          </a:p>
          <a:p>
            <a:endParaRPr lang="en-US" dirty="0"/>
          </a:p>
          <a:p>
            <a:r>
              <a:rPr lang="en-US" dirty="0"/>
              <a:t>Maybe this is where the rate of change of this indices will be more illuminating.</a:t>
            </a:r>
          </a:p>
        </p:txBody>
      </p:sp>
    </p:spTree>
    <p:extLst>
      <p:ext uri="{BB962C8B-B14F-4D97-AF65-F5344CB8AC3E}">
        <p14:creationId xmlns:p14="http://schemas.microsoft.com/office/powerpoint/2010/main" val="38599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23ED-6211-A643-95FE-C566BD4A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Append Indices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693D4-5E74-BF4E-AA00-F4A5C8E9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24074-17D8-1149-BFB0-7C6E0158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9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7528DFB-D25F-234A-824A-F0A85D30E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98556" y="1555802"/>
            <a:ext cx="8702676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AD2ECE-EC76-2E41-B726-7494328CA74D}"/>
              </a:ext>
            </a:extLst>
          </p:cNvPr>
          <p:cNvSpPr txBox="1"/>
          <p:nvPr/>
        </p:nvSpPr>
        <p:spPr>
          <a:xfrm>
            <a:off x="7547184" y="3876492"/>
            <a:ext cx="3987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my surprise, I don’t see any significant trends in any of these indices and the microburst rate.</a:t>
            </a:r>
          </a:p>
          <a:p>
            <a:endParaRPr lang="en-US" dirty="0"/>
          </a:p>
          <a:p>
            <a:r>
              <a:rPr lang="en-US" dirty="0"/>
              <a:t>Is there a better way to calculate microburst occurrence rate?</a:t>
            </a:r>
          </a:p>
          <a:p>
            <a:endParaRPr lang="en-US" dirty="0"/>
          </a:p>
          <a:p>
            <a:r>
              <a:rPr lang="en-US" dirty="0"/>
              <a:t>Maybe this is where the rate of change of this indices will be more illuminating.</a:t>
            </a:r>
          </a:p>
        </p:txBody>
      </p:sp>
    </p:spTree>
    <p:extLst>
      <p:ext uri="{BB962C8B-B14F-4D97-AF65-F5344CB8AC3E}">
        <p14:creationId xmlns:p14="http://schemas.microsoft.com/office/powerpoint/2010/main" val="269382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500</Words>
  <Application>Microsoft Macintosh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SAMPEX-HILT microbursts vs geomagnetic indices</vt:lpstr>
      <vt:lpstr>Background</vt:lpstr>
      <vt:lpstr>Methodology</vt:lpstr>
      <vt:lpstr>Step 1: 2997-2012 radiation belt passes</vt:lpstr>
      <vt:lpstr>Step 2: Microburst occurrence in each pass</vt:lpstr>
      <vt:lpstr>Step 2: Microburst occurrence in each pass</vt:lpstr>
      <vt:lpstr>Step 2: Microburst occurrence in each pass</vt:lpstr>
      <vt:lpstr>Step 3: Append Indices</vt:lpstr>
      <vt:lpstr>Step 3: Append Indices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SAMPEX-HILT microbursts vs geomagnetic indices</dc:title>
  <dc:creator>Shumko, Mykhaylo (GSFC-675.0)[UNIVERSITIES SPACE RESEARCH ASSOCIATION]</dc:creator>
  <cp:lastModifiedBy>Shumko, Mykhaylo (GSFC-675.0)[UNIVERSITIES SPACE RESEARCH ASSOCIATION]</cp:lastModifiedBy>
  <cp:revision>8</cp:revision>
  <dcterms:created xsi:type="dcterms:W3CDTF">2021-11-10T16:34:24Z</dcterms:created>
  <dcterms:modified xsi:type="dcterms:W3CDTF">2021-11-10T17:09:31Z</dcterms:modified>
</cp:coreProperties>
</file>