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5" r:id="rId5"/>
    <p:sldId id="259" r:id="rId6"/>
    <p:sldId id="266" r:id="rId7"/>
    <p:sldId id="260" r:id="rId8"/>
    <p:sldId id="262" r:id="rId9"/>
    <p:sldId id="263"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3"/>
  </p:normalViewPr>
  <p:slideViewPr>
    <p:cSldViewPr snapToGrid="0" snapToObjects="1">
      <p:cViewPr varScale="1">
        <p:scale>
          <a:sx n="86" d="100"/>
          <a:sy n="86" d="100"/>
        </p:scale>
        <p:origin x="10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A2124-60CB-9345-9335-65B7E719A384}"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B9427-1EF0-D943-807B-DE66ED62B172}" type="slidenum">
              <a:rPr lang="en-US" smtClean="0"/>
              <a:t>‹#›</a:t>
            </a:fld>
            <a:endParaRPr lang="en-US"/>
          </a:p>
        </p:txBody>
      </p:sp>
    </p:spTree>
    <p:extLst>
      <p:ext uri="{BB962C8B-B14F-4D97-AF65-F5344CB8AC3E}">
        <p14:creationId xmlns:p14="http://schemas.microsoft.com/office/powerpoint/2010/main" val="149403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DD81-24DB-D942-96A3-E2918CCB1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6AC10B-B76C-A54E-B70F-3E4B4F96F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B01FED-088B-AB41-96F8-08799A48ED56}"/>
              </a:ext>
            </a:extLst>
          </p:cNvPr>
          <p:cNvSpPr>
            <a:spLocks noGrp="1"/>
          </p:cNvSpPr>
          <p:nvPr>
            <p:ph type="dt" sz="half" idx="10"/>
          </p:nvPr>
        </p:nvSpPr>
        <p:spPr/>
        <p:txBody>
          <a:bodyPr/>
          <a:lstStyle/>
          <a:p>
            <a:r>
              <a:rPr lang="en-US"/>
              <a:t>10 November 2021</a:t>
            </a:r>
          </a:p>
        </p:txBody>
      </p:sp>
      <p:sp>
        <p:nvSpPr>
          <p:cNvPr id="5" name="Footer Placeholder 4">
            <a:extLst>
              <a:ext uri="{FF2B5EF4-FFF2-40B4-BE49-F238E27FC236}">
                <a16:creationId xmlns:a16="http://schemas.microsoft.com/office/drawing/2014/main" id="{83E78661-4DBE-8E4E-BD75-953F44303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B4981-46EC-274C-ADFB-9700AEFBCB0C}"/>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183580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7C0F-0353-974C-9DB6-4F667EB8AC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A81E90-0CF2-C846-B77C-FE9FFBD33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64BEE-5BD4-FD4D-84AC-497391341953}"/>
              </a:ext>
            </a:extLst>
          </p:cNvPr>
          <p:cNvSpPr>
            <a:spLocks noGrp="1"/>
          </p:cNvSpPr>
          <p:nvPr>
            <p:ph type="dt" sz="half" idx="10"/>
          </p:nvPr>
        </p:nvSpPr>
        <p:spPr/>
        <p:txBody>
          <a:bodyPr/>
          <a:lstStyle/>
          <a:p>
            <a:r>
              <a:rPr lang="en-US"/>
              <a:t>10 November 2021</a:t>
            </a:r>
          </a:p>
        </p:txBody>
      </p:sp>
      <p:sp>
        <p:nvSpPr>
          <p:cNvPr id="5" name="Footer Placeholder 4">
            <a:extLst>
              <a:ext uri="{FF2B5EF4-FFF2-40B4-BE49-F238E27FC236}">
                <a16:creationId xmlns:a16="http://schemas.microsoft.com/office/drawing/2014/main" id="{E8630E06-AB34-8143-B7E1-455F96E2F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A62E7-FED8-6F48-8C67-AD0F61F5403B}"/>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150600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1C69A-AA46-8743-9E73-B80C26FE24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07B3D-95C7-6D4E-8FBF-464FE9907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305F9-83FC-734C-9C84-13245CD5F60B}"/>
              </a:ext>
            </a:extLst>
          </p:cNvPr>
          <p:cNvSpPr>
            <a:spLocks noGrp="1"/>
          </p:cNvSpPr>
          <p:nvPr>
            <p:ph type="dt" sz="half" idx="10"/>
          </p:nvPr>
        </p:nvSpPr>
        <p:spPr/>
        <p:txBody>
          <a:bodyPr/>
          <a:lstStyle/>
          <a:p>
            <a:r>
              <a:rPr lang="en-US"/>
              <a:t>10 November 2021</a:t>
            </a:r>
          </a:p>
        </p:txBody>
      </p:sp>
      <p:sp>
        <p:nvSpPr>
          <p:cNvPr id="5" name="Footer Placeholder 4">
            <a:extLst>
              <a:ext uri="{FF2B5EF4-FFF2-40B4-BE49-F238E27FC236}">
                <a16:creationId xmlns:a16="http://schemas.microsoft.com/office/drawing/2014/main" id="{C6654CCB-81E7-4442-96B4-95C6114C0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CF4D4-8C13-3544-9EA0-D485C41FF80F}"/>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11625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3471-2330-6842-A551-0D10BFF04C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A73FF-99B9-A440-88EC-AE246F2DA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29414-38F5-7D47-B7E6-729E0A8A8D45}"/>
              </a:ext>
            </a:extLst>
          </p:cNvPr>
          <p:cNvSpPr>
            <a:spLocks noGrp="1"/>
          </p:cNvSpPr>
          <p:nvPr>
            <p:ph type="dt" sz="half" idx="10"/>
          </p:nvPr>
        </p:nvSpPr>
        <p:spPr/>
        <p:txBody>
          <a:bodyPr/>
          <a:lstStyle/>
          <a:p>
            <a:r>
              <a:rPr lang="en-US"/>
              <a:t>10 November 2021</a:t>
            </a:r>
          </a:p>
        </p:txBody>
      </p:sp>
      <p:sp>
        <p:nvSpPr>
          <p:cNvPr id="5" name="Footer Placeholder 4">
            <a:extLst>
              <a:ext uri="{FF2B5EF4-FFF2-40B4-BE49-F238E27FC236}">
                <a16:creationId xmlns:a16="http://schemas.microsoft.com/office/drawing/2014/main" id="{15B84A82-129F-7741-BC03-1DE7D241E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97EE1-CB7B-2A4A-9FAB-9FDA1CB08DE4}"/>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32037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8D76-FD9E-284F-96CF-96EF87A03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BB8910-728F-0E40-86E7-051A265D9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6577F-8B83-FF40-8B74-34DFF14B64F3}"/>
              </a:ext>
            </a:extLst>
          </p:cNvPr>
          <p:cNvSpPr>
            <a:spLocks noGrp="1"/>
          </p:cNvSpPr>
          <p:nvPr>
            <p:ph type="dt" sz="half" idx="10"/>
          </p:nvPr>
        </p:nvSpPr>
        <p:spPr/>
        <p:txBody>
          <a:bodyPr/>
          <a:lstStyle/>
          <a:p>
            <a:r>
              <a:rPr lang="en-US"/>
              <a:t>10 November 2021</a:t>
            </a:r>
          </a:p>
        </p:txBody>
      </p:sp>
      <p:sp>
        <p:nvSpPr>
          <p:cNvPr id="5" name="Footer Placeholder 4">
            <a:extLst>
              <a:ext uri="{FF2B5EF4-FFF2-40B4-BE49-F238E27FC236}">
                <a16:creationId xmlns:a16="http://schemas.microsoft.com/office/drawing/2014/main" id="{C3213378-27A6-8240-8BF8-95B91E135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AA74E-AC64-C842-8DAA-8902D801ECAA}"/>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228320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2EF2-3FE7-1242-8A45-D14A0F256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E1CB1-525E-8644-B8A3-134282D53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79EF3-4175-0645-857D-D6F0493C2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1C8686-F722-794F-9330-A84602CBEF63}"/>
              </a:ext>
            </a:extLst>
          </p:cNvPr>
          <p:cNvSpPr>
            <a:spLocks noGrp="1"/>
          </p:cNvSpPr>
          <p:nvPr>
            <p:ph type="dt" sz="half" idx="10"/>
          </p:nvPr>
        </p:nvSpPr>
        <p:spPr/>
        <p:txBody>
          <a:bodyPr/>
          <a:lstStyle/>
          <a:p>
            <a:r>
              <a:rPr lang="en-US"/>
              <a:t>10 November 2021</a:t>
            </a:r>
          </a:p>
        </p:txBody>
      </p:sp>
      <p:sp>
        <p:nvSpPr>
          <p:cNvPr id="6" name="Footer Placeholder 5">
            <a:extLst>
              <a:ext uri="{FF2B5EF4-FFF2-40B4-BE49-F238E27FC236}">
                <a16:creationId xmlns:a16="http://schemas.microsoft.com/office/drawing/2014/main" id="{8430A01A-EA6C-CA4F-BC0D-C50363B21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D75EC-6D9F-7441-8339-360329793B8D}"/>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342600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E653-4F83-8E42-8B89-63744A851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141A3E-48EF-2F44-9B67-E4BEA24AF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8B45D-4F27-7043-A961-D3CED6ABC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6ECE6A-35F3-334C-A3C8-81A5950A9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7F077-718F-1B49-8912-26EDCC679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9656F8-FD98-0C49-8A21-A11FB87B92A7}"/>
              </a:ext>
            </a:extLst>
          </p:cNvPr>
          <p:cNvSpPr>
            <a:spLocks noGrp="1"/>
          </p:cNvSpPr>
          <p:nvPr>
            <p:ph type="dt" sz="half" idx="10"/>
          </p:nvPr>
        </p:nvSpPr>
        <p:spPr/>
        <p:txBody>
          <a:bodyPr/>
          <a:lstStyle/>
          <a:p>
            <a:r>
              <a:rPr lang="en-US"/>
              <a:t>10 November 2021</a:t>
            </a:r>
          </a:p>
        </p:txBody>
      </p:sp>
      <p:sp>
        <p:nvSpPr>
          <p:cNvPr id="8" name="Footer Placeholder 7">
            <a:extLst>
              <a:ext uri="{FF2B5EF4-FFF2-40B4-BE49-F238E27FC236}">
                <a16:creationId xmlns:a16="http://schemas.microsoft.com/office/drawing/2014/main" id="{2DE631A8-5178-494D-9307-A879C5830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27C32E-3B72-884F-A3CD-3FB07BE39252}"/>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41911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0070-8C8C-EF4F-AF24-2460B2C97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F1C37-C1B4-FD4E-92F5-68E09DE7EC90}"/>
              </a:ext>
            </a:extLst>
          </p:cNvPr>
          <p:cNvSpPr>
            <a:spLocks noGrp="1"/>
          </p:cNvSpPr>
          <p:nvPr>
            <p:ph type="dt" sz="half" idx="10"/>
          </p:nvPr>
        </p:nvSpPr>
        <p:spPr/>
        <p:txBody>
          <a:bodyPr/>
          <a:lstStyle/>
          <a:p>
            <a:r>
              <a:rPr lang="en-US"/>
              <a:t>10 November 2021</a:t>
            </a:r>
          </a:p>
        </p:txBody>
      </p:sp>
      <p:sp>
        <p:nvSpPr>
          <p:cNvPr id="4" name="Footer Placeholder 3">
            <a:extLst>
              <a:ext uri="{FF2B5EF4-FFF2-40B4-BE49-F238E27FC236}">
                <a16:creationId xmlns:a16="http://schemas.microsoft.com/office/drawing/2014/main" id="{8F74F419-BD4C-7B44-B132-10D0C314E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B3B44-5748-0D46-8007-C9D7396CDCCD}"/>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305677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2BDA4-FB89-6041-B71B-60253375150F}"/>
              </a:ext>
            </a:extLst>
          </p:cNvPr>
          <p:cNvSpPr>
            <a:spLocks noGrp="1"/>
          </p:cNvSpPr>
          <p:nvPr>
            <p:ph type="dt" sz="half" idx="10"/>
          </p:nvPr>
        </p:nvSpPr>
        <p:spPr/>
        <p:txBody>
          <a:bodyPr/>
          <a:lstStyle/>
          <a:p>
            <a:r>
              <a:rPr lang="en-US"/>
              <a:t>10 November 2021</a:t>
            </a:r>
          </a:p>
        </p:txBody>
      </p:sp>
      <p:sp>
        <p:nvSpPr>
          <p:cNvPr id="3" name="Footer Placeholder 2">
            <a:extLst>
              <a:ext uri="{FF2B5EF4-FFF2-40B4-BE49-F238E27FC236}">
                <a16:creationId xmlns:a16="http://schemas.microsoft.com/office/drawing/2014/main" id="{182AB09D-DDEC-6648-BF29-C6F2C239F6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A610D1-278D-7640-A5B6-875ED7664840}"/>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254716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8372-253B-5143-88E1-584628D3E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90546-C904-BA47-A4FB-3E92820C4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D8205-0A7E-2B4B-BCD9-9162C5FB9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FFEA5-1AB3-5C49-999A-1AABD283A433}"/>
              </a:ext>
            </a:extLst>
          </p:cNvPr>
          <p:cNvSpPr>
            <a:spLocks noGrp="1"/>
          </p:cNvSpPr>
          <p:nvPr>
            <p:ph type="dt" sz="half" idx="10"/>
          </p:nvPr>
        </p:nvSpPr>
        <p:spPr/>
        <p:txBody>
          <a:bodyPr/>
          <a:lstStyle/>
          <a:p>
            <a:r>
              <a:rPr lang="en-US"/>
              <a:t>10 November 2021</a:t>
            </a:r>
          </a:p>
        </p:txBody>
      </p:sp>
      <p:sp>
        <p:nvSpPr>
          <p:cNvPr id="6" name="Footer Placeholder 5">
            <a:extLst>
              <a:ext uri="{FF2B5EF4-FFF2-40B4-BE49-F238E27FC236}">
                <a16:creationId xmlns:a16="http://schemas.microsoft.com/office/drawing/2014/main" id="{14329D0B-40D5-EF4E-8D75-7F37032D9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961B9-7F18-AF46-846E-1F9817227B9E}"/>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277443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74EC-93A7-4948-BFB1-1E75EFEFC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9E876-5782-E94C-93AC-0B7EBE4F1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A9D0-6726-A544-BE3F-C661EFC22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06744-73B1-A743-9F90-6D13121DDB64}"/>
              </a:ext>
            </a:extLst>
          </p:cNvPr>
          <p:cNvSpPr>
            <a:spLocks noGrp="1"/>
          </p:cNvSpPr>
          <p:nvPr>
            <p:ph type="dt" sz="half" idx="10"/>
          </p:nvPr>
        </p:nvSpPr>
        <p:spPr/>
        <p:txBody>
          <a:bodyPr/>
          <a:lstStyle/>
          <a:p>
            <a:r>
              <a:rPr lang="en-US"/>
              <a:t>10 November 2021</a:t>
            </a:r>
          </a:p>
        </p:txBody>
      </p:sp>
      <p:sp>
        <p:nvSpPr>
          <p:cNvPr id="6" name="Footer Placeholder 5">
            <a:extLst>
              <a:ext uri="{FF2B5EF4-FFF2-40B4-BE49-F238E27FC236}">
                <a16:creationId xmlns:a16="http://schemas.microsoft.com/office/drawing/2014/main" id="{D7A07423-79B7-6741-B38D-4029ACFCC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B062-72EC-3442-8C87-A1C0ABE4CDA8}"/>
              </a:ext>
            </a:extLst>
          </p:cNvPr>
          <p:cNvSpPr>
            <a:spLocks noGrp="1"/>
          </p:cNvSpPr>
          <p:nvPr>
            <p:ph type="sldNum" sz="quarter" idx="12"/>
          </p:nvPr>
        </p:nvSpPr>
        <p:spPr/>
        <p:txBody>
          <a:bodyPr/>
          <a:lstStyle/>
          <a:p>
            <a:fld id="{25C7EC90-9A2B-9547-9252-1EE4E1D5B166}" type="slidenum">
              <a:rPr lang="en-US" smtClean="0"/>
              <a:t>‹#›</a:t>
            </a:fld>
            <a:endParaRPr lang="en-US"/>
          </a:p>
        </p:txBody>
      </p:sp>
    </p:spTree>
    <p:extLst>
      <p:ext uri="{BB962C8B-B14F-4D97-AF65-F5344CB8AC3E}">
        <p14:creationId xmlns:p14="http://schemas.microsoft.com/office/powerpoint/2010/main" val="39675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C34EDD-ACC6-F945-8477-C43D80D06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2A2107-0CA7-D341-A549-BB95B0793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AEB8A-9D21-9E4C-BE67-F75CAADC1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 November 2021</a:t>
            </a:r>
          </a:p>
        </p:txBody>
      </p:sp>
      <p:sp>
        <p:nvSpPr>
          <p:cNvPr id="5" name="Footer Placeholder 4">
            <a:extLst>
              <a:ext uri="{FF2B5EF4-FFF2-40B4-BE49-F238E27FC236}">
                <a16:creationId xmlns:a16="http://schemas.microsoft.com/office/drawing/2014/main" id="{1466E7FD-9632-5B4F-BAE4-8D87B6D62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DDA4B-C9C2-1248-98E9-3D8488B14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7EC90-9A2B-9547-9252-1EE4E1D5B166}" type="slidenum">
              <a:rPr lang="en-US" smtClean="0"/>
              <a:t>‹#›</a:t>
            </a:fld>
            <a:endParaRPr lang="en-US"/>
          </a:p>
        </p:txBody>
      </p:sp>
    </p:spTree>
    <p:extLst>
      <p:ext uri="{BB962C8B-B14F-4D97-AF65-F5344CB8AC3E}">
        <p14:creationId xmlns:p14="http://schemas.microsoft.com/office/powerpoint/2010/main" val="334949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3232-58B4-3B4F-8CD3-18ACA7A32159}"/>
              </a:ext>
            </a:extLst>
          </p:cNvPr>
          <p:cNvSpPr>
            <a:spLocks noGrp="1"/>
          </p:cNvSpPr>
          <p:nvPr>
            <p:ph type="ctrTitle"/>
          </p:nvPr>
        </p:nvSpPr>
        <p:spPr/>
        <p:txBody>
          <a:bodyPr/>
          <a:lstStyle/>
          <a:p>
            <a:r>
              <a:rPr lang="en-US" dirty="0"/>
              <a:t>SAMPEX-HILT microbursts vs geomagnetic indices</a:t>
            </a:r>
          </a:p>
        </p:txBody>
      </p:sp>
      <p:sp>
        <p:nvSpPr>
          <p:cNvPr id="3" name="Subtitle 2">
            <a:extLst>
              <a:ext uri="{FF2B5EF4-FFF2-40B4-BE49-F238E27FC236}">
                <a16:creationId xmlns:a16="http://schemas.microsoft.com/office/drawing/2014/main" id="{4907B0D2-2C81-8D46-A75D-70577392ACC7}"/>
              </a:ext>
            </a:extLst>
          </p:cNvPr>
          <p:cNvSpPr>
            <a:spLocks noGrp="1"/>
          </p:cNvSpPr>
          <p:nvPr>
            <p:ph type="subTitle" idx="1"/>
          </p:nvPr>
        </p:nvSpPr>
        <p:spPr/>
        <p:txBody>
          <a:bodyPr/>
          <a:lstStyle/>
          <a:p>
            <a:r>
              <a:rPr lang="en-US" dirty="0"/>
              <a:t>Mykhaylo Shumko</a:t>
            </a:r>
          </a:p>
          <a:p>
            <a:r>
              <a:rPr lang="en-US" dirty="0"/>
              <a:t>10 November 2021</a:t>
            </a:r>
          </a:p>
        </p:txBody>
      </p:sp>
      <p:sp>
        <p:nvSpPr>
          <p:cNvPr id="4" name="Date Placeholder 3">
            <a:extLst>
              <a:ext uri="{FF2B5EF4-FFF2-40B4-BE49-F238E27FC236}">
                <a16:creationId xmlns:a16="http://schemas.microsoft.com/office/drawing/2014/main" id="{70D744FD-2856-1440-9B90-DA055D543562}"/>
              </a:ext>
            </a:extLst>
          </p:cNvPr>
          <p:cNvSpPr>
            <a:spLocks noGrp="1"/>
          </p:cNvSpPr>
          <p:nvPr>
            <p:ph type="dt" sz="half" idx="10"/>
          </p:nvPr>
        </p:nvSpPr>
        <p:spPr/>
        <p:txBody>
          <a:bodyPr/>
          <a:lstStyle/>
          <a:p>
            <a:r>
              <a:rPr lang="en-US" dirty="0"/>
              <a:t>10 November 2021</a:t>
            </a:r>
          </a:p>
        </p:txBody>
      </p:sp>
      <p:sp>
        <p:nvSpPr>
          <p:cNvPr id="5" name="Slide Number Placeholder 4">
            <a:extLst>
              <a:ext uri="{FF2B5EF4-FFF2-40B4-BE49-F238E27FC236}">
                <a16:creationId xmlns:a16="http://schemas.microsoft.com/office/drawing/2014/main" id="{2B8459A7-366D-204B-9D85-6473045561D8}"/>
              </a:ext>
            </a:extLst>
          </p:cNvPr>
          <p:cNvSpPr>
            <a:spLocks noGrp="1"/>
          </p:cNvSpPr>
          <p:nvPr>
            <p:ph type="sldNum" sz="quarter" idx="12"/>
          </p:nvPr>
        </p:nvSpPr>
        <p:spPr/>
        <p:txBody>
          <a:bodyPr/>
          <a:lstStyle/>
          <a:p>
            <a:fld id="{25C7EC90-9A2B-9547-9252-1EE4E1D5B166}" type="slidenum">
              <a:rPr lang="en-US" smtClean="0"/>
              <a:t>1</a:t>
            </a:fld>
            <a:endParaRPr lang="en-US"/>
          </a:p>
        </p:txBody>
      </p:sp>
    </p:spTree>
    <p:extLst>
      <p:ext uri="{BB962C8B-B14F-4D97-AF65-F5344CB8AC3E}">
        <p14:creationId xmlns:p14="http://schemas.microsoft.com/office/powerpoint/2010/main" val="49662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23ED-6211-A643-95FE-C566BD4AC9AC}"/>
              </a:ext>
            </a:extLst>
          </p:cNvPr>
          <p:cNvSpPr>
            <a:spLocks noGrp="1"/>
          </p:cNvSpPr>
          <p:nvPr>
            <p:ph type="title"/>
          </p:nvPr>
        </p:nvSpPr>
        <p:spPr/>
        <p:txBody>
          <a:bodyPr/>
          <a:lstStyle/>
          <a:p>
            <a:r>
              <a:rPr lang="en-US" dirty="0"/>
              <a:t>Step 3: Append Indices</a:t>
            </a:r>
          </a:p>
        </p:txBody>
      </p:sp>
      <p:sp>
        <p:nvSpPr>
          <p:cNvPr id="4" name="Date Placeholder 3">
            <a:extLst>
              <a:ext uri="{FF2B5EF4-FFF2-40B4-BE49-F238E27FC236}">
                <a16:creationId xmlns:a16="http://schemas.microsoft.com/office/drawing/2014/main" id="{68C693D4-5E74-BF4E-AA00-F4A5C8E99F93}"/>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02824074-17D8-1149-BFB0-7C6E01588646}"/>
              </a:ext>
            </a:extLst>
          </p:cNvPr>
          <p:cNvSpPr>
            <a:spLocks noGrp="1"/>
          </p:cNvSpPr>
          <p:nvPr>
            <p:ph type="sldNum" sz="quarter" idx="12"/>
          </p:nvPr>
        </p:nvSpPr>
        <p:spPr/>
        <p:txBody>
          <a:bodyPr/>
          <a:lstStyle/>
          <a:p>
            <a:fld id="{25C7EC90-9A2B-9547-9252-1EE4E1D5B166}" type="slidenum">
              <a:rPr lang="en-US" smtClean="0"/>
              <a:t>10</a:t>
            </a:fld>
            <a:endParaRPr lang="en-US"/>
          </a:p>
        </p:txBody>
      </p:sp>
      <p:pic>
        <p:nvPicPr>
          <p:cNvPr id="11" name="Content Placeholder 10">
            <a:extLst>
              <a:ext uri="{FF2B5EF4-FFF2-40B4-BE49-F238E27FC236}">
                <a16:creationId xmlns:a16="http://schemas.microsoft.com/office/drawing/2014/main" id="{27528DFB-D25F-234A-824A-F0A85D30ED2F}"/>
              </a:ext>
            </a:extLst>
          </p:cNvPr>
          <p:cNvPicPr>
            <a:picLocks noGrp="1" noChangeAspect="1"/>
          </p:cNvPicPr>
          <p:nvPr>
            <p:ph idx="1"/>
          </p:nvPr>
        </p:nvPicPr>
        <p:blipFill>
          <a:blip r:embed="rId2"/>
          <a:stretch>
            <a:fillRect/>
          </a:stretch>
        </p:blipFill>
        <p:spPr>
          <a:xfrm>
            <a:off x="298556" y="1555802"/>
            <a:ext cx="8702676" cy="4351338"/>
          </a:xfrm>
        </p:spPr>
      </p:pic>
      <p:sp>
        <p:nvSpPr>
          <p:cNvPr id="12" name="TextBox 11">
            <a:extLst>
              <a:ext uri="{FF2B5EF4-FFF2-40B4-BE49-F238E27FC236}">
                <a16:creationId xmlns:a16="http://schemas.microsoft.com/office/drawing/2014/main" id="{39AD2ECE-EC76-2E41-B726-7494328CA74D}"/>
              </a:ext>
            </a:extLst>
          </p:cNvPr>
          <p:cNvSpPr txBox="1"/>
          <p:nvPr/>
        </p:nvSpPr>
        <p:spPr>
          <a:xfrm>
            <a:off x="7547184" y="3876492"/>
            <a:ext cx="3987384" cy="2585323"/>
          </a:xfrm>
          <a:prstGeom prst="rect">
            <a:avLst/>
          </a:prstGeom>
          <a:noFill/>
        </p:spPr>
        <p:txBody>
          <a:bodyPr wrap="square" rtlCol="0">
            <a:spAutoFit/>
          </a:bodyPr>
          <a:lstStyle/>
          <a:p>
            <a:r>
              <a:rPr lang="en-US" dirty="0"/>
              <a:t>To my surprise, I don’t see any significant trends in any of these indices and the microburst rate.</a:t>
            </a:r>
          </a:p>
          <a:p>
            <a:endParaRPr lang="en-US" dirty="0"/>
          </a:p>
          <a:p>
            <a:r>
              <a:rPr lang="en-US" dirty="0"/>
              <a:t>Is there a better way to calculate microburst occurrence rate?</a:t>
            </a:r>
          </a:p>
          <a:p>
            <a:endParaRPr lang="en-US" dirty="0"/>
          </a:p>
          <a:p>
            <a:r>
              <a:rPr lang="en-US" dirty="0"/>
              <a:t>Maybe this is where the rate of change of this indices will be more illuminating.</a:t>
            </a:r>
          </a:p>
        </p:txBody>
      </p:sp>
    </p:spTree>
    <p:extLst>
      <p:ext uri="{BB962C8B-B14F-4D97-AF65-F5344CB8AC3E}">
        <p14:creationId xmlns:p14="http://schemas.microsoft.com/office/powerpoint/2010/main" val="38599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23ED-6211-A643-95FE-C566BD4AC9AC}"/>
              </a:ext>
            </a:extLst>
          </p:cNvPr>
          <p:cNvSpPr>
            <a:spLocks noGrp="1"/>
          </p:cNvSpPr>
          <p:nvPr>
            <p:ph type="title"/>
          </p:nvPr>
        </p:nvSpPr>
        <p:spPr/>
        <p:txBody>
          <a:bodyPr/>
          <a:lstStyle/>
          <a:p>
            <a:r>
              <a:rPr lang="en-US" dirty="0"/>
              <a:t>Step 3: Append Indices</a:t>
            </a:r>
          </a:p>
        </p:txBody>
      </p:sp>
      <p:sp>
        <p:nvSpPr>
          <p:cNvPr id="4" name="Date Placeholder 3">
            <a:extLst>
              <a:ext uri="{FF2B5EF4-FFF2-40B4-BE49-F238E27FC236}">
                <a16:creationId xmlns:a16="http://schemas.microsoft.com/office/drawing/2014/main" id="{68C693D4-5E74-BF4E-AA00-F4A5C8E99F93}"/>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02824074-17D8-1149-BFB0-7C6E01588646}"/>
              </a:ext>
            </a:extLst>
          </p:cNvPr>
          <p:cNvSpPr>
            <a:spLocks noGrp="1"/>
          </p:cNvSpPr>
          <p:nvPr>
            <p:ph type="sldNum" sz="quarter" idx="12"/>
          </p:nvPr>
        </p:nvSpPr>
        <p:spPr/>
        <p:txBody>
          <a:bodyPr/>
          <a:lstStyle/>
          <a:p>
            <a:fld id="{25C7EC90-9A2B-9547-9252-1EE4E1D5B166}" type="slidenum">
              <a:rPr lang="en-US" smtClean="0"/>
              <a:t>11</a:t>
            </a:fld>
            <a:endParaRPr lang="en-US"/>
          </a:p>
        </p:txBody>
      </p:sp>
      <p:pic>
        <p:nvPicPr>
          <p:cNvPr id="11" name="Content Placeholder 10">
            <a:extLst>
              <a:ext uri="{FF2B5EF4-FFF2-40B4-BE49-F238E27FC236}">
                <a16:creationId xmlns:a16="http://schemas.microsoft.com/office/drawing/2014/main" id="{27528DFB-D25F-234A-824A-F0A85D30ED2F}"/>
              </a:ext>
            </a:extLst>
          </p:cNvPr>
          <p:cNvPicPr>
            <a:picLocks noGrp="1" noChangeAspect="1"/>
          </p:cNvPicPr>
          <p:nvPr>
            <p:ph idx="1"/>
          </p:nvPr>
        </p:nvPicPr>
        <p:blipFill>
          <a:blip r:embed="rId2"/>
          <a:srcRect/>
          <a:stretch/>
        </p:blipFill>
        <p:spPr>
          <a:xfrm>
            <a:off x="298556" y="1555802"/>
            <a:ext cx="8702676" cy="4351338"/>
          </a:xfrm>
        </p:spPr>
      </p:pic>
      <p:sp>
        <p:nvSpPr>
          <p:cNvPr id="12" name="TextBox 11">
            <a:extLst>
              <a:ext uri="{FF2B5EF4-FFF2-40B4-BE49-F238E27FC236}">
                <a16:creationId xmlns:a16="http://schemas.microsoft.com/office/drawing/2014/main" id="{39AD2ECE-EC76-2E41-B726-7494328CA74D}"/>
              </a:ext>
            </a:extLst>
          </p:cNvPr>
          <p:cNvSpPr txBox="1"/>
          <p:nvPr/>
        </p:nvSpPr>
        <p:spPr>
          <a:xfrm>
            <a:off x="7547184" y="3876492"/>
            <a:ext cx="3987384" cy="2585323"/>
          </a:xfrm>
          <a:prstGeom prst="rect">
            <a:avLst/>
          </a:prstGeom>
          <a:noFill/>
        </p:spPr>
        <p:txBody>
          <a:bodyPr wrap="square" rtlCol="0">
            <a:spAutoFit/>
          </a:bodyPr>
          <a:lstStyle/>
          <a:p>
            <a:r>
              <a:rPr lang="en-US" dirty="0"/>
              <a:t>To my surprise, I don’t see any significant trends in any of these indices and the microburst rate.</a:t>
            </a:r>
          </a:p>
          <a:p>
            <a:endParaRPr lang="en-US" dirty="0"/>
          </a:p>
          <a:p>
            <a:r>
              <a:rPr lang="en-US" dirty="0"/>
              <a:t>Is there a better way to calculate microburst occurrence rate?</a:t>
            </a:r>
          </a:p>
          <a:p>
            <a:endParaRPr lang="en-US" dirty="0"/>
          </a:p>
          <a:p>
            <a:r>
              <a:rPr lang="en-US" dirty="0"/>
              <a:t>Maybe this is where the rate of change of this indices will be more illuminating.</a:t>
            </a:r>
          </a:p>
        </p:txBody>
      </p:sp>
      <p:sp>
        <p:nvSpPr>
          <p:cNvPr id="3" name="TextBox 2">
            <a:extLst>
              <a:ext uri="{FF2B5EF4-FFF2-40B4-BE49-F238E27FC236}">
                <a16:creationId xmlns:a16="http://schemas.microsoft.com/office/drawing/2014/main" id="{C600F109-7C90-F34E-8F70-11860597976A}"/>
              </a:ext>
            </a:extLst>
          </p:cNvPr>
          <p:cNvSpPr txBox="1"/>
          <p:nvPr/>
        </p:nvSpPr>
        <p:spPr>
          <a:xfrm>
            <a:off x="9129010" y="1948721"/>
            <a:ext cx="2833141" cy="646331"/>
          </a:xfrm>
          <a:prstGeom prst="rect">
            <a:avLst/>
          </a:prstGeom>
          <a:noFill/>
        </p:spPr>
        <p:txBody>
          <a:bodyPr wrap="square" rtlCol="0">
            <a:spAutoFit/>
          </a:bodyPr>
          <a:lstStyle/>
          <a:p>
            <a:r>
              <a:rPr lang="en-US" dirty="0"/>
              <a:t>Same as </a:t>
            </a:r>
            <a:r>
              <a:rPr lang="en-US"/>
              <a:t>the previous slide </a:t>
            </a:r>
            <a:r>
              <a:rPr lang="en-US" dirty="0"/>
              <a:t>but in histogram form.</a:t>
            </a:r>
          </a:p>
        </p:txBody>
      </p:sp>
    </p:spTree>
    <p:extLst>
      <p:ext uri="{BB962C8B-B14F-4D97-AF65-F5344CB8AC3E}">
        <p14:creationId xmlns:p14="http://schemas.microsoft.com/office/powerpoint/2010/main" val="269382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281D-6698-2A44-AE0D-F60AA9D8C7C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AF85FC9-122A-D94C-961F-CD8B27BA0FDC}"/>
              </a:ext>
            </a:extLst>
          </p:cNvPr>
          <p:cNvSpPr>
            <a:spLocks noGrp="1"/>
          </p:cNvSpPr>
          <p:nvPr>
            <p:ph idx="1"/>
          </p:nvPr>
        </p:nvSpPr>
        <p:spPr/>
        <p:txBody>
          <a:bodyPr/>
          <a:lstStyle/>
          <a:p>
            <a:r>
              <a:rPr lang="en-US" dirty="0"/>
              <a:t>Question: what geomagnetic indices best predict &gt; 1 MeV microburst occurrence?</a:t>
            </a:r>
          </a:p>
          <a:p>
            <a:r>
              <a:rPr lang="en-US" dirty="0"/>
              <a:t>Relevance:</a:t>
            </a:r>
          </a:p>
          <a:p>
            <a:pPr marL="914400" lvl="1" indent="-457200">
              <a:buFont typeface="+mj-lt"/>
              <a:buAutoNum type="arabicPeriod"/>
            </a:pPr>
            <a:r>
              <a:rPr lang="en-US" dirty="0"/>
              <a:t>Help launch sounding rockets.</a:t>
            </a:r>
          </a:p>
          <a:p>
            <a:pPr marL="914400" lvl="1" indent="-457200">
              <a:buFont typeface="+mj-lt"/>
              <a:buAutoNum type="arabicPeriod"/>
            </a:pPr>
            <a:r>
              <a:rPr lang="en-US" dirty="0"/>
              <a:t>A more informed input to radiation belt precipitation models</a:t>
            </a:r>
          </a:p>
          <a:p>
            <a:pPr marL="914400" lvl="1" indent="-457200">
              <a:buFont typeface="+mj-lt"/>
              <a:buAutoNum type="arabicPeriod"/>
            </a:pPr>
            <a:r>
              <a:rPr lang="en-US" dirty="0"/>
              <a:t>Understand what underlying phenomena drives MeV microbursts</a:t>
            </a:r>
          </a:p>
        </p:txBody>
      </p:sp>
      <p:sp>
        <p:nvSpPr>
          <p:cNvPr id="4" name="Date Placeholder 3">
            <a:extLst>
              <a:ext uri="{FF2B5EF4-FFF2-40B4-BE49-F238E27FC236}">
                <a16:creationId xmlns:a16="http://schemas.microsoft.com/office/drawing/2014/main" id="{B3D008A7-AC87-124B-8FC1-E2083EF7ECC6}"/>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E575AE61-79A9-AA47-AAEB-B2FC9230DED6}"/>
              </a:ext>
            </a:extLst>
          </p:cNvPr>
          <p:cNvSpPr>
            <a:spLocks noGrp="1"/>
          </p:cNvSpPr>
          <p:nvPr>
            <p:ph type="sldNum" sz="quarter" idx="12"/>
          </p:nvPr>
        </p:nvSpPr>
        <p:spPr/>
        <p:txBody>
          <a:bodyPr/>
          <a:lstStyle/>
          <a:p>
            <a:fld id="{25C7EC90-9A2B-9547-9252-1EE4E1D5B166}" type="slidenum">
              <a:rPr lang="en-US" smtClean="0"/>
              <a:t>2</a:t>
            </a:fld>
            <a:endParaRPr lang="en-US"/>
          </a:p>
        </p:txBody>
      </p:sp>
    </p:spTree>
    <p:extLst>
      <p:ext uri="{BB962C8B-B14F-4D97-AF65-F5344CB8AC3E}">
        <p14:creationId xmlns:p14="http://schemas.microsoft.com/office/powerpoint/2010/main" val="258057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B0FA-44A0-8341-A31C-ABADD7B847C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834899E-C2BF-D843-BCBE-83B8B1F7A58D}"/>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solidFill>
                  <a:schemeClr val="accent6"/>
                </a:solidFill>
              </a:rPr>
              <a:t>Calculate the number of microbursts observed in each radiation belt pass for the 1997-2012 years. </a:t>
            </a:r>
          </a:p>
          <a:p>
            <a:pPr marL="514350" indent="-514350">
              <a:buFont typeface="+mj-lt"/>
              <a:buAutoNum type="arabicPeriod"/>
            </a:pPr>
            <a:r>
              <a:rPr lang="en-US" dirty="0">
                <a:solidFill>
                  <a:schemeClr val="accent6"/>
                </a:solidFill>
              </a:rPr>
              <a:t>Calculate microburst occurrence rates in each radiation belt pass.</a:t>
            </a:r>
          </a:p>
          <a:p>
            <a:pPr marL="514350" indent="-514350">
              <a:buFont typeface="+mj-lt"/>
              <a:buAutoNum type="arabicPeriod"/>
            </a:pPr>
            <a:r>
              <a:rPr lang="en-US" dirty="0">
                <a:solidFill>
                  <a:schemeClr val="accent6"/>
                </a:solidFill>
              </a:rPr>
              <a:t>Append the AE, SYM, and ASY indices to the microburst dataset.</a:t>
            </a:r>
          </a:p>
          <a:p>
            <a:pPr marL="514350" indent="-514350">
              <a:buFont typeface="+mj-lt"/>
              <a:buAutoNum type="arabicPeriod"/>
            </a:pPr>
            <a:r>
              <a:rPr lang="en-US" dirty="0">
                <a:solidFill>
                  <a:schemeClr val="accent6"/>
                </a:solidFill>
              </a:rPr>
              <a:t>Look for trends in microburst occurrence vs indices.</a:t>
            </a:r>
          </a:p>
          <a:p>
            <a:pPr marL="514350" indent="-514350">
              <a:buFont typeface="+mj-lt"/>
              <a:buAutoNum type="arabicPeriod"/>
            </a:pPr>
            <a:r>
              <a:rPr lang="en-US" dirty="0"/>
              <a:t>Append the indices' rate of change in multiple time windows.</a:t>
            </a:r>
          </a:p>
          <a:p>
            <a:pPr marL="514350" indent="-514350">
              <a:buFont typeface="+mj-lt"/>
              <a:buAutoNum type="arabicPeriod"/>
            </a:pPr>
            <a:r>
              <a:rPr lang="en-US" dirty="0"/>
              <a:t>Look for trends in microburst occurrence vs indices.</a:t>
            </a:r>
          </a:p>
          <a:p>
            <a:pPr marL="514350" indent="-514350">
              <a:buFont typeface="+mj-lt"/>
              <a:buAutoNum type="arabicPeriod"/>
            </a:pPr>
            <a:r>
              <a:rPr lang="en-US" dirty="0"/>
              <a:t>If we observe trends at this point, model the occurrence rate with indices as the input.</a:t>
            </a:r>
          </a:p>
          <a:p>
            <a:pPr marL="514350" indent="-514350">
              <a:buFont typeface="+mj-lt"/>
              <a:buAutoNum type="arabicPeriod"/>
            </a:pPr>
            <a:r>
              <a:rPr lang="en-US" dirty="0"/>
              <a:t>…</a:t>
            </a:r>
          </a:p>
        </p:txBody>
      </p:sp>
      <p:sp>
        <p:nvSpPr>
          <p:cNvPr id="4" name="Date Placeholder 3">
            <a:extLst>
              <a:ext uri="{FF2B5EF4-FFF2-40B4-BE49-F238E27FC236}">
                <a16:creationId xmlns:a16="http://schemas.microsoft.com/office/drawing/2014/main" id="{3A9DFC4E-51C7-B34D-8D89-E66E38F2F788}"/>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0D347701-17C0-3B41-8F8B-73B5FB12876B}"/>
              </a:ext>
            </a:extLst>
          </p:cNvPr>
          <p:cNvSpPr>
            <a:spLocks noGrp="1"/>
          </p:cNvSpPr>
          <p:nvPr>
            <p:ph type="sldNum" sz="quarter" idx="12"/>
          </p:nvPr>
        </p:nvSpPr>
        <p:spPr/>
        <p:txBody>
          <a:bodyPr/>
          <a:lstStyle/>
          <a:p>
            <a:fld id="{25C7EC90-9A2B-9547-9252-1EE4E1D5B166}" type="slidenum">
              <a:rPr lang="en-US" smtClean="0"/>
              <a:t>3</a:t>
            </a:fld>
            <a:endParaRPr lang="en-US"/>
          </a:p>
        </p:txBody>
      </p:sp>
    </p:spTree>
    <p:extLst>
      <p:ext uri="{BB962C8B-B14F-4D97-AF65-F5344CB8AC3E}">
        <p14:creationId xmlns:p14="http://schemas.microsoft.com/office/powerpoint/2010/main" val="4699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CE90-BCF8-5A41-B01A-79FBDD76D172}"/>
              </a:ext>
            </a:extLst>
          </p:cNvPr>
          <p:cNvSpPr>
            <a:spLocks noGrp="1"/>
          </p:cNvSpPr>
          <p:nvPr>
            <p:ph type="title"/>
          </p:nvPr>
        </p:nvSpPr>
        <p:spPr/>
        <p:txBody>
          <a:bodyPr/>
          <a:lstStyle/>
          <a:p>
            <a:r>
              <a:rPr lang="en-US" dirty="0"/>
              <a:t>AE, SYM, and ASY indices</a:t>
            </a:r>
          </a:p>
        </p:txBody>
      </p:sp>
      <p:sp>
        <p:nvSpPr>
          <p:cNvPr id="3" name="Content Placeholder 2">
            <a:extLst>
              <a:ext uri="{FF2B5EF4-FFF2-40B4-BE49-F238E27FC236}">
                <a16:creationId xmlns:a16="http://schemas.microsoft.com/office/drawing/2014/main" id="{4D417330-6900-364D-A853-2B261DBCBB1E}"/>
              </a:ext>
            </a:extLst>
          </p:cNvPr>
          <p:cNvSpPr>
            <a:spLocks noGrp="1"/>
          </p:cNvSpPr>
          <p:nvPr>
            <p:ph idx="1"/>
          </p:nvPr>
        </p:nvSpPr>
        <p:spPr/>
        <p:txBody>
          <a:bodyPr>
            <a:normAutofit fontScale="92500" lnSpcReduction="20000"/>
          </a:bodyPr>
          <a:lstStyle/>
          <a:p>
            <a:r>
              <a:rPr lang="en-US" dirty="0"/>
              <a:t>The Auroral Electrojet (AE) index was originally introduced by Davis and </a:t>
            </a:r>
            <a:r>
              <a:rPr lang="en-US" dirty="0" err="1"/>
              <a:t>Sugiura</a:t>
            </a:r>
            <a:r>
              <a:rPr lang="en-US" dirty="0"/>
              <a:t> in 1966 as a measure of global electrojet activity in the auroral zone. </a:t>
            </a:r>
          </a:p>
          <a:p>
            <a:r>
              <a:rPr lang="en-US" dirty="0"/>
              <a:t>The AU and AL indices are intended to express the strongest current intensity of the eastward and westward auroral electrojets, respectively. The AE index represents the overall activity of the electrojets, and the AO index provides a measure of the equivalent zonal current.</a:t>
            </a:r>
          </a:p>
          <a:p>
            <a:r>
              <a:rPr lang="en-US" dirty="0"/>
              <a:t>To describe the geomagnetic disturbances at mid-latitudes in terms of longitudinally asymmetric (</a:t>
            </a:r>
            <a:r>
              <a:rPr lang="en-US" i="1" dirty="0"/>
              <a:t>ASY</a:t>
            </a:r>
            <a:r>
              <a:rPr lang="en-US" dirty="0"/>
              <a:t>) and symmetric (</a:t>
            </a:r>
            <a:r>
              <a:rPr lang="en-US" i="1" dirty="0"/>
              <a:t>SYM</a:t>
            </a:r>
            <a:r>
              <a:rPr lang="en-US" dirty="0"/>
              <a:t>) disturbances for both </a:t>
            </a:r>
            <a:r>
              <a:rPr lang="en-US" i="1" dirty="0"/>
              <a:t>H</a:t>
            </a:r>
            <a:r>
              <a:rPr lang="en-US" dirty="0"/>
              <a:t> and </a:t>
            </a:r>
            <a:r>
              <a:rPr lang="en-US" i="1" dirty="0"/>
              <a:t>D</a:t>
            </a:r>
            <a:r>
              <a:rPr lang="en-US" dirty="0"/>
              <a:t> components respectively parallel and perpendicular to the dipole axis.</a:t>
            </a:r>
          </a:p>
          <a:p>
            <a:r>
              <a:rPr lang="en-US" i="1" dirty="0"/>
              <a:t>SYM-H</a:t>
            </a:r>
            <a:r>
              <a:rPr lang="en-US" dirty="0"/>
              <a:t> is essentially the same as the </a:t>
            </a:r>
            <a:r>
              <a:rPr lang="en-US" i="1" dirty="0" err="1"/>
              <a:t>Dst</a:t>
            </a:r>
            <a:r>
              <a:rPr lang="en-US" dirty="0"/>
              <a:t> index with a different time resolution.</a:t>
            </a:r>
          </a:p>
        </p:txBody>
      </p:sp>
      <p:sp>
        <p:nvSpPr>
          <p:cNvPr id="4" name="Date Placeholder 3">
            <a:extLst>
              <a:ext uri="{FF2B5EF4-FFF2-40B4-BE49-F238E27FC236}">
                <a16:creationId xmlns:a16="http://schemas.microsoft.com/office/drawing/2014/main" id="{7CCBEE21-E624-2648-AB06-51781AEDA32D}"/>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8A90BBD9-D368-9244-A65F-101CA16A6185}"/>
              </a:ext>
            </a:extLst>
          </p:cNvPr>
          <p:cNvSpPr>
            <a:spLocks noGrp="1"/>
          </p:cNvSpPr>
          <p:nvPr>
            <p:ph type="sldNum" sz="quarter" idx="12"/>
          </p:nvPr>
        </p:nvSpPr>
        <p:spPr/>
        <p:txBody>
          <a:bodyPr/>
          <a:lstStyle/>
          <a:p>
            <a:fld id="{25C7EC90-9A2B-9547-9252-1EE4E1D5B166}" type="slidenum">
              <a:rPr lang="en-US" smtClean="0"/>
              <a:t>4</a:t>
            </a:fld>
            <a:endParaRPr lang="en-US"/>
          </a:p>
        </p:txBody>
      </p:sp>
    </p:spTree>
    <p:extLst>
      <p:ext uri="{BB962C8B-B14F-4D97-AF65-F5344CB8AC3E}">
        <p14:creationId xmlns:p14="http://schemas.microsoft.com/office/powerpoint/2010/main" val="42414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49E3-0C17-3D4F-9656-0AB435700252}"/>
              </a:ext>
            </a:extLst>
          </p:cNvPr>
          <p:cNvSpPr>
            <a:spLocks noGrp="1"/>
          </p:cNvSpPr>
          <p:nvPr>
            <p:ph type="title"/>
          </p:nvPr>
        </p:nvSpPr>
        <p:spPr/>
        <p:txBody>
          <a:bodyPr/>
          <a:lstStyle/>
          <a:p>
            <a:r>
              <a:rPr lang="en-US" dirty="0"/>
              <a:t>Step 1: 2997-2012 radiation belt passes</a:t>
            </a:r>
          </a:p>
        </p:txBody>
      </p:sp>
      <p:pic>
        <p:nvPicPr>
          <p:cNvPr id="5" name="Content Placeholder 4">
            <a:extLst>
              <a:ext uri="{FF2B5EF4-FFF2-40B4-BE49-F238E27FC236}">
                <a16:creationId xmlns:a16="http://schemas.microsoft.com/office/drawing/2014/main" id="{E33CD820-DC87-0241-950A-FA6B7458D560}"/>
              </a:ext>
            </a:extLst>
          </p:cNvPr>
          <p:cNvPicPr>
            <a:picLocks noGrp="1" noChangeAspect="1"/>
          </p:cNvPicPr>
          <p:nvPr>
            <p:ph idx="1"/>
          </p:nvPr>
        </p:nvPicPr>
        <p:blipFill>
          <a:blip r:embed="rId2"/>
          <a:stretch>
            <a:fillRect/>
          </a:stretch>
        </p:blipFill>
        <p:spPr>
          <a:xfrm>
            <a:off x="838199" y="1690688"/>
            <a:ext cx="6057275" cy="4542956"/>
          </a:xfrm>
        </p:spPr>
      </p:pic>
      <p:sp>
        <p:nvSpPr>
          <p:cNvPr id="6" name="Date Placeholder 5">
            <a:extLst>
              <a:ext uri="{FF2B5EF4-FFF2-40B4-BE49-F238E27FC236}">
                <a16:creationId xmlns:a16="http://schemas.microsoft.com/office/drawing/2014/main" id="{1B10E31B-55CE-0B4D-9BA2-00EE3F73A2E2}"/>
              </a:ext>
            </a:extLst>
          </p:cNvPr>
          <p:cNvSpPr>
            <a:spLocks noGrp="1"/>
          </p:cNvSpPr>
          <p:nvPr>
            <p:ph type="dt" sz="half" idx="10"/>
          </p:nvPr>
        </p:nvSpPr>
        <p:spPr/>
        <p:txBody>
          <a:bodyPr/>
          <a:lstStyle/>
          <a:p>
            <a:r>
              <a:rPr lang="en-US"/>
              <a:t>10 November 2021</a:t>
            </a:r>
          </a:p>
        </p:txBody>
      </p:sp>
      <p:sp>
        <p:nvSpPr>
          <p:cNvPr id="7" name="Slide Number Placeholder 6">
            <a:extLst>
              <a:ext uri="{FF2B5EF4-FFF2-40B4-BE49-F238E27FC236}">
                <a16:creationId xmlns:a16="http://schemas.microsoft.com/office/drawing/2014/main" id="{0BE42B23-9A64-694C-AC34-4F72738A3A3F}"/>
              </a:ext>
            </a:extLst>
          </p:cNvPr>
          <p:cNvSpPr>
            <a:spLocks noGrp="1"/>
          </p:cNvSpPr>
          <p:nvPr>
            <p:ph type="sldNum" sz="quarter" idx="12"/>
          </p:nvPr>
        </p:nvSpPr>
        <p:spPr/>
        <p:txBody>
          <a:bodyPr/>
          <a:lstStyle/>
          <a:p>
            <a:fld id="{25C7EC90-9A2B-9547-9252-1EE4E1D5B166}" type="slidenum">
              <a:rPr lang="en-US" smtClean="0"/>
              <a:t>5</a:t>
            </a:fld>
            <a:endParaRPr lang="en-US"/>
          </a:p>
        </p:txBody>
      </p:sp>
      <p:sp>
        <p:nvSpPr>
          <p:cNvPr id="8" name="TextBox 7">
            <a:extLst>
              <a:ext uri="{FF2B5EF4-FFF2-40B4-BE49-F238E27FC236}">
                <a16:creationId xmlns:a16="http://schemas.microsoft.com/office/drawing/2014/main" id="{BE700863-3B8A-3A47-B5FA-27B0D84D19AC}"/>
              </a:ext>
            </a:extLst>
          </p:cNvPr>
          <p:cNvSpPr txBox="1"/>
          <p:nvPr/>
        </p:nvSpPr>
        <p:spPr>
          <a:xfrm>
            <a:off x="7285220" y="2038662"/>
            <a:ext cx="4068580" cy="3693319"/>
          </a:xfrm>
          <a:prstGeom prst="rect">
            <a:avLst/>
          </a:prstGeom>
          <a:noFill/>
        </p:spPr>
        <p:txBody>
          <a:bodyPr wrap="square" rtlCol="0">
            <a:spAutoFit/>
          </a:bodyPr>
          <a:lstStyle/>
          <a:p>
            <a:r>
              <a:rPr lang="en-US" dirty="0"/>
              <a:t>Passes defined by 4 &lt; L &lt; 8.</a:t>
            </a:r>
          </a:p>
          <a:p>
            <a:endParaRPr lang="en-US" dirty="0"/>
          </a:p>
          <a:p>
            <a:r>
              <a:rPr lang="en-US" dirty="0"/>
              <a:t>Filtered out passes by the maximum of the attitude flag. Attitude flag &gt;= 100 means SAMPEX was spinning. The spin is bad for microburst detections.</a:t>
            </a:r>
          </a:p>
          <a:p>
            <a:endParaRPr lang="en-US" dirty="0"/>
          </a:p>
          <a:p>
            <a:r>
              <a:rPr lang="en-US" dirty="0"/>
              <a:t>95% of passes are shorter than 5 minutes duration. This is typical. But 5% of passes are much longer---they occasionally happen when SAMPEX doesn’t quite exit L = 8 in the radiation belt on its pole-ward part of the orbit.</a:t>
            </a:r>
          </a:p>
        </p:txBody>
      </p:sp>
    </p:spTree>
    <p:extLst>
      <p:ext uri="{BB962C8B-B14F-4D97-AF65-F5344CB8AC3E}">
        <p14:creationId xmlns:p14="http://schemas.microsoft.com/office/powerpoint/2010/main" val="54518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718CE0-3110-6F4E-928C-5411DC237C70}"/>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𝑖𝑐𝑟𝑜𝑏𝑢𝑟𝑠𝑡</m:t>
                      </m:r>
                      <m:r>
                        <a:rPr lang="en-US" sz="2400" i="1" dirty="0" smtClean="0">
                          <a:latin typeface="Cambria Math" panose="02040503050406030204" pitchFamily="18" charset="0"/>
                        </a:rPr>
                        <m:t> </m:t>
                      </m:r>
                      <m:r>
                        <a:rPr lang="en-US" sz="2400" i="1" dirty="0" smtClean="0">
                          <a:latin typeface="Cambria Math" panose="02040503050406030204" pitchFamily="18" charset="0"/>
                        </a:rPr>
                        <m:t>𝑜𝑐𝑐𝑢𝑟𝑟𝑒𝑛𝑐𝑒</m:t>
                      </m:r>
                      <m:r>
                        <a:rPr lang="en-US" sz="2400" i="1" dirty="0" smtClean="0">
                          <a:latin typeface="Cambria Math" panose="02040503050406030204" pitchFamily="18" charset="0"/>
                        </a:rPr>
                        <m:t> = </m:t>
                      </m:r>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𝑛𝑢𝑚𝑏𝑒𝑟</m:t>
                          </m:r>
                          <m:r>
                            <a:rPr lang="en-US" sz="2400" i="1" dirty="0" smtClean="0">
                              <a:latin typeface="Cambria Math" panose="02040503050406030204" pitchFamily="18" charset="0"/>
                            </a:rPr>
                            <m:t> </m:t>
                          </m:r>
                          <m:r>
                            <a:rPr lang="en-US" sz="2400" i="1" dirty="0" smtClean="0">
                              <a:latin typeface="Cambria Math" panose="02040503050406030204" pitchFamily="18" charset="0"/>
                            </a:rPr>
                            <m:t>𝑜𝑓</m:t>
                          </m:r>
                          <m:r>
                            <a:rPr lang="en-US" sz="2400" i="1" dirty="0" smtClean="0">
                              <a:latin typeface="Cambria Math" panose="02040503050406030204" pitchFamily="18" charset="0"/>
                            </a:rPr>
                            <m:t> </m:t>
                          </m:r>
                          <m:r>
                            <a:rPr lang="en-US" sz="2400" i="1" dirty="0" smtClean="0">
                              <a:latin typeface="Cambria Math" panose="02040503050406030204" pitchFamily="18" charset="0"/>
                            </a:rPr>
                            <m:t>𝑚𝑖𝑐𝑟𝑜𝑏𝑢𝑟𝑠𝑡𝑠</m:t>
                          </m:r>
                          <m:r>
                            <a:rPr lang="en-US" sz="2400" i="1" dirty="0" smtClean="0">
                              <a:latin typeface="Cambria Math" panose="02040503050406030204" pitchFamily="18" charset="0"/>
                            </a:rPr>
                            <m:t> </m:t>
                          </m:r>
                          <m:r>
                            <a:rPr lang="en-US" sz="2400" i="1" dirty="0" smtClean="0">
                              <a:latin typeface="Cambria Math" panose="02040503050406030204" pitchFamily="18" charset="0"/>
                            </a:rPr>
                            <m:t>𝑜𝑏𝑠𝑒𝑟𝑣𝑒𝑑</m:t>
                          </m:r>
                          <m:r>
                            <a:rPr lang="en-US" sz="2400" i="1" dirty="0" smtClean="0">
                              <a:latin typeface="Cambria Math" panose="02040503050406030204" pitchFamily="18" charset="0"/>
                            </a:rPr>
                            <m:t> </m:t>
                          </m:r>
                          <m:r>
                            <a:rPr lang="en-US" sz="2400" i="1" dirty="0" smtClean="0">
                              <a:latin typeface="Cambria Math" panose="02040503050406030204" pitchFamily="18" charset="0"/>
                            </a:rPr>
                            <m:t>𝑖𝑛</m:t>
                          </m:r>
                          <m:r>
                            <a:rPr lang="en-US" sz="2400" i="1" dirty="0" smtClean="0">
                              <a:latin typeface="Cambria Math" panose="02040503050406030204" pitchFamily="18" charset="0"/>
                            </a:rPr>
                            <m:t> </m:t>
                          </m:r>
                          <m:r>
                            <a:rPr lang="en-US" sz="2400" i="1" dirty="0" smtClean="0">
                              <a:latin typeface="Cambria Math" panose="02040503050406030204" pitchFamily="18" charset="0"/>
                            </a:rPr>
                            <m:t>𝑒𝑎𝑐h</m:t>
                          </m:r>
                          <m:r>
                            <a:rPr lang="en-US" sz="2400" i="1" dirty="0" smtClean="0">
                              <a:latin typeface="Cambria Math" panose="02040503050406030204" pitchFamily="18" charset="0"/>
                            </a:rPr>
                            <m:t> </m:t>
                          </m:r>
                          <m:r>
                            <a:rPr lang="en-US" sz="2400" i="1" dirty="0" smtClean="0">
                              <a:latin typeface="Cambria Math" panose="02040503050406030204" pitchFamily="18" charset="0"/>
                            </a:rPr>
                            <m:t>𝑝𝑎𝑠𝑠</m:t>
                          </m:r>
                        </m:num>
                        <m:den>
                          <m:r>
                            <a:rPr lang="en-US" sz="2400" i="1" dirty="0" smtClean="0">
                              <a:latin typeface="Cambria Math" panose="02040503050406030204" pitchFamily="18" charset="0"/>
                            </a:rPr>
                            <m:t>𝑝𝑎𝑠𝑠</m:t>
                          </m:r>
                          <m:r>
                            <a:rPr lang="en-US" sz="2400" i="1" dirty="0" smtClean="0">
                              <a:latin typeface="Cambria Math" panose="02040503050406030204" pitchFamily="18" charset="0"/>
                            </a:rPr>
                            <m:t> </m:t>
                          </m:r>
                          <m:r>
                            <a:rPr lang="en-US" sz="2400" i="1" dirty="0" smtClean="0">
                              <a:latin typeface="Cambria Math" panose="02040503050406030204" pitchFamily="18" charset="0"/>
                            </a:rPr>
                            <m:t>𝑑𝑢𝑟𝑎𝑡𝑖𝑜𝑛</m:t>
                          </m:r>
                        </m:den>
                      </m:f>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𝑝𝑎𝑠𝑠</m:t>
                      </m:r>
                      <m:r>
                        <a:rPr lang="en-US" sz="2400" i="1" dirty="0" smtClean="0">
                          <a:latin typeface="Cambria Math" panose="02040503050406030204" pitchFamily="18" charset="0"/>
                        </a:rPr>
                        <m:t>= </m:t>
                      </m:r>
                      <m:r>
                        <a:rPr lang="en-US" sz="2400" i="1" dirty="0" smtClean="0">
                          <a:latin typeface="Cambria Math" panose="02040503050406030204" pitchFamily="18" charset="0"/>
                        </a:rPr>
                        <m:t>𝑟𝑎𝑑𝑖𝑎𝑡𝑖𝑜𝑛</m:t>
                      </m:r>
                      <m:r>
                        <a:rPr lang="en-US" sz="2400" i="1" dirty="0" smtClean="0">
                          <a:latin typeface="Cambria Math" panose="02040503050406030204" pitchFamily="18" charset="0"/>
                        </a:rPr>
                        <m:t> </m:t>
                      </m:r>
                      <m:r>
                        <a:rPr lang="en-US" sz="2400" i="1" dirty="0" smtClean="0">
                          <a:latin typeface="Cambria Math" panose="02040503050406030204" pitchFamily="18" charset="0"/>
                        </a:rPr>
                        <m:t>𝑏𝑒𝑙𝑡</m:t>
                      </m:r>
                      <m:r>
                        <a:rPr lang="en-US" sz="2400" i="1" dirty="0" smtClean="0">
                          <a:latin typeface="Cambria Math" panose="02040503050406030204" pitchFamily="18" charset="0"/>
                        </a:rPr>
                        <m:t> </m:t>
                      </m:r>
                      <m:r>
                        <a:rPr lang="en-US" sz="2400" i="1" dirty="0" smtClean="0">
                          <a:latin typeface="Cambria Math" panose="02040503050406030204" pitchFamily="18" charset="0"/>
                        </a:rPr>
                        <m:t>𝑝𝑎𝑠𝑠</m:t>
                      </m:r>
                    </m:oMath>
                  </m:oMathPara>
                </a14:m>
                <a:endParaRPr lang="en-US" sz="2400" dirty="0"/>
              </a:p>
            </p:txBody>
          </p:sp>
        </mc:Choice>
        <mc:Fallback>
          <p:sp>
            <p:nvSpPr>
              <p:cNvPr id="3" name="Content Placeholder 2">
                <a:extLst>
                  <a:ext uri="{FF2B5EF4-FFF2-40B4-BE49-F238E27FC236}">
                    <a16:creationId xmlns:a16="http://schemas.microsoft.com/office/drawing/2014/main" id="{05718CE0-3110-6F4E-928C-5411DC237C70}"/>
                  </a:ext>
                </a:extLst>
              </p:cNvPr>
              <p:cNvSpPr>
                <a:spLocks noGrp="1" noRot="1" noChangeAspect="1" noMove="1" noResize="1" noEditPoints="1" noAdjustHandles="1" noChangeArrowheads="1" noChangeShapeType="1" noTextEdit="1"/>
              </p:cNvSpPr>
              <p:nvPr>
                <p:ph idx="1"/>
              </p:nvPr>
            </p:nvSpPr>
            <p:spPr>
              <a:blipFill>
                <a:blip r:embed="rId2"/>
                <a:stretch>
                  <a:fillRect t="-14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DAAEAD9-503E-BA42-815B-36EF3FD4B159}"/>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10FEDC5A-590E-0A4C-AD52-B3004C6ABE20}"/>
              </a:ext>
            </a:extLst>
          </p:cNvPr>
          <p:cNvSpPr>
            <a:spLocks noGrp="1"/>
          </p:cNvSpPr>
          <p:nvPr>
            <p:ph type="sldNum" sz="quarter" idx="12"/>
          </p:nvPr>
        </p:nvSpPr>
        <p:spPr/>
        <p:txBody>
          <a:bodyPr/>
          <a:lstStyle/>
          <a:p>
            <a:fld id="{25C7EC90-9A2B-9547-9252-1EE4E1D5B166}" type="slidenum">
              <a:rPr lang="en-US" smtClean="0"/>
              <a:t>6</a:t>
            </a:fld>
            <a:endParaRPr lang="en-US"/>
          </a:p>
        </p:txBody>
      </p:sp>
      <p:sp>
        <p:nvSpPr>
          <p:cNvPr id="6" name="Title 1">
            <a:extLst>
              <a:ext uri="{FF2B5EF4-FFF2-40B4-BE49-F238E27FC236}">
                <a16:creationId xmlns:a16="http://schemas.microsoft.com/office/drawing/2014/main" id="{F834131E-F11F-E944-AE93-DAFA30BF1F4E}"/>
              </a:ext>
            </a:extLst>
          </p:cNvPr>
          <p:cNvSpPr>
            <a:spLocks noGrp="1"/>
          </p:cNvSpPr>
          <p:nvPr>
            <p:ph type="title"/>
          </p:nvPr>
        </p:nvSpPr>
        <p:spPr>
          <a:xfrm>
            <a:off x="838200" y="365125"/>
            <a:ext cx="10515600" cy="1325563"/>
          </a:xfrm>
        </p:spPr>
        <p:txBody>
          <a:bodyPr/>
          <a:lstStyle/>
          <a:p>
            <a:r>
              <a:rPr lang="en-US" dirty="0"/>
              <a:t>Step 2: Microburst occurrence in each pass</a:t>
            </a:r>
          </a:p>
        </p:txBody>
      </p:sp>
    </p:spTree>
    <p:extLst>
      <p:ext uri="{BB962C8B-B14F-4D97-AF65-F5344CB8AC3E}">
        <p14:creationId xmlns:p14="http://schemas.microsoft.com/office/powerpoint/2010/main" val="299689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8609-8547-0F4B-863A-BEDBD1FDF7B1}"/>
              </a:ext>
            </a:extLst>
          </p:cNvPr>
          <p:cNvSpPr>
            <a:spLocks noGrp="1"/>
          </p:cNvSpPr>
          <p:nvPr>
            <p:ph type="title"/>
          </p:nvPr>
        </p:nvSpPr>
        <p:spPr/>
        <p:txBody>
          <a:bodyPr/>
          <a:lstStyle/>
          <a:p>
            <a:r>
              <a:rPr lang="en-US" dirty="0"/>
              <a:t>Step 2: Microburst occurrence in each pass</a:t>
            </a:r>
          </a:p>
        </p:txBody>
      </p:sp>
      <p:pic>
        <p:nvPicPr>
          <p:cNvPr id="7" name="Content Placeholder 6">
            <a:extLst>
              <a:ext uri="{FF2B5EF4-FFF2-40B4-BE49-F238E27FC236}">
                <a16:creationId xmlns:a16="http://schemas.microsoft.com/office/drawing/2014/main" id="{D1A5B2AB-1B3B-EC43-9A84-95E238CAEA57}"/>
              </a:ext>
            </a:extLst>
          </p:cNvPr>
          <p:cNvPicPr>
            <a:picLocks noGrp="1" noChangeAspect="1"/>
          </p:cNvPicPr>
          <p:nvPr>
            <p:ph idx="1"/>
          </p:nvPr>
        </p:nvPicPr>
        <p:blipFill>
          <a:blip r:embed="rId2"/>
          <a:stretch>
            <a:fillRect/>
          </a:stretch>
        </p:blipFill>
        <p:spPr>
          <a:xfrm>
            <a:off x="485488" y="1847850"/>
            <a:ext cx="8702676" cy="4351338"/>
          </a:xfrm>
        </p:spPr>
      </p:pic>
      <p:sp>
        <p:nvSpPr>
          <p:cNvPr id="4" name="Date Placeholder 3">
            <a:extLst>
              <a:ext uri="{FF2B5EF4-FFF2-40B4-BE49-F238E27FC236}">
                <a16:creationId xmlns:a16="http://schemas.microsoft.com/office/drawing/2014/main" id="{FD3A4D46-CC54-2243-8D78-D60D2F72AFDF}"/>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76818AAF-E2F0-1243-8225-87A1F5EF4268}"/>
              </a:ext>
            </a:extLst>
          </p:cNvPr>
          <p:cNvSpPr>
            <a:spLocks noGrp="1"/>
          </p:cNvSpPr>
          <p:nvPr>
            <p:ph type="sldNum" sz="quarter" idx="12"/>
          </p:nvPr>
        </p:nvSpPr>
        <p:spPr/>
        <p:txBody>
          <a:bodyPr/>
          <a:lstStyle/>
          <a:p>
            <a:fld id="{25C7EC90-9A2B-9547-9252-1EE4E1D5B166}" type="slidenum">
              <a:rPr lang="en-US" smtClean="0"/>
              <a:t>7</a:t>
            </a:fld>
            <a:endParaRPr lang="en-US"/>
          </a:p>
        </p:txBody>
      </p:sp>
      <p:sp>
        <p:nvSpPr>
          <p:cNvPr id="8" name="TextBox 7">
            <a:extLst>
              <a:ext uri="{FF2B5EF4-FFF2-40B4-BE49-F238E27FC236}">
                <a16:creationId xmlns:a16="http://schemas.microsoft.com/office/drawing/2014/main" id="{4393AE72-6024-A94C-B945-1B1F6A149D39}"/>
              </a:ext>
            </a:extLst>
          </p:cNvPr>
          <p:cNvSpPr txBox="1"/>
          <p:nvPr/>
        </p:nvSpPr>
        <p:spPr>
          <a:xfrm>
            <a:off x="9308892" y="2233534"/>
            <a:ext cx="2883108" cy="2585323"/>
          </a:xfrm>
          <a:prstGeom prst="rect">
            <a:avLst/>
          </a:prstGeom>
          <a:noFill/>
        </p:spPr>
        <p:txBody>
          <a:bodyPr wrap="square" rtlCol="0">
            <a:spAutoFit/>
          </a:bodyPr>
          <a:lstStyle/>
          <a:p>
            <a:r>
              <a:rPr lang="en-US" dirty="0"/>
              <a:t>SAMPEX observed no microbursts for most passes.</a:t>
            </a:r>
          </a:p>
          <a:p>
            <a:endParaRPr lang="en-US" dirty="0"/>
          </a:p>
          <a:p>
            <a:r>
              <a:rPr lang="en-US" dirty="0"/>
              <a:t>Exponentially-falling distribution. This means that we’ll have to use stratified sampling, or another sampling method when we model this.</a:t>
            </a:r>
          </a:p>
        </p:txBody>
      </p:sp>
      <p:sp>
        <p:nvSpPr>
          <p:cNvPr id="9" name="Rectangle 8">
            <a:extLst>
              <a:ext uri="{FF2B5EF4-FFF2-40B4-BE49-F238E27FC236}">
                <a16:creationId xmlns:a16="http://schemas.microsoft.com/office/drawing/2014/main" id="{2AB61377-5DCA-E441-8BE8-051A26095D74}"/>
              </a:ext>
            </a:extLst>
          </p:cNvPr>
          <p:cNvSpPr/>
          <p:nvPr/>
        </p:nvSpPr>
        <p:spPr>
          <a:xfrm>
            <a:off x="6400800" y="1847850"/>
            <a:ext cx="734518" cy="28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46A5CB3-5929-C747-B7D3-C9E13D32ADCC}"/>
              </a:ext>
            </a:extLst>
          </p:cNvPr>
          <p:cNvSpPr txBox="1"/>
          <p:nvPr/>
        </p:nvSpPr>
        <p:spPr>
          <a:xfrm rot="16200000">
            <a:off x="-2101122" y="2940028"/>
            <a:ext cx="4931764" cy="369332"/>
          </a:xfrm>
          <a:prstGeom prst="rect">
            <a:avLst/>
          </a:prstGeom>
          <a:noFill/>
        </p:spPr>
        <p:txBody>
          <a:bodyPr wrap="square" rtlCol="0">
            <a:spAutoFit/>
          </a:bodyPr>
          <a:lstStyle/>
          <a:p>
            <a:r>
              <a:rPr lang="en-US" dirty="0"/>
              <a:t>Number of radiation belt passes</a:t>
            </a:r>
          </a:p>
        </p:txBody>
      </p:sp>
    </p:spTree>
    <p:extLst>
      <p:ext uri="{BB962C8B-B14F-4D97-AF65-F5344CB8AC3E}">
        <p14:creationId xmlns:p14="http://schemas.microsoft.com/office/powerpoint/2010/main" val="84891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8609-8547-0F4B-863A-BEDBD1FDF7B1}"/>
              </a:ext>
            </a:extLst>
          </p:cNvPr>
          <p:cNvSpPr>
            <a:spLocks noGrp="1"/>
          </p:cNvSpPr>
          <p:nvPr>
            <p:ph type="title"/>
          </p:nvPr>
        </p:nvSpPr>
        <p:spPr/>
        <p:txBody>
          <a:bodyPr/>
          <a:lstStyle/>
          <a:p>
            <a:r>
              <a:rPr lang="en-US" dirty="0"/>
              <a:t>Step 2: Microburst occurrence in each pass</a:t>
            </a:r>
          </a:p>
        </p:txBody>
      </p:sp>
      <p:pic>
        <p:nvPicPr>
          <p:cNvPr id="7" name="Content Placeholder 6">
            <a:extLst>
              <a:ext uri="{FF2B5EF4-FFF2-40B4-BE49-F238E27FC236}">
                <a16:creationId xmlns:a16="http://schemas.microsoft.com/office/drawing/2014/main" id="{D1A5B2AB-1B3B-EC43-9A84-95E238CAEA57}"/>
              </a:ext>
            </a:extLst>
          </p:cNvPr>
          <p:cNvPicPr>
            <a:picLocks noGrp="1" noChangeAspect="1"/>
          </p:cNvPicPr>
          <p:nvPr>
            <p:ph idx="1"/>
          </p:nvPr>
        </p:nvPicPr>
        <p:blipFill>
          <a:blip r:embed="rId2"/>
          <a:srcRect/>
          <a:stretch/>
        </p:blipFill>
        <p:spPr>
          <a:xfrm>
            <a:off x="485488" y="1847850"/>
            <a:ext cx="8702676" cy="4351338"/>
          </a:xfrm>
        </p:spPr>
      </p:pic>
      <p:sp>
        <p:nvSpPr>
          <p:cNvPr id="4" name="Date Placeholder 3">
            <a:extLst>
              <a:ext uri="{FF2B5EF4-FFF2-40B4-BE49-F238E27FC236}">
                <a16:creationId xmlns:a16="http://schemas.microsoft.com/office/drawing/2014/main" id="{FD3A4D46-CC54-2243-8D78-D60D2F72AFDF}"/>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76818AAF-E2F0-1243-8225-87A1F5EF4268}"/>
              </a:ext>
            </a:extLst>
          </p:cNvPr>
          <p:cNvSpPr>
            <a:spLocks noGrp="1"/>
          </p:cNvSpPr>
          <p:nvPr>
            <p:ph type="sldNum" sz="quarter" idx="12"/>
          </p:nvPr>
        </p:nvSpPr>
        <p:spPr/>
        <p:txBody>
          <a:bodyPr/>
          <a:lstStyle/>
          <a:p>
            <a:fld id="{25C7EC90-9A2B-9547-9252-1EE4E1D5B166}" type="slidenum">
              <a:rPr lang="en-US" smtClean="0"/>
              <a:t>8</a:t>
            </a:fld>
            <a:endParaRPr lang="en-US"/>
          </a:p>
        </p:txBody>
      </p:sp>
      <p:sp>
        <p:nvSpPr>
          <p:cNvPr id="8" name="TextBox 7">
            <a:extLst>
              <a:ext uri="{FF2B5EF4-FFF2-40B4-BE49-F238E27FC236}">
                <a16:creationId xmlns:a16="http://schemas.microsoft.com/office/drawing/2014/main" id="{4393AE72-6024-A94C-B945-1B1F6A149D39}"/>
              </a:ext>
            </a:extLst>
          </p:cNvPr>
          <p:cNvSpPr txBox="1"/>
          <p:nvPr/>
        </p:nvSpPr>
        <p:spPr>
          <a:xfrm>
            <a:off x="9308892" y="2233534"/>
            <a:ext cx="2883108" cy="2585323"/>
          </a:xfrm>
          <a:prstGeom prst="rect">
            <a:avLst/>
          </a:prstGeom>
          <a:noFill/>
        </p:spPr>
        <p:txBody>
          <a:bodyPr wrap="square" rtlCol="0">
            <a:spAutoFit/>
          </a:bodyPr>
          <a:lstStyle/>
          <a:p>
            <a:r>
              <a:rPr lang="en-US" dirty="0"/>
              <a:t>SAMPEX observed no microbursts for most passes.</a:t>
            </a:r>
          </a:p>
          <a:p>
            <a:endParaRPr lang="en-US" dirty="0"/>
          </a:p>
          <a:p>
            <a:r>
              <a:rPr lang="en-US" dirty="0"/>
              <a:t>Exponentially-falling distribution. This means that we’ll have to use stratified sampling, or another sampling method when we model this.</a:t>
            </a:r>
          </a:p>
        </p:txBody>
      </p:sp>
      <p:sp>
        <p:nvSpPr>
          <p:cNvPr id="9" name="Rectangle 8">
            <a:extLst>
              <a:ext uri="{FF2B5EF4-FFF2-40B4-BE49-F238E27FC236}">
                <a16:creationId xmlns:a16="http://schemas.microsoft.com/office/drawing/2014/main" id="{2AB61377-5DCA-E441-8BE8-051A26095D74}"/>
              </a:ext>
            </a:extLst>
          </p:cNvPr>
          <p:cNvSpPr/>
          <p:nvPr/>
        </p:nvSpPr>
        <p:spPr>
          <a:xfrm>
            <a:off x="6096000" y="1847850"/>
            <a:ext cx="1189220" cy="265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64173C-AA3C-3846-AE31-57841ACDA8FC}"/>
              </a:ext>
            </a:extLst>
          </p:cNvPr>
          <p:cNvSpPr txBox="1"/>
          <p:nvPr/>
        </p:nvSpPr>
        <p:spPr>
          <a:xfrm rot="16200000">
            <a:off x="-2101122" y="2940028"/>
            <a:ext cx="4931764" cy="369332"/>
          </a:xfrm>
          <a:prstGeom prst="rect">
            <a:avLst/>
          </a:prstGeom>
          <a:noFill/>
        </p:spPr>
        <p:txBody>
          <a:bodyPr wrap="square" rtlCol="0">
            <a:spAutoFit/>
          </a:bodyPr>
          <a:lstStyle/>
          <a:p>
            <a:r>
              <a:rPr lang="en-US" dirty="0"/>
              <a:t>Number of radiation belt passes</a:t>
            </a:r>
          </a:p>
        </p:txBody>
      </p:sp>
    </p:spTree>
    <p:extLst>
      <p:ext uri="{BB962C8B-B14F-4D97-AF65-F5344CB8AC3E}">
        <p14:creationId xmlns:p14="http://schemas.microsoft.com/office/powerpoint/2010/main" val="400013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8609-8547-0F4B-863A-BEDBD1FDF7B1}"/>
              </a:ext>
            </a:extLst>
          </p:cNvPr>
          <p:cNvSpPr>
            <a:spLocks noGrp="1"/>
          </p:cNvSpPr>
          <p:nvPr>
            <p:ph type="title"/>
          </p:nvPr>
        </p:nvSpPr>
        <p:spPr/>
        <p:txBody>
          <a:bodyPr/>
          <a:lstStyle/>
          <a:p>
            <a:r>
              <a:rPr lang="en-US" dirty="0"/>
              <a:t>Step 2: Microburst occurrence in each pass</a:t>
            </a:r>
          </a:p>
        </p:txBody>
      </p:sp>
      <p:pic>
        <p:nvPicPr>
          <p:cNvPr id="7" name="Content Placeholder 6">
            <a:extLst>
              <a:ext uri="{FF2B5EF4-FFF2-40B4-BE49-F238E27FC236}">
                <a16:creationId xmlns:a16="http://schemas.microsoft.com/office/drawing/2014/main" id="{D1A5B2AB-1B3B-EC43-9A84-95E238CAEA57}"/>
              </a:ext>
            </a:extLst>
          </p:cNvPr>
          <p:cNvPicPr>
            <a:picLocks noGrp="1" noChangeAspect="1"/>
          </p:cNvPicPr>
          <p:nvPr>
            <p:ph idx="1"/>
          </p:nvPr>
        </p:nvPicPr>
        <p:blipFill>
          <a:blip r:embed="rId2"/>
          <a:srcRect/>
          <a:stretch/>
        </p:blipFill>
        <p:spPr>
          <a:xfrm>
            <a:off x="485488" y="1847850"/>
            <a:ext cx="8702676" cy="4351338"/>
          </a:xfrm>
        </p:spPr>
      </p:pic>
      <p:sp>
        <p:nvSpPr>
          <p:cNvPr id="4" name="Date Placeholder 3">
            <a:extLst>
              <a:ext uri="{FF2B5EF4-FFF2-40B4-BE49-F238E27FC236}">
                <a16:creationId xmlns:a16="http://schemas.microsoft.com/office/drawing/2014/main" id="{FD3A4D46-CC54-2243-8D78-D60D2F72AFDF}"/>
              </a:ext>
            </a:extLst>
          </p:cNvPr>
          <p:cNvSpPr>
            <a:spLocks noGrp="1"/>
          </p:cNvSpPr>
          <p:nvPr>
            <p:ph type="dt" sz="half" idx="10"/>
          </p:nvPr>
        </p:nvSpPr>
        <p:spPr/>
        <p:txBody>
          <a:bodyPr/>
          <a:lstStyle/>
          <a:p>
            <a:r>
              <a:rPr lang="en-US"/>
              <a:t>10 November 2021</a:t>
            </a:r>
          </a:p>
        </p:txBody>
      </p:sp>
      <p:sp>
        <p:nvSpPr>
          <p:cNvPr id="5" name="Slide Number Placeholder 4">
            <a:extLst>
              <a:ext uri="{FF2B5EF4-FFF2-40B4-BE49-F238E27FC236}">
                <a16:creationId xmlns:a16="http://schemas.microsoft.com/office/drawing/2014/main" id="{76818AAF-E2F0-1243-8225-87A1F5EF4268}"/>
              </a:ext>
            </a:extLst>
          </p:cNvPr>
          <p:cNvSpPr>
            <a:spLocks noGrp="1"/>
          </p:cNvSpPr>
          <p:nvPr>
            <p:ph type="sldNum" sz="quarter" idx="12"/>
          </p:nvPr>
        </p:nvSpPr>
        <p:spPr/>
        <p:txBody>
          <a:bodyPr/>
          <a:lstStyle/>
          <a:p>
            <a:fld id="{25C7EC90-9A2B-9547-9252-1EE4E1D5B166}" type="slidenum">
              <a:rPr lang="en-US" smtClean="0"/>
              <a:t>9</a:t>
            </a:fld>
            <a:endParaRPr lang="en-US"/>
          </a:p>
        </p:txBody>
      </p:sp>
      <p:sp>
        <p:nvSpPr>
          <p:cNvPr id="8" name="TextBox 7">
            <a:extLst>
              <a:ext uri="{FF2B5EF4-FFF2-40B4-BE49-F238E27FC236}">
                <a16:creationId xmlns:a16="http://schemas.microsoft.com/office/drawing/2014/main" id="{4393AE72-6024-A94C-B945-1B1F6A149D39}"/>
              </a:ext>
            </a:extLst>
          </p:cNvPr>
          <p:cNvSpPr txBox="1"/>
          <p:nvPr/>
        </p:nvSpPr>
        <p:spPr>
          <a:xfrm>
            <a:off x="9308892" y="2233534"/>
            <a:ext cx="2883108" cy="2585323"/>
          </a:xfrm>
          <a:prstGeom prst="rect">
            <a:avLst/>
          </a:prstGeom>
          <a:noFill/>
        </p:spPr>
        <p:txBody>
          <a:bodyPr wrap="square" rtlCol="0">
            <a:spAutoFit/>
          </a:bodyPr>
          <a:lstStyle/>
          <a:p>
            <a:r>
              <a:rPr lang="en-US" dirty="0"/>
              <a:t>SAMPEX observed no microbursts for most passes.</a:t>
            </a:r>
          </a:p>
          <a:p>
            <a:endParaRPr lang="en-US" dirty="0"/>
          </a:p>
          <a:p>
            <a:r>
              <a:rPr lang="en-US" dirty="0"/>
              <a:t>Exponentially-falling distribution. This means that we’ll have to use stratified sampling, or another sampling method when we model this.</a:t>
            </a:r>
          </a:p>
        </p:txBody>
      </p:sp>
      <p:sp>
        <p:nvSpPr>
          <p:cNvPr id="9" name="Rectangle 8">
            <a:extLst>
              <a:ext uri="{FF2B5EF4-FFF2-40B4-BE49-F238E27FC236}">
                <a16:creationId xmlns:a16="http://schemas.microsoft.com/office/drawing/2014/main" id="{2AB61377-5DCA-E441-8BE8-051A26095D74}"/>
              </a:ext>
            </a:extLst>
          </p:cNvPr>
          <p:cNvSpPr/>
          <p:nvPr/>
        </p:nvSpPr>
        <p:spPr>
          <a:xfrm>
            <a:off x="6096000" y="1847850"/>
            <a:ext cx="1189220" cy="265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FD44C6-3EA4-8247-BA08-DDD7746411BE}"/>
              </a:ext>
            </a:extLst>
          </p:cNvPr>
          <p:cNvSpPr txBox="1"/>
          <p:nvPr/>
        </p:nvSpPr>
        <p:spPr>
          <a:xfrm rot="16200000">
            <a:off x="-2101122" y="2940028"/>
            <a:ext cx="4931764" cy="369332"/>
          </a:xfrm>
          <a:prstGeom prst="rect">
            <a:avLst/>
          </a:prstGeom>
          <a:noFill/>
        </p:spPr>
        <p:txBody>
          <a:bodyPr wrap="square" rtlCol="0">
            <a:spAutoFit/>
          </a:bodyPr>
          <a:lstStyle/>
          <a:p>
            <a:r>
              <a:rPr lang="en-US" dirty="0"/>
              <a:t>Number of radiation belt passes</a:t>
            </a:r>
          </a:p>
        </p:txBody>
      </p:sp>
    </p:spTree>
    <p:extLst>
      <p:ext uri="{BB962C8B-B14F-4D97-AF65-F5344CB8AC3E}">
        <p14:creationId xmlns:p14="http://schemas.microsoft.com/office/powerpoint/2010/main" val="357402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665</Words>
  <Application>Microsoft Macintosh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SAMPEX-HILT microbursts vs geomagnetic indices</vt:lpstr>
      <vt:lpstr>Background</vt:lpstr>
      <vt:lpstr>Methodology</vt:lpstr>
      <vt:lpstr>AE, SYM, and ASY indices</vt:lpstr>
      <vt:lpstr>Step 1: 2997-2012 radiation belt passes</vt:lpstr>
      <vt:lpstr>Step 2: Microburst occurrence in each pass</vt:lpstr>
      <vt:lpstr>Step 2: Microburst occurrence in each pass</vt:lpstr>
      <vt:lpstr>Step 2: Microburst occurrence in each pass</vt:lpstr>
      <vt:lpstr>Step 2: Microburst occurrence in each pass</vt:lpstr>
      <vt:lpstr>Step 3: Append Indices</vt:lpstr>
      <vt:lpstr>Step 3: Append Indices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SAMPEX-HILT microbursts vs geomagnetic indices</dc:title>
  <dc:creator>Shumko, Mykhaylo (GSFC-675.0)[UNIVERSITIES SPACE RESEARCH ASSOCIATION]</dc:creator>
  <cp:lastModifiedBy>Shumko, Mykhaylo (GSFC-675.0)[UNIVERSITIES SPACE RESEARCH ASSOCIATION]</cp:lastModifiedBy>
  <cp:revision>20</cp:revision>
  <dcterms:created xsi:type="dcterms:W3CDTF">2021-11-10T16:34:24Z</dcterms:created>
  <dcterms:modified xsi:type="dcterms:W3CDTF">2021-11-10T17:29:55Z</dcterms:modified>
</cp:coreProperties>
</file>